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20" d="100"/>
          <a:sy n="120" d="100"/>
        </p:scale>
        <p:origin x="-12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110F-6954-4F23-9933-46FDEA2F30C0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3037-4B17-46E4-B40F-1E77BE2D4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94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1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3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131" y="1124744"/>
            <a:ext cx="8229600" cy="4525963"/>
          </a:xfr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8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3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6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E6619-4061-46DD-89DD-7E88251989B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7350-0864-4882-9481-37E073BF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0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l@eos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94421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СЭД в России:</a:t>
            </a:r>
            <a:br>
              <a:rPr lang="ru-RU" sz="54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пороге новой реальности</a:t>
            </a:r>
            <a:endParaRPr lang="ru-RU" sz="54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152128"/>
          </a:xfrm>
        </p:spPr>
        <p:txBody>
          <a:bodyPr/>
          <a:lstStyle/>
          <a:p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Владимир Баласанян, ЭОС, председатель совета директоров</a:t>
            </a:r>
            <a:endParaRPr lang="ru-RU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084094"/>
            <a:ext cx="4668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Russian Enterprise Content Summit 2013 </a:t>
            </a:r>
            <a:endParaRPr lang="ru-RU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0342" y="5517232"/>
            <a:ext cx="2927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Москва, 12 сентября 2013</a:t>
            </a:r>
            <a:endParaRPr lang="ru-RU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8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>
            <a:noAutofit/>
          </a:bodyPr>
          <a:lstStyle/>
          <a:p>
            <a:r>
              <a:rPr lang="ru-RU" sz="2900" spc="-150" dirty="0"/>
              <a:t>Проблемы перехода к работе с электронными подлинниками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196752"/>
            <a:ext cx="7776864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Инфраструктура поддержки электронной подписи. </a:t>
            </a:r>
            <a:r>
              <a:rPr lang="ru-RU" dirty="0"/>
              <a:t>Проверка подписи. </a:t>
            </a:r>
            <a:r>
              <a:rPr lang="ru-RU" dirty="0" smtClean="0"/>
              <a:t>Метка времени.</a:t>
            </a:r>
          </a:p>
          <a:p>
            <a:r>
              <a:rPr lang="ru-RU" dirty="0" smtClean="0"/>
              <a:t>Форматы представления и хранения документов</a:t>
            </a:r>
          </a:p>
          <a:p>
            <a:r>
              <a:rPr lang="ru-RU" dirty="0" smtClean="0"/>
              <a:t>Гармонизация метаданных и регламенты взаимодействия СЭД. Инфраструктура взаимодействия</a:t>
            </a:r>
          </a:p>
          <a:p>
            <a:r>
              <a:rPr lang="ru-RU" dirty="0" smtClean="0"/>
              <a:t>Где и как хранить электронные подлинники: электронные архивы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5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>
            <a:noAutofit/>
          </a:bodyPr>
          <a:lstStyle/>
          <a:p>
            <a:r>
              <a:rPr lang="ru-RU" sz="2900" spc="-150" dirty="0"/>
              <a:t>Проблемы перехода к работе с электронными подлинниками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27" y="1556792"/>
            <a:ext cx="4867164" cy="309026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909" y="4647056"/>
            <a:ext cx="8280920" cy="162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О</a:t>
            </a:r>
            <a:r>
              <a:rPr lang="ru-RU" sz="2800" dirty="0" smtClean="0"/>
              <a:t>т сохранности физического носителя – к сохранности контента при миграции на другие носители и в другие программные среды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955" y="908720"/>
            <a:ext cx="83915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3D7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Изменение метафоры архивного 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6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2016223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СЭД в России:</a:t>
            </a:r>
            <a:br>
              <a:rPr lang="ru-RU" sz="4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пороге новой реальности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88" y="3933056"/>
            <a:ext cx="9144000" cy="57606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bal@eos.ru</a:t>
            </a:r>
            <a:endParaRPr lang="ru-RU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4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 rot="5400000">
            <a:off x="664583" y="457687"/>
            <a:ext cx="758050" cy="1584175"/>
          </a:xfrm>
          <a:prstGeom prst="homePlate">
            <a:avLst>
              <a:gd name="adj" fmla="val 30944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 anchor="ctr"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Масштабы использования СЭД в России</a:t>
            </a:r>
            <a:endParaRPr lang="ru-RU" sz="3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2012</a:t>
            </a:r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chemeClr val="tx2"/>
              </a:buClr>
            </a:pPr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Более </a:t>
            </a:r>
            <a:r>
              <a:rPr lang="ru-RU" b="1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2400</a:t>
            </a:r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количество реализованных проектов внедрения</a:t>
            </a:r>
          </a:p>
          <a:p>
            <a:pPr>
              <a:buClr>
                <a:schemeClr val="tx2"/>
              </a:buClr>
            </a:pPr>
            <a:endParaRPr lang="ru-RU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chemeClr val="tx2"/>
              </a:buClr>
            </a:pPr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Более </a:t>
            </a:r>
            <a:r>
              <a:rPr lang="ru-RU" b="1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240 000 </a:t>
            </a:r>
            <a:r>
              <a:rPr lang="ru-RU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количество рабочих мест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 </a:t>
            </a:r>
            <a:r>
              <a:rPr lang="ru-RU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данным </a:t>
            </a:r>
            <a:r>
              <a:rPr lang="en-US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DSS </a:t>
            </a:r>
            <a:r>
              <a:rPr lang="en-US" sz="2000" b="1" dirty="0" err="1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Consalting</a:t>
            </a:r>
            <a:r>
              <a:rPr lang="ru-RU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Санкт-Петербург, 2013</a:t>
            </a:r>
            <a:endParaRPr lang="ru-RU" sz="2000" b="1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548680"/>
          </a:xfrm>
        </p:spPr>
        <p:txBody>
          <a:bodyPr anchor="ctr"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Корпоративные СЭД в России</a:t>
            </a:r>
            <a:endParaRPr lang="ru-RU" sz="3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4003" y="764704"/>
            <a:ext cx="8229600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Охватывают все рабочие места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Облачные и мобильные технологии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Поддерживают все бизнес-процессы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8725" y="2467058"/>
            <a:ext cx="6551079" cy="3914270"/>
          </a:xfrm>
          <a:prstGeom prst="rect">
            <a:avLst/>
          </a:prstGeom>
          <a:noFill/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5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1214E-6 L -2.77778E-7 -0.1364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35000" y="1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9392"/>
            <a:ext cx="9144000" cy="593304"/>
          </a:xfrm>
        </p:spPr>
        <p:txBody>
          <a:bodyPr anchor="ctr"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СЭД = ЕСМ в России</a:t>
            </a:r>
            <a:endParaRPr lang="ru-RU" sz="40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Национальные требования к решению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</a:pP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Поддержка российских документальных </a:t>
            </a:r>
            <a: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бизнес-процессов </a:t>
            </a: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(делопроизводство), основанных на бумажной метафоре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</a:pP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Параллельная работа с электронными </a:t>
            </a:r>
            <a: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бумажными документами. </a:t>
            </a: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Специальные </a:t>
            </a:r>
            <a: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роли </a:t>
            </a: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имитации функций </a:t>
            </a: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топ-менеджеров</a:t>
            </a: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не работающих </a:t>
            </a:r>
            <a:r>
              <a:rPr lang="ru-RU" sz="28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электронными документами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</a:pPr>
            <a:r>
              <a:rPr lang="ru-RU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Подписываются, рассылаются и хранятся бумажные подлинники или их копии</a:t>
            </a:r>
          </a:p>
        </p:txBody>
      </p:sp>
    </p:spTree>
    <p:extLst>
      <p:ext uri="{BB962C8B-B14F-4D97-AF65-F5344CB8AC3E}">
        <p14:creationId xmlns:p14="http://schemas.microsoft.com/office/powerpoint/2010/main" val="18310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7164288" y="2413722"/>
            <a:ext cx="1698068" cy="1447327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Граждане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057" y="2420888"/>
            <a:ext cx="1236529" cy="1175781"/>
          </a:xfrm>
          <a:prstGeom prst="rect">
            <a:avLst/>
          </a:prstGeom>
        </p:spPr>
      </p:pic>
      <p:sp>
        <p:nvSpPr>
          <p:cNvPr id="38" name="Стрелка вправо 37"/>
          <p:cNvSpPr/>
          <p:nvPr/>
        </p:nvSpPr>
        <p:spPr>
          <a:xfrm rot="1840227">
            <a:off x="6568612" y="2340820"/>
            <a:ext cx="87753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7164288" y="764704"/>
            <a:ext cx="1698068" cy="1447327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Организации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39" y="836712"/>
            <a:ext cx="968546" cy="1115765"/>
          </a:xfrm>
          <a:prstGeom prst="rect">
            <a:avLst/>
          </a:prstGeom>
        </p:spPr>
      </p:pic>
      <p:sp>
        <p:nvSpPr>
          <p:cNvPr id="37" name="Стрелка вправо 36"/>
          <p:cNvSpPr/>
          <p:nvPr/>
        </p:nvSpPr>
        <p:spPr>
          <a:xfrm rot="19800000">
            <a:off x="6568136" y="1333263"/>
            <a:ext cx="87753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5165824" y="1196750"/>
            <a:ext cx="1698068" cy="3528394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Тиражирование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496" y="3356990"/>
            <a:ext cx="1570645" cy="1154886"/>
          </a:xfrm>
          <a:prstGeom prst="rect">
            <a:avLst/>
          </a:prstGeom>
        </p:spPr>
      </p:pic>
      <p:sp>
        <p:nvSpPr>
          <p:cNvPr id="31" name="Стрелка вправо 30"/>
          <p:cNvSpPr/>
          <p:nvPr/>
        </p:nvSpPr>
        <p:spPr>
          <a:xfrm rot="19800000">
            <a:off x="4464611" y="4390638"/>
            <a:ext cx="87753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5165824" y="4941168"/>
            <a:ext cx="1698068" cy="1364375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Перемещение в архив</a:t>
            </a:r>
            <a:endParaRPr lang="ru-RU" sz="1200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404" y="5029918"/>
            <a:ext cx="1216908" cy="1043064"/>
          </a:xfrm>
          <a:prstGeom prst="rect">
            <a:avLst/>
          </a:prstGeom>
        </p:spPr>
      </p:pic>
      <p:sp>
        <p:nvSpPr>
          <p:cNvPr id="30" name="Стрелка вправо 29"/>
          <p:cNvSpPr/>
          <p:nvPr/>
        </p:nvSpPr>
        <p:spPr>
          <a:xfrm>
            <a:off x="4469203" y="5341810"/>
            <a:ext cx="80898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547664" y="4581128"/>
            <a:ext cx="3129537" cy="1440160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Изготовление документа</a:t>
            </a:r>
            <a:r>
              <a:rPr lang="ru-RU" sz="11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Подлинник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90" y="4793929"/>
            <a:ext cx="1047528" cy="9491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81" y="4761234"/>
            <a:ext cx="887897" cy="1020886"/>
          </a:xfrm>
          <a:prstGeom prst="rect">
            <a:avLst/>
          </a:prstGeom>
        </p:spPr>
      </p:pic>
      <p:sp>
        <p:nvSpPr>
          <p:cNvPr id="24" name="Стрелка вправо 23"/>
          <p:cNvSpPr/>
          <p:nvPr/>
        </p:nvSpPr>
        <p:spPr>
          <a:xfrm>
            <a:off x="2934742" y="4824054"/>
            <a:ext cx="54136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3600000">
            <a:off x="1644771" y="4162292"/>
            <a:ext cx="80898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7200000">
            <a:off x="2281896" y="3936306"/>
            <a:ext cx="133088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469418" y="2636912"/>
            <a:ext cx="1784508" cy="1440159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Согласование бумажного документа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07" y="2754548"/>
            <a:ext cx="785889" cy="887953"/>
          </a:xfrm>
          <a:prstGeom prst="rect">
            <a:avLst/>
          </a:prstGeom>
        </p:spPr>
      </p:pic>
      <p:sp>
        <p:nvSpPr>
          <p:cNvPr id="21" name="Стрелка вправо 20"/>
          <p:cNvSpPr/>
          <p:nvPr/>
        </p:nvSpPr>
        <p:spPr>
          <a:xfrm rot="5400000">
            <a:off x="3071497" y="2246861"/>
            <a:ext cx="54136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1478" y="2636912"/>
            <a:ext cx="1800200" cy="1512168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Согласование документа в электронном виде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469418" y="836712"/>
            <a:ext cx="1698068" cy="1364375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Печать документа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0" y="99392"/>
            <a:ext cx="9144000" cy="593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  <a:latin typeface="Segoe UI Light" panose="020B0502040204020203" pitchFamily="34" charset="0"/>
              </a:rPr>
              <a:t>СЭД в России сегодня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14" y="973729"/>
            <a:ext cx="1047528" cy="9491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49" y="2680718"/>
            <a:ext cx="1473313" cy="10363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689" y="1268758"/>
            <a:ext cx="1011412" cy="1112554"/>
          </a:xfrm>
          <a:prstGeom prst="rect">
            <a:avLst/>
          </a:prstGeom>
        </p:spPr>
      </p:pic>
      <p:sp>
        <p:nvSpPr>
          <p:cNvPr id="14" name="Стрелка вправо 13"/>
          <p:cNvSpPr/>
          <p:nvPr/>
        </p:nvSpPr>
        <p:spPr>
          <a:xfrm>
            <a:off x="1984373" y="1312845"/>
            <a:ext cx="613369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870324" y="2246860"/>
            <a:ext cx="54136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1478" y="836713"/>
            <a:ext cx="1944216" cy="1395692"/>
          </a:xfrm>
          <a:prstGeom prst="round2Diag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Создание документа</a:t>
            </a:r>
            <a:endParaRPr lang="ru-RU" sz="11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67" y="892439"/>
            <a:ext cx="1464896" cy="103039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78190" y="2355808"/>
            <a:ext cx="1424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Рассылка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16200000">
            <a:off x="5719514" y="2769961"/>
            <a:ext cx="54136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3" grpId="0" animBg="1"/>
      <p:bldP spid="37" grpId="0" animBg="1"/>
      <p:bldP spid="28" grpId="0" animBg="1"/>
      <p:bldP spid="31" grpId="0" animBg="1"/>
      <p:bldP spid="29" grpId="0" animBg="1"/>
      <p:bldP spid="30" grpId="0" animBg="1"/>
      <p:bldP spid="22" grpId="0" animBg="1"/>
      <p:bldP spid="24" grpId="0" animBg="1"/>
      <p:bldP spid="25" grpId="0" animBg="1"/>
      <p:bldP spid="27" grpId="0" animBg="1"/>
      <p:bldP spid="19" grpId="0" animBg="1"/>
      <p:bldP spid="21" grpId="0" animBg="1"/>
      <p:bldP spid="18" grpId="0" animBg="1"/>
      <p:bldP spid="15" grpId="0" animBg="1"/>
      <p:bldP spid="34" grpId="0"/>
      <p:bldP spid="14" grpId="0" animBg="1"/>
      <p:bldP spid="20" grpId="0" animBg="1"/>
      <p:bldP spid="13" grpId="0" animBg="1"/>
      <p:bldP spid="17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05685" y="2679901"/>
            <a:ext cx="1698068" cy="1364375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Перемещение в архив</a:t>
            </a:r>
            <a:endParaRPr lang="ru-RU" sz="1200" dirty="0">
              <a:solidFill>
                <a:schemeClr val="accent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" y="2768651"/>
            <a:ext cx="1216908" cy="1043064"/>
          </a:xfrm>
          <a:prstGeom prst="rect">
            <a:avLst/>
          </a:prstGeom>
        </p:spPr>
      </p:pic>
      <p:sp>
        <p:nvSpPr>
          <p:cNvPr id="34" name="Стрелка вправо 33"/>
          <p:cNvSpPr/>
          <p:nvPr/>
        </p:nvSpPr>
        <p:spPr>
          <a:xfrm rot="5400000">
            <a:off x="1754733" y="2218580"/>
            <a:ext cx="734743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301711" y="4797152"/>
            <a:ext cx="1800200" cy="1512168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Рассмотрение документа в электронном виде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582" y="4840958"/>
            <a:ext cx="1473313" cy="1036314"/>
          </a:xfrm>
          <a:prstGeom prst="rect">
            <a:avLst/>
          </a:prstGeom>
        </p:spPr>
      </p:pic>
      <p:sp>
        <p:nvSpPr>
          <p:cNvPr id="30" name="Стрелка вправо 29"/>
          <p:cNvSpPr/>
          <p:nvPr/>
        </p:nvSpPr>
        <p:spPr>
          <a:xfrm>
            <a:off x="4293599" y="5271589"/>
            <a:ext cx="1104010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496945" y="3038687"/>
            <a:ext cx="1820990" cy="1506441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Рассмотрение бумажного документа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95" y="3189119"/>
            <a:ext cx="785889" cy="887953"/>
          </a:xfrm>
          <a:prstGeom prst="rect">
            <a:avLst/>
          </a:prstGeom>
        </p:spPr>
      </p:pic>
      <p:sp>
        <p:nvSpPr>
          <p:cNvPr id="29" name="Стрелка вправо 28"/>
          <p:cNvSpPr/>
          <p:nvPr/>
        </p:nvSpPr>
        <p:spPr>
          <a:xfrm rot="5400000">
            <a:off x="6040068" y="2541138"/>
            <a:ext cx="734743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413384" y="4797153"/>
            <a:ext cx="2150609" cy="1368152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Документ в электронном виде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252" y="4907268"/>
            <a:ext cx="1473313" cy="1036313"/>
          </a:xfrm>
          <a:prstGeom prst="rect">
            <a:avLst/>
          </a:prstGeom>
        </p:spPr>
      </p:pic>
      <p:sp>
        <p:nvSpPr>
          <p:cNvPr id="24" name="Стрелка вправо 23"/>
          <p:cNvSpPr/>
          <p:nvPr/>
        </p:nvSpPr>
        <p:spPr>
          <a:xfrm rot="5400000">
            <a:off x="3092646" y="4335488"/>
            <a:ext cx="792087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631993" y="2923745"/>
            <a:ext cx="1672146" cy="1440160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Сканирование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662" y="3021084"/>
            <a:ext cx="1324092" cy="1159560"/>
          </a:xfrm>
          <a:prstGeom prst="rect">
            <a:avLst/>
          </a:prstGeom>
        </p:spPr>
      </p:pic>
      <p:sp>
        <p:nvSpPr>
          <p:cNvPr id="21" name="Стрелка вправо 20"/>
          <p:cNvSpPr/>
          <p:nvPr/>
        </p:nvSpPr>
        <p:spPr>
          <a:xfrm rot="5400000">
            <a:off x="3121318" y="2445277"/>
            <a:ext cx="734743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644008" y="966513"/>
            <a:ext cx="3096344" cy="1440160"/>
          </a:xfrm>
          <a:prstGeom prst="round2Diag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Тиражирование</a:t>
            </a:r>
            <a:endParaRPr lang="ru-RU" sz="1100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14400"/>
            <a:ext cx="1570645" cy="115488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924" y="1042993"/>
            <a:ext cx="1011412" cy="1112554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>
            <a:off x="6015980" y="1591843"/>
            <a:ext cx="541361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45528" y="1476953"/>
            <a:ext cx="1104010" cy="419280"/>
          </a:xfrm>
          <a:prstGeom prst="rightArrow">
            <a:avLst>
              <a:gd name="adj1" fmla="val 69300"/>
              <a:gd name="adj2" fmla="val 4614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99392"/>
            <a:ext cx="9144000" cy="593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  <a:latin typeface="Segoe UI Light" panose="020B0502040204020203" pitchFamily="34" charset="0"/>
              </a:rPr>
              <a:t>СЭД в России сегодня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755681" y="852753"/>
            <a:ext cx="2160240" cy="1496128"/>
          </a:xfrm>
          <a:prstGeom prst="round2Diag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Входящий документ</a:t>
            </a:r>
            <a:endParaRPr lang="ru-RU" sz="11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45" y="961646"/>
            <a:ext cx="970950" cy="111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4" grpId="0" animBg="1"/>
      <p:bldP spid="27" grpId="0" animBg="1"/>
      <p:bldP spid="30" grpId="0" animBg="1"/>
      <p:bldP spid="25" grpId="0" animBg="1"/>
      <p:bldP spid="29" grpId="0" animBg="1"/>
      <p:bldP spid="22" grpId="0" animBg="1"/>
      <p:bldP spid="24" grpId="0" animBg="1"/>
      <p:bldP spid="19" grpId="0" animBg="1"/>
      <p:bldP spid="21" grpId="0" animBg="1"/>
      <p:bldP spid="17" grpId="0" animBg="1"/>
      <p:bldP spid="16" grpId="0" animBg="1"/>
      <p:bldP spid="18" grpId="0" animBg="1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>
            <a:noAutofit/>
          </a:bodyPr>
          <a:lstStyle/>
          <a:p>
            <a:r>
              <a:rPr lang="ru-RU" sz="3400" dirty="0"/>
              <a:t>Новые вызовы бумажному </a:t>
            </a:r>
            <a:r>
              <a:rPr lang="ru-RU" sz="3400" dirty="0" smtClean="0"/>
              <a:t>документообороту</a:t>
            </a:r>
            <a:endParaRPr lang="ru-RU" sz="3400" dirty="0"/>
          </a:p>
        </p:txBody>
      </p:sp>
      <p:pic>
        <p:nvPicPr>
          <p:cNvPr id="1027" name="Picture 3" descr="F:\!clipart!\_Infografic&amp;Diagrams\Cloud Computing Walking\cont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320730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358103" y="1340768"/>
            <a:ext cx="5678393" cy="432048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000" spc="-15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Мобильно-облачная революция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Сотовых абонентов более </a:t>
            </a:r>
            <a:r>
              <a:rPr lang="en-US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600" b="1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230</a:t>
            </a:r>
            <a:r>
              <a:rPr lang="ru-RU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млн.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Интернетом пользуются более </a:t>
            </a:r>
            <a:r>
              <a:rPr lang="ru-RU" sz="26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млн</a:t>
            </a:r>
            <a:r>
              <a:rPr lang="ru-RU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Транзакции и услуги </a:t>
            </a:r>
            <a:r>
              <a:rPr lang="en-US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электронные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050" spc="-150" dirty="0" smtClean="0">
                <a:latin typeface="Segoe UI Semibold" panose="020B0702040204020203" pitchFamily="34" charset="0"/>
              </a:rPr>
              <a:t/>
            </a:r>
            <a:br>
              <a:rPr lang="en-US" sz="1050" spc="-150" dirty="0" smtClean="0">
                <a:latin typeface="Segoe UI Semibold" panose="020B0702040204020203" pitchFamily="34" charset="0"/>
              </a:rPr>
            </a:br>
            <a:r>
              <a:rPr lang="ru-RU" b="1" spc="-150" dirty="0" smtClean="0">
                <a:solidFill>
                  <a:schemeClr val="tx2"/>
                </a:solidFill>
              </a:rPr>
              <a:t>Документы </a:t>
            </a:r>
            <a:r>
              <a:rPr lang="en-US" b="1" spc="-150" dirty="0">
                <a:solidFill>
                  <a:schemeClr val="tx2"/>
                </a:solidFill>
              </a:rPr>
              <a:t>–</a:t>
            </a:r>
            <a:r>
              <a:rPr lang="ru-RU" b="1" spc="-150" dirty="0">
                <a:solidFill>
                  <a:schemeClr val="tx2"/>
                </a:solidFill>
              </a:rPr>
              <a:t> бумажные</a:t>
            </a:r>
          </a:p>
        </p:txBody>
      </p:sp>
    </p:spTree>
    <p:extLst>
      <p:ext uri="{BB962C8B-B14F-4D97-AF65-F5344CB8AC3E}">
        <p14:creationId xmlns:p14="http://schemas.microsoft.com/office/powerpoint/2010/main" val="23978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>
            <a:noAutofit/>
          </a:bodyPr>
          <a:lstStyle/>
          <a:p>
            <a:r>
              <a:rPr lang="ru-RU" sz="3200" spc="-150" dirty="0"/>
              <a:t>Российский путь к электронныму документообороту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147" y="1124744"/>
            <a:ext cx="7992888" cy="4968552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Законодательная рев</a:t>
            </a:r>
            <a:r>
              <a:rPr lang="ru-RU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олюция </a:t>
            </a:r>
            <a:r>
              <a:rPr lang="ru-RU" sz="3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последних лет </a:t>
            </a:r>
            <a:r>
              <a:rPr lang="ru-RU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3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легитимизация электронных документов </a:t>
            </a:r>
            <a:r>
              <a:rPr lang="en-US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3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различных сферах деятельности</a:t>
            </a:r>
          </a:p>
          <a:p>
            <a:r>
              <a:rPr lang="ru-RU" sz="3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очереди </a:t>
            </a:r>
            <a:r>
              <a:rPr lang="en-US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стандарты,</a:t>
            </a:r>
            <a:r>
              <a:rPr lang="en-US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регламенты, технологии, инфраструктура</a:t>
            </a:r>
          </a:p>
          <a:p>
            <a:r>
              <a:rPr lang="ru-RU" sz="3400" dirty="0" smtClean="0"/>
              <a:t>Воспроизводить ли традиционные бумажные технологии?</a:t>
            </a:r>
            <a:endParaRPr lang="ru-RU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548680"/>
          </a:xfrm>
        </p:spPr>
        <p:txBody>
          <a:bodyPr>
            <a:noAutofit/>
          </a:bodyPr>
          <a:lstStyle/>
          <a:p>
            <a:r>
              <a:rPr lang="ru-RU" sz="2900" spc="-150" dirty="0"/>
              <a:t>Проблемы перехода к работе с электронными подлинниками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 r="4998"/>
          <a:stretch/>
        </p:blipFill>
        <p:spPr>
          <a:xfrm>
            <a:off x="0" y="980728"/>
            <a:ext cx="3077155" cy="520933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908719"/>
            <a:ext cx="5760640" cy="5328593"/>
          </a:xfrm>
        </p:spPr>
        <p:txBody>
          <a:bodyPr>
            <a:noAutofit/>
          </a:bodyPr>
          <a:lstStyle/>
          <a:p>
            <a:r>
              <a:rPr lang="ru-RU" sz="2700" dirty="0" smtClean="0"/>
              <a:t>Как выпускать документ: </a:t>
            </a:r>
            <a:r>
              <a:rPr lang="ru-RU" sz="2700" dirty="0"/>
              <a:t>п</a:t>
            </a:r>
            <a:r>
              <a:rPr lang="ru-RU" sz="2700" dirty="0" smtClean="0"/>
              <a:t>одписи и регистрационные данные</a:t>
            </a:r>
          </a:p>
          <a:p>
            <a:r>
              <a:rPr lang="ru-RU" sz="2700" dirty="0" smtClean="0"/>
              <a:t>Как отправлять документ: </a:t>
            </a:r>
            <a:r>
              <a:rPr lang="ru-RU" sz="2700" dirty="0"/>
              <a:t>почтовая </a:t>
            </a:r>
            <a:r>
              <a:rPr lang="ru-RU" sz="2700" dirty="0" smtClean="0"/>
              <a:t>инфраструктура</a:t>
            </a:r>
          </a:p>
          <a:p>
            <a:r>
              <a:rPr lang="ru-RU" sz="2700" dirty="0"/>
              <a:t>Все ли документы нужно рассылать</a:t>
            </a:r>
          </a:p>
          <a:p>
            <a:r>
              <a:rPr lang="ru-RU" sz="2700" dirty="0" smtClean="0"/>
              <a:t>Как оформлять </a:t>
            </a:r>
            <a:r>
              <a:rPr lang="ru-RU" sz="2700" dirty="0"/>
              <a:t>бумажные копии</a:t>
            </a:r>
          </a:p>
          <a:p>
            <a:r>
              <a:rPr lang="ru-RU" sz="2700" dirty="0" smtClean="0"/>
              <a:t>Регистрировать ли поступившие документы повторно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6046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00ABCD"/>
      </a:dk2>
      <a:lt2>
        <a:srgbClr val="BDCF31"/>
      </a:lt2>
      <a:accent1>
        <a:srgbClr val="003D79"/>
      </a:accent1>
      <a:accent2>
        <a:srgbClr val="BDCF31"/>
      </a:accent2>
      <a:accent3>
        <a:srgbClr val="00ABCD"/>
      </a:accent3>
      <a:accent4>
        <a:srgbClr val="003D79"/>
      </a:accent4>
      <a:accent5>
        <a:srgbClr val="BDCF31"/>
      </a:accent5>
      <a:accent6>
        <a:srgbClr val="00ABCD"/>
      </a:accent6>
      <a:hlink>
        <a:srgbClr val="00ABCD"/>
      </a:hlink>
      <a:folHlink>
        <a:srgbClr val="FFFF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250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СЭД в России: на пороге новой реальности</vt:lpstr>
      <vt:lpstr>Масштабы использования СЭД в России</vt:lpstr>
      <vt:lpstr>Корпоративные СЭД в России</vt:lpstr>
      <vt:lpstr>СЭД = ЕСМ в России</vt:lpstr>
      <vt:lpstr>Презентация PowerPoint</vt:lpstr>
      <vt:lpstr>Презентация PowerPoint</vt:lpstr>
      <vt:lpstr>Новые вызовы бумажному документообороту</vt:lpstr>
      <vt:lpstr>Российский путь к электронныму документообороту </vt:lpstr>
      <vt:lpstr>Проблемы перехода к работе с электронными подлинниками</vt:lpstr>
      <vt:lpstr>Проблемы перехода к работе с электронными подлинниками</vt:lpstr>
      <vt:lpstr>Проблемы перехода к работе с электронными подлинниками</vt:lpstr>
      <vt:lpstr>СЭД в России: на пороге новой реальности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путь к управлению электронными документами</dc:title>
  <dc:creator>Баласанян Владимир Эдуардович</dc:creator>
  <cp:lastModifiedBy>Голикова Ольга Станиславовна</cp:lastModifiedBy>
  <cp:revision>177</cp:revision>
  <dcterms:created xsi:type="dcterms:W3CDTF">2013-08-28T07:23:22Z</dcterms:created>
  <dcterms:modified xsi:type="dcterms:W3CDTF">2013-09-10T04:56:57Z</dcterms:modified>
</cp:coreProperties>
</file>