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7.xml" ContentType="application/vnd.openxmlformats-officedocument.presentationml.notesSlide+xml"/>
  <Override PartName="/customXml/itemProps4.xml" ContentType="application/vnd.openxmlformats-officedocument.customXmlPropertie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customXml/itemProps2.xml" ContentType="application/vnd.openxmlformats-officedocument.customXml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20.xml" ContentType="application/vnd.openxmlformats-officedocument.presentationml.notesSlide+xml"/>
  <Override PartName="/ppt/notesSlides/notesSlide6.xml" ContentType="application/vnd.openxmlformats-officedocument.presentationml.notesSlide+xml"/>
  <Override PartName="/customXml/itemProps5.xml" ContentType="application/vnd.openxmlformats-officedocument.customXmlProperties+xml"/>
  <Override PartName="/ppt/slides/slide8.xml" ContentType="application/vnd.openxmlformats-officedocument.presentationml.slid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 id="2147483773" r:id="rId7"/>
    <p:sldMasterId id="2147483800" r:id="rId8"/>
  </p:sldMasterIdLst>
  <p:notesMasterIdLst>
    <p:notesMasterId r:id="rId34"/>
  </p:notesMasterIdLst>
  <p:sldIdLst>
    <p:sldId id="488" r:id="rId9"/>
    <p:sldId id="499" r:id="rId10"/>
    <p:sldId id="311" r:id="rId11"/>
    <p:sldId id="500" r:id="rId12"/>
    <p:sldId id="313" r:id="rId13"/>
    <p:sldId id="501" r:id="rId14"/>
    <p:sldId id="487" r:id="rId15"/>
    <p:sldId id="445" r:id="rId16"/>
    <p:sldId id="406" r:id="rId17"/>
    <p:sldId id="502" r:id="rId18"/>
    <p:sldId id="503" r:id="rId19"/>
    <p:sldId id="504" r:id="rId20"/>
    <p:sldId id="494" r:id="rId21"/>
    <p:sldId id="505" r:id="rId22"/>
    <p:sldId id="507" r:id="rId23"/>
    <p:sldId id="508" r:id="rId24"/>
    <p:sldId id="509" r:id="rId25"/>
    <p:sldId id="506" r:id="rId26"/>
    <p:sldId id="450" r:id="rId27"/>
    <p:sldId id="328" r:id="rId28"/>
    <p:sldId id="329" r:id="rId29"/>
    <p:sldId id="340" r:id="rId30"/>
    <p:sldId id="446" r:id="rId31"/>
    <p:sldId id="346" r:id="rId32"/>
    <p:sldId id="496" r:id="rId33"/>
  </p:sldIdLst>
  <p:sldSz cx="12188825" cy="6858000"/>
  <p:notesSz cx="6794500" cy="9931400"/>
  <p:defaultText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bhashini Khanna (SIMHA)" initials="SSK" lastIdx="34" clrIdx="0"/>
  <p:cmAuthor id="1" name="Kelly Young (VELA trio)" initials="KY" lastIdx="2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FF"/>
    <a:srgbClr val="525051"/>
    <a:srgbClr val="FFFFCC"/>
    <a:srgbClr val="FFFF99"/>
    <a:srgbClr val="C8013B"/>
    <a:srgbClr val="D4D4D4"/>
    <a:srgbClr val="FEC520"/>
    <a:srgbClr val="F8A820"/>
    <a:srgbClr val="F17927"/>
    <a:srgbClr val="C81E5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0936" autoAdjust="0"/>
    <p:restoredTop sz="64654" autoAdjust="0"/>
  </p:normalViewPr>
  <p:slideViewPr>
    <p:cSldViewPr snapToGrid="0">
      <p:cViewPr>
        <p:scale>
          <a:sx n="70" d="100"/>
          <a:sy n="70" d="100"/>
        </p:scale>
        <p:origin x="-234" y="408"/>
      </p:cViewPr>
      <p:guideLst>
        <p:guide orient="horz" pos="2278"/>
        <p:guide orient="horz" pos="142"/>
        <p:guide orient="horz" pos="1198"/>
        <p:guide orient="horz" pos="912"/>
        <p:guide orient="horz" pos="4149"/>
        <p:guide orient="horz" pos="1795"/>
        <p:guide orient="horz" pos="1487"/>
        <p:guide orient="horz" pos="3183"/>
        <p:guide pos="7435"/>
        <p:guide pos="230"/>
        <p:guide pos="376"/>
        <p:guide pos="5761"/>
        <p:guide pos="3841"/>
        <p:guide pos="3580"/>
        <p:guide pos="1783"/>
        <p:guide pos="588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0"/>
    </p:cViewPr>
  </p:sorterViewPr>
  <p:notesViewPr>
    <p:cSldViewPr snapToGrid="0">
      <p:cViewPr varScale="1">
        <p:scale>
          <a:sx n="92" d="100"/>
          <a:sy n="92" d="100"/>
        </p:scale>
        <p:origin x="-3732" y="-120"/>
      </p:cViewPr>
      <p:guideLst>
        <p:guide orient="horz" pos="3128"/>
        <p:guide pos="214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2.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4B1D7681-E1C4-484F-9FF7-B9DE399EB176}" type="datetimeFigureOut">
              <a:rPr lang="en-US" smtClean="0"/>
              <a:pPr/>
              <a:t>4/12/2012</a:t>
            </a:fld>
            <a:endParaRPr lang="en-US"/>
          </a:p>
        </p:txBody>
      </p:sp>
      <p:sp>
        <p:nvSpPr>
          <p:cNvPr id="4" name="Slide Image Placeholder 3"/>
          <p:cNvSpPr>
            <a:spLocks noGrp="1" noRot="1" noChangeAspect="1"/>
          </p:cNvSpPr>
          <p:nvPr>
            <p:ph type="sldImg" idx="2"/>
          </p:nvPr>
        </p:nvSpPr>
        <p:spPr>
          <a:xfrm>
            <a:off x="88900" y="744538"/>
            <a:ext cx="6616700"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B224AFD8-EB40-8D4E-B7CD-04A9D7CD1E71}" type="slidenum">
              <a:rPr lang="en-US" smtClean="0"/>
              <a:pPr/>
              <a:t>‹#›</a:t>
            </a:fld>
            <a:endParaRPr lang="en-US"/>
          </a:p>
        </p:txBody>
      </p:sp>
    </p:spTree>
    <p:extLst>
      <p:ext uri="{BB962C8B-B14F-4D97-AF65-F5344CB8AC3E}">
        <p14:creationId xmlns:p14="http://schemas.microsoft.com/office/powerpoint/2010/main" xmlns="" val="1831811338"/>
      </p:ext>
    </p:extLst>
  </p:cSld>
  <p:clrMap bg1="lt1" tx1="dk1" bg2="lt2" tx2="dk2" accent1="accent1" accent2="accent2" accent3="accent3" accent4="accent4" accent5="accent5" accent6="accent6" hlink="hlink" folHlink="folHlink"/>
  <p:notesStyle>
    <a:lvl1pPr marL="0" algn="l" defTabSz="609493" rtl="0" eaLnBrk="1" latinLnBrk="0" hangingPunct="1">
      <a:defRPr sz="1600" kern="1200">
        <a:solidFill>
          <a:schemeClr val="tx1"/>
        </a:solidFill>
        <a:latin typeface="+mn-lt"/>
        <a:ea typeface="+mn-ea"/>
        <a:cs typeface="+mn-cs"/>
      </a:defRPr>
    </a:lvl1pPr>
    <a:lvl2pPr marL="609493" algn="l" defTabSz="609493" rtl="0" eaLnBrk="1" latinLnBrk="0" hangingPunct="1">
      <a:defRPr sz="1600" kern="1200">
        <a:solidFill>
          <a:schemeClr val="tx1"/>
        </a:solidFill>
        <a:latin typeface="+mn-lt"/>
        <a:ea typeface="+mn-ea"/>
        <a:cs typeface="+mn-cs"/>
      </a:defRPr>
    </a:lvl2pPr>
    <a:lvl3pPr marL="1218987" algn="l" defTabSz="609493" rtl="0" eaLnBrk="1" latinLnBrk="0" hangingPunct="1">
      <a:defRPr sz="1600" kern="1200">
        <a:solidFill>
          <a:schemeClr val="tx1"/>
        </a:solidFill>
        <a:latin typeface="+mn-lt"/>
        <a:ea typeface="+mn-ea"/>
        <a:cs typeface="+mn-cs"/>
      </a:defRPr>
    </a:lvl3pPr>
    <a:lvl4pPr marL="1828480" algn="l" defTabSz="609493" rtl="0" eaLnBrk="1" latinLnBrk="0" hangingPunct="1">
      <a:defRPr sz="1600" kern="1200">
        <a:solidFill>
          <a:schemeClr val="tx1"/>
        </a:solidFill>
        <a:latin typeface="+mn-lt"/>
        <a:ea typeface="+mn-ea"/>
        <a:cs typeface="+mn-cs"/>
      </a:defRPr>
    </a:lvl4pPr>
    <a:lvl5pPr marL="2437973" algn="l" defTabSz="609493" rtl="0" eaLnBrk="1" latinLnBrk="0" hangingPunct="1">
      <a:defRPr sz="1600" kern="1200">
        <a:solidFill>
          <a:schemeClr val="tx1"/>
        </a:solidFill>
        <a:latin typeface="+mn-lt"/>
        <a:ea typeface="+mn-ea"/>
        <a:cs typeface="+mn-cs"/>
      </a:defRPr>
    </a:lvl5pPr>
    <a:lvl6pPr marL="3047467" algn="l" defTabSz="609493" rtl="0" eaLnBrk="1" latinLnBrk="0" hangingPunct="1">
      <a:defRPr sz="1600" kern="1200">
        <a:solidFill>
          <a:schemeClr val="tx1"/>
        </a:solidFill>
        <a:latin typeface="+mn-lt"/>
        <a:ea typeface="+mn-ea"/>
        <a:cs typeface="+mn-cs"/>
      </a:defRPr>
    </a:lvl6pPr>
    <a:lvl7pPr marL="3656960" algn="l" defTabSz="609493" rtl="0" eaLnBrk="1" latinLnBrk="0" hangingPunct="1">
      <a:defRPr sz="1600" kern="1200">
        <a:solidFill>
          <a:schemeClr val="tx1"/>
        </a:solidFill>
        <a:latin typeface="+mn-lt"/>
        <a:ea typeface="+mn-ea"/>
        <a:cs typeface="+mn-cs"/>
      </a:defRPr>
    </a:lvl7pPr>
    <a:lvl8pPr marL="4266453" algn="l" defTabSz="609493" rtl="0" eaLnBrk="1" latinLnBrk="0" hangingPunct="1">
      <a:defRPr sz="1600" kern="1200">
        <a:solidFill>
          <a:schemeClr val="tx1"/>
        </a:solidFill>
        <a:latin typeface="+mn-lt"/>
        <a:ea typeface="+mn-ea"/>
        <a:cs typeface="+mn-cs"/>
      </a:defRPr>
    </a:lvl8pPr>
    <a:lvl9pPr marL="4875947" algn="l" defTabSz="609493"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en.wikipedia.org/wiki/HTML5_File_API" TargetMode="External"/><Relationship Id="rId7" Type="http://schemas.openxmlformats.org/officeDocument/2006/relationships/hyperlink" Target="http://odata.org/"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activitystrea.ms/" TargetMode="External"/><Relationship Id="rId5" Type="http://schemas.openxmlformats.org/officeDocument/2006/relationships/hyperlink" Target="http://portablecontacts.net/" TargetMode="External"/><Relationship Id="rId4" Type="http://schemas.openxmlformats.org/officeDocument/2006/relationships/hyperlink" Target="http://msdn.microsoft.com/en-us/windows/apps/br229516/"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16700" cy="3724275"/>
          </a:xfrm>
        </p:spPr>
      </p:sp>
      <p:sp>
        <p:nvSpPr>
          <p:cNvPr id="3" name="Notes Placeholder 2"/>
          <p:cNvSpPr>
            <a:spLocks noGrp="1"/>
          </p:cNvSpPr>
          <p:nvPr>
            <p:ph type="body" idx="1"/>
          </p:nvPr>
        </p:nvSpPr>
        <p:spPr/>
        <p:txBody>
          <a:bodyPr>
            <a:normAutofit/>
          </a:bodyPr>
          <a:lstStyle/>
          <a:p>
            <a:r>
              <a:rPr lang="en-US" dirty="0" smtClean="0"/>
              <a:t>&lt; Note</a:t>
            </a:r>
            <a:r>
              <a:rPr lang="en-US" baseline="0" dirty="0" smtClean="0"/>
              <a:t> to Presenter : Please add your name and email address as appropriate &gt; </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4/12/2012 9:49 AM</a:t>
            </a:fld>
            <a:endParaRPr lang="en-US" dirty="0"/>
          </a:p>
        </p:txBody>
      </p:sp>
      <p:sp>
        <p:nvSpPr>
          <p:cNvPr id="6" name="Footer Placeholder 5"/>
          <p:cNvSpPr>
            <a:spLocks noGrp="1"/>
          </p:cNvSpPr>
          <p:nvPr>
            <p:ph type="ftr" sz="quarter" idx="12"/>
          </p:nvPr>
        </p:nvSpPr>
        <p:spPr>
          <a:xfrm>
            <a:off x="0" y="9433106"/>
            <a:ext cx="6115050" cy="496570"/>
          </a:xfrm>
        </p:spPr>
        <p:txBody>
          <a:bodyPr/>
          <a:lstStyle/>
          <a:p>
            <a:r>
              <a:rPr lang="en-US" sz="1000" dirty="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10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1000" dirty="0">
                <a:solidFill>
                  <a:srgbClr val="000000"/>
                </a:solidFill>
                <a:latin typeface="Segoe UI" pitchFamily="34" charset="0"/>
              </a:rPr>
            </a:br>
            <a:r>
              <a:rPr lang="en-US" sz="1000" dirty="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a:xfrm>
            <a:off x="6115050" y="9433106"/>
            <a:ext cx="677878" cy="496570"/>
          </a:xfrm>
        </p:spPr>
        <p:txBody>
          <a:bodyPr/>
          <a:lstStyle/>
          <a:p>
            <a:fld id="{EC87E0CF-87F6-4B58-B8B8-DCAB2DAAF3C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16700" cy="3724275"/>
          </a:xfrm>
        </p:spPr>
      </p:sp>
      <p:sp>
        <p:nvSpPr>
          <p:cNvPr id="3" name="Notes Placeholder 2"/>
          <p:cNvSpPr>
            <a:spLocks noGrp="1"/>
          </p:cNvSpPr>
          <p:nvPr>
            <p:ph type="body" idx="1"/>
          </p:nvPr>
        </p:nvSpPr>
        <p:spPr/>
        <p:txBody>
          <a:bodyPr/>
          <a:lstStyle/>
          <a:p>
            <a:r>
              <a:rPr lang="en-US" b="1" dirty="0" smtClean="0"/>
              <a:t>Timing:</a:t>
            </a:r>
            <a:r>
              <a:rPr lang="en-US" dirty="0" smtClean="0"/>
              <a:t> 3 minutes</a:t>
            </a:r>
          </a:p>
          <a:p>
            <a:r>
              <a:rPr lang="en-US" b="1" dirty="0" smtClean="0"/>
              <a:t> </a:t>
            </a:r>
            <a:endParaRPr lang="en-US" dirty="0" smtClean="0"/>
          </a:p>
          <a:p>
            <a:r>
              <a:rPr lang="en-US" b="1" dirty="0" smtClean="0"/>
              <a:t>Key Points:</a:t>
            </a:r>
            <a:endParaRPr lang="en-US" dirty="0" smtClean="0"/>
          </a:p>
          <a:p>
            <a:pPr marL="171450" indent="-171450">
              <a:buFont typeface="Arial" pitchFamily="34" charset="0"/>
              <a:buChar char="•"/>
            </a:pPr>
            <a:r>
              <a:rPr lang="en-US" dirty="0" smtClean="0"/>
              <a:t>Support for emerging standards enables</a:t>
            </a:r>
            <a:r>
              <a:rPr lang="en-US" baseline="0" dirty="0" smtClean="0"/>
              <a:t> a more integrated customer experience </a:t>
            </a:r>
          </a:p>
          <a:p>
            <a:pPr marL="171450" indent="-171450">
              <a:buFont typeface="Arial" pitchFamily="34" charset="0"/>
              <a:buChar char="•"/>
            </a:pPr>
            <a:r>
              <a:rPr lang="en-US" baseline="0" dirty="0" smtClean="0"/>
              <a:t>Service connections and cross-browser support are two great examples of a “more integrated customer experience” </a:t>
            </a:r>
          </a:p>
          <a:p>
            <a:r>
              <a:rPr lang="en-US" dirty="0" smtClean="0"/>
              <a:t> </a:t>
            </a:r>
          </a:p>
          <a:p>
            <a:r>
              <a:rPr lang="en-US" b="1" dirty="0" smtClean="0"/>
              <a:t>Script:</a:t>
            </a:r>
            <a:endParaRPr lang="en-US" dirty="0" smtClean="0"/>
          </a:p>
          <a:p>
            <a:pPr lvl="0"/>
            <a:r>
              <a:rPr lang="en-US" dirty="0" smtClean="0"/>
              <a:t>It’s not just traditional standards we support, there are an emerging set of formats and protocols for integrating social networks and web services. </a:t>
            </a:r>
            <a:r>
              <a:rPr lang="en-US" kern="1200" dirty="0" smtClean="0">
                <a:solidFill>
                  <a:schemeClr val="tx1"/>
                </a:solidFill>
                <a:effectLst/>
              </a:rPr>
              <a:t>For example, the new version of Windows Live includes Windows Live Messenger Connect, which uses these protocols to aggregate data from multiple sources – more than 85 in all – while enabling the user to control personal information that appears across the different sites. </a:t>
            </a:r>
            <a:r>
              <a:rPr lang="en-US" sz="900" kern="1200" dirty="0" smtClean="0">
                <a:solidFill>
                  <a:schemeClr val="tx1"/>
                </a:solidFill>
                <a:effectLst/>
                <a:latin typeface="Segoe UI" pitchFamily="34" charset="0"/>
                <a:ea typeface="+mn-ea"/>
                <a:cs typeface="+mn-cs"/>
              </a:rPr>
              <a:t>For example, instead of logging in two places, you can now see Facebook feeds within the Windows Live experience.  You could start a chat with a friend on Yahoo Messenger, Facebook chat, etc. all within the Windows Live Messenger interface. </a:t>
            </a:r>
          </a:p>
          <a:p>
            <a:pPr lvl="0"/>
            <a:r>
              <a:rPr lang="en-US" sz="900" kern="1200" dirty="0" smtClean="0">
                <a:solidFill>
                  <a:schemeClr val="tx1"/>
                </a:solidFill>
                <a:effectLst/>
                <a:latin typeface="Segoe UI" pitchFamily="34" charset="0"/>
                <a:ea typeface="+mn-ea"/>
                <a:cs typeface="+mn-cs"/>
              </a:rPr>
              <a:t> </a:t>
            </a:r>
          </a:p>
          <a:p>
            <a:r>
              <a:rPr lang="en-US" sz="900" kern="1200" dirty="0" smtClean="0">
                <a:solidFill>
                  <a:schemeClr val="tx1"/>
                </a:solidFill>
                <a:effectLst/>
                <a:latin typeface="Segoe UI" pitchFamily="34" charset="0"/>
                <a:ea typeface="+mn-ea"/>
                <a:cs typeface="+mn-cs"/>
              </a:rPr>
              <a:t>What about those who aren't current Windows Live Messenger users?  Good news:  Microsoft opened up Messenger to all with its added support for the popular XMPP instant messenger protocol, an open standard.  In other words, anyone can build innovative messaging clients – either stand-alone or built into their devices – that include access to Messenger’s 300 million active users.  </a:t>
            </a:r>
          </a:p>
          <a:p>
            <a:endParaRPr lang="en-US" sz="900" kern="1200" dirty="0" smtClean="0">
              <a:solidFill>
                <a:schemeClr val="tx1"/>
              </a:solidFill>
              <a:effectLst/>
              <a:latin typeface="Segoe UI" pitchFamily="34" charset="0"/>
              <a:ea typeface="+mn-ea"/>
              <a:cs typeface="+mn-cs"/>
            </a:endParaRPr>
          </a:p>
          <a:p>
            <a:r>
              <a:rPr lang="en-US" sz="900" kern="1200" dirty="0" smtClean="0">
                <a:solidFill>
                  <a:schemeClr val="tx1"/>
                </a:solidFill>
                <a:effectLst/>
                <a:latin typeface="Segoe UI" pitchFamily="34" charset="0"/>
                <a:ea typeface="+mn-ea"/>
                <a:cs typeface="+mn-cs"/>
              </a:rPr>
              <a:t>In the latest</a:t>
            </a:r>
            <a:r>
              <a:rPr lang="en-US" sz="900" kern="1200" baseline="0" dirty="0" smtClean="0">
                <a:solidFill>
                  <a:schemeClr val="tx1"/>
                </a:solidFill>
                <a:effectLst/>
                <a:latin typeface="Segoe UI" pitchFamily="34" charset="0"/>
                <a:ea typeface="+mn-ea"/>
                <a:cs typeface="+mn-cs"/>
              </a:rPr>
              <a:t> </a:t>
            </a:r>
            <a:r>
              <a:rPr lang="en-US" sz="900" kern="1200" dirty="0" smtClean="0">
                <a:solidFill>
                  <a:schemeClr val="tx1"/>
                </a:solidFill>
                <a:effectLst/>
                <a:latin typeface="Segoe UI" pitchFamily="34" charset="0"/>
                <a:ea typeface="+mn-ea"/>
                <a:cs typeface="+mn-cs"/>
              </a:rPr>
              <a:t>SkyDrive release, </a:t>
            </a:r>
            <a:r>
              <a:rPr lang="en-US" dirty="0" smtClean="0"/>
              <a:t>we introduce introducing drag and drop as a way to upload files and photos for browsers that support </a:t>
            </a:r>
            <a:r>
              <a:rPr lang="en-US" dirty="0" smtClean="0">
                <a:hlinkClick r:id="rId3"/>
              </a:rPr>
              <a:t>HTML5 File API</a:t>
            </a:r>
            <a:r>
              <a:rPr lang="en-US" dirty="0" smtClean="0"/>
              <a:t> like Internet Explorer 10, Google Chrome, Firefox and Safari. And while your files are uploading, you can continue to browse and use SkyDrive. You no longer have to sit and wait for uploads to complete. We also have worked to make sure that SkyDrive works well on Internet Explorer 10. If you’re using the </a:t>
            </a:r>
            <a:r>
              <a:rPr lang="en-US" dirty="0" smtClean="0">
                <a:hlinkClick r:id="rId4"/>
              </a:rPr>
              <a:t>Windows 8 Developer Preview</a:t>
            </a:r>
            <a:r>
              <a:rPr lang="en-US" dirty="0" smtClean="0"/>
              <a:t>, you’ll notice that support for CSS3 animations works when you resize an album.</a:t>
            </a:r>
            <a:endParaRPr lang="en-US" sz="900" kern="1200" dirty="0" smtClean="0">
              <a:solidFill>
                <a:schemeClr val="tx1"/>
              </a:solidFill>
              <a:effectLst/>
              <a:latin typeface="Segoe UI" pitchFamily="34" charset="0"/>
              <a:ea typeface="+mn-ea"/>
              <a:cs typeface="+mn-cs"/>
            </a:endParaRPr>
          </a:p>
          <a:p>
            <a:endParaRPr lang="en-US" sz="900" kern="1200" dirty="0" smtClean="0">
              <a:solidFill>
                <a:schemeClr val="tx1"/>
              </a:solidFill>
              <a:effectLst/>
              <a:latin typeface="Segoe UI" pitchFamily="34" charset="0"/>
              <a:ea typeface="+mn-ea"/>
              <a:cs typeface="+mn-cs"/>
            </a:endParaRPr>
          </a:p>
          <a:p>
            <a:r>
              <a:rPr lang="en-US" sz="900" kern="1200" dirty="0" smtClean="0">
                <a:solidFill>
                  <a:schemeClr val="tx1"/>
                </a:solidFill>
                <a:effectLst/>
                <a:latin typeface="Segoe UI" pitchFamily="34" charset="0"/>
                <a:ea typeface="+mn-ea"/>
                <a:cs typeface="+mn-cs"/>
              </a:rPr>
              <a:t>&lt;More detail on standards</a:t>
            </a:r>
            <a:r>
              <a:rPr lang="en-US" sz="900" kern="1200" baseline="0" dirty="0" smtClean="0">
                <a:solidFill>
                  <a:schemeClr val="tx1"/>
                </a:solidFill>
                <a:effectLst/>
                <a:latin typeface="Segoe UI" pitchFamily="34" charset="0"/>
                <a:ea typeface="+mn-ea"/>
                <a:cs typeface="+mn-cs"/>
              </a:rPr>
              <a:t> to reference as needed&gt;</a:t>
            </a:r>
            <a:endParaRPr lang="en-US" dirty="0" smtClean="0"/>
          </a:p>
          <a:p>
            <a:pPr lvl="0"/>
            <a:r>
              <a:rPr lang="en-US" kern="1200" dirty="0" smtClean="0">
                <a:solidFill>
                  <a:schemeClr val="tx1"/>
                </a:solidFill>
                <a:effectLst/>
              </a:rPr>
              <a:t>Here are more examples of standards supported in Windows Live Messenger and the ways in which Microsoft was involved:</a:t>
            </a:r>
          </a:p>
          <a:p>
            <a:pPr marL="171450" indent="-171450">
              <a:buFont typeface="Arial" pitchFamily="34" charset="0"/>
              <a:buChar char="•"/>
            </a:pPr>
            <a:r>
              <a:rPr lang="en-US" kern="1200" dirty="0" err="1" smtClean="0">
                <a:solidFill>
                  <a:schemeClr val="tx1"/>
                </a:solidFill>
                <a:effectLst/>
              </a:rPr>
              <a:t>OAuth</a:t>
            </a:r>
            <a:r>
              <a:rPr lang="en-US" kern="1200" dirty="0" smtClean="0">
                <a:solidFill>
                  <a:schemeClr val="tx1"/>
                </a:solidFill>
                <a:effectLst/>
              </a:rPr>
              <a:t> WRAP – successor to web resource authorization protocol (actively involved in the development)</a:t>
            </a:r>
          </a:p>
          <a:p>
            <a:pPr marL="171450" indent="-171450">
              <a:buFont typeface="Arial" pitchFamily="34" charset="0"/>
              <a:buChar char="•"/>
            </a:pPr>
            <a:r>
              <a:rPr lang="en-US" kern="1200" dirty="0" smtClean="0">
                <a:solidFill>
                  <a:schemeClr val="tx1"/>
                </a:solidFill>
                <a:effectLst/>
              </a:rPr>
              <a:t>Portable Contacts – spec to have users be in control of their own data </a:t>
            </a:r>
            <a:r>
              <a:rPr lang="en-US" u="sng" kern="1200" dirty="0" smtClean="0">
                <a:solidFill>
                  <a:schemeClr val="tx1"/>
                </a:solidFill>
                <a:effectLst/>
                <a:hlinkClick r:id="rId5"/>
              </a:rPr>
              <a:t>http://portablecontacts.net/</a:t>
            </a:r>
            <a:endParaRPr lang="en-US" kern="1200" dirty="0" smtClean="0">
              <a:solidFill>
                <a:schemeClr val="tx1"/>
              </a:solidFill>
              <a:effectLst/>
            </a:endParaRPr>
          </a:p>
          <a:p>
            <a:pPr marL="171450" indent="-171450">
              <a:buFont typeface="Arial" pitchFamily="34" charset="0"/>
              <a:buChar char="•"/>
            </a:pPr>
            <a:r>
              <a:rPr lang="en-US" kern="1200" dirty="0" smtClean="0">
                <a:solidFill>
                  <a:schemeClr val="tx1"/>
                </a:solidFill>
                <a:effectLst/>
              </a:rPr>
              <a:t>ActivityStrea.ms – an extension of Atom </a:t>
            </a:r>
            <a:r>
              <a:rPr lang="en-US" u="sng" kern="1200" dirty="0" smtClean="0">
                <a:solidFill>
                  <a:schemeClr val="tx1"/>
                </a:solidFill>
                <a:effectLst/>
                <a:hlinkClick r:id="rId6"/>
              </a:rPr>
              <a:t>http://activitystrea.ms/</a:t>
            </a:r>
            <a:r>
              <a:rPr lang="en-US" kern="1200" dirty="0" smtClean="0">
                <a:solidFill>
                  <a:schemeClr val="tx1"/>
                </a:solidFill>
                <a:effectLst/>
              </a:rPr>
              <a:t> (actively involved in the development)</a:t>
            </a:r>
          </a:p>
          <a:p>
            <a:pPr marL="171450" indent="-171450">
              <a:buFont typeface="Arial" pitchFamily="34" charset="0"/>
              <a:buChar char="•"/>
            </a:pPr>
            <a:r>
              <a:rPr lang="en-US" kern="1200" dirty="0" err="1" smtClean="0">
                <a:solidFill>
                  <a:schemeClr val="tx1"/>
                </a:solidFill>
                <a:effectLst/>
              </a:rPr>
              <a:t>Oexchange</a:t>
            </a:r>
            <a:r>
              <a:rPr lang="en-US" kern="1200" dirty="0" smtClean="0">
                <a:solidFill>
                  <a:schemeClr val="tx1"/>
                </a:solidFill>
                <a:effectLst/>
              </a:rPr>
              <a:t>  - </a:t>
            </a:r>
            <a:r>
              <a:rPr lang="en-US" dirty="0" smtClean="0"/>
              <a:t>– implemented parts of this -- </a:t>
            </a:r>
            <a:r>
              <a:rPr lang="en-US" b="1" dirty="0" err="1" smtClean="0"/>
              <a:t>OExchange</a:t>
            </a:r>
            <a:r>
              <a:rPr lang="en-US" b="1" dirty="0" smtClean="0"/>
              <a:t> is an open protocol for sharing any URL with any service on the web – oexchange.org</a:t>
            </a:r>
          </a:p>
          <a:p>
            <a:pPr marL="171450" indent="-171450">
              <a:buFont typeface="Arial" pitchFamily="34" charset="0"/>
              <a:buChar char="•"/>
            </a:pPr>
            <a:r>
              <a:rPr lang="en-US" kern="1200" dirty="0" err="1" smtClean="0">
                <a:solidFill>
                  <a:schemeClr val="tx1"/>
                </a:solidFill>
                <a:effectLst/>
              </a:rPr>
              <a:t>OData</a:t>
            </a:r>
            <a:r>
              <a:rPr lang="en-US" kern="1200" dirty="0" smtClean="0">
                <a:solidFill>
                  <a:schemeClr val="tx1"/>
                </a:solidFill>
                <a:effectLst/>
              </a:rPr>
              <a:t> – restful protocol for getting data in and out of a cloud service – </a:t>
            </a:r>
            <a:r>
              <a:rPr lang="en-US" u="sng" kern="1200" dirty="0" smtClean="0">
                <a:solidFill>
                  <a:schemeClr val="tx1"/>
                </a:solidFill>
                <a:effectLst/>
                <a:hlinkClick r:id="rId7"/>
              </a:rPr>
              <a:t>http://odata.org</a:t>
            </a:r>
            <a:r>
              <a:rPr lang="en-US" kern="1200" dirty="0" smtClean="0">
                <a:solidFill>
                  <a:schemeClr val="tx1"/>
                </a:solidFill>
                <a:effectLst/>
              </a:rPr>
              <a:t> (implemented)</a:t>
            </a:r>
          </a:p>
          <a:p>
            <a:r>
              <a:rPr lang="en-US" kern="1200" dirty="0" smtClean="0">
                <a:solidFill>
                  <a:schemeClr val="tx1"/>
                </a:solidFill>
                <a:effectLst/>
              </a:rPr>
              <a:t>All of these standards are implemented with </a:t>
            </a:r>
            <a:r>
              <a:rPr lang="en-US" kern="1200" dirty="0" err="1" smtClean="0">
                <a:solidFill>
                  <a:schemeClr val="tx1"/>
                </a:solidFill>
                <a:effectLst/>
              </a:rPr>
              <a:t>RESTful</a:t>
            </a:r>
            <a:r>
              <a:rPr lang="en-US" kern="1200" dirty="0" smtClean="0">
                <a:solidFill>
                  <a:schemeClr val="tx1"/>
                </a:solidFill>
                <a:effectLst/>
              </a:rPr>
              <a:t> endpoints that emit data as XML/ATOM/JSON/RSS, enabling easy integration with other applications via modern web technologies.</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11</a:t>
            </a:fld>
            <a:endParaRPr lang="en-US" dirty="0">
              <a:solidFill>
                <a:prstClr val="black"/>
              </a:solidFill>
            </a:endParaRPr>
          </a:p>
        </p:txBody>
      </p:sp>
      <p:sp>
        <p:nvSpPr>
          <p:cNvPr id="5" name="Date Placeholder 4"/>
          <p:cNvSpPr>
            <a:spLocks noGrp="1"/>
          </p:cNvSpPr>
          <p:nvPr>
            <p:ph type="dt" idx="11"/>
          </p:nvPr>
        </p:nvSpPr>
        <p:spPr/>
        <p:txBody>
          <a:bodyPr/>
          <a:lstStyle/>
          <a:p>
            <a:fld id="{C22ABB22-0E65-4A0A-A125-177FBC2B7287}" type="datetime1">
              <a:rPr lang="en-US" smtClean="0">
                <a:solidFill>
                  <a:prstClr val="black"/>
                </a:solidFill>
              </a:rPr>
              <a:pPr/>
              <a:t>4/12/2012</a:t>
            </a:fld>
            <a:endParaRPr lang="en-US" dirty="0">
              <a:solidFill>
                <a:prstClr val="black"/>
              </a:solidFill>
            </a:endParaRPr>
          </a:p>
        </p:txBody>
      </p:sp>
      <p:sp>
        <p:nvSpPr>
          <p:cNvPr id="6" name="Footer Placeholder 5"/>
          <p:cNvSpPr>
            <a:spLocks noGrp="1"/>
          </p:cNvSpPr>
          <p:nvPr>
            <p:ph type="ftr" sz="quarter" idx="12"/>
          </p:nvPr>
        </p:nvSpPr>
        <p:spPr/>
        <p:txBody>
          <a:bodyPr/>
          <a:lstStyle/>
          <a:p>
            <a:endParaRPr lang="en-US" dirty="0" smtClean="0">
              <a:solidFill>
                <a:srgbClr val="000000"/>
              </a:solidFill>
              <a:latin typeface="Segoe UI" pitchFamily="34" charset="0"/>
            </a:endParaRPr>
          </a:p>
        </p:txBody>
      </p:sp>
    </p:spTree>
    <p:extLst>
      <p:ext uri="{BB962C8B-B14F-4D97-AF65-F5344CB8AC3E}">
        <p14:creationId xmlns:p14="http://schemas.microsoft.com/office/powerpoint/2010/main" xmlns="" val="187501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ru-RU" sz="800" b="1" dirty="0" smtClean="0"/>
              <a:t>Майкрософт</a:t>
            </a:r>
            <a:r>
              <a:rPr lang="ru-RU" sz="800" b="1" baseline="0" dirty="0" smtClean="0"/>
              <a:t> поддерживает </a:t>
            </a:r>
            <a:r>
              <a:rPr lang="en-US" sz="800" b="1" baseline="0" dirty="0" smtClean="0"/>
              <a:t>ODF 1.2. </a:t>
            </a:r>
            <a:r>
              <a:rPr lang="ru-RU" sz="800" b="1" baseline="0" dirty="0" smtClean="0"/>
              <a:t>Поддержка будет внедрена после прохождения сертификации </a:t>
            </a:r>
            <a:r>
              <a:rPr lang="en-US" sz="800" b="1" baseline="0" dirty="0" smtClean="0"/>
              <a:t>ISO</a:t>
            </a:r>
            <a:r>
              <a:rPr lang="ru-RU" sz="800" b="1" baseline="0" dirty="0" smtClean="0"/>
              <a:t>. </a:t>
            </a:r>
            <a:endParaRPr lang="en-US" sz="800" b="1" dirty="0" smtClean="0"/>
          </a:p>
          <a:p>
            <a:endParaRPr lang="en-US" sz="800" b="1" dirty="0" smtClean="0"/>
          </a:p>
          <a:p>
            <a:r>
              <a:rPr lang="en-US" sz="800" b="1" dirty="0" smtClean="0"/>
              <a:t>Timing:</a:t>
            </a:r>
            <a:r>
              <a:rPr lang="en-US" sz="800" dirty="0" smtClean="0"/>
              <a:t> 3 minutes</a:t>
            </a:r>
          </a:p>
          <a:p>
            <a:r>
              <a:rPr lang="en-US" sz="800" b="1" dirty="0" smtClean="0"/>
              <a:t> </a:t>
            </a:r>
            <a:endParaRPr lang="en-US" sz="800" dirty="0" smtClean="0"/>
          </a:p>
          <a:p>
            <a:r>
              <a:rPr lang="en-US" sz="800" b="1" dirty="0" smtClean="0"/>
              <a:t>Key Points:</a:t>
            </a:r>
            <a:endParaRPr lang="en-US" sz="800" dirty="0" smtClean="0"/>
          </a:p>
          <a:p>
            <a:r>
              <a:rPr lang="en-US" sz="800" b="0" i="0" u="none" strike="noStrike" kern="1200" baseline="0" dirty="0" smtClean="0">
                <a:solidFill>
                  <a:schemeClr val="tx1"/>
                </a:solidFill>
                <a:latin typeface="Segoe UI" pitchFamily="34" charset="0"/>
                <a:ea typeface="+mn-ea"/>
                <a:cs typeface="+mn-cs"/>
              </a:rPr>
              <a:t>Due to commitment to interoperability, standards, and documentation, Office delivers the best productivity experience across operating systems, devices, and productivity scenarios.</a:t>
            </a:r>
          </a:p>
          <a:p>
            <a:r>
              <a:rPr lang="en-US" sz="800" dirty="0" smtClean="0"/>
              <a:t> </a:t>
            </a:r>
          </a:p>
          <a:p>
            <a:r>
              <a:rPr lang="en-US" sz="800" b="1" dirty="0" smtClean="0"/>
              <a:t>Script:</a:t>
            </a:r>
            <a:endParaRPr lang="en-US" sz="800" b="0" i="0" u="none" strike="noStrike" kern="1200" baseline="0" dirty="0" smtClean="0">
              <a:solidFill>
                <a:schemeClr val="tx1"/>
              </a:solidFill>
              <a:latin typeface="Segoe UI" pitchFamily="34" charset="0"/>
              <a:ea typeface="+mn-ea"/>
              <a:cs typeface="+mn-cs"/>
            </a:endParaRPr>
          </a:p>
          <a:p>
            <a:r>
              <a:rPr lang="en-US" sz="800" b="0" i="0" u="none" strike="noStrike" kern="1200" baseline="0" dirty="0" smtClean="0">
                <a:solidFill>
                  <a:schemeClr val="tx1"/>
                </a:solidFill>
                <a:latin typeface="Segoe UI" pitchFamily="34" charset="0"/>
                <a:ea typeface="+mn-ea"/>
                <a:cs typeface="+mn-cs"/>
              </a:rPr>
              <a:t>Due to commitment to interoperability, standards, and documentation, Office delivers the best productivity experience across operating systems, devices, and productivity scenarios. </a:t>
            </a:r>
            <a:endParaRPr lang="en-US"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&lt;click to list of standards&gt;</a:t>
            </a:r>
          </a:p>
          <a:p>
            <a:pPr lvl="0"/>
            <a:r>
              <a:rPr lang="en-US" sz="800" kern="1200" dirty="0" smtClean="0">
                <a:solidFill>
                  <a:schemeClr val="tx1"/>
                </a:solidFill>
                <a:effectLst/>
                <a:latin typeface="Segoe UI" pitchFamily="34" charset="0"/>
                <a:ea typeface="+mn-ea"/>
                <a:cs typeface="+mn-cs"/>
              </a:rPr>
              <a:t>Microsoft Office productivity suite includes strong support for </a:t>
            </a:r>
            <a:r>
              <a:rPr lang="en-US" sz="800" b="1" kern="1200" dirty="0" smtClean="0">
                <a:solidFill>
                  <a:schemeClr val="tx1"/>
                </a:solidFill>
                <a:effectLst/>
                <a:latin typeface="Segoe UI" pitchFamily="34" charset="0"/>
                <a:ea typeface="+mn-ea"/>
                <a:cs typeface="+mn-cs"/>
              </a:rPr>
              <a:t>standardized document formats</a:t>
            </a:r>
            <a:r>
              <a:rPr lang="en-US" sz="800" kern="1200" dirty="0" smtClean="0">
                <a:solidFill>
                  <a:schemeClr val="tx1"/>
                </a:solidFill>
                <a:effectLst/>
                <a:latin typeface="Segoe UI" pitchFamily="34" charset="0"/>
                <a:ea typeface="+mn-ea"/>
                <a:cs typeface="+mn-cs"/>
              </a:rPr>
              <a:t>, offering customers greater choice and more flexibility among document formats and creating additional opportunities for developers and competitors. Microsoft Office 2010 includes support for many different document formats, including </a:t>
            </a:r>
            <a:r>
              <a:rPr lang="en-US" sz="800" b="1" kern="1200" dirty="0" smtClean="0">
                <a:solidFill>
                  <a:schemeClr val="tx1"/>
                </a:solidFill>
                <a:effectLst/>
                <a:latin typeface="Segoe UI" pitchFamily="34" charset="0"/>
                <a:ea typeface="+mn-ea"/>
                <a:cs typeface="+mn-cs"/>
              </a:rPr>
              <a:t>Open Document Format (ODF) and Open XML</a:t>
            </a:r>
            <a:r>
              <a:rPr lang="en-US" sz="800" kern="1200" dirty="0" smtClean="0">
                <a:solidFill>
                  <a:schemeClr val="tx1"/>
                </a:solidFill>
                <a:effectLst/>
                <a:latin typeface="Segoe UI" pitchFamily="34" charset="0"/>
                <a:ea typeface="+mn-ea"/>
                <a:cs typeface="+mn-cs"/>
              </a:rPr>
              <a:t>.  Customers using Office 2010 or Office 2007 SP2 are able to open, edit and save documents using ODF and save documents into the XPS and PDF fixed formats from directly within the application. </a:t>
            </a:r>
          </a:p>
          <a:p>
            <a:pPr lvl="0"/>
            <a:endParaRPr lang="en-US" sz="800" kern="1200" dirty="0" smtClean="0">
              <a:solidFill>
                <a:schemeClr val="tx1"/>
              </a:solidFill>
              <a:effectLst/>
              <a:latin typeface="Segoe UI" pitchFamily="34" charset="0"/>
              <a:ea typeface="+mn-ea"/>
              <a:cs typeface="+mn-cs"/>
            </a:endParaRPr>
          </a:p>
          <a:p>
            <a:pPr lvl="0"/>
            <a:r>
              <a:rPr lang="en-US" sz="800" kern="1200" dirty="0" smtClean="0">
                <a:solidFill>
                  <a:schemeClr val="tx1"/>
                </a:solidFill>
                <a:effectLst/>
                <a:latin typeface="Segoe UI" pitchFamily="34" charset="0"/>
                <a:ea typeface="+mn-ea"/>
                <a:cs typeface="+mn-cs"/>
              </a:rPr>
              <a:t>Microsoft has published </a:t>
            </a:r>
            <a:r>
              <a:rPr lang="en-US" sz="800" b="1" kern="1200" dirty="0" smtClean="0">
                <a:solidFill>
                  <a:schemeClr val="tx1"/>
                </a:solidFill>
                <a:effectLst/>
                <a:latin typeface="Segoe UI" pitchFamily="34" charset="0"/>
                <a:ea typeface="+mn-ea"/>
                <a:cs typeface="+mn-cs"/>
              </a:rPr>
              <a:t>more than 60,000 pages of documentation </a:t>
            </a:r>
            <a:r>
              <a:rPr lang="en-US" sz="800" kern="1200" dirty="0" smtClean="0">
                <a:solidFill>
                  <a:schemeClr val="tx1"/>
                </a:solidFill>
                <a:effectLst/>
                <a:latin typeface="Segoe UI" pitchFamily="34" charset="0"/>
                <a:ea typeface="+mn-ea"/>
                <a:cs typeface="+mn-cs"/>
              </a:rPr>
              <a:t>on protocols and document formats that are supported in Office 2010. We will continue to engage in the standards community on Open XML, ODF, and PDF evolution, and participate in the W3C accessibility working group. </a:t>
            </a:r>
          </a:p>
          <a:p>
            <a:r>
              <a:rPr lang="en-US" sz="800" b="0" i="0" u="none" strike="noStrike" kern="1200" baseline="0" dirty="0" smtClean="0">
                <a:solidFill>
                  <a:schemeClr val="tx1"/>
                </a:solidFill>
                <a:latin typeface="Segoe UI" pitchFamily="34" charset="0"/>
                <a:ea typeface="+mn-ea"/>
                <a:cs typeface="+mn-cs"/>
              </a:rPr>
              <a:t> </a:t>
            </a:r>
          </a:p>
          <a:p>
            <a:pPr marL="0" marR="0" lvl="0" indent="0" algn="l" defTabSz="914363" rtl="0" eaLnBrk="1" fontAlgn="auto" latinLnBrk="0" hangingPunct="1">
              <a:lnSpc>
                <a:spcPct val="90000"/>
              </a:lnSpc>
              <a:spcBef>
                <a:spcPts val="0"/>
              </a:spcBef>
              <a:spcAft>
                <a:spcPts val="333"/>
              </a:spcAft>
              <a:buClrTx/>
              <a:buSzTx/>
              <a:buFontTx/>
              <a:buNone/>
              <a:tabLst/>
              <a:defRPr/>
            </a:pPr>
            <a:r>
              <a:rPr lang="en-US" sz="800" b="0" i="0" u="none" strike="noStrike" kern="1200" baseline="0" dirty="0" smtClean="0">
                <a:solidFill>
                  <a:schemeClr val="tx1"/>
                </a:solidFill>
                <a:latin typeface="Segoe UI" pitchFamily="34" charset="0"/>
                <a:ea typeface="+mn-ea"/>
                <a:cs typeface="+mn-cs"/>
              </a:rPr>
              <a:t>&lt;click to final build (device pictures)&gt;</a:t>
            </a:r>
          </a:p>
          <a:p>
            <a:pPr marL="0" marR="0" indent="0" algn="l" defTabSz="914363" rtl="0" eaLnBrk="1" fontAlgn="auto" latinLnBrk="0" hangingPunct="1">
              <a:lnSpc>
                <a:spcPct val="90000"/>
              </a:lnSpc>
              <a:spcBef>
                <a:spcPts val="0"/>
              </a:spcBef>
              <a:spcAft>
                <a:spcPts val="333"/>
              </a:spcAft>
              <a:buClrTx/>
              <a:buSzTx/>
              <a:buFontTx/>
              <a:buNone/>
              <a:tabLst/>
              <a:defRPr/>
            </a:pPr>
            <a:r>
              <a:rPr lang="en-US" dirty="0" smtClean="0"/>
              <a:t>These commitments to standards, interoperability, and documentation help us not only deliver</a:t>
            </a:r>
            <a:r>
              <a:rPr lang="en-US" baseline="0" dirty="0" smtClean="0"/>
              <a:t> the </a:t>
            </a:r>
            <a:r>
              <a:rPr lang="en-US" b="1" baseline="0" dirty="0" smtClean="0"/>
              <a:t>best productivity on Windows</a:t>
            </a:r>
            <a:r>
              <a:rPr lang="en-US" baseline="0" dirty="0" smtClean="0"/>
              <a:t>, but also </a:t>
            </a:r>
            <a:r>
              <a:rPr lang="en-US" b="1" baseline="0" dirty="0" smtClean="0"/>
              <a:t>best-in-class on other devices</a:t>
            </a:r>
            <a:r>
              <a:rPr lang="en-US" dirty="0" smtClean="0"/>
              <a:t>.  </a:t>
            </a:r>
            <a:r>
              <a:rPr lang="en-US" sz="800" b="0" i="0" u="none" strike="noStrike" kern="1200" baseline="0" dirty="0" smtClean="0">
                <a:solidFill>
                  <a:schemeClr val="tx1"/>
                </a:solidFill>
                <a:latin typeface="Segoe UI" pitchFamily="34" charset="0"/>
                <a:ea typeface="+mn-ea"/>
                <a:cs typeface="+mn-cs"/>
              </a:rPr>
              <a:t>A couple examples of how these commitments translate into customer experiences:</a:t>
            </a:r>
          </a:p>
          <a:p>
            <a:pPr marL="171450" indent="-171450">
              <a:buFont typeface="Arial" pitchFamily="34" charset="0"/>
              <a:buChar char="•"/>
            </a:pPr>
            <a:r>
              <a:rPr lang="en-US" sz="800" dirty="0" smtClean="0"/>
              <a:t>Office for Mac is a highly popular and successful program; in fact, it’s one of the best-selling applications for Apple computers. </a:t>
            </a:r>
            <a:r>
              <a:rPr lang="en-US" sz="800" b="0" i="0" u="none" strike="noStrike" kern="1200" baseline="0" dirty="0" smtClean="0">
                <a:solidFill>
                  <a:schemeClr val="tx1"/>
                </a:solidFill>
                <a:latin typeface="Segoe UI" pitchFamily="34" charset="0"/>
                <a:ea typeface="+mn-ea"/>
                <a:cs typeface="+mn-cs"/>
              </a:rPr>
              <a:t>Microsoft’s support for </a:t>
            </a:r>
            <a:r>
              <a:rPr lang="en-US" sz="800" b="1" i="0" u="sng" strike="noStrike" kern="1200" baseline="0" dirty="0" smtClean="0">
                <a:solidFill>
                  <a:schemeClr val="tx1"/>
                </a:solidFill>
                <a:latin typeface="Segoe UI" pitchFamily="34" charset="0"/>
                <a:ea typeface="+mn-ea"/>
                <a:cs typeface="+mn-cs"/>
              </a:rPr>
              <a:t>open standards</a:t>
            </a:r>
            <a:r>
              <a:rPr lang="en-US" sz="800" b="1" i="0" u="none" strike="noStrike" kern="1200" baseline="0" dirty="0" smtClean="0">
                <a:solidFill>
                  <a:schemeClr val="tx1"/>
                </a:solidFill>
                <a:latin typeface="Segoe UI" pitchFamily="34" charset="0"/>
                <a:ea typeface="+mn-ea"/>
                <a:cs typeface="+mn-cs"/>
              </a:rPr>
              <a:t> like Open XML </a:t>
            </a:r>
            <a:r>
              <a:rPr lang="en-US" sz="800" b="0" i="0" u="none" strike="noStrike" kern="1200" baseline="0" dirty="0" smtClean="0">
                <a:solidFill>
                  <a:schemeClr val="tx1"/>
                </a:solidFill>
                <a:latin typeface="Segoe UI" pitchFamily="34" charset="0"/>
                <a:ea typeface="+mn-ea"/>
                <a:cs typeface="+mn-cs"/>
              </a:rPr>
              <a:t>makes this possible.  </a:t>
            </a:r>
          </a:p>
          <a:p>
            <a:pPr marL="171450" marR="0" indent="-171450" algn="l" defTabSz="914363" rtl="0" eaLnBrk="1" fontAlgn="auto" latinLnBrk="0" hangingPunct="1">
              <a:lnSpc>
                <a:spcPct val="90000"/>
              </a:lnSpc>
              <a:spcBef>
                <a:spcPts val="0"/>
              </a:spcBef>
              <a:spcAft>
                <a:spcPts val="333"/>
              </a:spcAft>
              <a:buClrTx/>
              <a:buSzTx/>
              <a:buFont typeface="Arial" pitchFamily="34" charset="0"/>
              <a:buChar char="•"/>
              <a:tabLst/>
              <a:defRPr/>
            </a:pPr>
            <a:r>
              <a:rPr lang="en-US" sz="800" b="1" baseline="0" dirty="0" smtClean="0">
                <a:effectLst/>
              </a:rPr>
              <a:t>Exchange is a great </a:t>
            </a:r>
            <a:r>
              <a:rPr lang="en-US" sz="800" b="1" u="sng" baseline="0" dirty="0" smtClean="0">
                <a:effectLst/>
              </a:rPr>
              <a:t>interoperability</a:t>
            </a:r>
            <a:r>
              <a:rPr lang="en-US" sz="800" b="1" baseline="0" dirty="0" smtClean="0">
                <a:effectLst/>
              </a:rPr>
              <a:t> example.  </a:t>
            </a:r>
            <a:r>
              <a:rPr lang="en-US" sz="800" dirty="0" smtClean="0">
                <a:effectLst/>
              </a:rPr>
              <a:t>Exchange ActiveSync is a synchronization protocol that's based on HTTP and </a:t>
            </a:r>
            <a:r>
              <a:rPr lang="en-US" sz="800" b="1" dirty="0" smtClean="0">
                <a:effectLst/>
              </a:rPr>
              <a:t>XML</a:t>
            </a:r>
            <a:r>
              <a:rPr lang="en-US" sz="800" b="0" baseline="0" dirty="0" smtClean="0">
                <a:effectLst/>
              </a:rPr>
              <a:t> – which enables </a:t>
            </a:r>
            <a:r>
              <a:rPr lang="en-US" sz="800" dirty="0" smtClean="0">
                <a:effectLst/>
              </a:rPr>
              <a:t>mobile phone users to access their e-mail, calendar, contacts, and tasks and to continue to be able to access this information while they're working offline. It </a:t>
            </a:r>
            <a:r>
              <a:rPr lang="en-US" sz="800" dirty="0" smtClean="0"/>
              <a:t>is licensed to a number of mobile device companies, including Apple for the iPhone</a:t>
            </a:r>
            <a:r>
              <a:rPr lang="en-US" sz="800" baseline="0" dirty="0" smtClean="0"/>
              <a:t> </a:t>
            </a:r>
            <a:r>
              <a:rPr lang="en-US" sz="800" dirty="0" smtClean="0"/>
              <a:t>and Google for certain Android smartphones. Exchange ActiveSync technology is also used by other messaging and collaborative software servers, including Novell GroupWise and Lotus Domino.</a:t>
            </a:r>
          </a:p>
          <a:p>
            <a:pPr marL="171450" marR="0" indent="-171450" algn="l" defTabSz="914363" rtl="0" eaLnBrk="1" fontAlgn="auto" latinLnBrk="0" hangingPunct="1">
              <a:lnSpc>
                <a:spcPct val="90000"/>
              </a:lnSpc>
              <a:spcBef>
                <a:spcPts val="0"/>
              </a:spcBef>
              <a:spcAft>
                <a:spcPts val="333"/>
              </a:spcAft>
              <a:buClrTx/>
              <a:buSzTx/>
              <a:buFont typeface="Arial" pitchFamily="34" charset="0"/>
              <a:buChar char="•"/>
              <a:tabLst/>
              <a:defRPr/>
            </a:pPr>
            <a:r>
              <a:rPr lang="en-US" sz="800" baseline="0" dirty="0" smtClean="0">
                <a:effectLst/>
              </a:rPr>
              <a:t>As we discussed with Windows Live, </a:t>
            </a:r>
            <a:r>
              <a:rPr lang="en-US" sz="800" b="1" u="sng" baseline="0" dirty="0" smtClean="0">
                <a:effectLst/>
              </a:rPr>
              <a:t>documentation</a:t>
            </a:r>
            <a:r>
              <a:rPr lang="en-US" sz="800" b="1" baseline="0" dirty="0" smtClean="0">
                <a:effectLst/>
              </a:rPr>
              <a:t> for open protocols </a:t>
            </a:r>
            <a:r>
              <a:rPr lang="en-US" sz="800" baseline="0" dirty="0" smtClean="0">
                <a:effectLst/>
              </a:rPr>
              <a:t>make Office integration with </a:t>
            </a:r>
            <a:r>
              <a:rPr lang="en-US" sz="800" b="0" dirty="0" smtClean="0">
                <a:effectLst/>
              </a:rPr>
              <a:t>social networks</a:t>
            </a:r>
            <a:r>
              <a:rPr lang="en-US" sz="800" b="0" baseline="0" dirty="0" smtClean="0">
                <a:effectLst/>
              </a:rPr>
              <a:t> </a:t>
            </a:r>
            <a:r>
              <a:rPr lang="en-US" sz="800" baseline="0" dirty="0" smtClean="0">
                <a:effectLst/>
              </a:rPr>
              <a:t>possible and more seamless. </a:t>
            </a:r>
            <a:endParaRPr lang="en-US" dirty="0" smtClean="0"/>
          </a:p>
          <a:p>
            <a:r>
              <a:rPr lang="en-US" dirty="0" smtClean="0"/>
              <a:t>Also, as other devices become increasingly more important in people’s lives—such as the iPhone and </a:t>
            </a:r>
            <a:r>
              <a:rPr lang="en-US" dirty="0" err="1" smtClean="0"/>
              <a:t>iPad</a:t>
            </a:r>
            <a:r>
              <a:rPr lang="en-US" dirty="0" smtClean="0"/>
              <a:t>, as well as Android-based devices—we’re looking at how we extend the Office platform to them as well. A great example is </a:t>
            </a:r>
            <a:r>
              <a:rPr lang="en-US" dirty="0" err="1" smtClean="0"/>
              <a:t>Lync</a:t>
            </a:r>
            <a:r>
              <a:rPr lang="en-US" dirty="0" smtClean="0"/>
              <a:t>, which is available for all major smartphone platforms -- </a:t>
            </a:r>
            <a:r>
              <a:rPr lang="en-US" sz="800" kern="1200" dirty="0" err="1" smtClean="0">
                <a:solidFill>
                  <a:schemeClr val="tx1"/>
                </a:solidFill>
                <a:effectLst/>
                <a:latin typeface="Segoe UI" pitchFamily="34" charset="0"/>
                <a:ea typeface="+mn-ea"/>
                <a:cs typeface="+mn-cs"/>
              </a:rPr>
              <a:t>iOS</a:t>
            </a:r>
            <a:r>
              <a:rPr lang="en-US" sz="800" kern="1200" dirty="0" smtClean="0">
                <a:solidFill>
                  <a:schemeClr val="tx1"/>
                </a:solidFill>
                <a:effectLst/>
                <a:latin typeface="Segoe UI" pitchFamily="34" charset="0"/>
                <a:ea typeface="+mn-ea"/>
                <a:cs typeface="+mn-cs"/>
              </a:rPr>
              <a:t>, Android, and Windows Phone</a:t>
            </a:r>
            <a:r>
              <a:rPr lang="en-US" dirty="0" smtClean="0"/>
              <a:t>.  In summary, you can see with Office how we’re striving for an open and </a:t>
            </a:r>
            <a:r>
              <a:rPr lang="en-US" b="0" dirty="0" smtClean="0"/>
              <a:t>connected experience whenever possible.</a:t>
            </a:r>
          </a:p>
        </p:txBody>
      </p:sp>
      <p:sp>
        <p:nvSpPr>
          <p:cNvPr id="4" name="Slide Number Placeholder 3"/>
          <p:cNvSpPr>
            <a:spLocks noGrp="1"/>
          </p:cNvSpPr>
          <p:nvPr>
            <p:ph type="sldNum" sz="quarter" idx="10"/>
          </p:nvPr>
        </p:nvSpPr>
        <p:spPr/>
        <p:txBody>
          <a:bodyPr/>
          <a:lstStyle/>
          <a:p>
            <a:fld id="{5DF796C4-59AC-49C8-9AC8-CB17BFE2E00D}" type="slidenum">
              <a:rPr lang="en-US" smtClean="0"/>
              <a:pPr/>
              <a:t>12</a:t>
            </a:fld>
            <a:endParaRPr lang="en-US" dirty="0"/>
          </a:p>
        </p:txBody>
      </p:sp>
      <p:sp>
        <p:nvSpPr>
          <p:cNvPr id="6" name="Slide Image Placeholder 5"/>
          <p:cNvSpPr>
            <a:spLocks noGrp="1" noRot="1" noChangeAspect="1"/>
          </p:cNvSpPr>
          <p:nvPr>
            <p:ph type="sldImg"/>
          </p:nvPr>
        </p:nvSpPr>
        <p:spPr>
          <a:xfrm>
            <a:off x="3336925" y="247650"/>
            <a:ext cx="3462338" cy="1949450"/>
          </a:xfrm>
        </p:spPr>
      </p:sp>
    </p:spTree>
    <p:extLst>
      <p:ext uri="{BB962C8B-B14F-4D97-AF65-F5344CB8AC3E}">
        <p14:creationId xmlns:p14="http://schemas.microsoft.com/office/powerpoint/2010/main" xmlns="" val="3551030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latin typeface="Segoe"/>
              </a:rPr>
              <a:t>Windows Server has great support for working with Linux:</a:t>
            </a:r>
          </a:p>
          <a:p>
            <a:endParaRPr lang="en-US" sz="1600" dirty="0" smtClean="0">
              <a:latin typeface="Segoe"/>
            </a:endParaRPr>
          </a:p>
          <a:p>
            <a:pPr marL="169821" indent="-169821">
              <a:buFont typeface="Arial" pitchFamily="34" charset="0"/>
              <a:buChar char="•"/>
            </a:pPr>
            <a:r>
              <a:rPr lang="en-US" sz="1600" dirty="0" smtClean="0">
                <a:latin typeface="Segoe"/>
              </a:rPr>
              <a:t>Interoperability agreements with Novell, Citrix (</a:t>
            </a:r>
            <a:r>
              <a:rPr lang="en-US" sz="1600" dirty="0" err="1" smtClean="0">
                <a:latin typeface="Segoe"/>
              </a:rPr>
              <a:t>Xen</a:t>
            </a:r>
            <a:r>
              <a:rPr lang="en-US" sz="1600" dirty="0" smtClean="0">
                <a:latin typeface="Segoe"/>
              </a:rPr>
              <a:t>), and Red Hat to support Linux on Hyper-V</a:t>
            </a:r>
          </a:p>
          <a:p>
            <a:pPr marL="0" indent="0">
              <a:buFont typeface="Arial" pitchFamily="34" charset="0"/>
              <a:buNone/>
            </a:pPr>
            <a:endParaRPr lang="en-US" sz="1600" dirty="0" smtClean="0">
              <a:latin typeface="Segoe"/>
            </a:endParaRPr>
          </a:p>
          <a:p>
            <a:pPr marL="169821" indent="-169821">
              <a:buFont typeface="Arial" pitchFamily="34" charset="0"/>
              <a:buChar char="•"/>
            </a:pPr>
            <a:r>
              <a:rPr lang="en-US" sz="1600" dirty="0" smtClean="0">
                <a:latin typeface="Segoe"/>
              </a:rPr>
              <a:t>SVVP (Server Virtualization Validation Program) to certify non-Microsoft Hypervisors for Microsoft Support</a:t>
            </a:r>
          </a:p>
          <a:p>
            <a:pPr marL="169821" indent="-169821">
              <a:buFont typeface="Arial" pitchFamily="34" charset="0"/>
              <a:buChar char="•"/>
            </a:pPr>
            <a:endParaRPr lang="en-US" sz="1600" dirty="0" smtClean="0">
              <a:latin typeface="Segoe"/>
            </a:endParaRPr>
          </a:p>
          <a:p>
            <a:pPr marL="169821" indent="-169821">
              <a:buFont typeface="Arial" pitchFamily="34" charset="0"/>
              <a:buChar char="•"/>
            </a:pPr>
            <a:r>
              <a:rPr lang="en-US" sz="1600" dirty="0" smtClean="0">
                <a:latin typeface="Segoe"/>
              </a:rPr>
              <a:t>System Center Operations Manager supports monitoring of non-Windows, including Linux, Unix &amp; AIX and as many as 400 other platforms with partner and </a:t>
            </a:r>
            <a:r>
              <a:rPr lang="en-US" sz="1600" dirty="0" err="1" smtClean="0">
                <a:latin typeface="Segoe"/>
              </a:rPr>
              <a:t>codeplex</a:t>
            </a:r>
            <a:r>
              <a:rPr lang="en-US" sz="1600" dirty="0" smtClean="0">
                <a:latin typeface="Segoe"/>
              </a:rPr>
              <a:t> plugins.</a:t>
            </a:r>
          </a:p>
          <a:p>
            <a:pPr marL="0" indent="0">
              <a:buFont typeface="Arial" pitchFamily="34" charset="0"/>
              <a:buNone/>
            </a:pPr>
            <a:endParaRPr lang="en-US" sz="1600" dirty="0" smtClean="0">
              <a:latin typeface="Segoe"/>
            </a:endParaRPr>
          </a:p>
          <a:p>
            <a:pPr marL="169821" indent="-169821">
              <a:buFont typeface="Arial" pitchFamily="34" charset="0"/>
              <a:buChar char="•"/>
            </a:pPr>
            <a:r>
              <a:rPr lang="en-US" sz="1600" dirty="0" smtClean="0">
                <a:latin typeface="Segoe"/>
              </a:rPr>
              <a:t>System Center Virtual Machine Manager </a:t>
            </a:r>
            <a:r>
              <a:rPr lang="en-US" sz="2800" kern="1200" dirty="0" smtClean="0">
                <a:solidFill>
                  <a:schemeClr val="tx1"/>
                </a:solidFill>
                <a:effectLst/>
                <a:latin typeface="+mn-lt"/>
                <a:ea typeface="+mn-ea"/>
                <a:cs typeface="+mn-cs"/>
              </a:rPr>
              <a:t>enables IT staff to manage virtualization products, operating systems and applications from multiple vendors, including Linux and VMware ESX.</a:t>
            </a:r>
            <a:endParaRPr lang="en-US" sz="1600" dirty="0" smtClean="0">
              <a:latin typeface="Segoe"/>
            </a:endParaRPr>
          </a:p>
          <a:p>
            <a:endParaRPr lang="en-US" dirty="0" smtClean="0"/>
          </a:p>
          <a:p>
            <a:endParaRPr lang="en-US" dirty="0" smtClean="0"/>
          </a:p>
          <a:p>
            <a:r>
              <a:rPr lang="en-US" dirty="0" smtClean="0"/>
              <a:t>As</a:t>
            </a:r>
            <a:r>
              <a:rPr lang="en-US" baseline="0" dirty="0" smtClean="0"/>
              <a:t> announced at OSBC, we have now extended support to Linux based </a:t>
            </a:r>
            <a:r>
              <a:rPr lang="en-US" baseline="0" dirty="0" err="1" smtClean="0"/>
              <a:t>CentOS</a:t>
            </a:r>
            <a:r>
              <a:rPr lang="en-US" baseline="0" dirty="0" smtClean="0"/>
              <a:t>. This development enables our hosting partners to consolidate their mixed Windows + Linux infrastructure on Windows Server Hyper-V  reducing cost and complexity while better on enterprise class virtualization platform. </a:t>
            </a:r>
            <a:endParaRPr lang="en-US" dirty="0"/>
          </a:p>
        </p:txBody>
      </p:sp>
      <p:sp>
        <p:nvSpPr>
          <p:cNvPr id="4" name="Slide Number Placeholder 3"/>
          <p:cNvSpPr>
            <a:spLocks noGrp="1"/>
          </p:cNvSpPr>
          <p:nvPr>
            <p:ph type="sldNum" sz="quarter" idx="10"/>
          </p:nvPr>
        </p:nvSpPr>
        <p:spPr/>
        <p:txBody>
          <a:bodyPr/>
          <a:lstStyle/>
          <a:p>
            <a:fld id="{B224AFD8-EB40-8D4E-B7CD-04A9D7CD1E71}"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xmlns="" val="3734951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16700" cy="3724275"/>
          </a:xfrm>
        </p:spPr>
      </p:sp>
      <p:sp>
        <p:nvSpPr>
          <p:cNvPr id="3" name="Notes Placeholder 2"/>
          <p:cNvSpPr>
            <a:spLocks noGrp="1"/>
          </p:cNvSpPr>
          <p:nvPr>
            <p:ph type="body" idx="1"/>
          </p:nvPr>
        </p:nvSpPr>
        <p:spPr/>
        <p:txBody>
          <a:bodyPr/>
          <a:lstStyle/>
          <a:p>
            <a:r>
              <a:rPr lang="en-US" b="1" dirty="0" smtClean="0"/>
              <a:t>Timing:</a:t>
            </a:r>
            <a:r>
              <a:rPr lang="en-US" dirty="0" smtClean="0"/>
              <a:t> 2 minutes</a:t>
            </a:r>
          </a:p>
          <a:p>
            <a:r>
              <a:rPr lang="en-US" b="1" dirty="0" smtClean="0"/>
              <a:t> </a:t>
            </a:r>
            <a:endParaRPr lang="en-US" dirty="0" smtClean="0"/>
          </a:p>
          <a:p>
            <a:r>
              <a:rPr lang="en-US" b="1" dirty="0" smtClean="0"/>
              <a:t>Key Points:</a:t>
            </a:r>
            <a:endParaRPr lang="en-US" dirty="0" smtClean="0"/>
          </a:p>
          <a:p>
            <a:pPr marL="171450" marR="0" indent="-171450" algn="l" defTabSz="914363" rtl="0" eaLnBrk="1" fontAlgn="auto" latinLnBrk="0" hangingPunct="1">
              <a:lnSpc>
                <a:spcPct val="90000"/>
              </a:lnSpc>
              <a:spcBef>
                <a:spcPts val="0"/>
              </a:spcBef>
              <a:spcAft>
                <a:spcPts val="333"/>
              </a:spcAft>
              <a:buClrTx/>
              <a:buSzTx/>
              <a:buFont typeface="Arial" pitchFamily="34" charset="0"/>
              <a:buChar char="•"/>
              <a:tabLst/>
              <a:defRPr/>
            </a:pPr>
            <a:r>
              <a:rPr lang="en-US" dirty="0" smtClean="0"/>
              <a:t>We do not compete against open source as a category, we increasingly</a:t>
            </a:r>
            <a:r>
              <a:rPr lang="en-US" baseline="0" dirty="0" smtClean="0"/>
              <a:t> work  collaboratively with</a:t>
            </a:r>
            <a:r>
              <a:rPr lang="en-US" dirty="0" smtClean="0"/>
              <a:t> this</a:t>
            </a:r>
            <a:r>
              <a:rPr lang="en-US" baseline="0" dirty="0" smtClean="0"/>
              <a:t> community</a:t>
            </a:r>
            <a:r>
              <a:rPr lang="en-US" dirty="0" smtClean="0"/>
              <a:t>.  </a:t>
            </a:r>
          </a:p>
          <a:p>
            <a:pPr marL="171450" marR="0" lvl="0" indent="-171450" algn="l" defTabSz="914363" rtl="0" eaLnBrk="1" fontAlgn="auto" latinLnBrk="0" hangingPunct="1">
              <a:lnSpc>
                <a:spcPct val="90000"/>
              </a:lnSpc>
              <a:spcBef>
                <a:spcPts val="0"/>
              </a:spcBef>
              <a:spcAft>
                <a:spcPts val="333"/>
              </a:spcAft>
              <a:buClrTx/>
              <a:buSzTx/>
              <a:buFont typeface="Arial" pitchFamily="34" charset="0"/>
              <a:buChar char="•"/>
              <a:tabLst/>
              <a:defRPr/>
            </a:pPr>
            <a:r>
              <a:rPr lang="en-US" sz="800" dirty="0" smtClean="0">
                <a:effectLst/>
                <a:latin typeface="Calibri"/>
                <a:ea typeface="Calibri"/>
                <a:cs typeface="Times New Roman"/>
              </a:rPr>
              <a:t>You may be surprised to learn what Microsoft is doing with open source. </a:t>
            </a:r>
            <a:r>
              <a:rPr lang="en-US" sz="800" dirty="0" smtClean="0">
                <a:effectLst/>
                <a:latin typeface="Calibri"/>
                <a:ea typeface="Calibri"/>
                <a:cs typeface="Calibri"/>
              </a:rPr>
              <a:t>More and more, customers, partners and the industry understand that the work we are doing with open source is about helping customers and enabling a rich and robust ecosystem of developers and partners. </a:t>
            </a:r>
            <a:endParaRPr lang="en-US" dirty="0" smtClean="0"/>
          </a:p>
          <a:p>
            <a:pPr marL="171450" marR="0" indent="-171450" algn="l" defTabSz="914363" rtl="0" eaLnBrk="1" fontAlgn="auto" latinLnBrk="0" hangingPunct="1">
              <a:lnSpc>
                <a:spcPct val="90000"/>
              </a:lnSpc>
              <a:spcBef>
                <a:spcPts val="0"/>
              </a:spcBef>
              <a:spcAft>
                <a:spcPts val="333"/>
              </a:spcAft>
              <a:buClrTx/>
              <a:buSzTx/>
              <a:buFont typeface="Arial" pitchFamily="34" charset="0"/>
              <a:buChar char="•"/>
              <a:tabLst/>
              <a:defRPr/>
            </a:pPr>
            <a:r>
              <a:rPr lang="en-US" dirty="0" smtClean="0"/>
              <a:t>The following slides will provide some great examples. </a:t>
            </a:r>
          </a:p>
          <a:p>
            <a:r>
              <a:rPr lang="en-US" dirty="0" smtClean="0"/>
              <a:t> </a:t>
            </a:r>
          </a:p>
          <a:p>
            <a:r>
              <a:rPr lang="en-US" b="1" dirty="0" smtClean="0"/>
              <a:t>Script:</a:t>
            </a:r>
            <a:endParaRPr lang="en-US" dirty="0" smtClean="0"/>
          </a:p>
          <a:p>
            <a:pPr marL="342900" marR="0" lvl="0" indent="-342900">
              <a:lnSpc>
                <a:spcPct val="115000"/>
              </a:lnSpc>
              <a:spcBef>
                <a:spcPts val="0"/>
              </a:spcBef>
              <a:spcAft>
                <a:spcPts val="600"/>
              </a:spcAft>
              <a:buFont typeface="Symbol"/>
              <a:buChar char=""/>
            </a:pPr>
            <a:r>
              <a:rPr lang="en-US" sz="800" dirty="0" smtClean="0">
                <a:effectLst/>
                <a:latin typeface="Calibri"/>
                <a:ea typeface="Calibri"/>
                <a:cs typeface="Times New Roman"/>
              </a:rPr>
              <a:t>You may be surprised to learn what Microsoft is doing with open source. </a:t>
            </a:r>
            <a:r>
              <a:rPr lang="en-US" sz="800" dirty="0" smtClean="0">
                <a:effectLst/>
                <a:latin typeface="Calibri"/>
                <a:ea typeface="Calibri"/>
                <a:cs typeface="Calibri"/>
              </a:rPr>
              <a:t>More and more, customers, partners and the industry understand that the work we are doing with open source is about helping customers and enabling a rich and robust ecosystem of developers and partners. </a:t>
            </a:r>
            <a:r>
              <a:rPr lang="en-US" sz="800" dirty="0" smtClean="0">
                <a:effectLst/>
                <a:latin typeface="Calibri"/>
                <a:ea typeface="Calibri"/>
                <a:cs typeface="Times New Roman"/>
              </a:rPr>
              <a:t>We enable open source on our platforms. W</a:t>
            </a:r>
            <a:r>
              <a:rPr lang="en-US" sz="800" dirty="0" smtClean="0">
                <a:effectLst/>
                <a:latin typeface="Calibri"/>
                <a:ea typeface="Calibri"/>
                <a:cs typeface="Calibri"/>
              </a:rPr>
              <a:t>e recognize that if we’re going to use open source, then we also have to give back, especially if we want open source developers to continue to think of Windows and Windows Phone as platforms for them to develop on. </a:t>
            </a:r>
            <a:r>
              <a:rPr lang="en-US" sz="800" dirty="0" smtClean="0">
                <a:effectLst/>
                <a:latin typeface="Calibri"/>
                <a:ea typeface="Calibri"/>
                <a:cs typeface="Times New Roman"/>
              </a:rPr>
              <a:t>For example, Windows </a:t>
            </a:r>
            <a:r>
              <a:rPr lang="en-US" sz="800" dirty="0" smtClean="0">
                <a:effectLst/>
                <a:latin typeface="Calibri"/>
                <a:ea typeface="Calibri"/>
                <a:cs typeface="Calibri"/>
              </a:rPr>
              <a:t>Azure supports a wide-range of development languages, including </a:t>
            </a:r>
            <a:r>
              <a:rPr lang="en-US" sz="800" dirty="0" smtClean="0">
                <a:effectLst/>
                <a:latin typeface="Calibri"/>
                <a:ea typeface="Calibri"/>
                <a:cs typeface="Times New Roman"/>
              </a:rPr>
              <a:t>Java, PHP and Node.js so that developers can build applications for using any language tool, or framework of their choice – including open source. Let’s review the following slides for some more</a:t>
            </a:r>
            <a:r>
              <a:rPr lang="en-US" sz="800" baseline="0" dirty="0" smtClean="0">
                <a:effectLst/>
                <a:latin typeface="Calibri"/>
                <a:ea typeface="Calibri"/>
                <a:cs typeface="Times New Roman"/>
              </a:rPr>
              <a:t> detailed examples. </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14</a:t>
            </a:fld>
            <a:endParaRPr lang="en-US" dirty="0">
              <a:solidFill>
                <a:prstClr val="black"/>
              </a:solidFill>
            </a:endParaRPr>
          </a:p>
        </p:txBody>
      </p:sp>
      <p:sp>
        <p:nvSpPr>
          <p:cNvPr id="5" name="Date Placeholder 4"/>
          <p:cNvSpPr>
            <a:spLocks noGrp="1"/>
          </p:cNvSpPr>
          <p:nvPr>
            <p:ph type="dt" idx="11"/>
          </p:nvPr>
        </p:nvSpPr>
        <p:spPr/>
        <p:txBody>
          <a:bodyPr/>
          <a:lstStyle/>
          <a:p>
            <a:fld id="{A6483810-F445-43B9-BE43-4BB789089991}" type="datetime1">
              <a:rPr lang="en-US" smtClean="0">
                <a:solidFill>
                  <a:prstClr val="black"/>
                </a:solidFill>
              </a:rPr>
              <a:pPr/>
              <a:t>4/12/2012</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Tree>
    <p:extLst>
      <p:ext uri="{BB962C8B-B14F-4D97-AF65-F5344CB8AC3E}">
        <p14:creationId xmlns:p14="http://schemas.microsoft.com/office/powerpoint/2010/main" xmlns="" val="3981793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smtClean="0"/>
              <a:t>Timing:</a:t>
            </a:r>
            <a:r>
              <a:rPr lang="en-US" sz="900" dirty="0" smtClean="0"/>
              <a:t> 2 minutes</a:t>
            </a:r>
          </a:p>
          <a:p>
            <a:r>
              <a:rPr lang="en-US" sz="900" b="1" dirty="0" smtClean="0"/>
              <a:t> </a:t>
            </a:r>
            <a:endParaRPr lang="en-US" sz="900" dirty="0" smtClean="0"/>
          </a:p>
          <a:p>
            <a:r>
              <a:rPr lang="en-US" sz="900" b="1" dirty="0" smtClean="0"/>
              <a:t>Key Points:</a:t>
            </a:r>
            <a:endParaRPr lang="en-US" sz="900" dirty="0" smtClean="0"/>
          </a:p>
          <a:p>
            <a:pPr marL="169821" indent="-169821">
              <a:buFont typeface="Arial" pitchFamily="34" charset="0"/>
              <a:buChar char="•"/>
            </a:pPr>
            <a:r>
              <a:rPr lang="en-US" sz="900" dirty="0" smtClean="0">
                <a:latin typeface="Segoe UI" pitchFamily="34" charset="0"/>
              </a:rPr>
              <a:t>Device Driver Code contributions</a:t>
            </a:r>
            <a:r>
              <a:rPr lang="en-US" sz="900" baseline="0" dirty="0" smtClean="0">
                <a:latin typeface="Segoe UI" pitchFamily="34" charset="0"/>
              </a:rPr>
              <a:t> </a:t>
            </a:r>
            <a:r>
              <a:rPr lang="en-US" sz="900" dirty="0" smtClean="0">
                <a:latin typeface="Segoe UI" pitchFamily="34" charset="0"/>
              </a:rPr>
              <a:t>for Linux: enables better performance of Linux when virtualized with Hyper-V            </a:t>
            </a:r>
          </a:p>
          <a:p>
            <a:pPr marL="169821" indent="-169821">
              <a:buFont typeface="Arial" pitchFamily="34" charset="0"/>
              <a:buChar char="•"/>
            </a:pPr>
            <a:r>
              <a:rPr lang="en-US" sz="900" dirty="0" err="1" smtClean="0">
                <a:latin typeface="Segoe UI" pitchFamily="34" charset="0"/>
              </a:rPr>
              <a:t>CoApp</a:t>
            </a:r>
            <a:r>
              <a:rPr lang="en-US" sz="900" dirty="0" smtClean="0">
                <a:latin typeface="Segoe UI" pitchFamily="34" charset="0"/>
              </a:rPr>
              <a:t>: you are developing apps for Linux? Why not make them work on Windows and open up more opportunities for your app to get adopted? </a:t>
            </a:r>
          </a:p>
          <a:p>
            <a:endParaRPr lang="en-US" sz="900" dirty="0" smtClean="0"/>
          </a:p>
          <a:p>
            <a:r>
              <a:rPr lang="en-US" sz="900" b="1" dirty="0" smtClean="0"/>
              <a:t>Script:</a:t>
            </a:r>
          </a:p>
          <a:p>
            <a:r>
              <a:rPr lang="en-NZ" sz="800" kern="1200" dirty="0" smtClean="0">
                <a:solidFill>
                  <a:schemeClr val="tx1"/>
                </a:solidFill>
                <a:effectLst/>
                <a:latin typeface="Segoe UI" pitchFamily="34" charset="0"/>
                <a:ea typeface="+mn-ea"/>
                <a:cs typeface="+mn-cs"/>
              </a:rPr>
              <a:t>You may be surprised to learn what we are doing with Linux. We have learned a lot over the past decade. Embracing Linux on our platforms is a real business for us. </a:t>
            </a:r>
            <a:r>
              <a:rPr lang="en-NZ" sz="800" kern="1200" baseline="0" dirty="0" smtClean="0">
                <a:solidFill>
                  <a:schemeClr val="tx1"/>
                </a:solidFill>
                <a:effectLst/>
                <a:latin typeface="Segoe UI" pitchFamily="34" charset="0"/>
                <a:ea typeface="+mn-ea"/>
                <a:cs typeface="+mn-cs"/>
              </a:rPr>
              <a:t> For example, w</a:t>
            </a:r>
            <a:r>
              <a:rPr lang="en-NZ" sz="800" kern="1200" dirty="0" smtClean="0">
                <a:solidFill>
                  <a:schemeClr val="tx1"/>
                </a:solidFill>
                <a:effectLst/>
                <a:latin typeface="Segoe UI" pitchFamily="34" charset="0"/>
                <a:ea typeface="+mn-ea"/>
                <a:cs typeface="+mn-cs"/>
              </a:rPr>
              <a:t>e work on a variety of interoperability initiatives with Linux vendors -- SUSE, Citrix, </a:t>
            </a:r>
            <a:r>
              <a:rPr lang="en-NZ" sz="800" kern="1200" dirty="0" err="1" smtClean="0">
                <a:solidFill>
                  <a:schemeClr val="tx1"/>
                </a:solidFill>
                <a:effectLst/>
                <a:latin typeface="Segoe UI" pitchFamily="34" charset="0"/>
                <a:ea typeface="+mn-ea"/>
                <a:cs typeface="+mn-cs"/>
              </a:rPr>
              <a:t>RedHat</a:t>
            </a:r>
            <a:r>
              <a:rPr lang="en-NZ" sz="800" kern="1200" dirty="0" smtClean="0">
                <a:solidFill>
                  <a:schemeClr val="tx1"/>
                </a:solidFill>
                <a:effectLst/>
                <a:latin typeface="Segoe UI" pitchFamily="34" charset="0"/>
                <a:ea typeface="+mn-ea"/>
                <a:cs typeface="+mn-cs"/>
              </a:rPr>
              <a:t>, </a:t>
            </a:r>
            <a:r>
              <a:rPr lang="en-NZ" sz="800" kern="1200" dirty="0" err="1" smtClean="0">
                <a:solidFill>
                  <a:schemeClr val="tx1"/>
                </a:solidFill>
                <a:effectLst/>
                <a:latin typeface="Segoe UI" pitchFamily="34" charset="0"/>
                <a:ea typeface="+mn-ea"/>
                <a:cs typeface="+mn-cs"/>
              </a:rPr>
              <a:t>CentOS</a:t>
            </a:r>
            <a:r>
              <a:rPr lang="en-NZ" sz="800" kern="1200" dirty="0" smtClean="0">
                <a:solidFill>
                  <a:schemeClr val="tx1"/>
                </a:solidFill>
                <a:effectLst/>
                <a:latin typeface="Segoe UI" pitchFamily="34" charset="0"/>
                <a:ea typeface="+mn-ea"/>
                <a:cs typeface="+mn-cs"/>
              </a:rPr>
              <a:t> -- to provide support for </a:t>
            </a:r>
            <a:r>
              <a:rPr lang="en-NZ" sz="800" b="1" kern="1200" dirty="0" smtClean="0">
                <a:solidFill>
                  <a:schemeClr val="tx1"/>
                </a:solidFill>
                <a:effectLst/>
                <a:latin typeface="Segoe UI" pitchFamily="34" charset="0"/>
                <a:ea typeface="+mn-ea"/>
                <a:cs typeface="+mn-cs"/>
              </a:rPr>
              <a:t>Linux as</a:t>
            </a:r>
            <a:r>
              <a:rPr lang="en-NZ" sz="800" b="1" kern="1200" baseline="0" dirty="0" smtClean="0">
                <a:solidFill>
                  <a:schemeClr val="tx1"/>
                </a:solidFill>
                <a:effectLst/>
                <a:latin typeface="Segoe UI" pitchFamily="34" charset="0"/>
                <a:ea typeface="+mn-ea"/>
                <a:cs typeface="+mn-cs"/>
              </a:rPr>
              <a:t> a “first-class guest” </a:t>
            </a:r>
            <a:r>
              <a:rPr lang="en-NZ" sz="800" b="1" kern="1200" dirty="0" smtClean="0">
                <a:solidFill>
                  <a:schemeClr val="tx1"/>
                </a:solidFill>
                <a:effectLst/>
                <a:latin typeface="Segoe UI" pitchFamily="34" charset="0"/>
                <a:ea typeface="+mn-ea"/>
                <a:cs typeface="+mn-cs"/>
              </a:rPr>
              <a:t>on Hyper-V</a:t>
            </a:r>
            <a:r>
              <a:rPr lang="en-NZ" sz="800" kern="1200" dirty="0" smtClean="0">
                <a:solidFill>
                  <a:schemeClr val="tx1"/>
                </a:solidFill>
                <a:effectLst/>
                <a:latin typeface="Segoe UI" pitchFamily="34" charset="0"/>
                <a:ea typeface="+mn-ea"/>
                <a:cs typeface="+mn-cs"/>
              </a:rPr>
              <a:t>.   Another great example is </a:t>
            </a:r>
            <a:r>
              <a:rPr lang="en-US" sz="900" b="1" dirty="0" err="1" smtClean="0"/>
              <a:t>CoApp</a:t>
            </a:r>
            <a:r>
              <a:rPr lang="en-US" sz="900" b="1" dirty="0" smtClean="0"/>
              <a:t>, </a:t>
            </a:r>
            <a:r>
              <a:rPr lang="en-US" sz="900" b="0" dirty="0" smtClean="0"/>
              <a:t>which</a:t>
            </a:r>
            <a:r>
              <a:rPr lang="en-US" sz="900" b="0" baseline="0" dirty="0" smtClean="0"/>
              <a:t> is an </a:t>
            </a:r>
            <a:r>
              <a:rPr lang="en-US" sz="900" dirty="0" smtClean="0"/>
              <a:t>is an open-source package management system for Windows. The goal of the </a:t>
            </a:r>
            <a:r>
              <a:rPr lang="en-US" sz="900" dirty="0" err="1" smtClean="0"/>
              <a:t>CoApp</a:t>
            </a:r>
            <a:r>
              <a:rPr lang="en-US" sz="900" dirty="0" smtClean="0"/>
              <a:t> project is to create a community of developers dedicated to creating a set of tools and processes that enable other open source developers to create and maintain their open source products with Windows as a build target.</a:t>
            </a:r>
            <a:endParaRPr lang="en-US" sz="900" b="1"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15</a:t>
            </a:fld>
            <a:endParaRPr lang="en-US" dirty="0"/>
          </a:p>
        </p:txBody>
      </p:sp>
    </p:spTree>
    <p:extLst>
      <p:ext uri="{BB962C8B-B14F-4D97-AF65-F5344CB8AC3E}">
        <p14:creationId xmlns:p14="http://schemas.microsoft.com/office/powerpoint/2010/main" xmlns="" val="2857629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smtClean="0"/>
              <a:t>Timing:</a:t>
            </a:r>
            <a:r>
              <a:rPr lang="en-US" sz="900" dirty="0" smtClean="0"/>
              <a:t> 2 minutes</a:t>
            </a:r>
          </a:p>
          <a:p>
            <a:r>
              <a:rPr lang="en-US" sz="900" b="1" dirty="0" smtClean="0"/>
              <a:t> </a:t>
            </a:r>
            <a:endParaRPr lang="en-US" sz="900" dirty="0" smtClean="0"/>
          </a:p>
          <a:p>
            <a:r>
              <a:rPr lang="en-US" sz="900" b="1" dirty="0" smtClean="0"/>
              <a:t>Key Points:</a:t>
            </a:r>
            <a:endParaRPr lang="en-US" sz="900" dirty="0" smtClean="0"/>
          </a:p>
          <a:p>
            <a:pPr marL="171450" marR="0" lvl="0" indent="-171450" algn="l" defTabSz="914363" rtl="0" eaLnBrk="1" fontAlgn="auto" latinLnBrk="0" hangingPunct="1">
              <a:lnSpc>
                <a:spcPct val="90000"/>
              </a:lnSpc>
              <a:spcBef>
                <a:spcPts val="0"/>
              </a:spcBef>
              <a:spcAft>
                <a:spcPts val="333"/>
              </a:spcAft>
              <a:buClrTx/>
              <a:buSzTx/>
              <a:buFont typeface="Arial" pitchFamily="34" charset="0"/>
              <a:buChar char="•"/>
              <a:tabLst/>
              <a:defRPr/>
            </a:pPr>
            <a:r>
              <a:rPr lang="en-US" sz="800" kern="1200" dirty="0" smtClean="0">
                <a:solidFill>
                  <a:schemeClr val="tx1"/>
                </a:solidFill>
                <a:effectLst/>
                <a:latin typeface="Segoe UI" pitchFamily="34" charset="0"/>
                <a:ea typeface="+mn-ea"/>
                <a:cs typeface="+mn-cs"/>
              </a:rPr>
              <a:t>We’re committed to helping customers manage “big data”, working with the Apache Hadoop community to support Hadoop on Windows Server and Windows Azure.</a:t>
            </a:r>
          </a:p>
          <a:p>
            <a:pPr marL="171450" marR="0" lvl="0" indent="-171450" algn="l" defTabSz="914363" rtl="0" eaLnBrk="1" fontAlgn="auto" latinLnBrk="0" hangingPunct="1">
              <a:lnSpc>
                <a:spcPct val="90000"/>
              </a:lnSpc>
              <a:spcBef>
                <a:spcPts val="0"/>
              </a:spcBef>
              <a:spcAft>
                <a:spcPts val="333"/>
              </a:spcAft>
              <a:buClrTx/>
              <a:buSzTx/>
              <a:buFont typeface="Arial" pitchFamily="34" charset="0"/>
              <a:buChar char="•"/>
              <a:tabLst/>
              <a:defRPr/>
            </a:pPr>
            <a:r>
              <a:rPr lang="en-US" dirty="0" smtClean="0"/>
              <a:t>Our Big Data solution is also integrated into the Microsoft BI tools such as SQL Server Analysis Services, Reporting Services and even </a:t>
            </a:r>
            <a:r>
              <a:rPr lang="en-US" dirty="0" err="1" smtClean="0"/>
              <a:t>PowerPivot</a:t>
            </a:r>
            <a:r>
              <a:rPr lang="en-US" dirty="0" smtClean="0"/>
              <a:t> and Excel. This enables you to do BI on all your data, including those in Hadoop.</a:t>
            </a:r>
            <a:endParaRPr lang="en-US" sz="800" kern="1200" dirty="0" smtClean="0">
              <a:solidFill>
                <a:schemeClr val="tx1"/>
              </a:solidFill>
              <a:effectLst/>
              <a:latin typeface="Segoe UI" pitchFamily="34" charset="0"/>
              <a:ea typeface="+mn-ea"/>
              <a:cs typeface="+mn-cs"/>
            </a:endParaRPr>
          </a:p>
          <a:p>
            <a:pPr marL="0" marR="0" lvl="0" indent="0" algn="l" defTabSz="914363" rtl="0" eaLnBrk="1" fontAlgn="auto" latinLnBrk="0" hangingPunct="1">
              <a:lnSpc>
                <a:spcPct val="90000"/>
              </a:lnSpc>
              <a:spcBef>
                <a:spcPts val="0"/>
              </a:spcBef>
              <a:spcAft>
                <a:spcPts val="333"/>
              </a:spcAft>
              <a:buClrTx/>
              <a:buSzTx/>
              <a:buFont typeface="Arial" pitchFamily="34" charset="0"/>
              <a:buNone/>
              <a:tabLst/>
              <a:defRPr/>
            </a:pPr>
            <a:endParaRPr lang="en-US" sz="900" dirty="0" smtClean="0"/>
          </a:p>
          <a:p>
            <a:r>
              <a:rPr lang="en-US" sz="900" b="1" dirty="0" smtClean="0"/>
              <a:t>Script:</a:t>
            </a:r>
            <a:endParaRPr lang="en-US" sz="900"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US" sz="900" dirty="0" smtClean="0"/>
              <a:t>Just ten years ago, most business data was locked up behind big applications. We are now entering an era when unlocking this data and its potential to drive new knowledge and insights is becoming a key success factor for many ventures.  To embrace</a:t>
            </a:r>
            <a:r>
              <a:rPr lang="en-US" sz="900" baseline="0" dirty="0" smtClean="0"/>
              <a:t> this “Big Data revolution”, </a:t>
            </a:r>
            <a:r>
              <a:rPr lang="en-US" sz="900" dirty="0" smtClean="0"/>
              <a:t>last October Microsoft announced plans to deliver enterprise class Apache Hadoop based solutions on both Windows Server and Windows Azure as part of Microsoft’s “big data” roadmap.  Since we’ve launched two limited customer previews of the Apache Hadoop based distribution, which enables Hadoop apps to be deployed in hours instead of days.  Customers such as </a:t>
            </a:r>
            <a:r>
              <a:rPr lang="en-US" sz="900" dirty="0" err="1" smtClean="0"/>
              <a:t>Webtrends</a:t>
            </a:r>
            <a:r>
              <a:rPr lang="en-US" sz="900" dirty="0" smtClean="0"/>
              <a:t> and the University of Dundee have been using the service to glean simple, actionable insights from complex data sets hosted in the cloud. </a:t>
            </a:r>
          </a:p>
          <a:p>
            <a:pPr marL="0" marR="0" indent="0" algn="l" defTabSz="914363" rtl="0" eaLnBrk="1" fontAlgn="auto" latinLnBrk="0" hangingPunct="1">
              <a:lnSpc>
                <a:spcPct val="90000"/>
              </a:lnSpc>
              <a:spcBef>
                <a:spcPts val="0"/>
              </a:spcBef>
              <a:spcAft>
                <a:spcPts val="333"/>
              </a:spcAft>
              <a:buClrTx/>
              <a:buSzTx/>
              <a:buFontTx/>
              <a:buNone/>
              <a:tabLst/>
              <a:defRPr/>
            </a:pPr>
            <a:endParaRPr lang="en-US" sz="900"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US" sz="900" dirty="0" smtClean="0"/>
              <a:t>There is also innovative work being done both at Microsoft and with members of the Apache</a:t>
            </a:r>
            <a:r>
              <a:rPr lang="en-US" sz="900" baseline="0" dirty="0" smtClean="0"/>
              <a:t> </a:t>
            </a:r>
            <a:r>
              <a:rPr lang="en-US" sz="900" dirty="0" smtClean="0"/>
              <a:t>Hadoop community to help customers unleash the value of their data by allowing more users to derive insights, combining and refining data regardless of its scale and complexity.  Our Big Data solution is integrated into the Microsoft BI tools such as SQL Server Analysis Services, Reporting Services and even </a:t>
            </a:r>
            <a:r>
              <a:rPr lang="en-US" sz="900" dirty="0" err="1" smtClean="0"/>
              <a:t>PowerPivot</a:t>
            </a:r>
            <a:r>
              <a:rPr lang="en-US" sz="900" dirty="0" smtClean="0"/>
              <a:t> and Excel. This enables you to do BI on all your data, including those in Hadoop.</a:t>
            </a:r>
          </a:p>
          <a:p>
            <a:pPr marL="0" marR="0" indent="0" algn="l" defTabSz="914363" rtl="0" eaLnBrk="1" fontAlgn="auto" latinLnBrk="0" hangingPunct="1">
              <a:lnSpc>
                <a:spcPct val="90000"/>
              </a:lnSpc>
              <a:spcBef>
                <a:spcPts val="0"/>
              </a:spcBef>
              <a:spcAft>
                <a:spcPts val="333"/>
              </a:spcAft>
              <a:buClrTx/>
              <a:buSzTx/>
              <a:buFontTx/>
              <a:buNone/>
              <a:tabLst/>
              <a:defRPr/>
            </a:pPr>
            <a:endParaRPr lang="en-US" sz="90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16</a:t>
            </a:fld>
            <a:endParaRPr lang="en-US" dirty="0"/>
          </a:p>
        </p:txBody>
      </p:sp>
    </p:spTree>
    <p:extLst>
      <p:ext uri="{BB962C8B-B14F-4D97-AF65-F5344CB8AC3E}">
        <p14:creationId xmlns:p14="http://schemas.microsoft.com/office/powerpoint/2010/main" xmlns="" val="2857629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smtClean="0"/>
              <a:t>Timing:</a:t>
            </a:r>
            <a:r>
              <a:rPr lang="en-US" sz="900" dirty="0" smtClean="0"/>
              <a:t> 2 minutes</a:t>
            </a:r>
          </a:p>
          <a:p>
            <a:r>
              <a:rPr lang="en-US" sz="900" b="1" dirty="0" smtClean="0"/>
              <a:t> </a:t>
            </a:r>
            <a:endParaRPr lang="en-US" sz="900" dirty="0" smtClean="0"/>
          </a:p>
          <a:p>
            <a:r>
              <a:rPr lang="en-US" sz="900" b="1" dirty="0" smtClean="0"/>
              <a:t>Key Points:</a:t>
            </a:r>
          </a:p>
          <a:p>
            <a:pPr marL="171450" indent="-171450">
              <a:buFont typeface="Arial" pitchFamily="34" charset="0"/>
              <a:buChar char="•"/>
            </a:pPr>
            <a:r>
              <a:rPr lang="en-US" sz="900" b="0" dirty="0" smtClean="0"/>
              <a:t>Great example of how far the Linux </a:t>
            </a:r>
            <a:r>
              <a:rPr lang="en-US" sz="900" b="0" baseline="0" dirty="0" smtClean="0"/>
              <a:t>experience has evolved over the past several years – from no PHP experience on Windows to PHP running extremely well and with high performance on both Windows and Linux. </a:t>
            </a:r>
          </a:p>
          <a:p>
            <a:pPr marL="171450" indent="-171450">
              <a:buFont typeface="Arial" pitchFamily="34" charset="0"/>
              <a:buChar char="•"/>
            </a:pPr>
            <a:r>
              <a:rPr lang="en-US" sz="900" b="0" baseline="0" dirty="0" smtClean="0"/>
              <a:t>PHP releases now include support for both Windows and Linux. </a:t>
            </a:r>
            <a:r>
              <a:rPr lang="en-US" sz="900" dirty="0" smtClean="0"/>
              <a:t> </a:t>
            </a:r>
          </a:p>
          <a:p>
            <a:pPr marL="171450" indent="-171450">
              <a:buFont typeface="Arial" pitchFamily="34" charset="0"/>
              <a:buChar char="•"/>
            </a:pPr>
            <a:endParaRPr lang="en-US" sz="900" b="1" dirty="0" smtClean="0"/>
          </a:p>
          <a:p>
            <a:r>
              <a:rPr lang="en-US" sz="900" b="1" dirty="0" smtClean="0"/>
              <a:t>Script:</a:t>
            </a:r>
          </a:p>
          <a:p>
            <a:r>
              <a:rPr lang="en-US" sz="900" dirty="0" smtClean="0"/>
              <a:t>Over the past several years, Microsoft and its partners have worked diligently with the PHP community to improve the experience PHP developers and users have on Windows Server and Windows Azure. Now the PHP community supports Windows right alongside Linux, including the recent release of PHP 5.4.0. René de Haas, CEO of a Dutch webhosting company called </a:t>
            </a:r>
            <a:r>
              <a:rPr lang="en-US" sz="900" dirty="0" err="1" smtClean="0"/>
              <a:t>SoHosted</a:t>
            </a:r>
            <a:r>
              <a:rPr lang="en-US" sz="900" dirty="0" smtClean="0"/>
              <a:t>, is a partner who has been instrumental in improving the PHP on Windows experience. According to René, “Between 2003 and 2012 we've seen the general opinion about Microsoft, Windows and PHP turn 180 degrees” due to the improvements made. </a:t>
            </a:r>
            <a:endParaRPr lang="en-US" sz="900" b="0" dirty="0" smtClean="0">
              <a:latin typeface="Segoe UI" pitchFamily="34" charset="0"/>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pPr/>
              <a:t>17</a:t>
            </a:fld>
            <a:endParaRPr lang="en-US" dirty="0"/>
          </a:p>
        </p:txBody>
      </p:sp>
    </p:spTree>
    <p:extLst>
      <p:ext uri="{BB962C8B-B14F-4D97-AF65-F5344CB8AC3E}">
        <p14:creationId xmlns:p14="http://schemas.microsoft.com/office/powerpoint/2010/main" xmlns="" val="2857629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16700" cy="3724275"/>
          </a:xfrm>
        </p:spPr>
      </p:sp>
      <p:sp>
        <p:nvSpPr>
          <p:cNvPr id="3" name="Notes Placeholder 2"/>
          <p:cNvSpPr>
            <a:spLocks noGrp="1"/>
          </p:cNvSpPr>
          <p:nvPr>
            <p:ph type="body" idx="1"/>
          </p:nvPr>
        </p:nvSpPr>
        <p:spPr/>
        <p:txBody>
          <a:bodyPr/>
          <a:lstStyle/>
          <a:p>
            <a:r>
              <a:rPr lang="en-US" b="1" dirty="0" smtClean="0"/>
              <a:t>Timing:</a:t>
            </a:r>
            <a:r>
              <a:rPr lang="en-US" dirty="0" smtClean="0"/>
              <a:t> 3 minutes</a:t>
            </a:r>
          </a:p>
          <a:p>
            <a:r>
              <a:rPr lang="en-US" b="1" dirty="0" smtClean="0"/>
              <a:t> </a:t>
            </a:r>
            <a:endParaRPr lang="en-US" dirty="0" smtClean="0"/>
          </a:p>
          <a:p>
            <a:r>
              <a:rPr lang="en-US" b="1" dirty="0" smtClean="0"/>
              <a:t>Key Points:</a:t>
            </a:r>
            <a:endParaRPr lang="en-US" dirty="0" smtClean="0"/>
          </a:p>
          <a:p>
            <a:pPr marL="171450" indent="-171450">
              <a:buFont typeface="Arial" pitchFamily="34" charset="0"/>
              <a:buChar char="•"/>
            </a:pPr>
            <a:r>
              <a:rPr lang="en-US" dirty="0" smtClean="0"/>
              <a:t>The substantial</a:t>
            </a:r>
            <a:r>
              <a:rPr lang="en-US" baseline="0" dirty="0" smtClean="0"/>
              <a:t> growth of OSS on Windows, more than 400% in one year, illustrates the momentum of Microsoft + Open Source </a:t>
            </a:r>
          </a:p>
          <a:p>
            <a:pPr marL="171450" indent="-171450">
              <a:buFont typeface="Arial" pitchFamily="34" charset="0"/>
              <a:buChar char="•"/>
            </a:pPr>
            <a:r>
              <a:rPr lang="en-US" baseline="0" dirty="0" err="1" smtClean="0"/>
              <a:t>Codeplex</a:t>
            </a:r>
            <a:r>
              <a:rPr lang="en-US" baseline="0" dirty="0" smtClean="0"/>
              <a:t>, Microsoft’s open source project community has 28,000+ open source projects </a:t>
            </a:r>
          </a:p>
          <a:p>
            <a:pPr marL="171450" indent="-171450">
              <a:buFont typeface="Arial" pitchFamily="34" charset="0"/>
              <a:buChar char="•"/>
            </a:pPr>
            <a:r>
              <a:rPr lang="en-US" i="0" dirty="0" smtClean="0"/>
              <a:t>In January</a:t>
            </a:r>
            <a:r>
              <a:rPr lang="en-US" i="0" baseline="0" dirty="0" smtClean="0"/>
              <a:t> 201</a:t>
            </a:r>
            <a:r>
              <a:rPr lang="en-US" i="0" dirty="0" smtClean="0"/>
              <a:t>1 Microsoft</a:t>
            </a:r>
            <a:r>
              <a:rPr lang="en-US" i="0" baseline="0" dirty="0" smtClean="0"/>
              <a:t> </a:t>
            </a:r>
            <a:r>
              <a:rPr lang="en-US" i="0" dirty="0" smtClean="0"/>
              <a:t>launched </a:t>
            </a:r>
            <a:r>
              <a:rPr lang="en-US" i="0" baseline="0" dirty="0" err="1" smtClean="0"/>
              <a:t>WebMatrix</a:t>
            </a:r>
            <a:r>
              <a:rPr lang="en-US" i="0" baseline="0" dirty="0" smtClean="0"/>
              <a:t> -- a f</a:t>
            </a:r>
            <a:r>
              <a:rPr lang="en-US" dirty="0" smtClean="0"/>
              <a:t>ree, light-weight web development tool designed for quick web site building and deployment.  This tool puts open source tools at developers’ fingertips and these developers have downloaded more than one million open source web applications.</a:t>
            </a:r>
          </a:p>
          <a:p>
            <a:endParaRPr lang="en-US" dirty="0" smtClean="0"/>
          </a:p>
          <a:p>
            <a:r>
              <a:rPr lang="en-US" b="1" dirty="0" smtClean="0"/>
              <a:t>Script:</a:t>
            </a:r>
          </a:p>
          <a:p>
            <a:pPr marL="171450" indent="-171450">
              <a:buFont typeface="Arial" pitchFamily="34" charset="0"/>
              <a:buChar char="•"/>
            </a:pPr>
            <a:r>
              <a:rPr lang="en-US" sz="800" kern="1200" dirty="0" smtClean="0">
                <a:solidFill>
                  <a:schemeClr val="tx1"/>
                </a:solidFill>
                <a:effectLst/>
                <a:latin typeface="Segoe UI" pitchFamily="34" charset="0"/>
                <a:ea typeface="+mn-ea"/>
                <a:cs typeface="+mn-cs"/>
              </a:rPr>
              <a:t>Our increased commitment to working with open source has sparked tremendous</a:t>
            </a:r>
            <a:r>
              <a:rPr lang="en-US" sz="800" kern="1200" baseline="0" dirty="0" smtClean="0">
                <a:solidFill>
                  <a:schemeClr val="tx1"/>
                </a:solidFill>
                <a:effectLst/>
                <a:latin typeface="Segoe UI" pitchFamily="34" charset="0"/>
                <a:ea typeface="+mn-ea"/>
                <a:cs typeface="+mn-cs"/>
              </a:rPr>
              <a:t> momentum and </a:t>
            </a:r>
            <a:r>
              <a:rPr lang="en-US" sz="800" kern="1200" dirty="0" smtClean="0">
                <a:solidFill>
                  <a:schemeClr val="tx1"/>
                </a:solidFill>
                <a:effectLst/>
                <a:latin typeface="Segoe UI" pitchFamily="34" charset="0"/>
                <a:ea typeface="+mn-ea"/>
                <a:cs typeface="+mn-cs"/>
              </a:rPr>
              <a:t>contributed to rapid growth of open source software on Windows – in a single year, the number of OS apps running on Windows grew 400% (from 80,000 in 2009 to 350,000 in 2010), with 23 of the top 25 OSS projects run on Windows.</a:t>
            </a:r>
            <a:r>
              <a:rPr lang="en-US" baseline="0" dirty="0" smtClean="0"/>
              <a:t>  </a:t>
            </a:r>
            <a:r>
              <a:rPr lang="en-US" baseline="0" dirty="0" err="1" smtClean="0"/>
              <a:t>Codeplex</a:t>
            </a:r>
            <a:r>
              <a:rPr lang="en-US" baseline="0" dirty="0" smtClean="0"/>
              <a:t>, Microsoft’s open source project community has grown to more than 28,000 open source projects and more than 300,000 registered users.  Another great example is </a:t>
            </a:r>
            <a:r>
              <a:rPr lang="en-US" baseline="0" dirty="0" err="1" smtClean="0"/>
              <a:t>Webmatrix</a:t>
            </a:r>
            <a:r>
              <a:rPr lang="en-US" baseline="0" dirty="0" smtClean="0"/>
              <a:t>, </a:t>
            </a:r>
            <a:r>
              <a:rPr lang="en-US" i="0" baseline="0" dirty="0" smtClean="0"/>
              <a:t>a f</a:t>
            </a:r>
            <a:r>
              <a:rPr lang="en-US" dirty="0" smtClean="0"/>
              <a:t>ree, light-weight web development tool designed for quick web site building and deployment.  This tool puts open source tools at developers’ fingertips and these developers have downloaded more than one million open source web applications.  Since it’s launch in </a:t>
            </a:r>
            <a:r>
              <a:rPr lang="en-US" i="0" dirty="0" smtClean="0"/>
              <a:t>January</a:t>
            </a:r>
            <a:r>
              <a:rPr lang="en-US" i="0" baseline="0" dirty="0" smtClean="0"/>
              <a:t> 201</a:t>
            </a:r>
            <a:r>
              <a:rPr lang="en-US" i="0" dirty="0" smtClean="0"/>
              <a:t>1, </a:t>
            </a:r>
            <a:r>
              <a:rPr lang="en-US" i="0" baseline="0" dirty="0" smtClean="0"/>
              <a:t>there have been more than 1 million downloads.  </a:t>
            </a:r>
            <a:endParaRPr lang="en-US" dirty="0" smtClean="0"/>
          </a:p>
          <a:p>
            <a:pPr marL="0" marR="0" lvl="0" indent="0" algn="l" defTabSz="914363" rtl="0" eaLnBrk="1" fontAlgn="auto" latinLnBrk="0" hangingPunct="1">
              <a:lnSpc>
                <a:spcPct val="90000"/>
              </a:lnSpc>
              <a:spcBef>
                <a:spcPts val="0"/>
              </a:spcBef>
              <a:spcAft>
                <a:spcPts val="333"/>
              </a:spcAft>
              <a:buClrTx/>
              <a:buSzTx/>
              <a:buFontTx/>
              <a:buNone/>
              <a:tabLst/>
              <a:defRPr/>
            </a:pPr>
            <a:endParaRPr lang="en-US" sz="800" kern="1200" dirty="0" smtClean="0">
              <a:solidFill>
                <a:schemeClr val="tx1"/>
              </a:solidFill>
              <a:effectLst/>
              <a:latin typeface="Segoe UI" pitchFamily="34" charset="0"/>
              <a:ea typeface="+mn-ea"/>
              <a:cs typeface="+mn-cs"/>
            </a:endParaRPr>
          </a:p>
          <a:p>
            <a:endParaRPr lang="en-US" b="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18</a:t>
            </a:fld>
            <a:endParaRPr lang="en-US" dirty="0"/>
          </a:p>
        </p:txBody>
      </p:sp>
      <p:sp>
        <p:nvSpPr>
          <p:cNvPr id="5" name="Date Placeholder 4"/>
          <p:cNvSpPr>
            <a:spLocks noGrp="1"/>
          </p:cNvSpPr>
          <p:nvPr>
            <p:ph type="dt" idx="11"/>
          </p:nvPr>
        </p:nvSpPr>
        <p:spPr/>
        <p:txBody>
          <a:bodyPr/>
          <a:lstStyle/>
          <a:p>
            <a:fld id="{4AC79185-DCAC-4A70-9AAF-4B24D02735B7}" type="datetime1">
              <a:rPr lang="en-US" smtClean="0"/>
              <a:pPr/>
              <a:t>4/12/2012</a:t>
            </a:fld>
            <a:endParaRPr lang="en-US" dirty="0"/>
          </a:p>
        </p:txBody>
      </p:sp>
      <p:sp>
        <p:nvSpPr>
          <p:cNvPr id="6" name="Footer Placeholder 5"/>
          <p:cNvSpPr>
            <a:spLocks noGrp="1"/>
          </p:cNvSpPr>
          <p:nvPr>
            <p:ph type="ftr" sz="quarter" idx="12"/>
          </p:nvPr>
        </p:nvSpPr>
        <p:spPr/>
        <p:txBody>
          <a:bodyPr/>
          <a:lstStyle/>
          <a:p>
            <a:endParaRPr lang="en-US" dirty="0" smtClean="0">
              <a:solidFill>
                <a:srgbClr val="000000"/>
              </a:solidFill>
              <a:latin typeface="Segoe UI" pitchFamily="34" charset="0"/>
            </a:endParaRPr>
          </a:p>
        </p:txBody>
      </p:sp>
    </p:spTree>
    <p:extLst>
      <p:ext uri="{BB962C8B-B14F-4D97-AF65-F5344CB8AC3E}">
        <p14:creationId xmlns:p14="http://schemas.microsoft.com/office/powerpoint/2010/main" xmlns="" val="3584709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16700" cy="3724275"/>
          </a:xfrm>
        </p:spPr>
      </p:sp>
      <p:sp>
        <p:nvSpPr>
          <p:cNvPr id="3" name="Notes Placeholder 2"/>
          <p:cNvSpPr>
            <a:spLocks noGrp="1"/>
          </p:cNvSpPr>
          <p:nvPr>
            <p:ph type="body" idx="1"/>
          </p:nvPr>
        </p:nvSpPr>
        <p:spPr/>
        <p:txBody>
          <a:bodyPr/>
          <a:lstStyle/>
          <a:p>
            <a:r>
              <a:rPr lang="en-US" sz="1200" dirty="0" smtClean="0">
                <a:latin typeface="Segoe UI" pitchFamily="34" charset="0"/>
              </a:rPr>
              <a:t>Microsoft Research</a:t>
            </a:r>
            <a:r>
              <a:rPr lang="en-US" sz="1200" baseline="0" dirty="0" smtClean="0">
                <a:latin typeface="Segoe UI" pitchFamily="34" charset="0"/>
              </a:rPr>
              <a:t> </a:t>
            </a:r>
            <a:r>
              <a:rPr lang="en-US" sz="1200" dirty="0" smtClean="0">
                <a:latin typeface="Segoe UI" pitchFamily="34" charset="0"/>
              </a:rPr>
              <a:t>has</a:t>
            </a:r>
            <a:r>
              <a:rPr lang="en-US" sz="1200" baseline="0" dirty="0" smtClean="0">
                <a:latin typeface="Segoe UI" pitchFamily="34" charset="0"/>
              </a:rPr>
              <a:t> been making significant </a:t>
            </a:r>
            <a:r>
              <a:rPr lang="en-US" sz="1200" dirty="0" smtClean="0">
                <a:latin typeface="Segoe UI" pitchFamily="34" charset="0"/>
              </a:rPr>
              <a:t>contributions to OSS projects</a:t>
            </a:r>
            <a:r>
              <a:rPr lang="en-US" sz="1200" baseline="0" dirty="0" smtClean="0">
                <a:latin typeface="Segoe UI" pitchFamily="34" charset="0"/>
              </a:rPr>
              <a:t> giving researchers and developers the tools they need for better solutions. </a:t>
            </a:r>
            <a:endParaRPr lang="en-US" sz="1200" dirty="0" smtClean="0">
              <a:latin typeface="Segoe UI" pitchFamily="34" charset="0"/>
            </a:endParaRPr>
          </a:p>
          <a:p>
            <a:endParaRPr lang="en-US" dirty="0"/>
          </a:p>
        </p:txBody>
      </p:sp>
      <p:sp>
        <p:nvSpPr>
          <p:cNvPr id="4" name="Slide Number Placeholder 3"/>
          <p:cNvSpPr>
            <a:spLocks noGrp="1"/>
          </p:cNvSpPr>
          <p:nvPr>
            <p:ph type="sldNum" sz="quarter" idx="10"/>
          </p:nvPr>
        </p:nvSpPr>
        <p:spPr/>
        <p:txBody>
          <a:bodyPr/>
          <a:lstStyle/>
          <a:p>
            <a:fld id="{B224AFD8-EB40-8D4E-B7CD-04A9D7CD1E71}" type="slidenum">
              <a:rPr lang="en-US" smtClean="0"/>
              <a:pPr/>
              <a:t>19</a:t>
            </a:fld>
            <a:endParaRPr lang="en-US"/>
          </a:p>
        </p:txBody>
      </p:sp>
    </p:spTree>
    <p:extLst>
      <p:ext uri="{BB962C8B-B14F-4D97-AF65-F5344CB8AC3E}">
        <p14:creationId xmlns:p14="http://schemas.microsoft.com/office/powerpoint/2010/main" xmlns="" val="3527485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16700" cy="3724275"/>
          </a:xfrm>
        </p:spPr>
      </p:sp>
      <p:sp>
        <p:nvSpPr>
          <p:cNvPr id="3" name="Notes Placeholder 2"/>
          <p:cNvSpPr>
            <a:spLocks noGrp="1"/>
          </p:cNvSpPr>
          <p:nvPr>
            <p:ph type="body" idx="1"/>
          </p:nvPr>
        </p:nvSpPr>
        <p:spPr/>
        <p:txBody>
          <a:bodyPr/>
          <a:lstStyle/>
          <a:p>
            <a:pPr lvl="0"/>
            <a:r>
              <a:rPr lang="en-US" sz="1200" dirty="0" smtClean="0">
                <a:latin typeface="Segoe UI" pitchFamily="34" charset="0"/>
              </a:rPr>
              <a:t>Developers and IT Pros can now download and install popular OSS projects from Microsoft.com </a:t>
            </a:r>
            <a:r>
              <a:rPr lang="en-US" sz="1200" kern="1200" dirty="0" smtClean="0">
                <a:solidFill>
                  <a:schemeClr val="tx1"/>
                </a:solidFill>
                <a:effectLst/>
                <a:latin typeface="+mn-lt"/>
                <a:ea typeface="+mn-ea"/>
                <a:cs typeface="+mn-cs"/>
              </a:rPr>
              <a:t>such as ASP.NET and PHP web blogging and content management applications including </a:t>
            </a:r>
            <a:r>
              <a:rPr lang="en-US" sz="1200" kern="1200" dirty="0" err="1" smtClean="0">
                <a:solidFill>
                  <a:schemeClr val="tx1"/>
                </a:solidFill>
                <a:effectLst/>
                <a:latin typeface="+mn-lt"/>
                <a:ea typeface="+mn-ea"/>
                <a:cs typeface="+mn-cs"/>
              </a:rPr>
              <a:t>DotNetNuke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Joomla</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SilverStripe</a:t>
            </a:r>
            <a:r>
              <a:rPr lang="en-US" sz="1200" kern="1200" dirty="0" smtClean="0">
                <a:solidFill>
                  <a:schemeClr val="tx1"/>
                </a:solidFill>
                <a:effectLst/>
                <a:latin typeface="+mn-lt"/>
                <a:ea typeface="+mn-ea"/>
                <a:cs typeface="+mn-cs"/>
              </a:rPr>
              <a:t>, </a:t>
            </a:r>
            <a:r>
              <a:rPr lang="en-US" sz="1200" dirty="0" smtClean="0">
                <a:latin typeface="Segoe UI" pitchFamily="34" charset="0"/>
              </a:rPr>
              <a:t>onto Windows with just one or two clicks for free. Its called the Web platform Installer.</a:t>
            </a:r>
            <a:r>
              <a:rPr lang="en-US" sz="1200" kern="1200" dirty="0" smtClean="0">
                <a:solidFill>
                  <a:schemeClr val="tx1"/>
                </a:solidFill>
                <a:effectLst/>
                <a:latin typeface="+mn-lt"/>
                <a:ea typeface="+mn-ea"/>
                <a:cs typeface="+mn-cs"/>
              </a:rPr>
              <a:t> </a:t>
            </a:r>
          </a:p>
          <a:p>
            <a:pPr marL="285750" lvl="0" indent="-285750" defTabSz="457200">
              <a:spcBef>
                <a:spcPct val="20000"/>
              </a:spcBef>
              <a:buClr>
                <a:schemeClr val="accent2"/>
              </a:buClr>
              <a:buFont typeface="Wingdings" pitchFamily="2" charset="2"/>
              <a:buChar char="§"/>
              <a:defRPr/>
            </a:pPr>
            <a:r>
              <a:rPr lang="en-US" sz="1200" dirty="0" smtClean="0"/>
              <a:t>Install the latest versions of </a:t>
            </a:r>
            <a:r>
              <a:rPr lang="en-US" sz="1200" b="1" dirty="0" smtClean="0"/>
              <a:t>FREE Microsoft Web Platform </a:t>
            </a:r>
            <a:r>
              <a:rPr lang="en-US" sz="1200" dirty="0" smtClean="0"/>
              <a:t>tools, web server and extensions, database and frameworks including PHP. </a:t>
            </a:r>
          </a:p>
          <a:p>
            <a:pPr marL="285750" lvl="0" indent="-285750" defTabSz="457200">
              <a:spcBef>
                <a:spcPct val="20000"/>
              </a:spcBef>
              <a:buClr>
                <a:schemeClr val="accent2"/>
              </a:buClr>
              <a:buFont typeface="Wingdings" pitchFamily="2" charset="2"/>
              <a:buChar char="§"/>
              <a:defRPr/>
            </a:pPr>
            <a:r>
              <a:rPr lang="en-US" sz="1200" dirty="0" smtClean="0"/>
              <a:t>Easily install popular </a:t>
            </a:r>
            <a:r>
              <a:rPr lang="en-US" sz="1200" b="1" dirty="0" smtClean="0"/>
              <a:t>ASP.NET</a:t>
            </a:r>
            <a:r>
              <a:rPr lang="en-US" sz="1200" dirty="0" smtClean="0"/>
              <a:t> and </a:t>
            </a:r>
            <a:r>
              <a:rPr lang="en-US" sz="1200" b="1" dirty="0" smtClean="0"/>
              <a:t>PHP</a:t>
            </a:r>
            <a:r>
              <a:rPr lang="en-US" sz="1200" dirty="0" smtClean="0"/>
              <a:t> web apps from the community (and their dependencies). </a:t>
            </a:r>
          </a:p>
          <a:p>
            <a:pPr lvl="0"/>
            <a:endParaRPr lang="en-US" sz="1200" dirty="0" smtClean="0">
              <a:latin typeface="Segoe UI" pitchFamily="34" charset="0"/>
            </a:endParaRPr>
          </a:p>
          <a:p>
            <a:pPr lvl="0"/>
            <a:r>
              <a:rPr lang="en-US" sz="1200" dirty="0" smtClean="0">
                <a:latin typeface="Segoe UI" pitchFamily="34" charset="0"/>
              </a:rPr>
              <a:t>Since January 2010 the Web PI itself has been downloaded over 2 million times.  For each install of Web PI a customer</a:t>
            </a:r>
            <a:r>
              <a:rPr lang="en-US" sz="1200" baseline="0" dirty="0" smtClean="0">
                <a:latin typeface="Segoe UI" pitchFamily="34" charset="0"/>
              </a:rPr>
              <a:t> </a:t>
            </a:r>
            <a:r>
              <a:rPr lang="en-US" sz="1200" dirty="0" smtClean="0">
                <a:latin typeface="Segoe UI" pitchFamily="34" charset="0"/>
              </a:rPr>
              <a:t>downloads, on average, 5 Web Platform products (SQL Express, Visual Web Developer, etc.).</a:t>
            </a:r>
            <a:br>
              <a:rPr lang="en-US" sz="1200" dirty="0" smtClean="0">
                <a:latin typeface="Segoe UI" pitchFamily="34" charset="0"/>
              </a:rPr>
            </a:br>
            <a:endParaRPr lang="en-US" sz="1200" dirty="0" smtClean="0">
              <a:latin typeface="Segoe UI" pitchFamily="34" charset="0"/>
            </a:endParaRPr>
          </a:p>
          <a:p>
            <a:pPr lvl="0">
              <a:buFont typeface="Arial" pitchFamily="34" charset="0"/>
              <a:buChar char="•"/>
            </a:pPr>
            <a:r>
              <a:rPr lang="en-US" sz="1200" dirty="0" smtClean="0">
                <a:latin typeface="Segoe UI" pitchFamily="34" charset="0"/>
              </a:rPr>
              <a:t>Web PI offers over 70 Web Platform Products.</a:t>
            </a:r>
          </a:p>
          <a:p>
            <a:pPr lvl="0">
              <a:buFont typeface="Arial" pitchFamily="34" charset="0"/>
              <a:buChar char="•"/>
            </a:pPr>
            <a:r>
              <a:rPr lang="en-US" sz="1200" dirty="0" smtClean="0">
                <a:latin typeface="Segoe UI" pitchFamily="34" charset="0"/>
              </a:rPr>
              <a:t>25 applications are offered in Web PI that have resulted in over 1.3 Million application downloads.</a:t>
            </a:r>
          </a:p>
          <a:p>
            <a:pPr lvl="0">
              <a:buFont typeface="Arial" pitchFamily="34" charset="0"/>
              <a:buNone/>
            </a:pPr>
            <a:endParaRPr lang="en-US" sz="1200" dirty="0" smtClean="0">
              <a:latin typeface="Segoe UI" pitchFamily="34" charset="0"/>
            </a:endParaRPr>
          </a:p>
          <a:p>
            <a:pPr lvl="0">
              <a:buFont typeface="Arial" pitchFamily="34" charset="0"/>
              <a:buNone/>
            </a:pPr>
            <a:endParaRPr lang="en-US" sz="1200" dirty="0" smtClean="0">
              <a:latin typeface="Segoe UI" pitchFamily="34" charset="0"/>
            </a:endParaRPr>
          </a:p>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1200" dirty="0" smtClean="0"/>
              <a:t>Makes it simple for anyone using Windows Server or Client to design, develop, discover, deploy and run web applications.</a:t>
            </a:r>
          </a:p>
          <a:p>
            <a:pPr lvl="0">
              <a:buFont typeface="Arial" pitchFamily="34" charset="0"/>
              <a:buNone/>
            </a:pPr>
            <a:endParaRPr lang="en-US" sz="1200" dirty="0" smtClean="0">
              <a:latin typeface="Segoe UI" pitchFamily="34" charset="0"/>
            </a:endParaRPr>
          </a:p>
        </p:txBody>
      </p:sp>
      <p:sp>
        <p:nvSpPr>
          <p:cNvPr id="4" name="Slide Number Placeholder 3"/>
          <p:cNvSpPr>
            <a:spLocks noGrp="1"/>
          </p:cNvSpPr>
          <p:nvPr>
            <p:ph type="sldNum" sz="quarter" idx="10"/>
          </p:nvPr>
        </p:nvSpPr>
        <p:spPr/>
        <p:txBody>
          <a:bodyPr/>
          <a:lstStyle/>
          <a:p>
            <a:fld id="{B224AFD8-EB40-8D4E-B7CD-04A9D7CD1E71}" type="slidenum">
              <a:rPr lang="en-US" smtClean="0"/>
              <a:pPr/>
              <a:t>20</a:t>
            </a:fld>
            <a:endParaRPr lang="en-US"/>
          </a:p>
        </p:txBody>
      </p:sp>
    </p:spTree>
    <p:extLst>
      <p:ext uri="{BB962C8B-B14F-4D97-AF65-F5344CB8AC3E}">
        <p14:creationId xmlns:p14="http://schemas.microsoft.com/office/powerpoint/2010/main" xmlns="" val="2795814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16700"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a:t>
            </a:fld>
            <a:endParaRPr lang="en-US" dirty="0"/>
          </a:p>
        </p:txBody>
      </p:sp>
      <p:sp>
        <p:nvSpPr>
          <p:cNvPr id="5" name="Date Placeholder 4"/>
          <p:cNvSpPr>
            <a:spLocks noGrp="1"/>
          </p:cNvSpPr>
          <p:nvPr>
            <p:ph type="dt" idx="11"/>
          </p:nvPr>
        </p:nvSpPr>
        <p:spPr/>
        <p:txBody>
          <a:bodyPr/>
          <a:lstStyle/>
          <a:p>
            <a:fld id="{013DFDB9-5E2D-40CF-B842-6360C8C0CFBB}" type="datetime1">
              <a:rPr lang="en-US" smtClean="0"/>
              <a:pPr/>
              <a:t>4/12/2012</a:t>
            </a:fld>
            <a:endParaRPr lang="en-US" dirty="0"/>
          </a:p>
        </p:txBody>
      </p:sp>
      <p:sp>
        <p:nvSpPr>
          <p:cNvPr id="6" name="Footer Placeholder 5"/>
          <p:cNvSpPr>
            <a:spLocks noGrp="1"/>
          </p:cNvSpPr>
          <p:nvPr>
            <p:ph type="ftr" sz="quarter" idx="12"/>
          </p:nvPr>
        </p:nvSpPr>
        <p:spPr/>
        <p:txBody>
          <a:bodyPr/>
          <a:lstStyle/>
          <a:p>
            <a:endParaRPr lang="en-US" dirty="0" smtClean="0">
              <a:solidFill>
                <a:srgbClr val="000000"/>
              </a:solidFill>
              <a:latin typeface="Segoe UI" pitchFamily="34" charset="0"/>
            </a:endParaRPr>
          </a:p>
        </p:txBody>
      </p:sp>
    </p:spTree>
    <p:extLst>
      <p:ext uri="{BB962C8B-B14F-4D97-AF65-F5344CB8AC3E}">
        <p14:creationId xmlns:p14="http://schemas.microsoft.com/office/powerpoint/2010/main" xmlns="" val="578339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16700" cy="3724275"/>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CodePlex.com, is our</a:t>
            </a:r>
            <a:r>
              <a:rPr lang="en-US" sz="1200" kern="1200" baseline="0" dirty="0" smtClean="0">
                <a:solidFill>
                  <a:schemeClr val="tx1"/>
                </a:solidFill>
                <a:effectLst/>
                <a:latin typeface="+mn-lt"/>
                <a:ea typeface="+mn-ea"/>
                <a:cs typeface="+mn-cs"/>
              </a:rPr>
              <a:t> own</a:t>
            </a:r>
            <a:r>
              <a:rPr lang="en-US" sz="1200" kern="1200" dirty="0" smtClean="0">
                <a:solidFill>
                  <a:schemeClr val="tx1"/>
                </a:solidFill>
                <a:effectLst/>
                <a:latin typeface="+mn-lt"/>
                <a:ea typeface="+mn-ea"/>
                <a:cs typeface="+mn-cs"/>
              </a:rPr>
              <a:t> open source project hosting web site,  and has over 10,000 open source extensions and plug-ins for Microsoft server products, 3000 open source extensions or plug-ins for Windows, and thousands of other open source extensions or plug-ins for other Microsoft products such as SQL, SharePoint, Office, and Dynamics CRM. The site also has 160,000 registered users, 10,000 projects, 160 million lines of code published, and 3 million visitors per month.</a:t>
            </a:r>
          </a:p>
          <a:p>
            <a:pPr lvl="0"/>
            <a:endParaRPr lang="en-US" sz="900" dirty="0" smtClean="0">
              <a:latin typeface="Segoe UI" pitchFamily="34" charset="0"/>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pPr/>
              <a:t>21</a:t>
            </a:fld>
            <a:endParaRPr lang="en-US" dirty="0"/>
          </a:p>
        </p:txBody>
      </p:sp>
      <p:sp>
        <p:nvSpPr>
          <p:cNvPr id="5" name="Date Placeholder 4"/>
          <p:cNvSpPr>
            <a:spLocks noGrp="1"/>
          </p:cNvSpPr>
          <p:nvPr>
            <p:ph type="dt" idx="11"/>
          </p:nvPr>
        </p:nvSpPr>
        <p:spPr/>
        <p:txBody>
          <a:bodyPr/>
          <a:lstStyle/>
          <a:p>
            <a:fld id="{09F0243D-A327-4F4E-915E-BFDCC9E9DAB9}" type="datetime1">
              <a:rPr lang="en-US" smtClean="0"/>
              <a:pPr/>
              <a:t>4/12/2012</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Tree>
    <p:extLst>
      <p:ext uri="{BB962C8B-B14F-4D97-AF65-F5344CB8AC3E}">
        <p14:creationId xmlns:p14="http://schemas.microsoft.com/office/powerpoint/2010/main" xmlns="" val="3896365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16700" cy="3724275"/>
          </a:xfrm>
        </p:spPr>
      </p:sp>
      <p:sp>
        <p:nvSpPr>
          <p:cNvPr id="3" name="Notes Placeholder 2"/>
          <p:cNvSpPr>
            <a:spLocks noGrp="1"/>
          </p:cNvSpPr>
          <p:nvPr>
            <p:ph type="body" idx="1"/>
          </p:nvPr>
        </p:nvSpPr>
        <p:spPr/>
        <p:txBody>
          <a:bodyPr/>
          <a:lstStyle/>
          <a:p>
            <a:r>
              <a:rPr lang="en-US" dirty="0" smtClean="0"/>
              <a:t>Windows Azure is a great example to our approach to openness in the Cloud. Developers</a:t>
            </a:r>
            <a:r>
              <a:rPr lang="en-US" baseline="0" dirty="0" smtClean="0"/>
              <a:t> can build Azure application in Java, PHP,. and </a:t>
            </a:r>
            <a:r>
              <a:rPr lang="en-US" baseline="0" dirty="0" err="1" smtClean="0"/>
              <a:t>.Net</a:t>
            </a:r>
            <a:r>
              <a:rPr lang="en-US" baseline="0" dirty="0" smtClean="0"/>
              <a:t>. They can access Azure services for compute, storage, security, integration, directory, etc. form a variety of open protocols.</a:t>
            </a:r>
          </a:p>
          <a:p>
            <a:endParaRPr lang="en-US" baseline="0" dirty="0" smtClean="0"/>
          </a:p>
          <a:p>
            <a:r>
              <a:rPr lang="en-US" baseline="0" dirty="0" smtClean="0"/>
              <a:t>You may want to reference the TechNet radio interview with Mel Beckman, the blogger who famously said “I don’t do Windows” and why he is a fan of Azure.</a:t>
            </a:r>
          </a:p>
          <a:p>
            <a:endParaRPr lang="en-US" baseline="0" dirty="0" smtClean="0"/>
          </a:p>
          <a:p>
            <a:r>
              <a:rPr lang="en-US" baseline="0" dirty="0" smtClean="0"/>
              <a:t>http://edge.technet.com/Media/TechNet-Radio-Windows-Azure-A-Non-Microsoft-Perspective/</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22</a:t>
            </a:fld>
            <a:endParaRPr lang="en-US" dirty="0"/>
          </a:p>
        </p:txBody>
      </p:sp>
      <p:sp>
        <p:nvSpPr>
          <p:cNvPr id="5" name="Date Placeholder 4"/>
          <p:cNvSpPr>
            <a:spLocks noGrp="1"/>
          </p:cNvSpPr>
          <p:nvPr>
            <p:ph type="dt" idx="11"/>
          </p:nvPr>
        </p:nvSpPr>
        <p:spPr/>
        <p:txBody>
          <a:bodyPr/>
          <a:lstStyle/>
          <a:p>
            <a:fld id="{8826DF4F-C921-4B2B-BAC5-A92DE9379EBB}" type="datetime1">
              <a:rPr lang="en-US" smtClean="0"/>
              <a:pPr/>
              <a:t>4/12/2012</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Tree>
    <p:extLst>
      <p:ext uri="{BB962C8B-B14F-4D97-AF65-F5344CB8AC3E}">
        <p14:creationId xmlns:p14="http://schemas.microsoft.com/office/powerpoint/2010/main" xmlns="" val="3400762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C7FE78-9E6E-4E3A-8BF3-2D3E026EB9FA}" type="slidenum">
              <a:rPr lang="en-US"/>
              <a:pPr/>
              <a:t>24</a:t>
            </a:fld>
            <a:endParaRPr lang="en-US"/>
          </a:p>
        </p:txBody>
      </p:sp>
      <p:sp>
        <p:nvSpPr>
          <p:cNvPr id="351234" name="Rectangle 2"/>
          <p:cNvSpPr>
            <a:spLocks noGrp="1" noRot="1" noChangeAspect="1" noChangeArrowheads="1" noTextEdit="1"/>
          </p:cNvSpPr>
          <p:nvPr>
            <p:ph type="sldImg"/>
          </p:nvPr>
        </p:nvSpPr>
        <p:spPr>
          <a:xfrm>
            <a:off x="88900" y="744538"/>
            <a:ext cx="6616700" cy="3724275"/>
          </a:xfrm>
          <a:ln/>
        </p:spPr>
      </p:sp>
      <p:sp>
        <p:nvSpPr>
          <p:cNvPr id="351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16700" cy="3724275"/>
          </a:xfrm>
        </p:spPr>
      </p:sp>
      <p:sp>
        <p:nvSpPr>
          <p:cNvPr id="3" name="Notes Placeholder 2"/>
          <p:cNvSpPr>
            <a:spLocks noGrp="1"/>
          </p:cNvSpPr>
          <p:nvPr>
            <p:ph type="body" idx="1"/>
          </p:nvPr>
        </p:nvSpPr>
        <p:spPr/>
        <p:txBody>
          <a:bodyPr/>
          <a:lstStyle/>
          <a:p>
            <a:r>
              <a:rPr lang="ru-RU" baseline="0" dirty="0" smtClean="0"/>
              <a:t>Я хочу рассказать про открытость в Майкрософт через три перспективы:</a:t>
            </a:r>
            <a:endParaRPr lang="en-US" baseline="0" dirty="0" smtClean="0"/>
          </a:p>
          <a:p>
            <a:pPr marL="169821" indent="-169821">
              <a:buFont typeface="Arial" pitchFamily="34" charset="0"/>
              <a:buChar char="•"/>
            </a:pPr>
            <a:r>
              <a:rPr lang="ru-RU" baseline="0" dirty="0" smtClean="0"/>
              <a:t>Использование открытых стандартов и интеграция с СПО</a:t>
            </a:r>
            <a:endParaRPr lang="en-US" baseline="0" dirty="0" smtClean="0"/>
          </a:p>
          <a:p>
            <a:pPr marL="169821" indent="-169821">
              <a:buFont typeface="Arial" pitchFamily="34" charset="0"/>
              <a:buChar char="•"/>
            </a:pPr>
            <a:r>
              <a:rPr lang="ru-RU" baseline="0" dirty="0" smtClean="0"/>
              <a:t>Платформа Майкрософт и другие технологии </a:t>
            </a:r>
          </a:p>
          <a:p>
            <a:pPr marL="169821" indent="-169821">
              <a:buFont typeface="Arial" pitchFamily="34" charset="0"/>
              <a:buChar char="•"/>
            </a:pPr>
            <a:r>
              <a:rPr lang="ru-RU" baseline="0" dirty="0" smtClean="0"/>
              <a:t>Переход в облако. Облако Майкрософт будет тоже открытым.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a:t>
            </a:fld>
            <a:endParaRPr lang="en-US" dirty="0"/>
          </a:p>
        </p:txBody>
      </p:sp>
      <p:sp>
        <p:nvSpPr>
          <p:cNvPr id="5" name="Date Placeholder 4"/>
          <p:cNvSpPr>
            <a:spLocks noGrp="1"/>
          </p:cNvSpPr>
          <p:nvPr>
            <p:ph type="dt" idx="11"/>
          </p:nvPr>
        </p:nvSpPr>
        <p:spPr/>
        <p:txBody>
          <a:bodyPr/>
          <a:lstStyle/>
          <a:p>
            <a:fld id="{013DFDB9-5E2D-40CF-B842-6360C8C0CFBB}" type="datetime1">
              <a:rPr lang="en-US" smtClean="0"/>
              <a:pPr/>
              <a:t>4/12/2012</a:t>
            </a:fld>
            <a:endParaRPr lang="en-US" dirty="0"/>
          </a:p>
        </p:txBody>
      </p:sp>
      <p:sp>
        <p:nvSpPr>
          <p:cNvPr id="6" name="Footer Placeholder 5"/>
          <p:cNvSpPr>
            <a:spLocks noGrp="1"/>
          </p:cNvSpPr>
          <p:nvPr>
            <p:ph type="ftr" sz="quarter" idx="12"/>
          </p:nvPr>
        </p:nvSpPr>
        <p:spPr/>
        <p:txBody>
          <a:bodyPr/>
          <a:lstStyle/>
          <a:p>
            <a:endParaRPr lang="en-US" dirty="0" smtClean="0">
              <a:solidFill>
                <a:srgbClr val="000000"/>
              </a:solidFill>
              <a:latin typeface="Segoe UI" pitchFamily="34" charset="0"/>
            </a:endParaRPr>
          </a:p>
        </p:txBody>
      </p:sp>
    </p:spTree>
    <p:extLst>
      <p:ext uri="{BB962C8B-B14F-4D97-AF65-F5344CB8AC3E}">
        <p14:creationId xmlns:p14="http://schemas.microsoft.com/office/powerpoint/2010/main" xmlns="" val="578339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16700" cy="3724275"/>
          </a:xfrm>
        </p:spPr>
      </p:sp>
      <p:sp>
        <p:nvSpPr>
          <p:cNvPr id="3" name="Notes Placeholder 2"/>
          <p:cNvSpPr>
            <a:spLocks noGrp="1"/>
          </p:cNvSpPr>
          <p:nvPr>
            <p:ph type="body" idx="1"/>
          </p:nvPr>
        </p:nvSpPr>
        <p:spPr/>
        <p:txBody>
          <a:bodyPr/>
          <a:lstStyle/>
          <a:p>
            <a:r>
              <a:rPr lang="en-US" dirty="0" smtClean="0"/>
              <a:t>Like most vendors, Microsoft invests in significant support for standards.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a:t>
            </a:fld>
            <a:endParaRPr lang="en-US" dirty="0"/>
          </a:p>
        </p:txBody>
      </p:sp>
      <p:sp>
        <p:nvSpPr>
          <p:cNvPr id="5" name="Date Placeholder 4"/>
          <p:cNvSpPr>
            <a:spLocks noGrp="1"/>
          </p:cNvSpPr>
          <p:nvPr>
            <p:ph type="dt" idx="11"/>
          </p:nvPr>
        </p:nvSpPr>
        <p:spPr/>
        <p:txBody>
          <a:bodyPr/>
          <a:lstStyle/>
          <a:p>
            <a:fld id="{7A51CB17-014A-4557-811E-00BB5DDFAD13}" type="datetime1">
              <a:rPr lang="en-US" smtClean="0"/>
              <a:pPr/>
              <a:t>4/12/2012</a:t>
            </a:fld>
            <a:endParaRPr lang="en-US" dirty="0"/>
          </a:p>
        </p:txBody>
      </p:sp>
      <p:sp>
        <p:nvSpPr>
          <p:cNvPr id="6" name="Footer Placeholder 5"/>
          <p:cNvSpPr>
            <a:spLocks noGrp="1"/>
          </p:cNvSpPr>
          <p:nvPr>
            <p:ph type="ftr" sz="quarter" idx="12"/>
          </p:nvPr>
        </p:nvSpPr>
        <p:spPr/>
        <p:txBody>
          <a:bodyPr/>
          <a:lstStyle/>
          <a:p>
            <a:endParaRPr lang="en-US" dirty="0" smtClean="0">
              <a:solidFill>
                <a:srgbClr val="000000"/>
              </a:solidFill>
              <a:latin typeface="Segoe UI" pitchFamily="34" charset="0"/>
            </a:endParaRPr>
          </a:p>
        </p:txBody>
      </p:sp>
    </p:spTree>
    <p:extLst>
      <p:ext uri="{BB962C8B-B14F-4D97-AF65-F5344CB8AC3E}">
        <p14:creationId xmlns:p14="http://schemas.microsoft.com/office/powerpoint/2010/main" xmlns="" val="1232315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16700" cy="3724275"/>
          </a:xfrm>
        </p:spPr>
      </p:sp>
      <p:sp>
        <p:nvSpPr>
          <p:cNvPr id="3" name="Notes Placeholder 2"/>
          <p:cNvSpPr>
            <a:spLocks noGrp="1"/>
          </p:cNvSpPr>
          <p:nvPr>
            <p:ph type="body" idx="1"/>
          </p:nvPr>
        </p:nvSpPr>
        <p:spPr/>
        <p:txBody>
          <a:bodyPr/>
          <a:lstStyle/>
          <a:p>
            <a:r>
              <a:rPr lang="en-US" b="1" dirty="0" smtClean="0"/>
              <a:t>&lt;optional slide&gt;</a:t>
            </a:r>
          </a:p>
          <a:p>
            <a:r>
              <a:rPr lang="en-US" b="1" dirty="0" smtClean="0"/>
              <a:t>Timing:</a:t>
            </a:r>
            <a:r>
              <a:rPr lang="en-US" dirty="0" smtClean="0"/>
              <a:t> 30 seconds</a:t>
            </a:r>
          </a:p>
          <a:p>
            <a:r>
              <a:rPr lang="en-US" b="1" dirty="0" smtClean="0"/>
              <a:t> </a:t>
            </a:r>
            <a:endParaRPr lang="en-US" dirty="0" smtClean="0"/>
          </a:p>
          <a:p>
            <a:r>
              <a:rPr lang="en-US" b="1" dirty="0" smtClean="0"/>
              <a:t>Key Points:</a:t>
            </a:r>
            <a:endParaRPr lang="en-US" dirty="0" smtClean="0"/>
          </a:p>
          <a:p>
            <a:pPr marL="171450" indent="-171450">
              <a:buFont typeface="Arial" pitchFamily="34" charset="0"/>
              <a:buChar char="•"/>
            </a:pPr>
            <a:r>
              <a:rPr lang="en-US" dirty="0" smtClean="0"/>
              <a:t>Microsoft is</a:t>
            </a:r>
            <a:r>
              <a:rPr lang="en-US" baseline="0" dirty="0" smtClean="0"/>
              <a:t> deeply committed to participating and investing in </a:t>
            </a:r>
            <a:r>
              <a:rPr lang="en-US" dirty="0" smtClean="0"/>
              <a:t>standards.</a:t>
            </a:r>
            <a:endParaRPr lang="en-US" baseline="0" dirty="0" smtClean="0"/>
          </a:p>
          <a:p>
            <a:r>
              <a:rPr lang="en-US" dirty="0" smtClean="0"/>
              <a:t> </a:t>
            </a:r>
          </a:p>
          <a:p>
            <a:r>
              <a:rPr lang="en-US" b="1" dirty="0" smtClean="0"/>
              <a:t>Script:</a:t>
            </a:r>
          </a:p>
          <a:p>
            <a:pPr marL="171450" indent="-171450">
              <a:buFont typeface="Arial" pitchFamily="34" charset="0"/>
              <a:buChar char="•"/>
            </a:pPr>
            <a:r>
              <a:rPr lang="en-US" baseline="0" dirty="0" smtClean="0"/>
              <a:t>Here’s a list of standards bodies we actively engaged with worldwide.</a:t>
            </a:r>
          </a:p>
        </p:txBody>
      </p:sp>
      <p:sp>
        <p:nvSpPr>
          <p:cNvPr id="4" name="Slide Number Placeholder 3"/>
          <p:cNvSpPr>
            <a:spLocks noGrp="1"/>
          </p:cNvSpPr>
          <p:nvPr>
            <p:ph type="sldNum" sz="quarter" idx="10"/>
          </p:nvPr>
        </p:nvSpPr>
        <p:spPr/>
        <p:txBody>
          <a:bodyPr/>
          <a:lstStyle/>
          <a:p>
            <a:fld id="{8B263312-38AA-4E1E-B2B5-0F8F122B24FE}" type="slidenum">
              <a:rPr lang="en-US" smtClean="0"/>
              <a:pPr/>
              <a:t>6</a:t>
            </a:fld>
            <a:endParaRPr lang="en-US" dirty="0"/>
          </a:p>
        </p:txBody>
      </p:sp>
      <p:sp>
        <p:nvSpPr>
          <p:cNvPr id="5" name="Date Placeholder 4"/>
          <p:cNvSpPr>
            <a:spLocks noGrp="1"/>
          </p:cNvSpPr>
          <p:nvPr>
            <p:ph type="dt" idx="11"/>
          </p:nvPr>
        </p:nvSpPr>
        <p:spPr/>
        <p:txBody>
          <a:bodyPr/>
          <a:lstStyle/>
          <a:p>
            <a:fld id="{DCDA79A2-6111-4C50-A57E-32D9B1C91C60}" type="datetime1">
              <a:rPr lang="en-US" smtClean="0"/>
              <a:pPr/>
              <a:t>4/12/2012</a:t>
            </a:fld>
            <a:endParaRPr lang="en-US" dirty="0"/>
          </a:p>
        </p:txBody>
      </p:sp>
      <p:sp>
        <p:nvSpPr>
          <p:cNvPr id="6" name="Footer Placeholder 5"/>
          <p:cNvSpPr>
            <a:spLocks noGrp="1"/>
          </p:cNvSpPr>
          <p:nvPr>
            <p:ph type="ftr" sz="quarter" idx="12"/>
          </p:nvPr>
        </p:nvSpPr>
        <p:spPr/>
        <p:txBody>
          <a:bodyPr/>
          <a:lstStyle/>
          <a:p>
            <a:endParaRPr lang="en-US" dirty="0" smtClean="0">
              <a:solidFill>
                <a:srgbClr val="000000"/>
              </a:solidFill>
              <a:latin typeface="Segoe UI" pitchFamily="34" charset="0"/>
            </a:endParaRPr>
          </a:p>
        </p:txBody>
      </p:sp>
    </p:spTree>
    <p:extLst>
      <p:ext uri="{BB962C8B-B14F-4D97-AF65-F5344CB8AC3E}">
        <p14:creationId xmlns:p14="http://schemas.microsoft.com/office/powerpoint/2010/main" xmlns="" val="571514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16700" cy="3724275"/>
          </a:xfrm>
        </p:spPr>
      </p:sp>
      <p:sp>
        <p:nvSpPr>
          <p:cNvPr id="3" name="Notes Placeholder 2"/>
          <p:cNvSpPr>
            <a:spLocks noGrp="1"/>
          </p:cNvSpPr>
          <p:nvPr>
            <p:ph type="body" idx="1"/>
          </p:nvPr>
        </p:nvSpPr>
        <p:spPr/>
        <p:txBody>
          <a:bodyPr/>
          <a:lstStyle/>
          <a:p>
            <a:r>
              <a:rPr lang="en-US" dirty="0" smtClean="0"/>
              <a:t>Any discussion of Microsoft and Openness needs to begin with Windows.</a:t>
            </a:r>
          </a:p>
          <a:p>
            <a:endParaRPr lang="en-US" dirty="0" smtClean="0"/>
          </a:p>
          <a:p>
            <a:r>
              <a:rPr lang="en-US" sz="900" dirty="0">
                <a:latin typeface="Segoe UI" pitchFamily="34" charset="0"/>
              </a:rPr>
              <a:t>The Windows platform represents the broadest ecosystem of developers in the world from casual games to the most powerful software running the world's biggest organizations. There are over four million Windows applications in all, and Windows 7 allows software to become even better. Developers are creating rich applications that take advantage of the new technologies in 7. Our partners have delivered over 800,000 new unique Windows 7 applications exploiting these new technologies with over 240,000 new devices, peripherals, and machines just since we delivered the beta release.</a:t>
            </a:r>
          </a:p>
          <a:p>
            <a:endParaRPr lang="en-US" sz="900" dirty="0">
              <a:latin typeface="Segoe UI" pitchFamily="34" charset="0"/>
            </a:endParaRPr>
          </a:p>
          <a:p>
            <a:r>
              <a:rPr lang="en-US" sz="900" dirty="0">
                <a:latin typeface="Segoe UI" pitchFamily="34" charset="0"/>
              </a:rPr>
              <a:t>This all includes an unprecedented array of products that take advantage of new capabilities, platform capabilities like voice, touch, GPS sensing, graphics, social communication, streaming media, and much more, which are available for industry innovation in Windows 7. The quality, the value, and the choice in Windows PCs simply can't be matched on any other platform. And looking back on the past year, it's clear that Windows 7 really is a rising tide that has helped lift many boats in our business. </a:t>
            </a:r>
          </a:p>
          <a:p>
            <a:r>
              <a:rPr lang="en-US" dirty="0" smtClean="0"/>
              <a:t> </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a:t>
            </a:fld>
            <a:endParaRPr lang="en-US" dirty="0"/>
          </a:p>
        </p:txBody>
      </p:sp>
      <p:sp>
        <p:nvSpPr>
          <p:cNvPr id="5" name="Date Placeholder 4"/>
          <p:cNvSpPr>
            <a:spLocks noGrp="1"/>
          </p:cNvSpPr>
          <p:nvPr>
            <p:ph type="dt" idx="11"/>
          </p:nvPr>
        </p:nvSpPr>
        <p:spPr/>
        <p:txBody>
          <a:bodyPr/>
          <a:lstStyle/>
          <a:p>
            <a:fld id="{FA134FFC-73E2-4968-B3C2-2878F02702EF}" type="datetime1">
              <a:rPr lang="en-US" smtClean="0"/>
              <a:pPr/>
              <a:t>4/12/2012</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Tree>
    <p:extLst>
      <p:ext uri="{BB962C8B-B14F-4D97-AF65-F5344CB8AC3E}">
        <p14:creationId xmlns:p14="http://schemas.microsoft.com/office/powerpoint/2010/main" xmlns="" val="3871943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16700" cy="3724275"/>
          </a:xfrm>
        </p:spPr>
      </p:sp>
      <p:sp>
        <p:nvSpPr>
          <p:cNvPr id="3" name="Notes Placeholder 2"/>
          <p:cNvSpPr>
            <a:spLocks noGrp="1"/>
          </p:cNvSpPr>
          <p:nvPr>
            <p:ph type="body" idx="1"/>
          </p:nvPr>
        </p:nvSpPr>
        <p:spPr/>
        <p:txBody>
          <a:bodyPr/>
          <a:lstStyle/>
          <a:p>
            <a:r>
              <a:rPr lang="en-US" dirty="0" smtClean="0"/>
              <a:t>http://infoworld.com/t/mobile-platforms/windows-open-in-steve-jobs-world-168</a:t>
            </a:r>
            <a:endParaRPr lang="en-US" baseline="0" dirty="0" smtClean="0"/>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couldn’t have</a:t>
            </a:r>
            <a:r>
              <a:rPr lang="en-US" baseline="0" dirty="0" smtClean="0"/>
              <a:t> said it better ourselves!</a:t>
            </a:r>
          </a:p>
          <a:p>
            <a:endParaRPr lang="en-US" dirty="0"/>
          </a:p>
        </p:txBody>
      </p:sp>
      <p:sp>
        <p:nvSpPr>
          <p:cNvPr id="4" name="Slide Number Placeholder 3"/>
          <p:cNvSpPr>
            <a:spLocks noGrp="1"/>
          </p:cNvSpPr>
          <p:nvPr>
            <p:ph type="sldNum" sz="quarter" idx="10"/>
          </p:nvPr>
        </p:nvSpPr>
        <p:spPr/>
        <p:txBody>
          <a:bodyPr/>
          <a:lstStyle/>
          <a:p>
            <a:fld id="{B224AFD8-EB40-8D4E-B7CD-04A9D7CD1E71}" type="slidenum">
              <a:rPr lang="en-US" smtClean="0"/>
              <a:pPr/>
              <a:t>8</a:t>
            </a:fld>
            <a:endParaRPr lang="en-US"/>
          </a:p>
        </p:txBody>
      </p:sp>
    </p:spTree>
    <p:extLst>
      <p:ext uri="{BB962C8B-B14F-4D97-AF65-F5344CB8AC3E}">
        <p14:creationId xmlns:p14="http://schemas.microsoft.com/office/powerpoint/2010/main" xmlns="" val="2750110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16700" cy="3724275"/>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&lt; Note to Presenter : Feel free to cut the list and</a:t>
            </a:r>
            <a:r>
              <a:rPr lang="en-US" baseline="0" dirty="0" smtClean="0"/>
              <a:t> highlight</a:t>
            </a:r>
            <a:r>
              <a:rPr lang="en-US" dirty="0" smtClean="0"/>
              <a:t> the technologies more relevant to</a:t>
            </a:r>
            <a:r>
              <a:rPr lang="en-US" baseline="0" dirty="0" smtClean="0"/>
              <a:t> your location/ situation&gt;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Behind the ongoing momentum of Windows 7 is strong</a:t>
            </a:r>
            <a:r>
              <a:rPr lang="en-US" baseline="0" dirty="0" smtClean="0"/>
              <a:t> support for industry standards. This represents an enormous investment to ensure that standards are deeply integrated into our testing systems.</a:t>
            </a:r>
            <a:r>
              <a:rPr lang="en-US" sz="1200" kern="1200" dirty="0" smtClean="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Windows platform represents the broadest ecosystem of developers in the world. There are over four million Windows applications in all, and Windows 7 allows software to become even better. Developers are creating rich applications that take advantage of the standards and new technologies in Windows 7. Microsoft partners have delivered over 800,000 new unique Windows 7 applications exploiting these new technologies with over 240,000 new devices, peripherals, and machines.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9</a:t>
            </a:fld>
            <a:endParaRPr lang="en-US" dirty="0"/>
          </a:p>
        </p:txBody>
      </p:sp>
      <p:sp>
        <p:nvSpPr>
          <p:cNvPr id="5" name="Date Placeholder 4"/>
          <p:cNvSpPr>
            <a:spLocks noGrp="1"/>
          </p:cNvSpPr>
          <p:nvPr>
            <p:ph type="dt" idx="11"/>
          </p:nvPr>
        </p:nvSpPr>
        <p:spPr/>
        <p:txBody>
          <a:bodyPr/>
          <a:lstStyle/>
          <a:p>
            <a:fld id="{ECB8C4DD-D9B3-419F-A431-407DDC68C7CC}" type="datetime1">
              <a:rPr lang="en-US" smtClean="0"/>
              <a:pPr/>
              <a:t>4/12/2012</a:t>
            </a:fld>
            <a:endParaRPr lang="en-US" dirty="0"/>
          </a:p>
        </p:txBody>
      </p:sp>
      <p:sp>
        <p:nvSpPr>
          <p:cNvPr id="6" name="Footer Placeholder 5"/>
          <p:cNvSpPr>
            <a:spLocks noGrp="1"/>
          </p:cNvSpPr>
          <p:nvPr>
            <p:ph type="ftr" sz="quarter" idx="12"/>
          </p:nvPr>
        </p:nvSpPr>
        <p:spPr/>
        <p:txBody>
          <a:bodyPr/>
          <a:lstStyle/>
          <a:p>
            <a:endParaRPr lang="en-US" dirty="0" smtClean="0">
              <a:solidFill>
                <a:srgbClr val="000000"/>
              </a:solidFill>
              <a:latin typeface="Segoe UI" pitchFamily="34" charset="0"/>
            </a:endParaRPr>
          </a:p>
        </p:txBody>
      </p:sp>
    </p:spTree>
    <p:extLst>
      <p:ext uri="{BB962C8B-B14F-4D97-AF65-F5344CB8AC3E}">
        <p14:creationId xmlns:p14="http://schemas.microsoft.com/office/powerpoint/2010/main" xmlns="" val="2862265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1" dirty="0" smtClean="0"/>
              <a:t>Timing:</a:t>
            </a:r>
            <a:r>
              <a:rPr lang="en-US" sz="800" dirty="0" smtClean="0"/>
              <a:t> 1 minute</a:t>
            </a:r>
          </a:p>
          <a:p>
            <a:r>
              <a:rPr lang="en-US" sz="800" b="1" dirty="0" smtClean="0"/>
              <a:t> </a:t>
            </a:r>
          </a:p>
          <a:p>
            <a:r>
              <a:rPr lang="en-US" sz="800" b="1" dirty="0" smtClean="0"/>
              <a:t>Key Points:</a:t>
            </a:r>
          </a:p>
          <a:p>
            <a:pPr marL="171450" marR="0" indent="-171450" algn="l" defTabSz="914363" rtl="0" eaLnBrk="1" fontAlgn="auto" latinLnBrk="0" hangingPunct="1">
              <a:lnSpc>
                <a:spcPct val="90000"/>
              </a:lnSpc>
              <a:spcBef>
                <a:spcPts val="0"/>
              </a:spcBef>
              <a:spcAft>
                <a:spcPts val="333"/>
              </a:spcAft>
              <a:buClrTx/>
              <a:buSzTx/>
              <a:buFont typeface="Arial" pitchFamily="34" charset="0"/>
              <a:buChar char="•"/>
              <a:tabLst/>
              <a:defRPr/>
            </a:pPr>
            <a:r>
              <a:rPr lang="en-US" b="1" dirty="0" smtClean="0"/>
              <a:t>Windows 8 builds upon the Windows 7 commitment</a:t>
            </a:r>
            <a:r>
              <a:rPr lang="en-US" b="1" baseline="0" dirty="0" smtClean="0"/>
              <a:t> to standards and interoperability</a:t>
            </a:r>
            <a:r>
              <a:rPr lang="en-US" baseline="0" dirty="0" smtClean="0"/>
              <a:t>, enabling </a:t>
            </a:r>
            <a:r>
              <a:rPr lang="en-US" sz="800" dirty="0"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rPr>
              <a:t>a Windows experience that is powered by apps that work together and sync across devices, and will work with a new generation of hardware.</a:t>
            </a:r>
            <a:endParaRPr lang="en-US" sz="800" b="1" dirty="0"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endParaRPr>
          </a:p>
          <a:p>
            <a:pPr marL="171450" marR="0" indent="-171450" algn="l" defTabSz="914363" rtl="0" eaLnBrk="1" fontAlgn="auto" latinLnBrk="0" hangingPunct="1">
              <a:lnSpc>
                <a:spcPct val="90000"/>
              </a:lnSpc>
              <a:spcBef>
                <a:spcPts val="0"/>
              </a:spcBef>
              <a:spcAft>
                <a:spcPts val="333"/>
              </a:spcAft>
              <a:buClrTx/>
              <a:buSzTx/>
              <a:buFont typeface="Arial" pitchFamily="34" charset="0"/>
              <a:buChar char="•"/>
              <a:tabLst/>
              <a:defRPr/>
            </a:pPr>
            <a:r>
              <a:rPr lang="en-US" sz="800" b="1" dirty="0"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rPr>
              <a:t>Metro style apps </a:t>
            </a:r>
            <a:r>
              <a:rPr lang="en-US" sz="800" dirty="0"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rPr>
              <a:t>are built using your existing skills and can reuse code assets you already have. If you know web development technologies, you can use HTML5, CSS3, and JavaScript. </a:t>
            </a:r>
          </a:p>
          <a:p>
            <a:pPr marL="171450" marR="0" indent="-171450" algn="l" defTabSz="914363" rtl="0" eaLnBrk="1" fontAlgn="auto" latinLnBrk="0" hangingPunct="1">
              <a:lnSpc>
                <a:spcPct val="90000"/>
              </a:lnSpc>
              <a:spcBef>
                <a:spcPts val="0"/>
              </a:spcBef>
              <a:spcAft>
                <a:spcPts val="333"/>
              </a:spcAft>
              <a:buClrTx/>
              <a:buSzTx/>
              <a:buFont typeface="Arial" pitchFamily="34" charset="0"/>
              <a:buChar char="•"/>
              <a:tabLst/>
              <a:defRPr/>
            </a:pPr>
            <a:r>
              <a:rPr lang="en-US" dirty="0" smtClean="0"/>
              <a:t>We updated our </a:t>
            </a:r>
            <a:r>
              <a:rPr lang="en-US" b="1" dirty="0" smtClean="0"/>
              <a:t>accessibility </a:t>
            </a:r>
            <a:r>
              <a:rPr lang="en-US" dirty="0" smtClean="0"/>
              <a:t>foundation in Windows 8 with support for industry standards. By supporting standards from the Web Accessibility Initiative, Accessible Rich Internet Applications (ARIA), HTML5, and XAML, it is easier for developers to code accessibility into their applications and for the ATs using UI Automation to consume the information that makes accessibility scenarios work on Windows 8.</a:t>
            </a:r>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10</a:t>
            </a:fld>
            <a:endParaRPr lang="en-US" dirty="0"/>
          </a:p>
        </p:txBody>
      </p:sp>
    </p:spTree>
    <p:extLst>
      <p:ext uri="{BB962C8B-B14F-4D97-AF65-F5344CB8AC3E}">
        <p14:creationId xmlns:p14="http://schemas.microsoft.com/office/powerpoint/2010/main" xmlns="" val="1423315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lide-Open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3960" y="2183302"/>
            <a:ext cx="11201854" cy="795687"/>
          </a:xfrm>
        </p:spPr>
        <p:txBody>
          <a:bodyPr>
            <a:noAutofit/>
          </a:bodyPr>
          <a:lstStyle>
            <a:lvl1pPr>
              <a:defRPr sz="4300" baseline="0">
                <a:solidFill>
                  <a:schemeClr val="accent1"/>
                </a:solidFill>
              </a:defRPr>
            </a:lvl1pPr>
          </a:lstStyle>
          <a:p>
            <a:r>
              <a:rPr lang="en-US" dirty="0" smtClean="0"/>
              <a:t>Microsoft Openness</a:t>
            </a:r>
            <a:endParaRPr lang="en-US" dirty="0"/>
          </a:p>
        </p:txBody>
      </p:sp>
      <p:sp>
        <p:nvSpPr>
          <p:cNvPr id="3" name="Subtitle 2"/>
          <p:cNvSpPr>
            <a:spLocks noGrp="1"/>
          </p:cNvSpPr>
          <p:nvPr>
            <p:ph type="subTitle" idx="1" hasCustomPrompt="1"/>
          </p:nvPr>
        </p:nvSpPr>
        <p:spPr>
          <a:xfrm>
            <a:off x="456955" y="3407348"/>
            <a:ext cx="11201854" cy="336160"/>
          </a:xfrm>
        </p:spPr>
        <p:txBody>
          <a:bodyPr>
            <a:noAutofit/>
          </a:bodyPr>
          <a:lstStyle>
            <a:lvl1pPr marL="0" indent="0" algn="l">
              <a:buNone/>
              <a:defRPr sz="2100">
                <a:solidFill>
                  <a:schemeClr val="accent6"/>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smtClean="0"/>
              <a:t>Name</a:t>
            </a:r>
            <a:endParaRPr lang="en-US" dirty="0"/>
          </a:p>
        </p:txBody>
      </p:sp>
      <p:sp>
        <p:nvSpPr>
          <p:cNvPr id="4" name="Date Placeholder 3"/>
          <p:cNvSpPr>
            <a:spLocks noGrp="1"/>
          </p:cNvSpPr>
          <p:nvPr>
            <p:ph type="dt" sz="half" idx="10"/>
          </p:nvPr>
        </p:nvSpPr>
        <p:spPr/>
        <p:txBody>
          <a:bodyPr/>
          <a:lstStyle/>
          <a:p>
            <a:fld id="{F816ECF9-34CC-CA4E-B3D1-CF9EF236EEAB}" type="datetimeFigureOut">
              <a:rPr lang="en-US" smtClean="0"/>
              <a:pPr/>
              <a:t>4/12/2012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E2EA2-8AA4-1040-9401-62E407DDDA8A}" type="slidenum">
              <a:rPr lang="en-US" smtClean="0"/>
              <a:pPr/>
              <a:t>‹#›</a:t>
            </a:fld>
            <a:endParaRPr lang="en-US"/>
          </a:p>
        </p:txBody>
      </p:sp>
      <p:pic>
        <p:nvPicPr>
          <p:cNvPr id="20" name="Picture 19" descr="smallPinkBridge1.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9229741" y="374379"/>
            <a:ext cx="2562339" cy="323447"/>
          </a:xfrm>
          <a:prstGeom prst="rect">
            <a:avLst/>
          </a:prstGeom>
        </p:spPr>
      </p:pic>
      <p:sp>
        <p:nvSpPr>
          <p:cNvPr id="9" name="Text Placeholder 8"/>
          <p:cNvSpPr>
            <a:spLocks noGrp="1"/>
          </p:cNvSpPr>
          <p:nvPr>
            <p:ph type="body" sz="quarter" idx="13" hasCustomPrompt="1"/>
          </p:nvPr>
        </p:nvSpPr>
        <p:spPr>
          <a:xfrm>
            <a:off x="457084" y="3834723"/>
            <a:ext cx="11202715" cy="996071"/>
          </a:xfrm>
        </p:spPr>
        <p:txBody>
          <a:bodyPr>
            <a:noAutofit/>
          </a:bodyPr>
          <a:lstStyle>
            <a:lvl1pPr marL="0" indent="0">
              <a:buNone/>
              <a:defRPr sz="1900" baseline="0"/>
            </a:lvl1pPr>
            <a:lvl2pPr marL="609493" indent="0">
              <a:buNone/>
              <a:defRPr sz="1900"/>
            </a:lvl2pPr>
            <a:lvl3pPr marL="1218987" indent="0">
              <a:buNone/>
              <a:defRPr sz="1900"/>
            </a:lvl3pPr>
            <a:lvl4pPr marL="1828480" indent="0">
              <a:buNone/>
              <a:defRPr sz="1900"/>
            </a:lvl4pPr>
            <a:lvl5pPr marL="2437973" indent="0">
              <a:buNone/>
              <a:defRPr sz="1900"/>
            </a:lvl5pPr>
          </a:lstStyle>
          <a:p>
            <a:pPr lvl="0"/>
            <a:r>
              <a:rPr lang="en-US" dirty="0" smtClean="0"/>
              <a:t>Title</a:t>
            </a:r>
          </a:p>
          <a:p>
            <a:pPr lvl="0"/>
            <a:r>
              <a:rPr lang="en-US" dirty="0" smtClean="0"/>
              <a:t>Microsoft Corporation</a:t>
            </a:r>
            <a:endParaRPr lang="en-US" dirty="0"/>
          </a:p>
        </p:txBody>
      </p:sp>
      <p:pic>
        <p:nvPicPr>
          <p:cNvPr id="16" name="Picture 15" descr="bridgebasetransparent.png"/>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238068" y="5156118"/>
            <a:ext cx="11753470" cy="1476135"/>
          </a:xfrm>
          <a:prstGeom prst="rect">
            <a:avLst/>
          </a:prstGeom>
        </p:spPr>
      </p:pic>
      <p:pic>
        <p:nvPicPr>
          <p:cNvPr id="10" name="Picture 2" descr="C:\Users\Claudette\Documents\2010 jobs\Microsoft Branding 2010\Microsoft Business Identity\Microsoft logo\ms-logo_gr-openness.png"/>
          <p:cNvPicPr>
            <a:picLocks noChangeAspect="1" noChangeArrowheads="1"/>
          </p:cNvPicPr>
          <p:nvPr userDrawn="1"/>
        </p:nvPicPr>
        <p:blipFill>
          <a:blip r:embed="rId4">
            <a:extLst>
              <a:ext uri="{BEBA8EAE-BF5A-486C-A8C5-ECC9F3942E4B}">
                <a14:imgProps xmlns:a14="http://schemas.microsoft.com/office/drawing/2010/main" xmlns="">
                  <a14:imgLayer r:embed="rId5">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596744" y="447169"/>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719908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ft-Open White">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16ECF9-34CC-CA4E-B3D1-CF9EF236EEAB}" type="datetimeFigureOut">
              <a:rPr lang="en-US" smtClean="0"/>
              <a:pPr/>
              <a:t>4/12/2012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EE2EA2-8AA4-1040-9401-62E407DDDA8A}" type="slidenum">
              <a:rPr lang="en-US" smtClean="0"/>
              <a:pPr/>
              <a:t>‹#›</a:t>
            </a:fld>
            <a:endParaRPr lang="en-US"/>
          </a:p>
        </p:txBody>
      </p:sp>
      <p:sp>
        <p:nvSpPr>
          <p:cNvPr id="5" name="Title Placeholder 1"/>
          <p:cNvSpPr>
            <a:spLocks noGrp="1"/>
          </p:cNvSpPr>
          <p:nvPr>
            <p:ph type="title"/>
          </p:nvPr>
        </p:nvSpPr>
        <p:spPr>
          <a:xfrm>
            <a:off x="416146" y="386732"/>
            <a:ext cx="5051434" cy="647411"/>
          </a:xfrm>
          <a:prstGeom prst="rect">
            <a:avLst/>
          </a:prstGeom>
        </p:spPr>
        <p:txBody>
          <a:bodyPr vert="horz" lIns="121899" tIns="60949" rIns="121899" bIns="60949" rtlCol="0" anchor="t" anchorCtr="0">
            <a:normAutofit/>
          </a:bodyPr>
          <a:lstStyle>
            <a:lvl1pPr algn="l">
              <a:defRPr sz="3200" spc="-67">
                <a:solidFill>
                  <a:schemeClr val="accent1"/>
                </a:solidFill>
              </a:defRPr>
            </a:lvl1pPr>
          </a:lstStyle>
          <a:p>
            <a:r>
              <a:rPr lang="en-US" smtClean="0"/>
              <a:t>Click to edit Master title style</a:t>
            </a:r>
            <a:endParaRPr lang="en-US" dirty="0"/>
          </a:p>
        </p:txBody>
      </p:sp>
      <p:sp>
        <p:nvSpPr>
          <p:cNvPr id="7" name="Text Placeholder 11"/>
          <p:cNvSpPr>
            <a:spLocks noGrp="1"/>
          </p:cNvSpPr>
          <p:nvPr>
            <p:ph type="body" sz="quarter" idx="13"/>
          </p:nvPr>
        </p:nvSpPr>
        <p:spPr>
          <a:xfrm>
            <a:off x="427647" y="1107017"/>
            <a:ext cx="5052421" cy="5164667"/>
          </a:xfrm>
        </p:spPr>
        <p:txBody>
          <a:bodyPr>
            <a:normAutofit/>
          </a:bodyPr>
          <a:lstStyle>
            <a:lvl1pPr marL="380933" indent="-380933">
              <a:defRPr lang="en-US" sz="2100" kern="1200" dirty="0" smtClean="0">
                <a:solidFill>
                  <a:schemeClr val="bg1">
                    <a:lumMod val="50000"/>
                  </a:schemeClr>
                </a:solidFill>
                <a:latin typeface="Segoe Light"/>
                <a:ea typeface="+mn-ea"/>
                <a:cs typeface="+mn-cs"/>
              </a:defRPr>
            </a:lvl1pPr>
          </a:lstStyle>
          <a:p>
            <a:pPr marL="380933" lvl="0" indent="-380933" algn="l" defTabSz="609493" rtl="0" eaLnBrk="1" latinLnBrk="0" hangingPunct="1">
              <a:spcBef>
                <a:spcPct val="20000"/>
              </a:spcBef>
              <a:buClr>
                <a:schemeClr val="accent2"/>
              </a:buClr>
              <a:buFont typeface="Wingdings" pitchFamily="2" charset="2"/>
              <a:buChar char="§"/>
            </a:pPr>
            <a:r>
              <a:rPr lang="en-US" smtClean="0"/>
              <a:t>Click to edit Master text styles</a:t>
            </a:r>
          </a:p>
        </p:txBody>
      </p:sp>
      <p:pic>
        <p:nvPicPr>
          <p:cNvPr id="8" name="Picture 7" descr="bridgebasetransparent.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238068" y="5156118"/>
            <a:ext cx="11753470" cy="1476135"/>
          </a:xfrm>
          <a:prstGeom prst="rect">
            <a:avLst/>
          </a:prstGeom>
        </p:spPr>
      </p:pic>
      <p:pic>
        <p:nvPicPr>
          <p:cNvPr id="9"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xmlns="">
                  <a14:imgLayer r:embed="rId4">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883935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Open White">
    <p:spTree>
      <p:nvGrpSpPr>
        <p:cNvPr id="1" name=""/>
        <p:cNvGrpSpPr/>
        <p:nvPr/>
      </p:nvGrpSpPr>
      <p:grpSpPr>
        <a:xfrm>
          <a:off x="0" y="0"/>
          <a:ext cx="0" cy="0"/>
          <a:chOff x="0" y="0"/>
          <a:chExt cx="0" cy="0"/>
        </a:xfrm>
      </p:grpSpPr>
      <p:pic>
        <p:nvPicPr>
          <p:cNvPr id="9" name="Picture 8" descr="bridgebasetransparent.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441214" y="5359318"/>
            <a:ext cx="11753470" cy="1476135"/>
          </a:xfrm>
          <a:prstGeom prst="rect">
            <a:avLst/>
          </a:prstGeom>
        </p:spPr>
      </p:pic>
      <p:sp>
        <p:nvSpPr>
          <p:cNvPr id="3" name="Content Placeholder 2"/>
          <p:cNvSpPr>
            <a:spLocks noGrp="1"/>
          </p:cNvSpPr>
          <p:nvPr>
            <p:ph sz="half" idx="1"/>
          </p:nvPr>
        </p:nvSpPr>
        <p:spPr>
          <a:xfrm>
            <a:off x="435167" y="1092680"/>
            <a:ext cx="5557672" cy="5044987"/>
          </a:xfrm>
        </p:spPr>
        <p:txBody>
          <a:bodyPr>
            <a:normAutofit/>
          </a:bodyPr>
          <a:lstStyle>
            <a:lvl1pPr>
              <a:defRPr sz="2400"/>
            </a:lvl1pPr>
            <a:lvl2pPr>
              <a:defRPr sz="1900"/>
            </a:lvl2pPr>
            <a:lvl3pPr>
              <a:defRPr sz="1900"/>
            </a:lvl3pPr>
            <a:lvl4pPr>
              <a:defRPr sz="1900"/>
            </a:lvl4pPr>
            <a:lvl5pPr>
              <a:defRPr sz="19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816ECF9-34CC-CA4E-B3D1-CF9EF236EEAB}" type="datetimeFigureOut">
              <a:rPr lang="en-US" smtClean="0"/>
              <a:pPr/>
              <a:t>4/12/2012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EE2EA2-8AA4-1040-9401-62E407DDDA8A}" type="slidenum">
              <a:rPr lang="en-US" smtClean="0"/>
              <a:pPr/>
              <a:t>‹#›</a:t>
            </a:fld>
            <a:endParaRPr lang="en-US"/>
          </a:p>
        </p:txBody>
      </p:sp>
      <p:sp>
        <p:nvSpPr>
          <p:cNvPr id="8" name="Content Placeholder 2"/>
          <p:cNvSpPr>
            <a:spLocks noGrp="1"/>
          </p:cNvSpPr>
          <p:nvPr>
            <p:ph sz="half" idx="13"/>
          </p:nvPr>
        </p:nvSpPr>
        <p:spPr>
          <a:xfrm>
            <a:off x="6195987" y="1092680"/>
            <a:ext cx="5560141" cy="5044987"/>
          </a:xfrm>
        </p:spPr>
        <p:txBody>
          <a:bodyPr>
            <a:normAutofit/>
          </a:bodyPr>
          <a:lstStyle>
            <a:lvl1pPr>
              <a:defRPr sz="2400"/>
            </a:lvl1pPr>
            <a:lvl2pPr>
              <a:defRPr sz="1900"/>
            </a:lvl2pPr>
            <a:lvl3pPr>
              <a:defRPr sz="1900"/>
            </a:lvl3pPr>
            <a:lvl4pPr>
              <a:defRPr sz="1900"/>
            </a:lvl4pPr>
            <a:lvl5pPr>
              <a:defRPr sz="19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itle 1"/>
          <p:cNvSpPr>
            <a:spLocks noGrp="1"/>
          </p:cNvSpPr>
          <p:nvPr>
            <p:ph type="title"/>
          </p:nvPr>
        </p:nvSpPr>
        <p:spPr>
          <a:xfrm>
            <a:off x="238066" y="286142"/>
            <a:ext cx="11753470" cy="714524"/>
          </a:xfrm>
        </p:spPr>
        <p:txBody>
          <a:bodyPr/>
          <a:lstStyle/>
          <a:p>
            <a:r>
              <a:rPr lang="en-US" smtClean="0"/>
              <a:t>Click to edit Master title style</a:t>
            </a:r>
            <a:endParaRPr lang="en-US" dirty="0"/>
          </a:p>
        </p:txBody>
      </p:sp>
      <p:pic>
        <p:nvPicPr>
          <p:cNvPr id="10"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xmlns="">
                  <a14:imgLayer r:embed="rId4">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421771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Part-Open White">
    <p:bg>
      <p:bgPr>
        <a:solidFill>
          <a:schemeClr val="bg1"/>
        </a:solidFill>
        <a:effectLst/>
      </p:bgPr>
    </p:bg>
    <p:spTree>
      <p:nvGrpSpPr>
        <p:cNvPr id="1" name=""/>
        <p:cNvGrpSpPr/>
        <p:nvPr/>
      </p:nvGrpSpPr>
      <p:grpSpPr>
        <a:xfrm>
          <a:off x="0" y="0"/>
          <a:ext cx="0" cy="0"/>
          <a:chOff x="0" y="0"/>
          <a:chExt cx="0" cy="0"/>
        </a:xfrm>
      </p:grpSpPr>
      <p:pic>
        <p:nvPicPr>
          <p:cNvPr id="10" name="Picture 9" descr="bridgebasetransparent.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441214" y="5359318"/>
            <a:ext cx="11753470" cy="1476135"/>
          </a:xfrm>
          <a:prstGeom prst="rect">
            <a:avLst/>
          </a:prstGeom>
        </p:spPr>
      </p:pic>
      <p:sp>
        <p:nvSpPr>
          <p:cNvPr id="2" name="Date Placeholder 1"/>
          <p:cNvSpPr>
            <a:spLocks noGrp="1"/>
          </p:cNvSpPr>
          <p:nvPr>
            <p:ph type="dt" sz="half" idx="10"/>
          </p:nvPr>
        </p:nvSpPr>
        <p:spPr/>
        <p:txBody>
          <a:bodyPr/>
          <a:lstStyle/>
          <a:p>
            <a:fld id="{F816ECF9-34CC-CA4E-B3D1-CF9EF236EEAB}" type="datetimeFigureOut">
              <a:rPr lang="en-US" smtClean="0"/>
              <a:pPr/>
              <a:t>4/12/2012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EE2EA2-8AA4-1040-9401-62E407DDDA8A}" type="slidenum">
              <a:rPr lang="en-US" smtClean="0"/>
              <a:pPr/>
              <a:t>‹#›</a:t>
            </a:fld>
            <a:endParaRPr lang="en-US"/>
          </a:p>
        </p:txBody>
      </p:sp>
      <p:sp>
        <p:nvSpPr>
          <p:cNvPr id="5" name="Title Placeholder 1"/>
          <p:cNvSpPr>
            <a:spLocks noGrp="1"/>
          </p:cNvSpPr>
          <p:nvPr>
            <p:ph type="title"/>
          </p:nvPr>
        </p:nvSpPr>
        <p:spPr>
          <a:xfrm>
            <a:off x="228197" y="294721"/>
            <a:ext cx="6365039" cy="647411"/>
          </a:xfrm>
          <a:prstGeom prst="rect">
            <a:avLst/>
          </a:prstGeom>
        </p:spPr>
        <p:txBody>
          <a:bodyPr vert="horz" lIns="121899" tIns="60949" rIns="121899" bIns="60949" rtlCol="0" anchor="t" anchorCtr="0">
            <a:normAutofit/>
          </a:bodyPr>
          <a:lstStyle>
            <a:lvl1pPr algn="l">
              <a:defRPr sz="3200" spc="-67">
                <a:solidFill>
                  <a:schemeClr val="accent1"/>
                </a:solidFill>
              </a:defRPr>
            </a:lvl1pPr>
          </a:lstStyle>
          <a:p>
            <a:r>
              <a:rPr lang="en-US" smtClean="0"/>
              <a:t>Click to edit Master title style</a:t>
            </a:r>
            <a:endParaRPr lang="en-US" dirty="0"/>
          </a:p>
        </p:txBody>
      </p:sp>
      <p:sp>
        <p:nvSpPr>
          <p:cNvPr id="6" name="Text Placeholder 2"/>
          <p:cNvSpPr>
            <a:spLocks noGrp="1"/>
          </p:cNvSpPr>
          <p:nvPr>
            <p:ph idx="1" hasCustomPrompt="1"/>
          </p:nvPr>
        </p:nvSpPr>
        <p:spPr>
          <a:xfrm>
            <a:off x="6913700" y="340725"/>
            <a:ext cx="5080442" cy="5884792"/>
          </a:xfrm>
          <a:prstGeom prst="rect">
            <a:avLst/>
          </a:prstGeom>
        </p:spPr>
        <p:txBody>
          <a:bodyPr vert="horz" lIns="121899" tIns="60949" rIns="121899" bIns="60949" rtlCol="0">
            <a:normAutofit/>
          </a:bodyPr>
          <a:lstStyle>
            <a:lvl1pPr algn="l">
              <a:defRPr sz="2100"/>
            </a:lvl1pPr>
            <a:lvl2pPr algn="l">
              <a:defRPr sz="2100"/>
            </a:lvl2pPr>
            <a:lvl3pPr algn="l">
              <a:defRPr sz="2100"/>
            </a:lvl3pPr>
            <a:lvl4pPr algn="l">
              <a:defRPr sz="2100"/>
            </a:lvl4pPr>
            <a:lvl5pPr algn="l">
              <a:defRPr sz="2100"/>
            </a:lvl5pPr>
          </a:lstStyle>
          <a:p>
            <a:pPr lvl="0"/>
            <a:r>
              <a:rPr lang="en-US" dirty="0" smtClean="0"/>
              <a:t>Click to edit Master text styles</a:t>
            </a:r>
          </a:p>
        </p:txBody>
      </p:sp>
      <p:sp>
        <p:nvSpPr>
          <p:cNvPr id="7" name="Text Placeholder 11"/>
          <p:cNvSpPr>
            <a:spLocks noGrp="1"/>
          </p:cNvSpPr>
          <p:nvPr>
            <p:ph type="body" sz="quarter" idx="13"/>
          </p:nvPr>
        </p:nvSpPr>
        <p:spPr>
          <a:xfrm>
            <a:off x="251195" y="1107017"/>
            <a:ext cx="6366027" cy="5164667"/>
          </a:xfrm>
        </p:spPr>
        <p:txBody>
          <a:bodyPr>
            <a:normAutofit/>
          </a:bodyPr>
          <a:lstStyle>
            <a:lvl1pPr>
              <a:defRPr sz="2100">
                <a:solidFill>
                  <a:schemeClr val="tx2">
                    <a:lumMod val="50000"/>
                  </a:schemeClr>
                </a:solidFill>
              </a:defRPr>
            </a:lvl1pPr>
          </a:lstStyle>
          <a:p>
            <a:pPr lvl="0"/>
            <a:r>
              <a:rPr lang="en-US" smtClean="0"/>
              <a:t>Click to edit Master text styles</a:t>
            </a:r>
          </a:p>
        </p:txBody>
      </p:sp>
      <p:pic>
        <p:nvPicPr>
          <p:cNvPr id="11"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xmlns="">
                  <a14:imgLayer r:embed="rId4">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45965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Slide-Open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3960" y="2183302"/>
            <a:ext cx="11201854" cy="795687"/>
          </a:xfrm>
        </p:spPr>
        <p:txBody>
          <a:bodyPr>
            <a:noAutofit/>
          </a:bodyPr>
          <a:lstStyle>
            <a:lvl1pPr>
              <a:defRPr sz="4300" baseline="0">
                <a:solidFill>
                  <a:schemeClr val="accent1"/>
                </a:solidFill>
              </a:defRPr>
            </a:lvl1pPr>
          </a:lstStyle>
          <a:p>
            <a:r>
              <a:rPr lang="en-US" dirty="0" smtClean="0"/>
              <a:t>Microsoft Openness</a:t>
            </a:r>
            <a:endParaRPr lang="en-US" dirty="0"/>
          </a:p>
        </p:txBody>
      </p:sp>
      <p:sp>
        <p:nvSpPr>
          <p:cNvPr id="3" name="Subtitle 2"/>
          <p:cNvSpPr>
            <a:spLocks noGrp="1"/>
          </p:cNvSpPr>
          <p:nvPr>
            <p:ph type="subTitle" idx="1" hasCustomPrompt="1"/>
          </p:nvPr>
        </p:nvSpPr>
        <p:spPr>
          <a:xfrm>
            <a:off x="456955" y="3407348"/>
            <a:ext cx="11201854" cy="336160"/>
          </a:xfrm>
        </p:spPr>
        <p:txBody>
          <a:bodyPr>
            <a:noAutofit/>
          </a:bodyPr>
          <a:lstStyle>
            <a:lvl1pPr marL="0" indent="0" algn="l">
              <a:buNone/>
              <a:defRPr sz="2100">
                <a:solidFill>
                  <a:schemeClr val="accent6"/>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smtClean="0"/>
              <a:t>Name</a:t>
            </a:r>
            <a:endParaRPr lang="en-US" dirty="0"/>
          </a:p>
        </p:txBody>
      </p:sp>
      <p:sp>
        <p:nvSpPr>
          <p:cNvPr id="4" name="Date Placeholder 3"/>
          <p:cNvSpPr>
            <a:spLocks noGrp="1"/>
          </p:cNvSpPr>
          <p:nvPr>
            <p:ph type="dt" sz="half" idx="10"/>
          </p:nvPr>
        </p:nvSpPr>
        <p:spPr/>
        <p:txBody>
          <a:bodyPr/>
          <a:lstStyle/>
          <a:p>
            <a:fld id="{F816ECF9-34CC-CA4E-B3D1-CF9EF236EEAB}" type="datetimeFigureOut">
              <a:rPr lang="en-US" smtClean="0"/>
              <a:pPr/>
              <a:t>4/12/2012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E2EA2-8AA4-1040-9401-62E407DDDA8A}" type="slidenum">
              <a:rPr lang="en-US" smtClean="0"/>
              <a:pPr/>
              <a:t>‹#›</a:t>
            </a:fld>
            <a:endParaRPr lang="en-US"/>
          </a:p>
        </p:txBody>
      </p:sp>
      <p:pic>
        <p:nvPicPr>
          <p:cNvPr id="20" name="Picture 19" descr="smallPinkBridge1.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9229741" y="374379"/>
            <a:ext cx="2562339" cy="323447"/>
          </a:xfrm>
          <a:prstGeom prst="rect">
            <a:avLst/>
          </a:prstGeom>
        </p:spPr>
      </p:pic>
      <p:sp>
        <p:nvSpPr>
          <p:cNvPr id="9" name="Text Placeholder 8"/>
          <p:cNvSpPr>
            <a:spLocks noGrp="1"/>
          </p:cNvSpPr>
          <p:nvPr>
            <p:ph type="body" sz="quarter" idx="13" hasCustomPrompt="1"/>
          </p:nvPr>
        </p:nvSpPr>
        <p:spPr>
          <a:xfrm>
            <a:off x="457084" y="3834723"/>
            <a:ext cx="11202715" cy="996071"/>
          </a:xfrm>
        </p:spPr>
        <p:txBody>
          <a:bodyPr>
            <a:noAutofit/>
          </a:bodyPr>
          <a:lstStyle>
            <a:lvl1pPr marL="0" indent="0">
              <a:buNone/>
              <a:defRPr sz="1900" baseline="0"/>
            </a:lvl1pPr>
            <a:lvl2pPr marL="609493" indent="0">
              <a:buNone/>
              <a:defRPr sz="1900"/>
            </a:lvl2pPr>
            <a:lvl3pPr marL="1218987" indent="0">
              <a:buNone/>
              <a:defRPr sz="1900"/>
            </a:lvl3pPr>
            <a:lvl4pPr marL="1828480" indent="0">
              <a:buNone/>
              <a:defRPr sz="1900"/>
            </a:lvl4pPr>
            <a:lvl5pPr marL="2437973" indent="0">
              <a:buNone/>
              <a:defRPr sz="1900"/>
            </a:lvl5pPr>
          </a:lstStyle>
          <a:p>
            <a:pPr lvl="0"/>
            <a:r>
              <a:rPr lang="en-US" dirty="0" smtClean="0"/>
              <a:t>Title</a:t>
            </a:r>
          </a:p>
          <a:p>
            <a:pPr lvl="0"/>
            <a:r>
              <a:rPr lang="en-US" dirty="0" smtClean="0"/>
              <a:t>Microsoft Corporation</a:t>
            </a:r>
            <a:endParaRPr lang="en-US" dirty="0"/>
          </a:p>
        </p:txBody>
      </p:sp>
      <p:pic>
        <p:nvPicPr>
          <p:cNvPr id="10"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xmlns="">
                  <a14:imgLayer r:embed="rId4">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596744" y="447169"/>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7200224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ransSlide-Open Whit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816ECF9-34CC-CA4E-B3D1-CF9EF236EEAB}" type="datetimeFigureOut">
              <a:rPr lang="en-US" smtClean="0"/>
              <a:pPr/>
              <a:t>4/12/2012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E2EA2-8AA4-1040-9401-62E407DDDA8A}" type="slidenum">
              <a:rPr lang="en-US" smtClean="0"/>
              <a:pPr/>
              <a:t>‹#›</a:t>
            </a:fld>
            <a:endParaRPr lang="en-US"/>
          </a:p>
        </p:txBody>
      </p:sp>
      <p:pic>
        <p:nvPicPr>
          <p:cNvPr id="7" name="Picture 6" descr="smallPinkBridge1.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9229741" y="374379"/>
            <a:ext cx="2562339" cy="323447"/>
          </a:xfrm>
          <a:prstGeom prst="rect">
            <a:avLst/>
          </a:prstGeom>
        </p:spPr>
      </p:pic>
      <p:sp>
        <p:nvSpPr>
          <p:cNvPr id="8" name="Title 1"/>
          <p:cNvSpPr>
            <a:spLocks noGrp="1"/>
          </p:cNvSpPr>
          <p:nvPr>
            <p:ph type="ctrTitle" hasCustomPrompt="1"/>
          </p:nvPr>
        </p:nvSpPr>
        <p:spPr>
          <a:xfrm>
            <a:off x="433960" y="2607535"/>
            <a:ext cx="11201854" cy="728012"/>
          </a:xfrm>
        </p:spPr>
        <p:txBody>
          <a:bodyPr>
            <a:noAutofit/>
          </a:bodyPr>
          <a:lstStyle>
            <a:lvl1pPr>
              <a:defRPr sz="4300" baseline="0">
                <a:solidFill>
                  <a:schemeClr val="accent1"/>
                </a:solidFill>
              </a:defRPr>
            </a:lvl1pPr>
          </a:lstStyle>
          <a:p>
            <a:r>
              <a:rPr lang="en-US" dirty="0" smtClean="0"/>
              <a:t>Transitional slide title</a:t>
            </a:r>
            <a:endParaRPr lang="en-US" dirty="0"/>
          </a:p>
        </p:txBody>
      </p:sp>
      <p:sp>
        <p:nvSpPr>
          <p:cNvPr id="9" name="Subtitle 2"/>
          <p:cNvSpPr>
            <a:spLocks noGrp="1"/>
          </p:cNvSpPr>
          <p:nvPr>
            <p:ph type="subTitle" idx="1" hasCustomPrompt="1"/>
          </p:nvPr>
        </p:nvSpPr>
        <p:spPr>
          <a:xfrm>
            <a:off x="502947" y="3493572"/>
            <a:ext cx="11201854" cy="474579"/>
          </a:xfrm>
        </p:spPr>
        <p:txBody>
          <a:bodyPr>
            <a:noAutofit/>
          </a:bodyPr>
          <a:lstStyle>
            <a:lvl1pPr marL="0" indent="0" algn="l">
              <a:buNone/>
              <a:defRPr sz="2100" baseline="0">
                <a:solidFill>
                  <a:schemeClr val="accent6"/>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smtClean="0"/>
              <a:t>Description</a:t>
            </a:r>
            <a:endParaRPr lang="en-US" dirty="0"/>
          </a:p>
        </p:txBody>
      </p:sp>
      <p:pic>
        <p:nvPicPr>
          <p:cNvPr id="11"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xmlns="">
                  <a14:imgLayer r:embed="rId4">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596744" y="447169"/>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7648129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Open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238066" y="1097282"/>
            <a:ext cx="11753470" cy="50288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816ECF9-34CC-CA4E-B3D1-CF9EF236EEAB}" type="datetimeFigureOut">
              <a:rPr lang="en-US" smtClean="0"/>
              <a:pPr/>
              <a:t>4/12/2012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E2EA2-8AA4-1040-9401-62E407DDDA8A}" type="slidenum">
              <a:rPr lang="en-US" smtClean="0"/>
              <a:pPr/>
              <a:t>‹#›</a:t>
            </a:fld>
            <a:endParaRPr lang="en-US"/>
          </a:p>
        </p:txBody>
      </p:sp>
      <p:pic>
        <p:nvPicPr>
          <p:cNvPr id="9" name="Picture 2" descr="C:\Users\Claudette\Documents\2010 jobs\Microsoft Branding 2010\Microsoft Business Identity\Microsoft logo\ms-logo_gr-openness.png"/>
          <p:cNvPicPr>
            <a:picLocks noChangeAspect="1" noChangeArrowheads="1"/>
          </p:cNvPicPr>
          <p:nvPr userDrawn="1"/>
        </p:nvPicPr>
        <p:blipFill>
          <a:blip r:embed="rId2">
            <a:extLst>
              <a:ext uri="{BEBA8EAE-BF5A-486C-A8C5-ECC9F3942E4B}">
                <a14:imgProps xmlns:a14="http://schemas.microsoft.com/office/drawing/2010/main" xmlns="">
                  <a14:imgLayer r:embed="rId3">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783300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Content&amp;Sub heading-Open White">
    <p:spTree>
      <p:nvGrpSpPr>
        <p:cNvPr id="1" name=""/>
        <p:cNvGrpSpPr/>
        <p:nvPr/>
      </p:nvGrpSpPr>
      <p:grpSpPr>
        <a:xfrm>
          <a:off x="0" y="0"/>
          <a:ext cx="0" cy="0"/>
          <a:chOff x="0" y="0"/>
          <a:chExt cx="0" cy="0"/>
        </a:xfrm>
      </p:grpSpPr>
      <p:sp>
        <p:nvSpPr>
          <p:cNvPr id="2" name="Title 1"/>
          <p:cNvSpPr>
            <a:spLocks noGrp="1"/>
          </p:cNvSpPr>
          <p:nvPr>
            <p:ph type="title"/>
          </p:nvPr>
        </p:nvSpPr>
        <p:spPr>
          <a:xfrm>
            <a:off x="238066" y="286142"/>
            <a:ext cx="11753470" cy="714524"/>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38066" y="1529751"/>
            <a:ext cx="11753470" cy="45964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816ECF9-34CC-CA4E-B3D1-CF9EF236EEAB}" type="datetimeFigureOut">
              <a:rPr lang="en-US" smtClean="0"/>
              <a:pPr/>
              <a:t>4/12/2012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E2EA2-8AA4-1040-9401-62E407DDDA8A}" type="slidenum">
              <a:rPr lang="en-US" smtClean="0"/>
              <a:pPr/>
              <a:t>‹#›</a:t>
            </a:fld>
            <a:endParaRPr lang="en-US"/>
          </a:p>
        </p:txBody>
      </p:sp>
      <p:sp>
        <p:nvSpPr>
          <p:cNvPr id="10" name="Text Placeholder 9"/>
          <p:cNvSpPr>
            <a:spLocks noGrp="1"/>
          </p:cNvSpPr>
          <p:nvPr>
            <p:ph type="body" sz="quarter" idx="13" hasCustomPrompt="1"/>
          </p:nvPr>
        </p:nvSpPr>
        <p:spPr>
          <a:xfrm>
            <a:off x="239122" y="832974"/>
            <a:ext cx="11752905" cy="605367"/>
          </a:xfrm>
        </p:spPr>
        <p:txBody>
          <a:bodyPr/>
          <a:lstStyle>
            <a:lvl1pPr marL="0" indent="0">
              <a:buNone/>
              <a:defRPr>
                <a:solidFill>
                  <a:schemeClr val="accent6"/>
                </a:solidFill>
              </a:defRPr>
            </a:lvl1pPr>
            <a:lvl2pPr marL="609493" indent="0">
              <a:buNone/>
              <a:defRPr/>
            </a:lvl2pPr>
            <a:lvl3pPr marL="1218987" indent="0">
              <a:buNone/>
              <a:defRPr/>
            </a:lvl3pPr>
            <a:lvl4pPr marL="1828480" indent="0">
              <a:buNone/>
              <a:defRPr/>
            </a:lvl4pPr>
            <a:lvl5pPr marL="2437973" indent="0">
              <a:buNone/>
              <a:defRPr/>
            </a:lvl5pPr>
          </a:lstStyle>
          <a:p>
            <a:pPr lvl="0"/>
            <a:r>
              <a:rPr lang="en-US" dirty="0" smtClean="0"/>
              <a:t>Click to edit sub heading</a:t>
            </a:r>
            <a:endParaRPr lang="en-US" dirty="0"/>
          </a:p>
        </p:txBody>
      </p:sp>
      <p:pic>
        <p:nvPicPr>
          <p:cNvPr id="12" name="Picture 2" descr="C:\Users\Claudette\Documents\2010 jobs\Microsoft Branding 2010\Microsoft Business Identity\Microsoft logo\ms-logo_gr-openness.png"/>
          <p:cNvPicPr>
            <a:picLocks noChangeAspect="1" noChangeArrowheads="1"/>
          </p:cNvPicPr>
          <p:nvPr userDrawn="1"/>
        </p:nvPicPr>
        <p:blipFill>
          <a:blip r:embed="rId2">
            <a:extLst>
              <a:ext uri="{BEBA8EAE-BF5A-486C-A8C5-ECC9F3942E4B}">
                <a14:imgProps xmlns:a14="http://schemas.microsoft.com/office/drawing/2010/main" xmlns="">
                  <a14:imgLayer r:embed="rId3">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4443206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Only-Open White">
    <p:spTree>
      <p:nvGrpSpPr>
        <p:cNvPr id="1" name=""/>
        <p:cNvGrpSpPr/>
        <p:nvPr/>
      </p:nvGrpSpPr>
      <p:grpSpPr>
        <a:xfrm>
          <a:off x="0" y="0"/>
          <a:ext cx="0" cy="0"/>
          <a:chOff x="0" y="0"/>
          <a:chExt cx="0" cy="0"/>
        </a:xfrm>
      </p:grpSpPr>
      <p:sp>
        <p:nvSpPr>
          <p:cNvPr id="2" name="Title 1"/>
          <p:cNvSpPr>
            <a:spLocks noGrp="1"/>
          </p:cNvSpPr>
          <p:nvPr>
            <p:ph type="title"/>
          </p:nvPr>
        </p:nvSpPr>
        <p:spPr>
          <a:xfrm>
            <a:off x="238066" y="286142"/>
            <a:ext cx="11753470" cy="714524"/>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816ECF9-34CC-CA4E-B3D1-CF9EF236EEAB}" type="datetimeFigureOut">
              <a:rPr lang="en-US" smtClean="0"/>
              <a:pPr/>
              <a:t>4/12/2012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E2EA2-8AA4-1040-9401-62E407DDDA8A}" type="slidenum">
              <a:rPr lang="en-US" smtClean="0"/>
              <a:pPr/>
              <a:t>‹#›</a:t>
            </a:fld>
            <a:endParaRPr lang="en-US"/>
          </a:p>
        </p:txBody>
      </p:sp>
      <p:pic>
        <p:nvPicPr>
          <p:cNvPr id="8" name="Picture 2" descr="C:\Users\Claudette\Documents\2010 jobs\Microsoft Branding 2010\Microsoft Business Identity\Microsoft logo\ms-logo_gr-openness.png"/>
          <p:cNvPicPr>
            <a:picLocks noChangeAspect="1" noChangeArrowheads="1"/>
          </p:cNvPicPr>
          <p:nvPr userDrawn="1"/>
        </p:nvPicPr>
        <p:blipFill>
          <a:blip r:embed="rId2">
            <a:extLst>
              <a:ext uri="{BEBA8EAE-BF5A-486C-A8C5-ECC9F3942E4B}">
                <a14:imgProps xmlns:a14="http://schemas.microsoft.com/office/drawing/2010/main" xmlns="">
                  <a14:imgLayer r:embed="rId3">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077300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amp;Sub heading-Open White">
    <p:spTree>
      <p:nvGrpSpPr>
        <p:cNvPr id="1" name=""/>
        <p:cNvGrpSpPr/>
        <p:nvPr/>
      </p:nvGrpSpPr>
      <p:grpSpPr>
        <a:xfrm>
          <a:off x="0" y="0"/>
          <a:ext cx="0" cy="0"/>
          <a:chOff x="0" y="0"/>
          <a:chExt cx="0" cy="0"/>
        </a:xfrm>
      </p:grpSpPr>
      <p:sp>
        <p:nvSpPr>
          <p:cNvPr id="2" name="Title 1"/>
          <p:cNvSpPr>
            <a:spLocks noGrp="1"/>
          </p:cNvSpPr>
          <p:nvPr>
            <p:ph type="title"/>
          </p:nvPr>
        </p:nvSpPr>
        <p:spPr>
          <a:xfrm>
            <a:off x="238066" y="286142"/>
            <a:ext cx="11753470" cy="714524"/>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816ECF9-34CC-CA4E-B3D1-CF9EF236EEAB}" type="datetimeFigureOut">
              <a:rPr lang="en-US" smtClean="0"/>
              <a:pPr/>
              <a:t>4/12/2012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E2EA2-8AA4-1040-9401-62E407DDDA8A}" type="slidenum">
              <a:rPr lang="en-US" smtClean="0"/>
              <a:pPr/>
              <a:t>‹#›</a:t>
            </a:fld>
            <a:endParaRPr lang="en-US"/>
          </a:p>
        </p:txBody>
      </p:sp>
      <p:sp>
        <p:nvSpPr>
          <p:cNvPr id="10" name="Text Placeholder 9"/>
          <p:cNvSpPr>
            <a:spLocks noGrp="1"/>
          </p:cNvSpPr>
          <p:nvPr>
            <p:ph type="body" sz="quarter" idx="13" hasCustomPrompt="1"/>
          </p:nvPr>
        </p:nvSpPr>
        <p:spPr>
          <a:xfrm>
            <a:off x="239122" y="832974"/>
            <a:ext cx="11752905" cy="605367"/>
          </a:xfrm>
        </p:spPr>
        <p:txBody>
          <a:bodyPr/>
          <a:lstStyle>
            <a:lvl1pPr marL="0" indent="0">
              <a:buNone/>
              <a:defRPr>
                <a:solidFill>
                  <a:schemeClr val="accent6"/>
                </a:solidFill>
              </a:defRPr>
            </a:lvl1pPr>
            <a:lvl2pPr marL="609493" indent="0">
              <a:buNone/>
              <a:defRPr/>
            </a:lvl2pPr>
            <a:lvl3pPr marL="1218987" indent="0">
              <a:buNone/>
              <a:defRPr/>
            </a:lvl3pPr>
            <a:lvl4pPr marL="1828480" indent="0">
              <a:buNone/>
              <a:defRPr/>
            </a:lvl4pPr>
            <a:lvl5pPr marL="2437973" indent="0">
              <a:buNone/>
              <a:defRPr/>
            </a:lvl5pPr>
          </a:lstStyle>
          <a:p>
            <a:pPr lvl="0"/>
            <a:r>
              <a:rPr lang="en-US" dirty="0" smtClean="0"/>
              <a:t>Click to edit sub heading</a:t>
            </a:r>
            <a:endParaRPr lang="en-US" dirty="0"/>
          </a:p>
        </p:txBody>
      </p:sp>
      <p:pic>
        <p:nvPicPr>
          <p:cNvPr id="9" name="Picture 2" descr="C:\Users\Claudette\Documents\2010 jobs\Microsoft Branding 2010\Microsoft Business Identity\Microsoft logo\ms-logo_gr-openness.png"/>
          <p:cNvPicPr>
            <a:picLocks noChangeAspect="1" noChangeArrowheads="1"/>
          </p:cNvPicPr>
          <p:nvPr userDrawn="1"/>
        </p:nvPicPr>
        <p:blipFill>
          <a:blip r:embed="rId2">
            <a:extLst>
              <a:ext uri="{BEBA8EAE-BF5A-486C-A8C5-ECC9F3942E4B}">
                <a14:imgProps xmlns:a14="http://schemas.microsoft.com/office/drawing/2010/main" xmlns="">
                  <a14:imgLayer r:embed="rId3">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130628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Open Whit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816ECF9-34CC-CA4E-B3D1-CF9EF236EEAB}" type="datetimeFigureOut">
              <a:rPr lang="en-US" smtClean="0"/>
              <a:pPr/>
              <a:t>4/12/2012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E2EA2-8AA4-1040-9401-62E407DDDA8A}" type="slidenum">
              <a:rPr lang="en-US" smtClean="0"/>
              <a:pPr/>
              <a:t>‹#›</a:t>
            </a:fld>
            <a:endParaRPr lang="en-US"/>
          </a:p>
        </p:txBody>
      </p:sp>
      <p:pic>
        <p:nvPicPr>
          <p:cNvPr id="7" name="Picture 2" descr="C:\Users\Claudette\Documents\2010 jobs\Microsoft Branding 2010\Microsoft Business Identity\Microsoft logo\ms-logo_gr-openness.png"/>
          <p:cNvPicPr>
            <a:picLocks noChangeAspect="1" noChangeArrowheads="1"/>
          </p:cNvPicPr>
          <p:nvPr userDrawn="1"/>
        </p:nvPicPr>
        <p:blipFill>
          <a:blip r:embed="rId2">
            <a:extLst>
              <a:ext uri="{BEBA8EAE-BF5A-486C-A8C5-ECC9F3942E4B}">
                <a14:imgProps xmlns:a14="http://schemas.microsoft.com/office/drawing/2010/main" xmlns="">
                  <a14:imgLayer r:embed="rId3">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8272094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sSlide-Open Whit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816ECF9-34CC-CA4E-B3D1-CF9EF236EEAB}" type="datetimeFigureOut">
              <a:rPr lang="en-US" smtClean="0"/>
              <a:pPr/>
              <a:t>4/12/2012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E2EA2-8AA4-1040-9401-62E407DDDA8A}" type="slidenum">
              <a:rPr lang="en-US" smtClean="0"/>
              <a:pPr/>
              <a:t>‹#›</a:t>
            </a:fld>
            <a:endParaRPr lang="en-US"/>
          </a:p>
        </p:txBody>
      </p:sp>
      <p:pic>
        <p:nvPicPr>
          <p:cNvPr id="7" name="Picture 6" descr="smallPinkBridge1.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9229741" y="374379"/>
            <a:ext cx="2562339" cy="323447"/>
          </a:xfrm>
          <a:prstGeom prst="rect">
            <a:avLst/>
          </a:prstGeom>
        </p:spPr>
      </p:pic>
      <p:sp>
        <p:nvSpPr>
          <p:cNvPr id="8" name="Title 1"/>
          <p:cNvSpPr>
            <a:spLocks noGrp="1"/>
          </p:cNvSpPr>
          <p:nvPr>
            <p:ph type="ctrTitle" hasCustomPrompt="1"/>
          </p:nvPr>
        </p:nvSpPr>
        <p:spPr>
          <a:xfrm>
            <a:off x="433960" y="2607535"/>
            <a:ext cx="11201854" cy="728012"/>
          </a:xfrm>
        </p:spPr>
        <p:txBody>
          <a:bodyPr>
            <a:noAutofit/>
          </a:bodyPr>
          <a:lstStyle>
            <a:lvl1pPr>
              <a:defRPr sz="4300" baseline="0">
                <a:solidFill>
                  <a:schemeClr val="accent1"/>
                </a:solidFill>
              </a:defRPr>
            </a:lvl1pPr>
          </a:lstStyle>
          <a:p>
            <a:r>
              <a:rPr lang="en-US" dirty="0" smtClean="0"/>
              <a:t>Transitional slide title</a:t>
            </a:r>
            <a:endParaRPr lang="en-US" dirty="0"/>
          </a:p>
        </p:txBody>
      </p:sp>
      <p:sp>
        <p:nvSpPr>
          <p:cNvPr id="9" name="Subtitle 2"/>
          <p:cNvSpPr>
            <a:spLocks noGrp="1"/>
          </p:cNvSpPr>
          <p:nvPr>
            <p:ph type="subTitle" idx="1" hasCustomPrompt="1"/>
          </p:nvPr>
        </p:nvSpPr>
        <p:spPr>
          <a:xfrm>
            <a:off x="502947" y="3493572"/>
            <a:ext cx="11201854" cy="474579"/>
          </a:xfrm>
        </p:spPr>
        <p:txBody>
          <a:bodyPr>
            <a:noAutofit/>
          </a:bodyPr>
          <a:lstStyle>
            <a:lvl1pPr marL="0" indent="0" algn="l">
              <a:buNone/>
              <a:defRPr sz="2100" baseline="0">
                <a:solidFill>
                  <a:schemeClr val="accent6"/>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smtClean="0"/>
              <a:t>Description</a:t>
            </a:r>
            <a:endParaRPr lang="en-US" dirty="0"/>
          </a:p>
        </p:txBody>
      </p:sp>
      <p:pic>
        <p:nvPicPr>
          <p:cNvPr id="10" name="Picture 9" descr="bridgebasetransparent.png"/>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238068" y="5156118"/>
            <a:ext cx="11753470" cy="1476135"/>
          </a:xfrm>
          <a:prstGeom prst="rect">
            <a:avLst/>
          </a:prstGeom>
        </p:spPr>
      </p:pic>
      <p:pic>
        <p:nvPicPr>
          <p:cNvPr id="11" name="Picture 2" descr="C:\Users\Claudette\Documents\2010 jobs\Microsoft Branding 2010\Microsoft Business Identity\Microsoft logo\ms-logo_gr-openness.png"/>
          <p:cNvPicPr>
            <a:picLocks noChangeAspect="1" noChangeArrowheads="1"/>
          </p:cNvPicPr>
          <p:nvPr userDrawn="1"/>
        </p:nvPicPr>
        <p:blipFill>
          <a:blip r:embed="rId4">
            <a:extLst>
              <a:ext uri="{BEBA8EAE-BF5A-486C-A8C5-ECC9F3942E4B}">
                <a14:imgProps xmlns:a14="http://schemas.microsoft.com/office/drawing/2010/main" xmlns="">
                  <a14:imgLayer r:embed="rId5">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596744" y="447169"/>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733088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essText-Open Whi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16ECF9-34CC-CA4E-B3D1-CF9EF236EEAB}" type="datetimeFigureOut">
              <a:rPr lang="en-US" smtClean="0"/>
              <a:pPr/>
              <a:t>4/12/2012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EE2EA2-8AA4-1040-9401-62E407DDDA8A}" type="slidenum">
              <a:rPr lang="en-US" smtClean="0"/>
              <a:pPr/>
              <a:t>‹#›</a:t>
            </a:fld>
            <a:endParaRPr lang="en-US"/>
          </a:p>
        </p:txBody>
      </p:sp>
      <p:sp>
        <p:nvSpPr>
          <p:cNvPr id="7" name="Title Placeholder 1"/>
          <p:cNvSpPr>
            <a:spLocks noGrp="1"/>
          </p:cNvSpPr>
          <p:nvPr>
            <p:ph type="title"/>
          </p:nvPr>
        </p:nvSpPr>
        <p:spPr>
          <a:xfrm>
            <a:off x="435166" y="1294825"/>
            <a:ext cx="10969943" cy="647411"/>
          </a:xfrm>
          <a:prstGeom prst="rect">
            <a:avLst/>
          </a:prstGeom>
        </p:spPr>
        <p:txBody>
          <a:bodyPr vert="horz" lIns="121899" tIns="60949" rIns="121899" bIns="60949" rtlCol="0" anchor="t" anchorCtr="0">
            <a:noAutofit/>
          </a:bodyPr>
          <a:lstStyle>
            <a:lvl1pPr algn="l">
              <a:defRPr sz="3700" spc="-67">
                <a:solidFill>
                  <a:schemeClr val="accent1"/>
                </a:solidFill>
              </a:defRPr>
            </a:lvl1pPr>
          </a:lstStyle>
          <a:p>
            <a:r>
              <a:rPr lang="en-US" smtClean="0"/>
              <a:t>Click to edit Master title style</a:t>
            </a:r>
            <a:endParaRPr lang="en-US" dirty="0"/>
          </a:p>
        </p:txBody>
      </p:sp>
      <p:sp>
        <p:nvSpPr>
          <p:cNvPr id="8" name="Text Placeholder 2"/>
          <p:cNvSpPr>
            <a:spLocks noGrp="1"/>
          </p:cNvSpPr>
          <p:nvPr>
            <p:ph idx="1"/>
          </p:nvPr>
        </p:nvSpPr>
        <p:spPr>
          <a:xfrm>
            <a:off x="435166" y="2066738"/>
            <a:ext cx="10969943" cy="2008637"/>
          </a:xfrm>
          <a:prstGeom prst="rect">
            <a:avLst/>
          </a:prstGeom>
        </p:spPr>
        <p:txBody>
          <a:bodyPr vert="horz" lIns="121899" tIns="60949" rIns="121899" bIns="60949" rtlCol="0">
            <a:normAutofit/>
          </a:bodyPr>
          <a:lstStyle>
            <a:lvl1pPr marL="380933" indent="-380933" algn="l" defTabSz="609493" rtl="0" eaLnBrk="1" latinLnBrk="0" hangingPunct="1">
              <a:spcBef>
                <a:spcPct val="20000"/>
              </a:spcBef>
              <a:buClr>
                <a:schemeClr val="accent2"/>
              </a:buClr>
              <a:buFont typeface="Wingdings" pitchFamily="2" charset="2"/>
              <a:buChar char="§"/>
              <a:defRPr lang="en-US" sz="2400" kern="1200" dirty="0" smtClean="0">
                <a:solidFill>
                  <a:schemeClr val="bg1">
                    <a:lumMod val="50000"/>
                  </a:schemeClr>
                </a:solidFill>
                <a:latin typeface="Segoe Light"/>
                <a:ea typeface="+mn-ea"/>
                <a:cs typeface="+mn-cs"/>
              </a:defRPr>
            </a:lvl1pPr>
            <a:lvl2pPr algn="l">
              <a:defRPr sz="2100">
                <a:solidFill>
                  <a:schemeClr val="bg1">
                    <a:lumMod val="50000"/>
                  </a:schemeClr>
                </a:solidFill>
              </a:defRPr>
            </a:lvl2pPr>
            <a:lvl3pPr algn="l">
              <a:defRPr sz="1900">
                <a:solidFill>
                  <a:schemeClr val="bg1">
                    <a:lumMod val="50000"/>
                  </a:schemeClr>
                </a:solidFill>
              </a:defRPr>
            </a:lvl3pPr>
            <a:lvl4pPr algn="l">
              <a:defRPr sz="1600">
                <a:solidFill>
                  <a:schemeClr val="bg1">
                    <a:lumMod val="50000"/>
                  </a:schemeClr>
                </a:solidFill>
              </a:defRPr>
            </a:lvl4pPr>
            <a:lvl5pPr algn="l">
              <a:defRPr sz="1500">
                <a:solidFill>
                  <a:schemeClr val="bg1">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2" descr="C:\Users\Claudette\Documents\2010 jobs\Microsoft Branding 2010\Microsoft Business Identity\Microsoft logo\ms-logo_gr-openness.png"/>
          <p:cNvPicPr>
            <a:picLocks noChangeAspect="1" noChangeArrowheads="1"/>
          </p:cNvPicPr>
          <p:nvPr userDrawn="1"/>
        </p:nvPicPr>
        <p:blipFill>
          <a:blip r:embed="rId2">
            <a:extLst>
              <a:ext uri="{BEBA8EAE-BF5A-486C-A8C5-ECC9F3942E4B}">
                <a14:imgProps xmlns:a14="http://schemas.microsoft.com/office/drawing/2010/main" xmlns="">
                  <a14:imgLayer r:embed="rId3">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389521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Right-Open White">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16ECF9-34CC-CA4E-B3D1-CF9EF236EEAB}" type="datetimeFigureOut">
              <a:rPr lang="en-US" smtClean="0"/>
              <a:pPr/>
              <a:t>4/12/2012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EE2EA2-8AA4-1040-9401-62E407DDDA8A}" type="slidenum">
              <a:rPr lang="en-US" smtClean="0"/>
              <a:pPr/>
              <a:t>‹#›</a:t>
            </a:fld>
            <a:endParaRPr lang="en-US"/>
          </a:p>
        </p:txBody>
      </p:sp>
      <p:sp>
        <p:nvSpPr>
          <p:cNvPr id="5" name="Title Placeholder 1"/>
          <p:cNvSpPr>
            <a:spLocks noGrp="1"/>
          </p:cNvSpPr>
          <p:nvPr>
            <p:ph type="title"/>
          </p:nvPr>
        </p:nvSpPr>
        <p:spPr>
          <a:xfrm>
            <a:off x="6866410" y="386732"/>
            <a:ext cx="5051434" cy="647411"/>
          </a:xfrm>
          <a:prstGeom prst="rect">
            <a:avLst/>
          </a:prstGeom>
        </p:spPr>
        <p:txBody>
          <a:bodyPr vert="horz" lIns="121899" tIns="60949" rIns="121899" bIns="60949" rtlCol="0" anchor="t" anchorCtr="0">
            <a:normAutofit/>
          </a:bodyPr>
          <a:lstStyle>
            <a:lvl1pPr algn="l">
              <a:defRPr sz="3200" spc="-67">
                <a:solidFill>
                  <a:schemeClr val="accent1"/>
                </a:solidFill>
              </a:defRPr>
            </a:lvl1pPr>
          </a:lstStyle>
          <a:p>
            <a:r>
              <a:rPr lang="en-US" smtClean="0"/>
              <a:t>Click to edit Master title style</a:t>
            </a:r>
            <a:endParaRPr lang="en-US" dirty="0"/>
          </a:p>
        </p:txBody>
      </p:sp>
      <p:sp>
        <p:nvSpPr>
          <p:cNvPr id="7" name="Text Placeholder 11"/>
          <p:cNvSpPr>
            <a:spLocks noGrp="1"/>
          </p:cNvSpPr>
          <p:nvPr>
            <p:ph type="body" sz="quarter" idx="13"/>
          </p:nvPr>
        </p:nvSpPr>
        <p:spPr>
          <a:xfrm>
            <a:off x="6889410" y="1107017"/>
            <a:ext cx="5052421" cy="5164667"/>
          </a:xfrm>
        </p:spPr>
        <p:txBody>
          <a:bodyPr>
            <a:normAutofit/>
          </a:bodyPr>
          <a:lstStyle>
            <a:lvl1pPr>
              <a:defRPr sz="2100">
                <a:solidFill>
                  <a:schemeClr val="bg1">
                    <a:lumMod val="50000"/>
                  </a:schemeClr>
                </a:solidFill>
              </a:defRPr>
            </a:lvl1pPr>
          </a:lstStyle>
          <a:p>
            <a:pPr lvl="0"/>
            <a:r>
              <a:rPr lang="en-US" smtClean="0"/>
              <a:t>Click to edit Master text styles</a:t>
            </a:r>
          </a:p>
        </p:txBody>
      </p:sp>
      <p:pic>
        <p:nvPicPr>
          <p:cNvPr id="9" name="Picture 2" descr="C:\Users\Claudette\Documents\2010 jobs\Microsoft Branding 2010\Microsoft Business Identity\Microsoft logo\ms-logo_gr-openness.png"/>
          <p:cNvPicPr>
            <a:picLocks noChangeAspect="1" noChangeArrowheads="1"/>
          </p:cNvPicPr>
          <p:nvPr userDrawn="1"/>
        </p:nvPicPr>
        <p:blipFill>
          <a:blip r:embed="rId2">
            <a:extLst>
              <a:ext uri="{BEBA8EAE-BF5A-486C-A8C5-ECC9F3942E4B}">
                <a14:imgProps xmlns:a14="http://schemas.microsoft.com/office/drawing/2010/main" xmlns="">
                  <a14:imgLayer r:embed="rId3">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378785"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264720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Left-Open White">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16ECF9-34CC-CA4E-B3D1-CF9EF236EEAB}" type="datetimeFigureOut">
              <a:rPr lang="en-US" smtClean="0"/>
              <a:pPr/>
              <a:t>4/12/2012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EE2EA2-8AA4-1040-9401-62E407DDDA8A}" type="slidenum">
              <a:rPr lang="en-US" smtClean="0"/>
              <a:pPr/>
              <a:t>‹#›</a:t>
            </a:fld>
            <a:endParaRPr lang="en-US"/>
          </a:p>
        </p:txBody>
      </p:sp>
      <p:sp>
        <p:nvSpPr>
          <p:cNvPr id="5" name="Title Placeholder 1"/>
          <p:cNvSpPr>
            <a:spLocks noGrp="1"/>
          </p:cNvSpPr>
          <p:nvPr>
            <p:ph type="title"/>
          </p:nvPr>
        </p:nvSpPr>
        <p:spPr>
          <a:xfrm>
            <a:off x="416146" y="386732"/>
            <a:ext cx="5051434" cy="647411"/>
          </a:xfrm>
          <a:prstGeom prst="rect">
            <a:avLst/>
          </a:prstGeom>
        </p:spPr>
        <p:txBody>
          <a:bodyPr vert="horz" lIns="121899" tIns="60949" rIns="121899" bIns="60949" rtlCol="0" anchor="t" anchorCtr="0">
            <a:normAutofit/>
          </a:bodyPr>
          <a:lstStyle>
            <a:lvl1pPr algn="l">
              <a:defRPr sz="3200" spc="-67">
                <a:solidFill>
                  <a:schemeClr val="accent1"/>
                </a:solidFill>
              </a:defRPr>
            </a:lvl1pPr>
          </a:lstStyle>
          <a:p>
            <a:r>
              <a:rPr lang="en-US" smtClean="0"/>
              <a:t>Click to edit Master title style</a:t>
            </a:r>
            <a:endParaRPr lang="en-US" dirty="0"/>
          </a:p>
        </p:txBody>
      </p:sp>
      <p:sp>
        <p:nvSpPr>
          <p:cNvPr id="7" name="Text Placeholder 11"/>
          <p:cNvSpPr>
            <a:spLocks noGrp="1"/>
          </p:cNvSpPr>
          <p:nvPr>
            <p:ph type="body" sz="quarter" idx="13"/>
          </p:nvPr>
        </p:nvSpPr>
        <p:spPr>
          <a:xfrm>
            <a:off x="427647" y="1107017"/>
            <a:ext cx="5052421" cy="5164667"/>
          </a:xfrm>
        </p:spPr>
        <p:txBody>
          <a:bodyPr>
            <a:normAutofit/>
          </a:bodyPr>
          <a:lstStyle>
            <a:lvl1pPr marL="380933" indent="-380933">
              <a:defRPr lang="en-US" sz="2100" kern="1200" dirty="0" smtClean="0">
                <a:solidFill>
                  <a:schemeClr val="bg1">
                    <a:lumMod val="50000"/>
                  </a:schemeClr>
                </a:solidFill>
                <a:latin typeface="Segoe Light"/>
                <a:ea typeface="+mn-ea"/>
                <a:cs typeface="+mn-cs"/>
              </a:defRPr>
            </a:lvl1pPr>
          </a:lstStyle>
          <a:p>
            <a:pPr marL="380933" lvl="0" indent="-380933" algn="l" defTabSz="609493" rtl="0" eaLnBrk="1" latinLnBrk="0" hangingPunct="1">
              <a:spcBef>
                <a:spcPct val="20000"/>
              </a:spcBef>
              <a:buClr>
                <a:schemeClr val="accent2"/>
              </a:buClr>
              <a:buFont typeface="Wingdings" pitchFamily="2" charset="2"/>
              <a:buChar char="§"/>
            </a:pPr>
            <a:r>
              <a:rPr lang="en-US" smtClean="0"/>
              <a:t>Click to edit Master text styles</a:t>
            </a:r>
          </a:p>
        </p:txBody>
      </p:sp>
      <p:pic>
        <p:nvPicPr>
          <p:cNvPr id="9" name="Picture 2" descr="C:\Users\Claudette\Documents\2010 jobs\Microsoft Branding 2010\Microsoft Business Identity\Microsoft logo\ms-logo_gr-openness.png"/>
          <p:cNvPicPr>
            <a:picLocks noChangeAspect="1" noChangeArrowheads="1"/>
          </p:cNvPicPr>
          <p:nvPr userDrawn="1"/>
        </p:nvPicPr>
        <p:blipFill>
          <a:blip r:embed="rId2">
            <a:extLst>
              <a:ext uri="{BEBA8EAE-BF5A-486C-A8C5-ECC9F3942E4B}">
                <a14:imgProps xmlns:a14="http://schemas.microsoft.com/office/drawing/2010/main" xmlns="">
                  <a14:imgLayer r:embed="rId3">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778178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wo Content-Open Whi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35167" y="1092680"/>
            <a:ext cx="5557672" cy="5044987"/>
          </a:xfrm>
        </p:spPr>
        <p:txBody>
          <a:bodyPr>
            <a:normAutofit/>
          </a:bodyPr>
          <a:lstStyle>
            <a:lvl1pPr>
              <a:defRPr sz="2400"/>
            </a:lvl1pPr>
            <a:lvl2pPr>
              <a:defRPr sz="1900"/>
            </a:lvl2pPr>
            <a:lvl3pPr>
              <a:defRPr sz="1900"/>
            </a:lvl3pPr>
            <a:lvl4pPr>
              <a:defRPr sz="1900"/>
            </a:lvl4pPr>
            <a:lvl5pPr>
              <a:defRPr sz="19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816ECF9-34CC-CA4E-B3D1-CF9EF236EEAB}" type="datetimeFigureOut">
              <a:rPr lang="en-US" smtClean="0"/>
              <a:pPr/>
              <a:t>4/12/2012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EE2EA2-8AA4-1040-9401-62E407DDDA8A}" type="slidenum">
              <a:rPr lang="en-US" smtClean="0"/>
              <a:pPr/>
              <a:t>‹#›</a:t>
            </a:fld>
            <a:endParaRPr lang="en-US"/>
          </a:p>
        </p:txBody>
      </p:sp>
      <p:sp>
        <p:nvSpPr>
          <p:cNvPr id="8" name="Content Placeholder 2"/>
          <p:cNvSpPr>
            <a:spLocks noGrp="1"/>
          </p:cNvSpPr>
          <p:nvPr>
            <p:ph sz="half" idx="13"/>
          </p:nvPr>
        </p:nvSpPr>
        <p:spPr>
          <a:xfrm>
            <a:off x="6195987" y="1092680"/>
            <a:ext cx="5560141" cy="5044987"/>
          </a:xfrm>
        </p:spPr>
        <p:txBody>
          <a:bodyPr>
            <a:normAutofit/>
          </a:bodyPr>
          <a:lstStyle>
            <a:lvl1pPr>
              <a:defRPr sz="2400"/>
            </a:lvl1pPr>
            <a:lvl2pPr>
              <a:defRPr sz="1900"/>
            </a:lvl2pPr>
            <a:lvl3pPr>
              <a:defRPr sz="1900"/>
            </a:lvl3pPr>
            <a:lvl4pPr>
              <a:defRPr sz="1900"/>
            </a:lvl4pPr>
            <a:lvl5pPr>
              <a:defRPr sz="19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itle 1"/>
          <p:cNvSpPr>
            <a:spLocks noGrp="1"/>
          </p:cNvSpPr>
          <p:nvPr>
            <p:ph type="title"/>
          </p:nvPr>
        </p:nvSpPr>
        <p:spPr>
          <a:xfrm>
            <a:off x="238066" y="286142"/>
            <a:ext cx="11753470" cy="714524"/>
          </a:xfrm>
        </p:spPr>
        <p:txBody>
          <a:bodyPr/>
          <a:lstStyle/>
          <a:p>
            <a:r>
              <a:rPr lang="en-US" smtClean="0"/>
              <a:t>Click to edit Master title style</a:t>
            </a:r>
            <a:endParaRPr lang="en-US" dirty="0"/>
          </a:p>
        </p:txBody>
      </p:sp>
      <p:pic>
        <p:nvPicPr>
          <p:cNvPr id="10" name="Picture 2" descr="C:\Users\Claudette\Documents\2010 jobs\Microsoft Branding 2010\Microsoft Business Identity\Microsoft logo\ms-logo_gr-openness.png"/>
          <p:cNvPicPr>
            <a:picLocks noChangeAspect="1" noChangeArrowheads="1"/>
          </p:cNvPicPr>
          <p:nvPr userDrawn="1"/>
        </p:nvPicPr>
        <p:blipFill>
          <a:blip r:embed="rId2">
            <a:extLst>
              <a:ext uri="{BEBA8EAE-BF5A-486C-A8C5-ECC9F3942E4B}">
                <a14:imgProps xmlns:a14="http://schemas.microsoft.com/office/drawing/2010/main" xmlns="">
                  <a14:imgLayer r:embed="rId3">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445688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3 Part-Open White">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16ECF9-34CC-CA4E-B3D1-CF9EF236EEAB}" type="datetimeFigureOut">
              <a:rPr lang="en-US" smtClean="0"/>
              <a:pPr/>
              <a:t>4/12/2012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EE2EA2-8AA4-1040-9401-62E407DDDA8A}" type="slidenum">
              <a:rPr lang="en-US" smtClean="0"/>
              <a:pPr/>
              <a:t>‹#›</a:t>
            </a:fld>
            <a:endParaRPr lang="en-US"/>
          </a:p>
        </p:txBody>
      </p:sp>
      <p:sp>
        <p:nvSpPr>
          <p:cNvPr id="5" name="Title Placeholder 1"/>
          <p:cNvSpPr>
            <a:spLocks noGrp="1"/>
          </p:cNvSpPr>
          <p:nvPr>
            <p:ph type="title"/>
          </p:nvPr>
        </p:nvSpPr>
        <p:spPr>
          <a:xfrm>
            <a:off x="228197" y="294721"/>
            <a:ext cx="6365039" cy="647411"/>
          </a:xfrm>
          <a:prstGeom prst="rect">
            <a:avLst/>
          </a:prstGeom>
        </p:spPr>
        <p:txBody>
          <a:bodyPr vert="horz" lIns="121899" tIns="60949" rIns="121899" bIns="60949" rtlCol="0" anchor="t" anchorCtr="0">
            <a:normAutofit/>
          </a:bodyPr>
          <a:lstStyle>
            <a:lvl1pPr algn="l">
              <a:defRPr sz="3200" spc="-67">
                <a:solidFill>
                  <a:schemeClr val="accent1"/>
                </a:solidFill>
              </a:defRPr>
            </a:lvl1pPr>
          </a:lstStyle>
          <a:p>
            <a:r>
              <a:rPr lang="en-US" smtClean="0"/>
              <a:t>Click to edit Master title style</a:t>
            </a:r>
            <a:endParaRPr lang="en-US" dirty="0"/>
          </a:p>
        </p:txBody>
      </p:sp>
      <p:sp>
        <p:nvSpPr>
          <p:cNvPr id="6" name="Text Placeholder 2"/>
          <p:cNvSpPr>
            <a:spLocks noGrp="1"/>
          </p:cNvSpPr>
          <p:nvPr>
            <p:ph idx="1" hasCustomPrompt="1"/>
          </p:nvPr>
        </p:nvSpPr>
        <p:spPr>
          <a:xfrm>
            <a:off x="6913700" y="340725"/>
            <a:ext cx="5080442" cy="5884792"/>
          </a:xfrm>
          <a:prstGeom prst="rect">
            <a:avLst/>
          </a:prstGeom>
        </p:spPr>
        <p:txBody>
          <a:bodyPr vert="horz" lIns="121899" tIns="60949" rIns="121899" bIns="60949" rtlCol="0">
            <a:normAutofit/>
          </a:bodyPr>
          <a:lstStyle>
            <a:lvl1pPr algn="l">
              <a:defRPr sz="2100"/>
            </a:lvl1pPr>
            <a:lvl2pPr algn="l">
              <a:defRPr sz="2100"/>
            </a:lvl2pPr>
            <a:lvl3pPr algn="l">
              <a:defRPr sz="2100"/>
            </a:lvl3pPr>
            <a:lvl4pPr algn="l">
              <a:defRPr sz="2100"/>
            </a:lvl4pPr>
            <a:lvl5pPr algn="l">
              <a:defRPr sz="2100"/>
            </a:lvl5pPr>
          </a:lstStyle>
          <a:p>
            <a:pPr lvl="0"/>
            <a:r>
              <a:rPr lang="en-US" dirty="0" smtClean="0"/>
              <a:t>Click to edit Master text styles</a:t>
            </a:r>
          </a:p>
        </p:txBody>
      </p:sp>
      <p:sp>
        <p:nvSpPr>
          <p:cNvPr id="7" name="Text Placeholder 11"/>
          <p:cNvSpPr>
            <a:spLocks noGrp="1"/>
          </p:cNvSpPr>
          <p:nvPr>
            <p:ph type="body" sz="quarter" idx="13"/>
          </p:nvPr>
        </p:nvSpPr>
        <p:spPr>
          <a:xfrm>
            <a:off x="251195" y="1107017"/>
            <a:ext cx="6366027" cy="5164667"/>
          </a:xfrm>
        </p:spPr>
        <p:txBody>
          <a:bodyPr>
            <a:normAutofit/>
          </a:bodyPr>
          <a:lstStyle>
            <a:lvl1pPr>
              <a:defRPr sz="2100">
                <a:solidFill>
                  <a:schemeClr val="tx2">
                    <a:lumMod val="50000"/>
                  </a:schemeClr>
                </a:solidFill>
              </a:defRPr>
            </a:lvl1pPr>
          </a:lstStyle>
          <a:p>
            <a:pPr lvl="0"/>
            <a:r>
              <a:rPr lang="en-US" smtClean="0"/>
              <a:t>Click to edit Master text styles</a:t>
            </a:r>
          </a:p>
        </p:txBody>
      </p:sp>
      <p:pic>
        <p:nvPicPr>
          <p:cNvPr id="11" name="Picture 2" descr="C:\Users\Claudette\Documents\2010 jobs\Microsoft Branding 2010\Microsoft Business Identity\Microsoft logo\ms-logo_gr-openness.png"/>
          <p:cNvPicPr>
            <a:picLocks noChangeAspect="1" noChangeArrowheads="1"/>
          </p:cNvPicPr>
          <p:nvPr userDrawn="1"/>
        </p:nvPicPr>
        <p:blipFill>
          <a:blip r:embed="rId2">
            <a:extLst>
              <a:ext uri="{BEBA8EAE-BF5A-486C-A8C5-ECC9F3942E4B}">
                <a14:imgProps xmlns:a14="http://schemas.microsoft.com/office/drawing/2010/main" xmlns="">
                  <a14:imgLayer r:embed="rId3">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069535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7868" y="228602"/>
            <a:ext cx="11173090" cy="886396"/>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07868" y="1447800"/>
            <a:ext cx="11173090" cy="26673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25415451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lank-Cool Gray11">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tx1">
                    <a:lumMod val="40000"/>
                    <a:lumOff val="60000"/>
                  </a:schemeClr>
                </a:solidFill>
              </a:defRPr>
            </a:lvl1pPr>
          </a:lstStyle>
          <a:p>
            <a:fld id="{F816ECF9-34CC-CA4E-B3D1-CF9EF236EEAB}" type="datetimeFigureOut">
              <a:rPr lang="en-US" smtClean="0"/>
              <a:pPr/>
              <a:t>4/12/2012</a:t>
            </a:fld>
            <a:endParaRPr lang="en-US"/>
          </a:p>
        </p:txBody>
      </p:sp>
      <p:sp>
        <p:nvSpPr>
          <p:cNvPr id="5" name="Footer Placeholder 4"/>
          <p:cNvSpPr>
            <a:spLocks noGrp="1"/>
          </p:cNvSpPr>
          <p:nvPr>
            <p:ph type="ftr" sz="quarter" idx="11"/>
          </p:nvPr>
        </p:nvSpPr>
        <p:spPr/>
        <p:txBody>
          <a:bodyPr/>
          <a:lstStyle>
            <a:lvl1pPr>
              <a:defRPr>
                <a:solidFill>
                  <a:schemeClr val="tx1">
                    <a:lumMod val="40000"/>
                    <a:lumOff val="60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40000"/>
                    <a:lumOff val="60000"/>
                  </a:schemeClr>
                </a:solidFill>
              </a:defRPr>
            </a:lvl1pPr>
          </a:lstStyle>
          <a:p>
            <a:fld id="{B6EE2EA2-8AA4-1040-9401-62E407DDDA8A}" type="slidenum">
              <a:rPr lang="en-US" smtClean="0"/>
              <a:pPr/>
              <a:t>‹#›</a:t>
            </a:fld>
            <a:endParaRPr lang="en-US"/>
          </a:p>
        </p:txBody>
      </p:sp>
      <p:pic>
        <p:nvPicPr>
          <p:cNvPr id="7" name="Picture 6" descr="bridgebasetransparent.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238068" y="5156118"/>
            <a:ext cx="11753470" cy="1476135"/>
          </a:xfrm>
          <a:prstGeom prst="rect">
            <a:avLst/>
          </a:prstGeom>
        </p:spPr>
      </p:pic>
    </p:spTree>
    <p:extLst>
      <p:ext uri="{BB962C8B-B14F-4D97-AF65-F5344CB8AC3E}">
        <p14:creationId xmlns:p14="http://schemas.microsoft.com/office/powerpoint/2010/main" xmlns="" val="6292557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1966472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xmlns="" val="54071754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Slide-Open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3960" y="2183302"/>
            <a:ext cx="11201854" cy="795687"/>
          </a:xfrm>
        </p:spPr>
        <p:txBody>
          <a:bodyPr>
            <a:noAutofit/>
          </a:bodyPr>
          <a:lstStyle>
            <a:lvl1pPr>
              <a:defRPr sz="4300" baseline="0">
                <a:solidFill>
                  <a:schemeClr val="accent1"/>
                </a:solidFill>
              </a:defRPr>
            </a:lvl1pPr>
          </a:lstStyle>
          <a:p>
            <a:r>
              <a:rPr lang="en-US" dirty="0" smtClean="0"/>
              <a:t>Microsoft Openness</a:t>
            </a:r>
            <a:endParaRPr lang="en-US" dirty="0"/>
          </a:p>
        </p:txBody>
      </p:sp>
      <p:sp>
        <p:nvSpPr>
          <p:cNvPr id="3" name="Subtitle 2"/>
          <p:cNvSpPr>
            <a:spLocks noGrp="1"/>
          </p:cNvSpPr>
          <p:nvPr>
            <p:ph type="subTitle" idx="1" hasCustomPrompt="1"/>
          </p:nvPr>
        </p:nvSpPr>
        <p:spPr>
          <a:xfrm>
            <a:off x="456955" y="3407348"/>
            <a:ext cx="11201854" cy="336160"/>
          </a:xfrm>
        </p:spPr>
        <p:txBody>
          <a:bodyPr>
            <a:noAutofit/>
          </a:bodyPr>
          <a:lstStyle>
            <a:lvl1pPr marL="0" indent="0" algn="l">
              <a:buNone/>
              <a:defRPr sz="2100">
                <a:solidFill>
                  <a:schemeClr val="accent6"/>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smtClean="0"/>
              <a:t>Name</a:t>
            </a:r>
            <a:endParaRPr lang="en-US" dirty="0"/>
          </a:p>
        </p:txBody>
      </p:sp>
      <p:sp>
        <p:nvSpPr>
          <p:cNvPr id="4" name="Date Placeholder 3"/>
          <p:cNvSpPr>
            <a:spLocks noGrp="1"/>
          </p:cNvSpPr>
          <p:nvPr>
            <p:ph type="dt" sz="half" idx="10"/>
          </p:nvPr>
        </p:nvSpPr>
        <p:spPr/>
        <p:txBody>
          <a:bodyPr/>
          <a:lstStyle/>
          <a:p>
            <a:fld id="{F816ECF9-34CC-CA4E-B3D1-CF9EF236EEAB}" type="datetimeFigureOut">
              <a:rPr lang="en-US" smtClean="0">
                <a:solidFill>
                  <a:srgbClr val="4D4D4F">
                    <a:tint val="75000"/>
                  </a:srgbClr>
                </a:solidFill>
              </a:rPr>
              <a:pPr/>
              <a:t>4/12/2012</a:t>
            </a:fld>
            <a:endParaRPr lang="en-US">
              <a:solidFill>
                <a:srgbClr val="4D4D4F">
                  <a:tint val="75000"/>
                </a:srgbClr>
              </a:solidFill>
            </a:endParaRPr>
          </a:p>
        </p:txBody>
      </p:sp>
      <p:sp>
        <p:nvSpPr>
          <p:cNvPr id="5" name="Footer Placeholder 4"/>
          <p:cNvSpPr>
            <a:spLocks noGrp="1"/>
          </p:cNvSpPr>
          <p:nvPr>
            <p:ph type="ftr" sz="quarter" idx="11"/>
          </p:nvPr>
        </p:nvSpPr>
        <p:spPr/>
        <p:txBody>
          <a:bodyPr/>
          <a:lstStyle/>
          <a:p>
            <a:endParaRPr lang="en-US">
              <a:solidFill>
                <a:srgbClr val="4D4D4F">
                  <a:tint val="75000"/>
                </a:srgbClr>
              </a:solidFill>
            </a:endParaRPr>
          </a:p>
        </p:txBody>
      </p:sp>
      <p:sp>
        <p:nvSpPr>
          <p:cNvPr id="6" name="Slide Number Placeholder 5"/>
          <p:cNvSpPr>
            <a:spLocks noGrp="1"/>
          </p:cNvSpPr>
          <p:nvPr>
            <p:ph type="sldNum" sz="quarter" idx="12"/>
          </p:nvPr>
        </p:nvSpPr>
        <p:spPr/>
        <p:txBody>
          <a:bodyPr/>
          <a:lstStyle/>
          <a:p>
            <a:fld id="{B6EE2EA2-8AA4-1040-9401-62E407DDDA8A}" type="slidenum">
              <a:rPr lang="en-US" smtClean="0">
                <a:solidFill>
                  <a:srgbClr val="4D4D4F">
                    <a:tint val="75000"/>
                  </a:srgbClr>
                </a:solidFill>
              </a:rPr>
              <a:pPr/>
              <a:t>‹#›</a:t>
            </a:fld>
            <a:endParaRPr lang="en-US">
              <a:solidFill>
                <a:srgbClr val="4D4D4F">
                  <a:tint val="75000"/>
                </a:srgbClr>
              </a:solidFill>
            </a:endParaRPr>
          </a:p>
        </p:txBody>
      </p:sp>
      <p:pic>
        <p:nvPicPr>
          <p:cNvPr id="20" name="Picture 19" descr="smallPinkBridge1.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9229741" y="374379"/>
            <a:ext cx="2562339" cy="323447"/>
          </a:xfrm>
          <a:prstGeom prst="rect">
            <a:avLst/>
          </a:prstGeom>
        </p:spPr>
      </p:pic>
      <p:sp>
        <p:nvSpPr>
          <p:cNvPr id="9" name="Text Placeholder 8"/>
          <p:cNvSpPr>
            <a:spLocks noGrp="1"/>
          </p:cNvSpPr>
          <p:nvPr>
            <p:ph type="body" sz="quarter" idx="13" hasCustomPrompt="1"/>
          </p:nvPr>
        </p:nvSpPr>
        <p:spPr>
          <a:xfrm>
            <a:off x="457084" y="3834723"/>
            <a:ext cx="11202715" cy="996071"/>
          </a:xfrm>
        </p:spPr>
        <p:txBody>
          <a:bodyPr>
            <a:noAutofit/>
          </a:bodyPr>
          <a:lstStyle>
            <a:lvl1pPr marL="0" indent="0">
              <a:buNone/>
              <a:defRPr sz="1900" baseline="0"/>
            </a:lvl1pPr>
            <a:lvl2pPr marL="609493" indent="0">
              <a:buNone/>
              <a:defRPr sz="1900"/>
            </a:lvl2pPr>
            <a:lvl3pPr marL="1218987" indent="0">
              <a:buNone/>
              <a:defRPr sz="1900"/>
            </a:lvl3pPr>
            <a:lvl4pPr marL="1828480" indent="0">
              <a:buNone/>
              <a:defRPr sz="1900"/>
            </a:lvl4pPr>
            <a:lvl5pPr marL="2437973" indent="0">
              <a:buNone/>
              <a:defRPr sz="1900"/>
            </a:lvl5pPr>
          </a:lstStyle>
          <a:p>
            <a:pPr lvl="0"/>
            <a:r>
              <a:rPr lang="en-US" dirty="0" smtClean="0"/>
              <a:t>Title</a:t>
            </a:r>
          </a:p>
          <a:p>
            <a:pPr lvl="0"/>
            <a:r>
              <a:rPr lang="en-US" dirty="0" smtClean="0"/>
              <a:t>Microsoft Corporation</a:t>
            </a:r>
            <a:endParaRPr lang="en-US" dirty="0"/>
          </a:p>
        </p:txBody>
      </p:sp>
      <p:pic>
        <p:nvPicPr>
          <p:cNvPr id="16" name="Picture 15" descr="bridgebasetransparent.png"/>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238068" y="5156118"/>
            <a:ext cx="11753470" cy="1476135"/>
          </a:xfrm>
          <a:prstGeom prst="rect">
            <a:avLst/>
          </a:prstGeom>
        </p:spPr>
      </p:pic>
      <p:pic>
        <p:nvPicPr>
          <p:cNvPr id="10" name="Picture 2" descr="C:\Users\Claudette\Documents\2010 jobs\Microsoft Branding 2010\Microsoft Business Identity\Microsoft logo\ms-logo_gr-openness.png"/>
          <p:cNvPicPr>
            <a:picLocks noChangeAspect="1" noChangeArrowheads="1"/>
          </p:cNvPicPr>
          <p:nvPr userDrawn="1"/>
        </p:nvPicPr>
        <p:blipFill>
          <a:blip r:embed="rId4">
            <a:extLst>
              <a:ext uri="{BEBA8EAE-BF5A-486C-A8C5-ECC9F3942E4B}">
                <a14:imgProps xmlns:a14="http://schemas.microsoft.com/office/drawing/2010/main" xmlns="">
                  <a14:imgLayer r:embed="rId5">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596744" y="447169"/>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796611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Open White">
    <p:spTree>
      <p:nvGrpSpPr>
        <p:cNvPr id="1" name=""/>
        <p:cNvGrpSpPr/>
        <p:nvPr/>
      </p:nvGrpSpPr>
      <p:grpSpPr>
        <a:xfrm>
          <a:off x="0" y="0"/>
          <a:ext cx="0" cy="0"/>
          <a:chOff x="0" y="0"/>
          <a:chExt cx="0" cy="0"/>
        </a:xfrm>
      </p:grpSpPr>
      <p:pic>
        <p:nvPicPr>
          <p:cNvPr id="8" name="Picture 7" descr="bridgebasetransparent.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441214" y="5359318"/>
            <a:ext cx="11753470" cy="1476135"/>
          </a:xfrm>
          <a:prstGeom prst="rect">
            <a:avLst/>
          </a:prstGeom>
        </p:spPr>
      </p:pic>
      <p:sp>
        <p:nvSpPr>
          <p:cNvPr id="2" name="Title 1"/>
          <p:cNvSpPr>
            <a:spLocks noGrp="1"/>
          </p:cNvSpPr>
          <p:nvPr>
            <p:ph type="title"/>
          </p:nvPr>
        </p:nvSpPr>
        <p:spPr/>
        <p:txBody>
          <a:bodyPr/>
          <a:lstStyle>
            <a:lvl1pPr>
              <a:defRPr>
                <a:solidFill>
                  <a:schemeClr val="accent6"/>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79413" y="1443038"/>
            <a:ext cx="11753470" cy="502888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F816ECF9-34CC-CA4E-B3D1-CF9EF236EEAB}" type="datetimeFigureOut">
              <a:rPr lang="en-US" smtClean="0"/>
              <a:pPr/>
              <a:t>4/12/2012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E2EA2-8AA4-1040-9401-62E407DDDA8A}" type="slidenum">
              <a:rPr lang="en-US" smtClean="0"/>
              <a:pPr/>
              <a:t>‹#›</a:t>
            </a:fld>
            <a:endParaRPr lang="en-US"/>
          </a:p>
        </p:txBody>
      </p:sp>
      <p:pic>
        <p:nvPicPr>
          <p:cNvPr id="9"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xmlns="">
                  <a14:imgLayer r:embed="rId4">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051534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ransSlide-Open Whit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816ECF9-34CC-CA4E-B3D1-CF9EF236EEAB}" type="datetimeFigureOut">
              <a:rPr lang="en-US" smtClean="0">
                <a:solidFill>
                  <a:srgbClr val="4D4D4F">
                    <a:tint val="75000"/>
                  </a:srgbClr>
                </a:solidFill>
              </a:rPr>
              <a:pPr/>
              <a:t>4/12/2012</a:t>
            </a:fld>
            <a:endParaRPr lang="en-US">
              <a:solidFill>
                <a:srgbClr val="4D4D4F">
                  <a:tint val="75000"/>
                </a:srgbClr>
              </a:solidFill>
            </a:endParaRPr>
          </a:p>
        </p:txBody>
      </p:sp>
      <p:sp>
        <p:nvSpPr>
          <p:cNvPr id="5" name="Footer Placeholder 4"/>
          <p:cNvSpPr>
            <a:spLocks noGrp="1"/>
          </p:cNvSpPr>
          <p:nvPr>
            <p:ph type="ftr" sz="quarter" idx="11"/>
          </p:nvPr>
        </p:nvSpPr>
        <p:spPr/>
        <p:txBody>
          <a:bodyPr/>
          <a:lstStyle/>
          <a:p>
            <a:endParaRPr lang="en-US">
              <a:solidFill>
                <a:srgbClr val="4D4D4F">
                  <a:tint val="75000"/>
                </a:srgbClr>
              </a:solidFill>
            </a:endParaRPr>
          </a:p>
        </p:txBody>
      </p:sp>
      <p:sp>
        <p:nvSpPr>
          <p:cNvPr id="6" name="Slide Number Placeholder 5"/>
          <p:cNvSpPr>
            <a:spLocks noGrp="1"/>
          </p:cNvSpPr>
          <p:nvPr>
            <p:ph type="sldNum" sz="quarter" idx="12"/>
          </p:nvPr>
        </p:nvSpPr>
        <p:spPr/>
        <p:txBody>
          <a:bodyPr/>
          <a:lstStyle/>
          <a:p>
            <a:fld id="{B6EE2EA2-8AA4-1040-9401-62E407DDDA8A}" type="slidenum">
              <a:rPr lang="en-US" smtClean="0">
                <a:solidFill>
                  <a:srgbClr val="4D4D4F">
                    <a:tint val="75000"/>
                  </a:srgbClr>
                </a:solidFill>
              </a:rPr>
              <a:pPr/>
              <a:t>‹#›</a:t>
            </a:fld>
            <a:endParaRPr lang="en-US">
              <a:solidFill>
                <a:srgbClr val="4D4D4F">
                  <a:tint val="75000"/>
                </a:srgbClr>
              </a:solidFill>
            </a:endParaRPr>
          </a:p>
        </p:txBody>
      </p:sp>
      <p:pic>
        <p:nvPicPr>
          <p:cNvPr id="7" name="Picture 6" descr="smallPinkBridge1.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9229741" y="374379"/>
            <a:ext cx="2562339" cy="323447"/>
          </a:xfrm>
          <a:prstGeom prst="rect">
            <a:avLst/>
          </a:prstGeom>
        </p:spPr>
      </p:pic>
      <p:sp>
        <p:nvSpPr>
          <p:cNvPr id="8" name="Title 1"/>
          <p:cNvSpPr>
            <a:spLocks noGrp="1"/>
          </p:cNvSpPr>
          <p:nvPr>
            <p:ph type="ctrTitle" hasCustomPrompt="1"/>
          </p:nvPr>
        </p:nvSpPr>
        <p:spPr>
          <a:xfrm>
            <a:off x="433960" y="2607535"/>
            <a:ext cx="11201854" cy="728012"/>
          </a:xfrm>
        </p:spPr>
        <p:txBody>
          <a:bodyPr>
            <a:noAutofit/>
          </a:bodyPr>
          <a:lstStyle>
            <a:lvl1pPr>
              <a:defRPr sz="4300" baseline="0">
                <a:solidFill>
                  <a:schemeClr val="accent1"/>
                </a:solidFill>
              </a:defRPr>
            </a:lvl1pPr>
          </a:lstStyle>
          <a:p>
            <a:r>
              <a:rPr lang="en-US" dirty="0" smtClean="0"/>
              <a:t>Transitional slide title</a:t>
            </a:r>
            <a:endParaRPr lang="en-US" dirty="0"/>
          </a:p>
        </p:txBody>
      </p:sp>
      <p:sp>
        <p:nvSpPr>
          <p:cNvPr id="9" name="Subtitle 2"/>
          <p:cNvSpPr>
            <a:spLocks noGrp="1"/>
          </p:cNvSpPr>
          <p:nvPr>
            <p:ph type="subTitle" idx="1" hasCustomPrompt="1"/>
          </p:nvPr>
        </p:nvSpPr>
        <p:spPr>
          <a:xfrm>
            <a:off x="502947" y="3493572"/>
            <a:ext cx="11201854" cy="474579"/>
          </a:xfrm>
        </p:spPr>
        <p:txBody>
          <a:bodyPr>
            <a:noAutofit/>
          </a:bodyPr>
          <a:lstStyle>
            <a:lvl1pPr marL="0" indent="0" algn="l">
              <a:buNone/>
              <a:defRPr sz="2100" baseline="0">
                <a:solidFill>
                  <a:schemeClr val="accent6"/>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smtClean="0"/>
              <a:t>Description</a:t>
            </a:r>
            <a:endParaRPr lang="en-US" dirty="0"/>
          </a:p>
        </p:txBody>
      </p:sp>
      <p:pic>
        <p:nvPicPr>
          <p:cNvPr id="10" name="Picture 9" descr="bridgebasetransparent.png"/>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238068" y="5156118"/>
            <a:ext cx="11753470" cy="1476135"/>
          </a:xfrm>
          <a:prstGeom prst="rect">
            <a:avLst/>
          </a:prstGeom>
        </p:spPr>
      </p:pic>
      <p:pic>
        <p:nvPicPr>
          <p:cNvPr id="11" name="Picture 2" descr="C:\Users\Claudette\Documents\2010 jobs\Microsoft Branding 2010\Microsoft Business Identity\Microsoft logo\ms-logo_gr-openness.png"/>
          <p:cNvPicPr>
            <a:picLocks noChangeAspect="1" noChangeArrowheads="1"/>
          </p:cNvPicPr>
          <p:nvPr userDrawn="1"/>
        </p:nvPicPr>
        <p:blipFill>
          <a:blip r:embed="rId4">
            <a:extLst>
              <a:ext uri="{BEBA8EAE-BF5A-486C-A8C5-ECC9F3942E4B}">
                <a14:imgProps xmlns:a14="http://schemas.microsoft.com/office/drawing/2010/main" xmlns="">
                  <a14:imgLayer r:embed="rId5">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596744" y="447169"/>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03386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Open White">
    <p:spTree>
      <p:nvGrpSpPr>
        <p:cNvPr id="1" name=""/>
        <p:cNvGrpSpPr/>
        <p:nvPr/>
      </p:nvGrpSpPr>
      <p:grpSpPr>
        <a:xfrm>
          <a:off x="0" y="0"/>
          <a:ext cx="0" cy="0"/>
          <a:chOff x="0" y="0"/>
          <a:chExt cx="0" cy="0"/>
        </a:xfrm>
      </p:grpSpPr>
      <p:pic>
        <p:nvPicPr>
          <p:cNvPr id="8" name="Picture 7" descr="bridgebasetransparent.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441214" y="5359318"/>
            <a:ext cx="11753470" cy="1476135"/>
          </a:xfrm>
          <a:prstGeom prst="rect">
            <a:avLst/>
          </a:prstGeom>
        </p:spPr>
      </p:pic>
      <p:sp>
        <p:nvSpPr>
          <p:cNvPr id="2" name="Title 1"/>
          <p:cNvSpPr>
            <a:spLocks noGrp="1"/>
          </p:cNvSpPr>
          <p:nvPr>
            <p:ph type="title"/>
          </p:nvPr>
        </p:nvSpPr>
        <p:spPr/>
        <p:txBody>
          <a:bodyPr/>
          <a:lstStyle>
            <a:lvl1pPr>
              <a:defRPr>
                <a:solidFill>
                  <a:schemeClr val="accent6"/>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79413" y="1443038"/>
            <a:ext cx="11753470" cy="50288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816ECF9-34CC-CA4E-B3D1-CF9EF236EEAB}" type="datetimeFigureOut">
              <a:rPr lang="en-US" smtClean="0">
                <a:solidFill>
                  <a:srgbClr val="4D4D4F">
                    <a:tint val="75000"/>
                  </a:srgbClr>
                </a:solidFill>
              </a:rPr>
              <a:pPr/>
              <a:t>4/12/2012</a:t>
            </a:fld>
            <a:endParaRPr lang="en-US">
              <a:solidFill>
                <a:srgbClr val="4D4D4F">
                  <a:tint val="75000"/>
                </a:srgbClr>
              </a:solidFill>
            </a:endParaRPr>
          </a:p>
        </p:txBody>
      </p:sp>
      <p:sp>
        <p:nvSpPr>
          <p:cNvPr id="5" name="Footer Placeholder 4"/>
          <p:cNvSpPr>
            <a:spLocks noGrp="1"/>
          </p:cNvSpPr>
          <p:nvPr>
            <p:ph type="ftr" sz="quarter" idx="11"/>
          </p:nvPr>
        </p:nvSpPr>
        <p:spPr/>
        <p:txBody>
          <a:bodyPr/>
          <a:lstStyle/>
          <a:p>
            <a:endParaRPr lang="en-US">
              <a:solidFill>
                <a:srgbClr val="4D4D4F">
                  <a:tint val="75000"/>
                </a:srgbClr>
              </a:solidFill>
            </a:endParaRPr>
          </a:p>
        </p:txBody>
      </p:sp>
      <p:sp>
        <p:nvSpPr>
          <p:cNvPr id="6" name="Slide Number Placeholder 5"/>
          <p:cNvSpPr>
            <a:spLocks noGrp="1"/>
          </p:cNvSpPr>
          <p:nvPr>
            <p:ph type="sldNum" sz="quarter" idx="12"/>
          </p:nvPr>
        </p:nvSpPr>
        <p:spPr/>
        <p:txBody>
          <a:bodyPr/>
          <a:lstStyle/>
          <a:p>
            <a:fld id="{B6EE2EA2-8AA4-1040-9401-62E407DDDA8A}" type="slidenum">
              <a:rPr lang="en-US" smtClean="0">
                <a:solidFill>
                  <a:srgbClr val="4D4D4F">
                    <a:tint val="75000"/>
                  </a:srgbClr>
                </a:solidFill>
              </a:rPr>
              <a:pPr/>
              <a:t>‹#›</a:t>
            </a:fld>
            <a:endParaRPr lang="en-US">
              <a:solidFill>
                <a:srgbClr val="4D4D4F">
                  <a:tint val="75000"/>
                </a:srgbClr>
              </a:solidFill>
            </a:endParaRPr>
          </a:p>
        </p:txBody>
      </p:sp>
      <p:pic>
        <p:nvPicPr>
          <p:cNvPr id="9"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xmlns="">
                  <a14:imgLayer r:embed="rId4">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579875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Content&amp;Sub heading-Open White">
    <p:spTree>
      <p:nvGrpSpPr>
        <p:cNvPr id="1" name=""/>
        <p:cNvGrpSpPr/>
        <p:nvPr/>
      </p:nvGrpSpPr>
      <p:grpSpPr>
        <a:xfrm>
          <a:off x="0" y="0"/>
          <a:ext cx="0" cy="0"/>
          <a:chOff x="0" y="0"/>
          <a:chExt cx="0" cy="0"/>
        </a:xfrm>
      </p:grpSpPr>
      <p:pic>
        <p:nvPicPr>
          <p:cNvPr id="11" name="Picture 10" descr="bridgebasetransparent.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441214" y="5359318"/>
            <a:ext cx="11753470" cy="1476135"/>
          </a:xfrm>
          <a:prstGeom prst="rect">
            <a:avLst/>
          </a:prstGeom>
        </p:spPr>
      </p:pic>
      <p:sp>
        <p:nvSpPr>
          <p:cNvPr id="2" name="Title 1"/>
          <p:cNvSpPr>
            <a:spLocks noGrp="1"/>
          </p:cNvSpPr>
          <p:nvPr>
            <p:ph type="title"/>
          </p:nvPr>
        </p:nvSpPr>
        <p:spPr>
          <a:xfrm>
            <a:off x="379413" y="219405"/>
            <a:ext cx="11753470" cy="714524"/>
          </a:xfrm>
        </p:spPr>
        <p:txBody>
          <a:bodyPr/>
          <a:lstStyle>
            <a:lvl1pPr>
              <a:defRPr>
                <a:solidFill>
                  <a:schemeClr val="accent6"/>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79413" y="1443038"/>
            <a:ext cx="11753470" cy="459641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F816ECF9-34CC-CA4E-B3D1-CF9EF236EEAB}" type="datetimeFigureOut">
              <a:rPr lang="en-US" smtClean="0">
                <a:solidFill>
                  <a:srgbClr val="4D4D4F">
                    <a:tint val="75000"/>
                  </a:srgbClr>
                </a:solidFill>
              </a:rPr>
              <a:pPr/>
              <a:t>4/12/2012</a:t>
            </a:fld>
            <a:endParaRPr lang="en-US">
              <a:solidFill>
                <a:srgbClr val="4D4D4F">
                  <a:tint val="75000"/>
                </a:srgbClr>
              </a:solidFill>
            </a:endParaRPr>
          </a:p>
        </p:txBody>
      </p:sp>
      <p:sp>
        <p:nvSpPr>
          <p:cNvPr id="5" name="Footer Placeholder 4"/>
          <p:cNvSpPr>
            <a:spLocks noGrp="1"/>
          </p:cNvSpPr>
          <p:nvPr>
            <p:ph type="ftr" sz="quarter" idx="11"/>
          </p:nvPr>
        </p:nvSpPr>
        <p:spPr/>
        <p:txBody>
          <a:bodyPr/>
          <a:lstStyle/>
          <a:p>
            <a:endParaRPr lang="en-US">
              <a:solidFill>
                <a:srgbClr val="4D4D4F">
                  <a:tint val="75000"/>
                </a:srgbClr>
              </a:solidFill>
            </a:endParaRPr>
          </a:p>
        </p:txBody>
      </p:sp>
      <p:sp>
        <p:nvSpPr>
          <p:cNvPr id="6" name="Slide Number Placeholder 5"/>
          <p:cNvSpPr>
            <a:spLocks noGrp="1"/>
          </p:cNvSpPr>
          <p:nvPr>
            <p:ph type="sldNum" sz="quarter" idx="12"/>
          </p:nvPr>
        </p:nvSpPr>
        <p:spPr/>
        <p:txBody>
          <a:bodyPr/>
          <a:lstStyle/>
          <a:p>
            <a:fld id="{B6EE2EA2-8AA4-1040-9401-62E407DDDA8A}" type="slidenum">
              <a:rPr lang="en-US" smtClean="0">
                <a:solidFill>
                  <a:srgbClr val="4D4D4F">
                    <a:tint val="75000"/>
                  </a:srgbClr>
                </a:solidFill>
              </a:rPr>
              <a:pPr/>
              <a:t>‹#›</a:t>
            </a:fld>
            <a:endParaRPr lang="en-US">
              <a:solidFill>
                <a:srgbClr val="4D4D4F">
                  <a:tint val="75000"/>
                </a:srgbClr>
              </a:solidFill>
            </a:endParaRPr>
          </a:p>
        </p:txBody>
      </p:sp>
      <p:sp>
        <p:nvSpPr>
          <p:cNvPr id="10" name="Text Placeholder 9"/>
          <p:cNvSpPr>
            <a:spLocks noGrp="1"/>
          </p:cNvSpPr>
          <p:nvPr>
            <p:ph type="body" sz="quarter" idx="13" hasCustomPrompt="1"/>
          </p:nvPr>
        </p:nvSpPr>
        <p:spPr>
          <a:xfrm>
            <a:off x="379413" y="959098"/>
            <a:ext cx="11752905" cy="605367"/>
          </a:xfrm>
        </p:spPr>
        <p:txBody>
          <a:bodyPr/>
          <a:lstStyle>
            <a:lvl1pPr marL="0" indent="0">
              <a:buNone/>
              <a:defRPr>
                <a:solidFill>
                  <a:schemeClr val="tx2"/>
                </a:solidFill>
              </a:defRPr>
            </a:lvl1pPr>
            <a:lvl2pPr marL="609493" indent="0">
              <a:buNone/>
              <a:defRPr/>
            </a:lvl2pPr>
            <a:lvl3pPr marL="1218987" indent="0">
              <a:buNone/>
              <a:defRPr/>
            </a:lvl3pPr>
            <a:lvl4pPr marL="1828480" indent="0">
              <a:buNone/>
              <a:defRPr/>
            </a:lvl4pPr>
            <a:lvl5pPr marL="2437973" indent="0">
              <a:buNone/>
              <a:defRPr/>
            </a:lvl5pPr>
          </a:lstStyle>
          <a:p>
            <a:pPr lvl="0"/>
            <a:r>
              <a:rPr lang="en-US" dirty="0" smtClean="0"/>
              <a:t>Click to edit sub heading</a:t>
            </a:r>
            <a:endParaRPr lang="en-US" dirty="0"/>
          </a:p>
        </p:txBody>
      </p:sp>
      <p:pic>
        <p:nvPicPr>
          <p:cNvPr id="12"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xmlns="">
                  <a14:imgLayer r:embed="rId4">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1035002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Only-Open White">
    <p:spTree>
      <p:nvGrpSpPr>
        <p:cNvPr id="1" name=""/>
        <p:cNvGrpSpPr/>
        <p:nvPr/>
      </p:nvGrpSpPr>
      <p:grpSpPr>
        <a:xfrm>
          <a:off x="0" y="0"/>
          <a:ext cx="0" cy="0"/>
          <a:chOff x="0" y="0"/>
          <a:chExt cx="0" cy="0"/>
        </a:xfrm>
      </p:grpSpPr>
      <p:pic>
        <p:nvPicPr>
          <p:cNvPr id="7" name="Picture 6" descr="bridgebasetransparent.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441214" y="5359318"/>
            <a:ext cx="11753470" cy="1476135"/>
          </a:xfrm>
          <a:prstGeom prst="rect">
            <a:avLst/>
          </a:prstGeom>
        </p:spPr>
      </p:pic>
      <p:sp>
        <p:nvSpPr>
          <p:cNvPr id="2" name="Title 1"/>
          <p:cNvSpPr>
            <a:spLocks noGrp="1"/>
          </p:cNvSpPr>
          <p:nvPr>
            <p:ph type="title"/>
          </p:nvPr>
        </p:nvSpPr>
        <p:spPr>
          <a:xfrm>
            <a:off x="379413" y="225425"/>
            <a:ext cx="11753470" cy="714524"/>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816ECF9-34CC-CA4E-B3D1-CF9EF236EEAB}" type="datetimeFigureOut">
              <a:rPr lang="en-US" smtClean="0">
                <a:solidFill>
                  <a:srgbClr val="4D4D4F">
                    <a:tint val="75000"/>
                  </a:srgbClr>
                </a:solidFill>
              </a:rPr>
              <a:pPr/>
              <a:t>4/12/2012</a:t>
            </a:fld>
            <a:endParaRPr lang="en-US">
              <a:solidFill>
                <a:srgbClr val="4D4D4F">
                  <a:tint val="75000"/>
                </a:srgbClr>
              </a:solidFill>
            </a:endParaRPr>
          </a:p>
        </p:txBody>
      </p:sp>
      <p:sp>
        <p:nvSpPr>
          <p:cNvPr id="5" name="Footer Placeholder 4"/>
          <p:cNvSpPr>
            <a:spLocks noGrp="1"/>
          </p:cNvSpPr>
          <p:nvPr>
            <p:ph type="ftr" sz="quarter" idx="11"/>
          </p:nvPr>
        </p:nvSpPr>
        <p:spPr/>
        <p:txBody>
          <a:bodyPr/>
          <a:lstStyle/>
          <a:p>
            <a:endParaRPr lang="en-US">
              <a:solidFill>
                <a:srgbClr val="4D4D4F">
                  <a:tint val="75000"/>
                </a:srgbClr>
              </a:solidFill>
            </a:endParaRPr>
          </a:p>
        </p:txBody>
      </p:sp>
      <p:sp>
        <p:nvSpPr>
          <p:cNvPr id="6" name="Slide Number Placeholder 5"/>
          <p:cNvSpPr>
            <a:spLocks noGrp="1"/>
          </p:cNvSpPr>
          <p:nvPr>
            <p:ph type="sldNum" sz="quarter" idx="12"/>
          </p:nvPr>
        </p:nvSpPr>
        <p:spPr/>
        <p:txBody>
          <a:bodyPr/>
          <a:lstStyle/>
          <a:p>
            <a:fld id="{B6EE2EA2-8AA4-1040-9401-62E407DDDA8A}" type="slidenum">
              <a:rPr lang="en-US" smtClean="0">
                <a:solidFill>
                  <a:srgbClr val="4D4D4F">
                    <a:tint val="75000"/>
                  </a:srgbClr>
                </a:solidFill>
              </a:rPr>
              <a:pPr/>
              <a:t>‹#›</a:t>
            </a:fld>
            <a:endParaRPr lang="en-US">
              <a:solidFill>
                <a:srgbClr val="4D4D4F">
                  <a:tint val="75000"/>
                </a:srgbClr>
              </a:solidFill>
            </a:endParaRPr>
          </a:p>
        </p:txBody>
      </p:sp>
      <p:pic>
        <p:nvPicPr>
          <p:cNvPr id="8"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xmlns="">
                  <a14:imgLayer r:embed="rId4">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60407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amp;Sub heading-Open White">
    <p:spTree>
      <p:nvGrpSpPr>
        <p:cNvPr id="1" name=""/>
        <p:cNvGrpSpPr/>
        <p:nvPr/>
      </p:nvGrpSpPr>
      <p:grpSpPr>
        <a:xfrm>
          <a:off x="0" y="0"/>
          <a:ext cx="0" cy="0"/>
          <a:chOff x="0" y="0"/>
          <a:chExt cx="0" cy="0"/>
        </a:xfrm>
      </p:grpSpPr>
      <p:pic>
        <p:nvPicPr>
          <p:cNvPr id="8" name="Picture 7" descr="bridgebasetransparent.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441214" y="5359318"/>
            <a:ext cx="11753470" cy="1476135"/>
          </a:xfrm>
          <a:prstGeom prst="rect">
            <a:avLst/>
          </a:prstGeom>
        </p:spPr>
      </p:pic>
      <p:sp>
        <p:nvSpPr>
          <p:cNvPr id="2" name="Title 1"/>
          <p:cNvSpPr>
            <a:spLocks noGrp="1"/>
          </p:cNvSpPr>
          <p:nvPr>
            <p:ph type="title"/>
          </p:nvPr>
        </p:nvSpPr>
        <p:spPr>
          <a:xfrm>
            <a:off x="379413" y="231453"/>
            <a:ext cx="11753470" cy="714524"/>
          </a:xfrm>
        </p:spPr>
        <p:txBody>
          <a:bodyPr/>
          <a:lstStyle>
            <a:lvl1pPr>
              <a:defRPr sz="4000">
                <a:solidFill>
                  <a:schemeClr val="accent6"/>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F816ECF9-34CC-CA4E-B3D1-CF9EF236EEAB}" type="datetimeFigureOut">
              <a:rPr lang="en-US" smtClean="0">
                <a:solidFill>
                  <a:srgbClr val="4D4D4F">
                    <a:tint val="75000"/>
                  </a:srgbClr>
                </a:solidFill>
              </a:rPr>
              <a:pPr/>
              <a:t>4/12/2012</a:t>
            </a:fld>
            <a:endParaRPr lang="en-US">
              <a:solidFill>
                <a:srgbClr val="4D4D4F">
                  <a:tint val="75000"/>
                </a:srgbClr>
              </a:solidFill>
            </a:endParaRPr>
          </a:p>
        </p:txBody>
      </p:sp>
      <p:sp>
        <p:nvSpPr>
          <p:cNvPr id="5" name="Footer Placeholder 4"/>
          <p:cNvSpPr>
            <a:spLocks noGrp="1"/>
          </p:cNvSpPr>
          <p:nvPr>
            <p:ph type="ftr" sz="quarter" idx="11"/>
          </p:nvPr>
        </p:nvSpPr>
        <p:spPr/>
        <p:txBody>
          <a:bodyPr/>
          <a:lstStyle/>
          <a:p>
            <a:endParaRPr lang="en-US">
              <a:solidFill>
                <a:srgbClr val="4D4D4F">
                  <a:tint val="75000"/>
                </a:srgbClr>
              </a:solidFill>
            </a:endParaRPr>
          </a:p>
        </p:txBody>
      </p:sp>
      <p:sp>
        <p:nvSpPr>
          <p:cNvPr id="6" name="Slide Number Placeholder 5"/>
          <p:cNvSpPr>
            <a:spLocks noGrp="1"/>
          </p:cNvSpPr>
          <p:nvPr>
            <p:ph type="sldNum" sz="quarter" idx="12"/>
          </p:nvPr>
        </p:nvSpPr>
        <p:spPr/>
        <p:txBody>
          <a:bodyPr/>
          <a:lstStyle/>
          <a:p>
            <a:fld id="{B6EE2EA2-8AA4-1040-9401-62E407DDDA8A}" type="slidenum">
              <a:rPr lang="en-US" smtClean="0">
                <a:solidFill>
                  <a:srgbClr val="4D4D4F">
                    <a:tint val="75000"/>
                  </a:srgbClr>
                </a:solidFill>
              </a:rPr>
              <a:pPr/>
              <a:t>‹#›</a:t>
            </a:fld>
            <a:endParaRPr lang="en-US">
              <a:solidFill>
                <a:srgbClr val="4D4D4F">
                  <a:tint val="75000"/>
                </a:srgbClr>
              </a:solidFill>
            </a:endParaRPr>
          </a:p>
        </p:txBody>
      </p:sp>
      <p:sp>
        <p:nvSpPr>
          <p:cNvPr id="10" name="Text Placeholder 9"/>
          <p:cNvSpPr>
            <a:spLocks noGrp="1"/>
          </p:cNvSpPr>
          <p:nvPr>
            <p:ph type="body" sz="quarter" idx="13" hasCustomPrompt="1"/>
          </p:nvPr>
        </p:nvSpPr>
        <p:spPr>
          <a:xfrm>
            <a:off x="379564" y="837671"/>
            <a:ext cx="11752905" cy="605367"/>
          </a:xfrm>
        </p:spPr>
        <p:txBody>
          <a:bodyPr>
            <a:normAutofit/>
          </a:bodyPr>
          <a:lstStyle>
            <a:lvl1pPr marL="0" indent="0">
              <a:buNone/>
              <a:defRPr sz="2800" i="1">
                <a:solidFill>
                  <a:schemeClr val="tx2"/>
                </a:solidFill>
              </a:defRPr>
            </a:lvl1pPr>
            <a:lvl2pPr marL="609493" indent="0">
              <a:buNone/>
              <a:defRPr/>
            </a:lvl2pPr>
            <a:lvl3pPr marL="1218987" indent="0">
              <a:buNone/>
              <a:defRPr/>
            </a:lvl3pPr>
            <a:lvl4pPr marL="1828480" indent="0">
              <a:buNone/>
              <a:defRPr/>
            </a:lvl4pPr>
            <a:lvl5pPr marL="2437973" indent="0">
              <a:buNone/>
              <a:defRPr/>
            </a:lvl5pPr>
          </a:lstStyle>
          <a:p>
            <a:pPr lvl="0"/>
            <a:r>
              <a:rPr lang="en-US" dirty="0" smtClean="0"/>
              <a:t>Click to edit sub heading</a:t>
            </a:r>
            <a:endParaRPr lang="en-US" dirty="0"/>
          </a:p>
        </p:txBody>
      </p:sp>
      <p:pic>
        <p:nvPicPr>
          <p:cNvPr id="9"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xmlns="">
                  <a14:imgLayer r:embed="rId4">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3949725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Open White">
    <p:spTree>
      <p:nvGrpSpPr>
        <p:cNvPr id="1" name=""/>
        <p:cNvGrpSpPr/>
        <p:nvPr/>
      </p:nvGrpSpPr>
      <p:grpSpPr>
        <a:xfrm>
          <a:off x="0" y="0"/>
          <a:ext cx="0" cy="0"/>
          <a:chOff x="0" y="0"/>
          <a:chExt cx="0" cy="0"/>
        </a:xfrm>
      </p:grpSpPr>
      <p:pic>
        <p:nvPicPr>
          <p:cNvPr id="10" name="Picture 9" descr="bridgebasetransparent.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238068" y="5156118"/>
            <a:ext cx="11753470" cy="1476135"/>
          </a:xfrm>
          <a:prstGeom prst="rect">
            <a:avLst/>
          </a:prstGeom>
        </p:spPr>
      </p:pic>
      <p:sp>
        <p:nvSpPr>
          <p:cNvPr id="4" name="Date Placeholder 3"/>
          <p:cNvSpPr>
            <a:spLocks noGrp="1"/>
          </p:cNvSpPr>
          <p:nvPr>
            <p:ph type="dt" sz="half" idx="10"/>
          </p:nvPr>
        </p:nvSpPr>
        <p:spPr/>
        <p:txBody>
          <a:bodyPr/>
          <a:lstStyle/>
          <a:p>
            <a:fld id="{F816ECF9-34CC-CA4E-B3D1-CF9EF236EEAB}" type="datetimeFigureOut">
              <a:rPr lang="en-US" smtClean="0">
                <a:solidFill>
                  <a:srgbClr val="4D4D4F">
                    <a:tint val="75000"/>
                  </a:srgbClr>
                </a:solidFill>
              </a:rPr>
              <a:pPr/>
              <a:t>4/12/2012</a:t>
            </a:fld>
            <a:endParaRPr lang="en-US">
              <a:solidFill>
                <a:srgbClr val="4D4D4F">
                  <a:tint val="75000"/>
                </a:srgbClr>
              </a:solidFill>
            </a:endParaRPr>
          </a:p>
        </p:txBody>
      </p:sp>
      <p:sp>
        <p:nvSpPr>
          <p:cNvPr id="5" name="Footer Placeholder 4"/>
          <p:cNvSpPr>
            <a:spLocks noGrp="1"/>
          </p:cNvSpPr>
          <p:nvPr>
            <p:ph type="ftr" sz="quarter" idx="11"/>
          </p:nvPr>
        </p:nvSpPr>
        <p:spPr/>
        <p:txBody>
          <a:bodyPr/>
          <a:lstStyle/>
          <a:p>
            <a:endParaRPr lang="en-US">
              <a:solidFill>
                <a:srgbClr val="4D4D4F">
                  <a:tint val="75000"/>
                </a:srgbClr>
              </a:solidFill>
            </a:endParaRPr>
          </a:p>
        </p:txBody>
      </p:sp>
      <p:sp>
        <p:nvSpPr>
          <p:cNvPr id="6" name="Slide Number Placeholder 5"/>
          <p:cNvSpPr>
            <a:spLocks noGrp="1"/>
          </p:cNvSpPr>
          <p:nvPr>
            <p:ph type="sldNum" sz="quarter" idx="12"/>
          </p:nvPr>
        </p:nvSpPr>
        <p:spPr/>
        <p:txBody>
          <a:bodyPr/>
          <a:lstStyle/>
          <a:p>
            <a:fld id="{B6EE2EA2-8AA4-1040-9401-62E407DDDA8A}" type="slidenum">
              <a:rPr lang="en-US" smtClean="0">
                <a:solidFill>
                  <a:srgbClr val="4D4D4F">
                    <a:tint val="75000"/>
                  </a:srgbClr>
                </a:solidFill>
              </a:rPr>
              <a:pPr/>
              <a:t>‹#›</a:t>
            </a:fld>
            <a:endParaRPr lang="en-US">
              <a:solidFill>
                <a:srgbClr val="4D4D4F">
                  <a:tint val="75000"/>
                </a:srgbClr>
              </a:solidFill>
            </a:endParaRPr>
          </a:p>
        </p:txBody>
      </p:sp>
      <p:pic>
        <p:nvPicPr>
          <p:cNvPr id="7"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xmlns="">
                  <a14:imgLayer r:embed="rId4">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038732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essText-Open Whi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16ECF9-34CC-CA4E-B3D1-CF9EF236EEAB}" type="datetimeFigureOut">
              <a:rPr lang="en-US" smtClean="0">
                <a:solidFill>
                  <a:srgbClr val="4D4D4F">
                    <a:tint val="75000"/>
                  </a:srgbClr>
                </a:solidFill>
              </a:rPr>
              <a:pPr/>
              <a:t>4/12/2012</a:t>
            </a:fld>
            <a:endParaRPr lang="en-US">
              <a:solidFill>
                <a:srgbClr val="4D4D4F">
                  <a:tint val="75000"/>
                </a:srgbClr>
              </a:solidFill>
            </a:endParaRPr>
          </a:p>
        </p:txBody>
      </p:sp>
      <p:sp>
        <p:nvSpPr>
          <p:cNvPr id="3" name="Footer Placeholder 2"/>
          <p:cNvSpPr>
            <a:spLocks noGrp="1"/>
          </p:cNvSpPr>
          <p:nvPr>
            <p:ph type="ftr" sz="quarter" idx="11"/>
          </p:nvPr>
        </p:nvSpPr>
        <p:spPr/>
        <p:txBody>
          <a:bodyPr/>
          <a:lstStyle/>
          <a:p>
            <a:endParaRPr lang="en-US">
              <a:solidFill>
                <a:srgbClr val="4D4D4F">
                  <a:tint val="75000"/>
                </a:srgbClr>
              </a:solidFill>
            </a:endParaRPr>
          </a:p>
        </p:txBody>
      </p:sp>
      <p:sp>
        <p:nvSpPr>
          <p:cNvPr id="4" name="Slide Number Placeholder 3"/>
          <p:cNvSpPr>
            <a:spLocks noGrp="1"/>
          </p:cNvSpPr>
          <p:nvPr>
            <p:ph type="sldNum" sz="quarter" idx="12"/>
          </p:nvPr>
        </p:nvSpPr>
        <p:spPr/>
        <p:txBody>
          <a:bodyPr/>
          <a:lstStyle/>
          <a:p>
            <a:fld id="{B6EE2EA2-8AA4-1040-9401-62E407DDDA8A}" type="slidenum">
              <a:rPr lang="en-US" smtClean="0">
                <a:solidFill>
                  <a:srgbClr val="4D4D4F">
                    <a:tint val="75000"/>
                  </a:srgbClr>
                </a:solidFill>
              </a:rPr>
              <a:pPr/>
              <a:t>‹#›</a:t>
            </a:fld>
            <a:endParaRPr lang="en-US">
              <a:solidFill>
                <a:srgbClr val="4D4D4F">
                  <a:tint val="75000"/>
                </a:srgbClr>
              </a:solidFill>
            </a:endParaRPr>
          </a:p>
        </p:txBody>
      </p:sp>
      <p:sp>
        <p:nvSpPr>
          <p:cNvPr id="7" name="Title Placeholder 1"/>
          <p:cNvSpPr>
            <a:spLocks noGrp="1"/>
          </p:cNvSpPr>
          <p:nvPr>
            <p:ph type="title"/>
          </p:nvPr>
        </p:nvSpPr>
        <p:spPr>
          <a:xfrm>
            <a:off x="435166" y="1294825"/>
            <a:ext cx="10969943" cy="647411"/>
          </a:xfrm>
          <a:prstGeom prst="rect">
            <a:avLst/>
          </a:prstGeom>
        </p:spPr>
        <p:txBody>
          <a:bodyPr vert="horz" lIns="121899" tIns="60949" rIns="121899" bIns="60949" rtlCol="0" anchor="t" anchorCtr="0">
            <a:noAutofit/>
          </a:bodyPr>
          <a:lstStyle>
            <a:lvl1pPr algn="l">
              <a:defRPr sz="3700" spc="-67">
                <a:solidFill>
                  <a:schemeClr val="accent1"/>
                </a:solidFill>
              </a:defRPr>
            </a:lvl1pPr>
          </a:lstStyle>
          <a:p>
            <a:r>
              <a:rPr lang="en-US" smtClean="0"/>
              <a:t>Click to edit Master title style</a:t>
            </a:r>
            <a:endParaRPr lang="en-US" dirty="0"/>
          </a:p>
        </p:txBody>
      </p:sp>
      <p:sp>
        <p:nvSpPr>
          <p:cNvPr id="8" name="Text Placeholder 2"/>
          <p:cNvSpPr>
            <a:spLocks noGrp="1"/>
          </p:cNvSpPr>
          <p:nvPr>
            <p:ph idx="1"/>
          </p:nvPr>
        </p:nvSpPr>
        <p:spPr>
          <a:xfrm>
            <a:off x="435166" y="2066738"/>
            <a:ext cx="10969943" cy="2008637"/>
          </a:xfrm>
          <a:prstGeom prst="rect">
            <a:avLst/>
          </a:prstGeom>
        </p:spPr>
        <p:txBody>
          <a:bodyPr vert="horz" lIns="121899" tIns="60949" rIns="121899" bIns="60949" rtlCol="0">
            <a:normAutofit/>
          </a:bodyPr>
          <a:lstStyle>
            <a:lvl1pPr marL="380933" indent="-380933" algn="l" defTabSz="609493" rtl="0" eaLnBrk="1" latinLnBrk="0" hangingPunct="1">
              <a:spcBef>
                <a:spcPct val="20000"/>
              </a:spcBef>
              <a:buClr>
                <a:schemeClr val="accent2"/>
              </a:buClr>
              <a:buFont typeface="Wingdings" pitchFamily="2" charset="2"/>
              <a:buChar char="§"/>
              <a:defRPr lang="en-US" sz="2400" kern="1200" dirty="0" smtClean="0">
                <a:solidFill>
                  <a:schemeClr val="bg1">
                    <a:lumMod val="50000"/>
                  </a:schemeClr>
                </a:solidFill>
                <a:latin typeface="Segoe Light"/>
                <a:ea typeface="+mn-ea"/>
                <a:cs typeface="+mn-cs"/>
              </a:defRPr>
            </a:lvl1pPr>
            <a:lvl2pPr algn="l">
              <a:defRPr sz="2100">
                <a:solidFill>
                  <a:schemeClr val="bg1">
                    <a:lumMod val="50000"/>
                  </a:schemeClr>
                </a:solidFill>
              </a:defRPr>
            </a:lvl2pPr>
            <a:lvl3pPr algn="l">
              <a:defRPr sz="1900">
                <a:solidFill>
                  <a:schemeClr val="bg1">
                    <a:lumMod val="50000"/>
                  </a:schemeClr>
                </a:solidFill>
              </a:defRPr>
            </a:lvl3pPr>
            <a:lvl4pPr algn="l">
              <a:defRPr sz="1600">
                <a:solidFill>
                  <a:schemeClr val="bg1">
                    <a:lumMod val="50000"/>
                  </a:schemeClr>
                </a:solidFill>
              </a:defRPr>
            </a:lvl4pPr>
            <a:lvl5pPr algn="l">
              <a:defRPr sz="1500">
                <a:solidFill>
                  <a:schemeClr val="bg1">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descr="bridgebasetransparent.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238068" y="5156118"/>
            <a:ext cx="11753470" cy="1476135"/>
          </a:xfrm>
          <a:prstGeom prst="rect">
            <a:avLst/>
          </a:prstGeom>
        </p:spPr>
      </p:pic>
      <p:pic>
        <p:nvPicPr>
          <p:cNvPr id="10"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xmlns="">
                  <a14:imgLayer r:embed="rId4">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5148037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ight-Open White">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16ECF9-34CC-CA4E-B3D1-CF9EF236EEAB}" type="datetimeFigureOut">
              <a:rPr lang="en-US" smtClean="0">
                <a:solidFill>
                  <a:srgbClr val="4D4D4F">
                    <a:tint val="75000"/>
                  </a:srgbClr>
                </a:solidFill>
              </a:rPr>
              <a:pPr/>
              <a:t>4/12/2012</a:t>
            </a:fld>
            <a:endParaRPr lang="en-US">
              <a:solidFill>
                <a:srgbClr val="4D4D4F">
                  <a:tint val="75000"/>
                </a:srgbClr>
              </a:solidFill>
            </a:endParaRPr>
          </a:p>
        </p:txBody>
      </p:sp>
      <p:sp>
        <p:nvSpPr>
          <p:cNvPr id="3" name="Footer Placeholder 2"/>
          <p:cNvSpPr>
            <a:spLocks noGrp="1"/>
          </p:cNvSpPr>
          <p:nvPr>
            <p:ph type="ftr" sz="quarter" idx="11"/>
          </p:nvPr>
        </p:nvSpPr>
        <p:spPr/>
        <p:txBody>
          <a:bodyPr/>
          <a:lstStyle/>
          <a:p>
            <a:endParaRPr lang="en-US">
              <a:solidFill>
                <a:srgbClr val="4D4D4F">
                  <a:tint val="75000"/>
                </a:srgbClr>
              </a:solidFill>
            </a:endParaRPr>
          </a:p>
        </p:txBody>
      </p:sp>
      <p:sp>
        <p:nvSpPr>
          <p:cNvPr id="4" name="Slide Number Placeholder 3"/>
          <p:cNvSpPr>
            <a:spLocks noGrp="1"/>
          </p:cNvSpPr>
          <p:nvPr>
            <p:ph type="sldNum" sz="quarter" idx="12"/>
          </p:nvPr>
        </p:nvSpPr>
        <p:spPr/>
        <p:txBody>
          <a:bodyPr/>
          <a:lstStyle/>
          <a:p>
            <a:fld id="{B6EE2EA2-8AA4-1040-9401-62E407DDDA8A}" type="slidenum">
              <a:rPr lang="en-US" smtClean="0">
                <a:solidFill>
                  <a:srgbClr val="4D4D4F">
                    <a:tint val="75000"/>
                  </a:srgbClr>
                </a:solidFill>
              </a:rPr>
              <a:pPr/>
              <a:t>‹#›</a:t>
            </a:fld>
            <a:endParaRPr lang="en-US">
              <a:solidFill>
                <a:srgbClr val="4D4D4F">
                  <a:tint val="75000"/>
                </a:srgbClr>
              </a:solidFill>
            </a:endParaRPr>
          </a:p>
        </p:txBody>
      </p:sp>
      <p:sp>
        <p:nvSpPr>
          <p:cNvPr id="5" name="Title Placeholder 1"/>
          <p:cNvSpPr>
            <a:spLocks noGrp="1"/>
          </p:cNvSpPr>
          <p:nvPr>
            <p:ph type="title"/>
          </p:nvPr>
        </p:nvSpPr>
        <p:spPr>
          <a:xfrm>
            <a:off x="6866410" y="386732"/>
            <a:ext cx="5051434" cy="647411"/>
          </a:xfrm>
          <a:prstGeom prst="rect">
            <a:avLst/>
          </a:prstGeom>
        </p:spPr>
        <p:txBody>
          <a:bodyPr vert="horz" lIns="121899" tIns="60949" rIns="121899" bIns="60949" rtlCol="0" anchor="t" anchorCtr="0">
            <a:normAutofit/>
          </a:bodyPr>
          <a:lstStyle>
            <a:lvl1pPr algn="l">
              <a:defRPr sz="3200" spc="-67">
                <a:solidFill>
                  <a:schemeClr val="accent1"/>
                </a:solidFill>
              </a:defRPr>
            </a:lvl1pPr>
          </a:lstStyle>
          <a:p>
            <a:r>
              <a:rPr lang="en-US" smtClean="0"/>
              <a:t>Click to edit Master title style</a:t>
            </a:r>
            <a:endParaRPr lang="en-US" dirty="0"/>
          </a:p>
        </p:txBody>
      </p:sp>
      <p:sp>
        <p:nvSpPr>
          <p:cNvPr id="7" name="Text Placeholder 11"/>
          <p:cNvSpPr>
            <a:spLocks noGrp="1"/>
          </p:cNvSpPr>
          <p:nvPr>
            <p:ph type="body" sz="quarter" idx="13"/>
          </p:nvPr>
        </p:nvSpPr>
        <p:spPr>
          <a:xfrm>
            <a:off x="6889410" y="1107017"/>
            <a:ext cx="5052421" cy="5164667"/>
          </a:xfrm>
        </p:spPr>
        <p:txBody>
          <a:bodyPr>
            <a:normAutofit/>
          </a:bodyPr>
          <a:lstStyle>
            <a:lvl1pPr>
              <a:defRPr sz="2100">
                <a:solidFill>
                  <a:schemeClr val="bg1">
                    <a:lumMod val="50000"/>
                  </a:schemeClr>
                </a:solidFill>
              </a:defRPr>
            </a:lvl1pPr>
          </a:lstStyle>
          <a:p>
            <a:pPr lvl="0"/>
            <a:r>
              <a:rPr lang="en-US" smtClean="0"/>
              <a:t>Click to edit Master text styles</a:t>
            </a:r>
          </a:p>
        </p:txBody>
      </p:sp>
      <p:pic>
        <p:nvPicPr>
          <p:cNvPr id="8" name="Picture 7" descr="bridgebasetransparent.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238068" y="5156118"/>
            <a:ext cx="11753470" cy="1476135"/>
          </a:xfrm>
          <a:prstGeom prst="rect">
            <a:avLst/>
          </a:prstGeom>
        </p:spPr>
      </p:pic>
      <p:pic>
        <p:nvPicPr>
          <p:cNvPr id="9"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xmlns="">
                  <a14:imgLayer r:embed="rId4">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378785"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6513300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eft-Open White">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16ECF9-34CC-CA4E-B3D1-CF9EF236EEAB}" type="datetimeFigureOut">
              <a:rPr lang="en-US" smtClean="0">
                <a:solidFill>
                  <a:srgbClr val="4D4D4F">
                    <a:tint val="75000"/>
                  </a:srgbClr>
                </a:solidFill>
              </a:rPr>
              <a:pPr/>
              <a:t>4/12/2012</a:t>
            </a:fld>
            <a:endParaRPr lang="en-US">
              <a:solidFill>
                <a:srgbClr val="4D4D4F">
                  <a:tint val="75000"/>
                </a:srgbClr>
              </a:solidFill>
            </a:endParaRPr>
          </a:p>
        </p:txBody>
      </p:sp>
      <p:sp>
        <p:nvSpPr>
          <p:cNvPr id="3" name="Footer Placeholder 2"/>
          <p:cNvSpPr>
            <a:spLocks noGrp="1"/>
          </p:cNvSpPr>
          <p:nvPr>
            <p:ph type="ftr" sz="quarter" idx="11"/>
          </p:nvPr>
        </p:nvSpPr>
        <p:spPr/>
        <p:txBody>
          <a:bodyPr/>
          <a:lstStyle/>
          <a:p>
            <a:endParaRPr lang="en-US">
              <a:solidFill>
                <a:srgbClr val="4D4D4F">
                  <a:tint val="75000"/>
                </a:srgbClr>
              </a:solidFill>
            </a:endParaRPr>
          </a:p>
        </p:txBody>
      </p:sp>
      <p:sp>
        <p:nvSpPr>
          <p:cNvPr id="4" name="Slide Number Placeholder 3"/>
          <p:cNvSpPr>
            <a:spLocks noGrp="1"/>
          </p:cNvSpPr>
          <p:nvPr>
            <p:ph type="sldNum" sz="quarter" idx="12"/>
          </p:nvPr>
        </p:nvSpPr>
        <p:spPr/>
        <p:txBody>
          <a:bodyPr/>
          <a:lstStyle/>
          <a:p>
            <a:fld id="{B6EE2EA2-8AA4-1040-9401-62E407DDDA8A}" type="slidenum">
              <a:rPr lang="en-US" smtClean="0">
                <a:solidFill>
                  <a:srgbClr val="4D4D4F">
                    <a:tint val="75000"/>
                  </a:srgbClr>
                </a:solidFill>
              </a:rPr>
              <a:pPr/>
              <a:t>‹#›</a:t>
            </a:fld>
            <a:endParaRPr lang="en-US">
              <a:solidFill>
                <a:srgbClr val="4D4D4F">
                  <a:tint val="75000"/>
                </a:srgbClr>
              </a:solidFill>
            </a:endParaRPr>
          </a:p>
        </p:txBody>
      </p:sp>
      <p:sp>
        <p:nvSpPr>
          <p:cNvPr id="5" name="Title Placeholder 1"/>
          <p:cNvSpPr>
            <a:spLocks noGrp="1"/>
          </p:cNvSpPr>
          <p:nvPr>
            <p:ph type="title"/>
          </p:nvPr>
        </p:nvSpPr>
        <p:spPr>
          <a:xfrm>
            <a:off x="416146" y="386732"/>
            <a:ext cx="5051434" cy="647411"/>
          </a:xfrm>
          <a:prstGeom prst="rect">
            <a:avLst/>
          </a:prstGeom>
        </p:spPr>
        <p:txBody>
          <a:bodyPr vert="horz" lIns="121899" tIns="60949" rIns="121899" bIns="60949" rtlCol="0" anchor="t" anchorCtr="0">
            <a:normAutofit/>
          </a:bodyPr>
          <a:lstStyle>
            <a:lvl1pPr algn="l">
              <a:defRPr sz="3200" spc="-67">
                <a:solidFill>
                  <a:schemeClr val="accent1"/>
                </a:solidFill>
              </a:defRPr>
            </a:lvl1pPr>
          </a:lstStyle>
          <a:p>
            <a:r>
              <a:rPr lang="en-US" smtClean="0"/>
              <a:t>Click to edit Master title style</a:t>
            </a:r>
            <a:endParaRPr lang="en-US" dirty="0"/>
          </a:p>
        </p:txBody>
      </p:sp>
      <p:sp>
        <p:nvSpPr>
          <p:cNvPr id="7" name="Text Placeholder 11"/>
          <p:cNvSpPr>
            <a:spLocks noGrp="1"/>
          </p:cNvSpPr>
          <p:nvPr>
            <p:ph type="body" sz="quarter" idx="13"/>
          </p:nvPr>
        </p:nvSpPr>
        <p:spPr>
          <a:xfrm>
            <a:off x="427647" y="1107017"/>
            <a:ext cx="5052421" cy="5164667"/>
          </a:xfrm>
        </p:spPr>
        <p:txBody>
          <a:bodyPr>
            <a:normAutofit/>
          </a:bodyPr>
          <a:lstStyle>
            <a:lvl1pPr marL="380933" indent="-380933">
              <a:defRPr lang="en-US" sz="2100" kern="1200" dirty="0" smtClean="0">
                <a:solidFill>
                  <a:schemeClr val="bg1">
                    <a:lumMod val="50000"/>
                  </a:schemeClr>
                </a:solidFill>
                <a:latin typeface="Segoe Light"/>
                <a:ea typeface="+mn-ea"/>
                <a:cs typeface="+mn-cs"/>
              </a:defRPr>
            </a:lvl1pPr>
          </a:lstStyle>
          <a:p>
            <a:pPr marL="380933" lvl="0" indent="-380933" algn="l" defTabSz="609493" rtl="0" eaLnBrk="1" latinLnBrk="0" hangingPunct="1">
              <a:spcBef>
                <a:spcPct val="20000"/>
              </a:spcBef>
              <a:buClr>
                <a:schemeClr val="accent2"/>
              </a:buClr>
              <a:buFont typeface="Wingdings" pitchFamily="2" charset="2"/>
              <a:buChar char="§"/>
            </a:pPr>
            <a:r>
              <a:rPr lang="en-US" smtClean="0"/>
              <a:t>Click to edit Master text styles</a:t>
            </a:r>
          </a:p>
        </p:txBody>
      </p:sp>
      <p:pic>
        <p:nvPicPr>
          <p:cNvPr id="8" name="Picture 7" descr="bridgebasetransparent.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238068" y="5156118"/>
            <a:ext cx="11753470" cy="1476135"/>
          </a:xfrm>
          <a:prstGeom prst="rect">
            <a:avLst/>
          </a:prstGeom>
        </p:spPr>
      </p:pic>
      <p:pic>
        <p:nvPicPr>
          <p:cNvPr id="9"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xmlns="">
                  <a14:imgLayer r:embed="rId4">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29193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Open White">
    <p:spTree>
      <p:nvGrpSpPr>
        <p:cNvPr id="1" name=""/>
        <p:cNvGrpSpPr/>
        <p:nvPr/>
      </p:nvGrpSpPr>
      <p:grpSpPr>
        <a:xfrm>
          <a:off x="0" y="0"/>
          <a:ext cx="0" cy="0"/>
          <a:chOff x="0" y="0"/>
          <a:chExt cx="0" cy="0"/>
        </a:xfrm>
      </p:grpSpPr>
      <p:pic>
        <p:nvPicPr>
          <p:cNvPr id="9" name="Picture 8" descr="bridgebasetransparent.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441214" y="5359318"/>
            <a:ext cx="11753470" cy="1476135"/>
          </a:xfrm>
          <a:prstGeom prst="rect">
            <a:avLst/>
          </a:prstGeom>
        </p:spPr>
      </p:pic>
      <p:sp>
        <p:nvSpPr>
          <p:cNvPr id="3" name="Content Placeholder 2"/>
          <p:cNvSpPr>
            <a:spLocks noGrp="1"/>
          </p:cNvSpPr>
          <p:nvPr>
            <p:ph sz="half" idx="1"/>
          </p:nvPr>
        </p:nvSpPr>
        <p:spPr>
          <a:xfrm>
            <a:off x="435167" y="1092680"/>
            <a:ext cx="5557672" cy="5044987"/>
          </a:xfrm>
        </p:spPr>
        <p:txBody>
          <a:bodyPr>
            <a:normAutofit/>
          </a:bodyPr>
          <a:lstStyle>
            <a:lvl1pPr>
              <a:defRPr sz="2400"/>
            </a:lvl1pPr>
            <a:lvl2pPr>
              <a:defRPr sz="1900"/>
            </a:lvl2pPr>
            <a:lvl3pPr>
              <a:defRPr sz="1900"/>
            </a:lvl3pPr>
            <a:lvl4pPr>
              <a:defRPr sz="1900"/>
            </a:lvl4pPr>
            <a:lvl5pPr>
              <a:defRPr sz="19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816ECF9-34CC-CA4E-B3D1-CF9EF236EEAB}" type="datetimeFigureOut">
              <a:rPr lang="en-US" smtClean="0">
                <a:solidFill>
                  <a:srgbClr val="4D4D4F">
                    <a:tint val="75000"/>
                  </a:srgbClr>
                </a:solidFill>
              </a:rPr>
              <a:pPr/>
              <a:t>4/12/2012</a:t>
            </a:fld>
            <a:endParaRPr lang="en-US">
              <a:solidFill>
                <a:srgbClr val="4D4D4F">
                  <a:tint val="75000"/>
                </a:srgbClr>
              </a:solidFill>
            </a:endParaRPr>
          </a:p>
        </p:txBody>
      </p:sp>
      <p:sp>
        <p:nvSpPr>
          <p:cNvPr id="6" name="Footer Placeholder 5"/>
          <p:cNvSpPr>
            <a:spLocks noGrp="1"/>
          </p:cNvSpPr>
          <p:nvPr>
            <p:ph type="ftr" sz="quarter" idx="11"/>
          </p:nvPr>
        </p:nvSpPr>
        <p:spPr/>
        <p:txBody>
          <a:bodyPr/>
          <a:lstStyle/>
          <a:p>
            <a:endParaRPr lang="en-US">
              <a:solidFill>
                <a:srgbClr val="4D4D4F">
                  <a:tint val="75000"/>
                </a:srgbClr>
              </a:solidFill>
            </a:endParaRPr>
          </a:p>
        </p:txBody>
      </p:sp>
      <p:sp>
        <p:nvSpPr>
          <p:cNvPr id="7" name="Slide Number Placeholder 6"/>
          <p:cNvSpPr>
            <a:spLocks noGrp="1"/>
          </p:cNvSpPr>
          <p:nvPr>
            <p:ph type="sldNum" sz="quarter" idx="12"/>
          </p:nvPr>
        </p:nvSpPr>
        <p:spPr/>
        <p:txBody>
          <a:bodyPr/>
          <a:lstStyle/>
          <a:p>
            <a:fld id="{B6EE2EA2-8AA4-1040-9401-62E407DDDA8A}" type="slidenum">
              <a:rPr lang="en-US" smtClean="0">
                <a:solidFill>
                  <a:srgbClr val="4D4D4F">
                    <a:tint val="75000"/>
                  </a:srgbClr>
                </a:solidFill>
              </a:rPr>
              <a:pPr/>
              <a:t>‹#›</a:t>
            </a:fld>
            <a:endParaRPr lang="en-US">
              <a:solidFill>
                <a:srgbClr val="4D4D4F">
                  <a:tint val="75000"/>
                </a:srgbClr>
              </a:solidFill>
            </a:endParaRPr>
          </a:p>
        </p:txBody>
      </p:sp>
      <p:sp>
        <p:nvSpPr>
          <p:cNvPr id="8" name="Content Placeholder 2"/>
          <p:cNvSpPr>
            <a:spLocks noGrp="1"/>
          </p:cNvSpPr>
          <p:nvPr>
            <p:ph sz="half" idx="13"/>
          </p:nvPr>
        </p:nvSpPr>
        <p:spPr>
          <a:xfrm>
            <a:off x="6195987" y="1092680"/>
            <a:ext cx="5560141" cy="5044987"/>
          </a:xfrm>
        </p:spPr>
        <p:txBody>
          <a:bodyPr>
            <a:normAutofit/>
          </a:bodyPr>
          <a:lstStyle>
            <a:lvl1pPr>
              <a:defRPr sz="2400"/>
            </a:lvl1pPr>
            <a:lvl2pPr>
              <a:defRPr sz="1900"/>
            </a:lvl2pPr>
            <a:lvl3pPr>
              <a:defRPr sz="1900"/>
            </a:lvl3pPr>
            <a:lvl4pPr>
              <a:defRPr sz="1900"/>
            </a:lvl4pPr>
            <a:lvl5pPr>
              <a:defRPr sz="19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itle 1"/>
          <p:cNvSpPr>
            <a:spLocks noGrp="1"/>
          </p:cNvSpPr>
          <p:nvPr>
            <p:ph type="title"/>
          </p:nvPr>
        </p:nvSpPr>
        <p:spPr>
          <a:xfrm>
            <a:off x="238066" y="286142"/>
            <a:ext cx="11753470" cy="714524"/>
          </a:xfrm>
        </p:spPr>
        <p:txBody>
          <a:bodyPr/>
          <a:lstStyle/>
          <a:p>
            <a:r>
              <a:rPr lang="en-US" smtClean="0"/>
              <a:t>Click to edit Master title style</a:t>
            </a:r>
            <a:endParaRPr lang="en-US" dirty="0"/>
          </a:p>
        </p:txBody>
      </p:sp>
      <p:pic>
        <p:nvPicPr>
          <p:cNvPr id="10"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xmlns="">
                  <a14:imgLayer r:embed="rId4">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023702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Content&amp;Sub heading-Open White">
    <p:spTree>
      <p:nvGrpSpPr>
        <p:cNvPr id="1" name=""/>
        <p:cNvGrpSpPr/>
        <p:nvPr/>
      </p:nvGrpSpPr>
      <p:grpSpPr>
        <a:xfrm>
          <a:off x="0" y="0"/>
          <a:ext cx="0" cy="0"/>
          <a:chOff x="0" y="0"/>
          <a:chExt cx="0" cy="0"/>
        </a:xfrm>
      </p:grpSpPr>
      <p:pic>
        <p:nvPicPr>
          <p:cNvPr id="11" name="Picture 10" descr="bridgebasetransparent.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441214" y="5359318"/>
            <a:ext cx="11753470" cy="1476135"/>
          </a:xfrm>
          <a:prstGeom prst="rect">
            <a:avLst/>
          </a:prstGeom>
        </p:spPr>
      </p:pic>
      <p:sp>
        <p:nvSpPr>
          <p:cNvPr id="2" name="Title 1"/>
          <p:cNvSpPr>
            <a:spLocks noGrp="1"/>
          </p:cNvSpPr>
          <p:nvPr>
            <p:ph type="title"/>
          </p:nvPr>
        </p:nvSpPr>
        <p:spPr>
          <a:xfrm>
            <a:off x="379413" y="219405"/>
            <a:ext cx="11753470" cy="714524"/>
          </a:xfrm>
        </p:spPr>
        <p:txBody>
          <a:bodyPr/>
          <a:lstStyle>
            <a:lvl1pPr>
              <a:defRPr>
                <a:solidFill>
                  <a:schemeClr val="accent6"/>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79413" y="1443038"/>
            <a:ext cx="11753470" cy="459641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F816ECF9-34CC-CA4E-B3D1-CF9EF236EEAB}" type="datetimeFigureOut">
              <a:rPr lang="en-US" smtClean="0"/>
              <a:pPr/>
              <a:t>4/12/2012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E2EA2-8AA4-1040-9401-62E407DDDA8A}" type="slidenum">
              <a:rPr lang="en-US" smtClean="0"/>
              <a:pPr/>
              <a:t>‹#›</a:t>
            </a:fld>
            <a:endParaRPr lang="en-US"/>
          </a:p>
        </p:txBody>
      </p:sp>
      <p:sp>
        <p:nvSpPr>
          <p:cNvPr id="10" name="Text Placeholder 9"/>
          <p:cNvSpPr>
            <a:spLocks noGrp="1"/>
          </p:cNvSpPr>
          <p:nvPr>
            <p:ph type="body" sz="quarter" idx="13" hasCustomPrompt="1"/>
          </p:nvPr>
        </p:nvSpPr>
        <p:spPr>
          <a:xfrm>
            <a:off x="379413" y="959098"/>
            <a:ext cx="11752905" cy="605367"/>
          </a:xfrm>
        </p:spPr>
        <p:txBody>
          <a:bodyPr/>
          <a:lstStyle>
            <a:lvl1pPr marL="0" indent="0">
              <a:buNone/>
              <a:defRPr>
                <a:solidFill>
                  <a:schemeClr val="tx2"/>
                </a:solidFill>
              </a:defRPr>
            </a:lvl1pPr>
            <a:lvl2pPr marL="609493" indent="0">
              <a:buNone/>
              <a:defRPr/>
            </a:lvl2pPr>
            <a:lvl3pPr marL="1218987" indent="0">
              <a:buNone/>
              <a:defRPr/>
            </a:lvl3pPr>
            <a:lvl4pPr marL="1828480" indent="0">
              <a:buNone/>
              <a:defRPr/>
            </a:lvl4pPr>
            <a:lvl5pPr marL="2437973" indent="0">
              <a:buNone/>
              <a:defRPr/>
            </a:lvl5pPr>
          </a:lstStyle>
          <a:p>
            <a:pPr lvl="0"/>
            <a:r>
              <a:rPr lang="en-US" dirty="0" smtClean="0"/>
              <a:t>Click to edit sub heading</a:t>
            </a:r>
            <a:endParaRPr lang="en-US" dirty="0"/>
          </a:p>
        </p:txBody>
      </p:sp>
      <p:pic>
        <p:nvPicPr>
          <p:cNvPr id="12"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xmlns="">
                  <a14:imgLayer r:embed="rId4">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632664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Part-Open White">
    <p:bg>
      <p:bgPr>
        <a:solidFill>
          <a:schemeClr val="bg1"/>
        </a:solidFill>
        <a:effectLst/>
      </p:bgPr>
    </p:bg>
    <p:spTree>
      <p:nvGrpSpPr>
        <p:cNvPr id="1" name=""/>
        <p:cNvGrpSpPr/>
        <p:nvPr/>
      </p:nvGrpSpPr>
      <p:grpSpPr>
        <a:xfrm>
          <a:off x="0" y="0"/>
          <a:ext cx="0" cy="0"/>
          <a:chOff x="0" y="0"/>
          <a:chExt cx="0" cy="0"/>
        </a:xfrm>
      </p:grpSpPr>
      <p:pic>
        <p:nvPicPr>
          <p:cNvPr id="10" name="Picture 9" descr="bridgebasetransparent.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441214" y="5359318"/>
            <a:ext cx="11753470" cy="1476135"/>
          </a:xfrm>
          <a:prstGeom prst="rect">
            <a:avLst/>
          </a:prstGeom>
        </p:spPr>
      </p:pic>
      <p:sp>
        <p:nvSpPr>
          <p:cNvPr id="2" name="Date Placeholder 1"/>
          <p:cNvSpPr>
            <a:spLocks noGrp="1"/>
          </p:cNvSpPr>
          <p:nvPr>
            <p:ph type="dt" sz="half" idx="10"/>
          </p:nvPr>
        </p:nvSpPr>
        <p:spPr/>
        <p:txBody>
          <a:bodyPr/>
          <a:lstStyle/>
          <a:p>
            <a:fld id="{F816ECF9-34CC-CA4E-B3D1-CF9EF236EEAB}" type="datetimeFigureOut">
              <a:rPr lang="en-US" smtClean="0">
                <a:solidFill>
                  <a:srgbClr val="4D4D4F">
                    <a:tint val="75000"/>
                  </a:srgbClr>
                </a:solidFill>
              </a:rPr>
              <a:pPr/>
              <a:t>4/12/2012</a:t>
            </a:fld>
            <a:endParaRPr lang="en-US">
              <a:solidFill>
                <a:srgbClr val="4D4D4F">
                  <a:tint val="75000"/>
                </a:srgbClr>
              </a:solidFill>
            </a:endParaRPr>
          </a:p>
        </p:txBody>
      </p:sp>
      <p:sp>
        <p:nvSpPr>
          <p:cNvPr id="3" name="Footer Placeholder 2"/>
          <p:cNvSpPr>
            <a:spLocks noGrp="1"/>
          </p:cNvSpPr>
          <p:nvPr>
            <p:ph type="ftr" sz="quarter" idx="11"/>
          </p:nvPr>
        </p:nvSpPr>
        <p:spPr/>
        <p:txBody>
          <a:bodyPr/>
          <a:lstStyle/>
          <a:p>
            <a:endParaRPr lang="en-US">
              <a:solidFill>
                <a:srgbClr val="4D4D4F">
                  <a:tint val="75000"/>
                </a:srgbClr>
              </a:solidFill>
            </a:endParaRPr>
          </a:p>
        </p:txBody>
      </p:sp>
      <p:sp>
        <p:nvSpPr>
          <p:cNvPr id="4" name="Slide Number Placeholder 3"/>
          <p:cNvSpPr>
            <a:spLocks noGrp="1"/>
          </p:cNvSpPr>
          <p:nvPr>
            <p:ph type="sldNum" sz="quarter" idx="12"/>
          </p:nvPr>
        </p:nvSpPr>
        <p:spPr/>
        <p:txBody>
          <a:bodyPr/>
          <a:lstStyle/>
          <a:p>
            <a:fld id="{B6EE2EA2-8AA4-1040-9401-62E407DDDA8A}" type="slidenum">
              <a:rPr lang="en-US" smtClean="0">
                <a:solidFill>
                  <a:srgbClr val="4D4D4F">
                    <a:tint val="75000"/>
                  </a:srgbClr>
                </a:solidFill>
              </a:rPr>
              <a:pPr/>
              <a:t>‹#›</a:t>
            </a:fld>
            <a:endParaRPr lang="en-US">
              <a:solidFill>
                <a:srgbClr val="4D4D4F">
                  <a:tint val="75000"/>
                </a:srgbClr>
              </a:solidFill>
            </a:endParaRPr>
          </a:p>
        </p:txBody>
      </p:sp>
      <p:sp>
        <p:nvSpPr>
          <p:cNvPr id="5" name="Title Placeholder 1"/>
          <p:cNvSpPr>
            <a:spLocks noGrp="1"/>
          </p:cNvSpPr>
          <p:nvPr>
            <p:ph type="title"/>
          </p:nvPr>
        </p:nvSpPr>
        <p:spPr>
          <a:xfrm>
            <a:off x="228197" y="294721"/>
            <a:ext cx="6365039" cy="647411"/>
          </a:xfrm>
          <a:prstGeom prst="rect">
            <a:avLst/>
          </a:prstGeom>
        </p:spPr>
        <p:txBody>
          <a:bodyPr vert="horz" lIns="121899" tIns="60949" rIns="121899" bIns="60949" rtlCol="0" anchor="t" anchorCtr="0">
            <a:normAutofit/>
          </a:bodyPr>
          <a:lstStyle>
            <a:lvl1pPr algn="l">
              <a:defRPr sz="3200" spc="-67">
                <a:solidFill>
                  <a:schemeClr val="accent1"/>
                </a:solidFill>
              </a:defRPr>
            </a:lvl1pPr>
          </a:lstStyle>
          <a:p>
            <a:r>
              <a:rPr lang="en-US" smtClean="0"/>
              <a:t>Click to edit Master title style</a:t>
            </a:r>
            <a:endParaRPr lang="en-US" dirty="0"/>
          </a:p>
        </p:txBody>
      </p:sp>
      <p:sp>
        <p:nvSpPr>
          <p:cNvPr id="6" name="Text Placeholder 2"/>
          <p:cNvSpPr>
            <a:spLocks noGrp="1"/>
          </p:cNvSpPr>
          <p:nvPr>
            <p:ph idx="1" hasCustomPrompt="1"/>
          </p:nvPr>
        </p:nvSpPr>
        <p:spPr>
          <a:xfrm>
            <a:off x="6913700" y="340725"/>
            <a:ext cx="5080442" cy="5884792"/>
          </a:xfrm>
          <a:prstGeom prst="rect">
            <a:avLst/>
          </a:prstGeom>
        </p:spPr>
        <p:txBody>
          <a:bodyPr vert="horz" lIns="121899" tIns="60949" rIns="121899" bIns="60949" rtlCol="0">
            <a:normAutofit/>
          </a:bodyPr>
          <a:lstStyle>
            <a:lvl1pPr algn="l">
              <a:defRPr sz="2100"/>
            </a:lvl1pPr>
            <a:lvl2pPr algn="l">
              <a:defRPr sz="2100"/>
            </a:lvl2pPr>
            <a:lvl3pPr algn="l">
              <a:defRPr sz="2100"/>
            </a:lvl3pPr>
            <a:lvl4pPr algn="l">
              <a:defRPr sz="2100"/>
            </a:lvl4pPr>
            <a:lvl5pPr algn="l">
              <a:defRPr sz="2100"/>
            </a:lvl5pPr>
          </a:lstStyle>
          <a:p>
            <a:pPr lvl="0"/>
            <a:r>
              <a:rPr lang="en-US" dirty="0" smtClean="0"/>
              <a:t>Click to edit Master text styles</a:t>
            </a:r>
          </a:p>
        </p:txBody>
      </p:sp>
      <p:sp>
        <p:nvSpPr>
          <p:cNvPr id="7" name="Text Placeholder 11"/>
          <p:cNvSpPr>
            <a:spLocks noGrp="1"/>
          </p:cNvSpPr>
          <p:nvPr>
            <p:ph type="body" sz="quarter" idx="13"/>
          </p:nvPr>
        </p:nvSpPr>
        <p:spPr>
          <a:xfrm>
            <a:off x="251195" y="1107017"/>
            <a:ext cx="6366027" cy="5164667"/>
          </a:xfrm>
        </p:spPr>
        <p:txBody>
          <a:bodyPr>
            <a:normAutofit/>
          </a:bodyPr>
          <a:lstStyle>
            <a:lvl1pPr>
              <a:defRPr sz="2100">
                <a:solidFill>
                  <a:schemeClr val="tx2">
                    <a:lumMod val="50000"/>
                  </a:schemeClr>
                </a:solidFill>
              </a:defRPr>
            </a:lvl1pPr>
          </a:lstStyle>
          <a:p>
            <a:pPr lvl="0"/>
            <a:r>
              <a:rPr lang="en-US" smtClean="0"/>
              <a:t>Click to edit Master text styles</a:t>
            </a:r>
          </a:p>
        </p:txBody>
      </p:sp>
      <p:pic>
        <p:nvPicPr>
          <p:cNvPr id="11"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xmlns="">
                  <a14:imgLayer r:embed="rId4">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581060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Slide-Open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3960" y="2183302"/>
            <a:ext cx="11201854" cy="795687"/>
          </a:xfrm>
        </p:spPr>
        <p:txBody>
          <a:bodyPr>
            <a:noAutofit/>
          </a:bodyPr>
          <a:lstStyle>
            <a:lvl1pPr>
              <a:defRPr sz="4300" baseline="0">
                <a:solidFill>
                  <a:schemeClr val="accent1"/>
                </a:solidFill>
              </a:defRPr>
            </a:lvl1pPr>
          </a:lstStyle>
          <a:p>
            <a:r>
              <a:rPr lang="en-US" dirty="0" smtClean="0"/>
              <a:t>Microsoft Openness</a:t>
            </a:r>
            <a:endParaRPr lang="en-US" dirty="0"/>
          </a:p>
        </p:txBody>
      </p:sp>
      <p:sp>
        <p:nvSpPr>
          <p:cNvPr id="3" name="Subtitle 2"/>
          <p:cNvSpPr>
            <a:spLocks noGrp="1"/>
          </p:cNvSpPr>
          <p:nvPr>
            <p:ph type="subTitle" idx="1" hasCustomPrompt="1"/>
          </p:nvPr>
        </p:nvSpPr>
        <p:spPr>
          <a:xfrm>
            <a:off x="456955" y="3407348"/>
            <a:ext cx="11201854" cy="336160"/>
          </a:xfrm>
        </p:spPr>
        <p:txBody>
          <a:bodyPr>
            <a:noAutofit/>
          </a:bodyPr>
          <a:lstStyle>
            <a:lvl1pPr marL="0" indent="0" algn="l">
              <a:buNone/>
              <a:defRPr sz="2100">
                <a:solidFill>
                  <a:schemeClr val="accent6"/>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smtClean="0"/>
              <a:t>Name</a:t>
            </a:r>
            <a:endParaRPr lang="en-US" dirty="0"/>
          </a:p>
        </p:txBody>
      </p:sp>
      <p:sp>
        <p:nvSpPr>
          <p:cNvPr id="4" name="Date Placeholder 3"/>
          <p:cNvSpPr>
            <a:spLocks noGrp="1"/>
          </p:cNvSpPr>
          <p:nvPr>
            <p:ph type="dt" sz="half" idx="10"/>
          </p:nvPr>
        </p:nvSpPr>
        <p:spPr/>
        <p:txBody>
          <a:bodyPr/>
          <a:lstStyle/>
          <a:p>
            <a:fld id="{F816ECF9-34CC-CA4E-B3D1-CF9EF236EEAB}" type="datetimeFigureOut">
              <a:rPr lang="en-US" smtClean="0">
                <a:solidFill>
                  <a:srgbClr val="4D4D4F">
                    <a:tint val="75000"/>
                  </a:srgbClr>
                </a:solidFill>
              </a:rPr>
              <a:pPr/>
              <a:t>4/12/2012</a:t>
            </a:fld>
            <a:endParaRPr lang="en-US">
              <a:solidFill>
                <a:srgbClr val="4D4D4F">
                  <a:tint val="75000"/>
                </a:srgbClr>
              </a:solidFill>
            </a:endParaRPr>
          </a:p>
        </p:txBody>
      </p:sp>
      <p:sp>
        <p:nvSpPr>
          <p:cNvPr id="5" name="Footer Placeholder 4"/>
          <p:cNvSpPr>
            <a:spLocks noGrp="1"/>
          </p:cNvSpPr>
          <p:nvPr>
            <p:ph type="ftr" sz="quarter" idx="11"/>
          </p:nvPr>
        </p:nvSpPr>
        <p:spPr/>
        <p:txBody>
          <a:bodyPr/>
          <a:lstStyle/>
          <a:p>
            <a:endParaRPr lang="en-US">
              <a:solidFill>
                <a:srgbClr val="4D4D4F">
                  <a:tint val="75000"/>
                </a:srgbClr>
              </a:solidFill>
            </a:endParaRPr>
          </a:p>
        </p:txBody>
      </p:sp>
      <p:sp>
        <p:nvSpPr>
          <p:cNvPr id="6" name="Slide Number Placeholder 5"/>
          <p:cNvSpPr>
            <a:spLocks noGrp="1"/>
          </p:cNvSpPr>
          <p:nvPr>
            <p:ph type="sldNum" sz="quarter" idx="12"/>
          </p:nvPr>
        </p:nvSpPr>
        <p:spPr/>
        <p:txBody>
          <a:bodyPr/>
          <a:lstStyle/>
          <a:p>
            <a:fld id="{B6EE2EA2-8AA4-1040-9401-62E407DDDA8A}" type="slidenum">
              <a:rPr lang="en-US" smtClean="0">
                <a:solidFill>
                  <a:srgbClr val="4D4D4F">
                    <a:tint val="75000"/>
                  </a:srgbClr>
                </a:solidFill>
              </a:rPr>
              <a:pPr/>
              <a:t>‹#›</a:t>
            </a:fld>
            <a:endParaRPr lang="en-US">
              <a:solidFill>
                <a:srgbClr val="4D4D4F">
                  <a:tint val="75000"/>
                </a:srgbClr>
              </a:solidFill>
            </a:endParaRPr>
          </a:p>
        </p:txBody>
      </p:sp>
      <p:pic>
        <p:nvPicPr>
          <p:cNvPr id="20" name="Picture 19" descr="smallPinkBridge1.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9229741" y="374379"/>
            <a:ext cx="2562339" cy="323447"/>
          </a:xfrm>
          <a:prstGeom prst="rect">
            <a:avLst/>
          </a:prstGeom>
        </p:spPr>
      </p:pic>
      <p:sp>
        <p:nvSpPr>
          <p:cNvPr id="9" name="Text Placeholder 8"/>
          <p:cNvSpPr>
            <a:spLocks noGrp="1"/>
          </p:cNvSpPr>
          <p:nvPr>
            <p:ph type="body" sz="quarter" idx="13" hasCustomPrompt="1"/>
          </p:nvPr>
        </p:nvSpPr>
        <p:spPr>
          <a:xfrm>
            <a:off x="457084" y="3834723"/>
            <a:ext cx="11202715" cy="996071"/>
          </a:xfrm>
        </p:spPr>
        <p:txBody>
          <a:bodyPr>
            <a:noAutofit/>
          </a:bodyPr>
          <a:lstStyle>
            <a:lvl1pPr marL="0" indent="0">
              <a:buNone/>
              <a:defRPr sz="1900" baseline="0"/>
            </a:lvl1pPr>
            <a:lvl2pPr marL="609493" indent="0">
              <a:buNone/>
              <a:defRPr sz="1900"/>
            </a:lvl2pPr>
            <a:lvl3pPr marL="1218987" indent="0">
              <a:buNone/>
              <a:defRPr sz="1900"/>
            </a:lvl3pPr>
            <a:lvl4pPr marL="1828480" indent="0">
              <a:buNone/>
              <a:defRPr sz="1900"/>
            </a:lvl4pPr>
            <a:lvl5pPr marL="2437973" indent="0">
              <a:buNone/>
              <a:defRPr sz="1900"/>
            </a:lvl5pPr>
          </a:lstStyle>
          <a:p>
            <a:pPr lvl="0"/>
            <a:r>
              <a:rPr lang="en-US" dirty="0" smtClean="0"/>
              <a:t>Title</a:t>
            </a:r>
          </a:p>
          <a:p>
            <a:pPr lvl="0"/>
            <a:r>
              <a:rPr lang="en-US" dirty="0" smtClean="0"/>
              <a:t>Microsoft Corporation</a:t>
            </a:r>
            <a:endParaRPr lang="en-US" dirty="0"/>
          </a:p>
        </p:txBody>
      </p:sp>
      <p:pic>
        <p:nvPicPr>
          <p:cNvPr id="10"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xmlns="">
                  <a14:imgLayer r:embed="rId4">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596744" y="447169"/>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9113787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ransSlide-Open Whit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816ECF9-34CC-CA4E-B3D1-CF9EF236EEAB}" type="datetimeFigureOut">
              <a:rPr lang="en-US" smtClean="0">
                <a:solidFill>
                  <a:srgbClr val="4D4D4F">
                    <a:tint val="75000"/>
                  </a:srgbClr>
                </a:solidFill>
              </a:rPr>
              <a:pPr/>
              <a:t>4/12/2012</a:t>
            </a:fld>
            <a:endParaRPr lang="en-US">
              <a:solidFill>
                <a:srgbClr val="4D4D4F">
                  <a:tint val="75000"/>
                </a:srgbClr>
              </a:solidFill>
            </a:endParaRPr>
          </a:p>
        </p:txBody>
      </p:sp>
      <p:sp>
        <p:nvSpPr>
          <p:cNvPr id="5" name="Footer Placeholder 4"/>
          <p:cNvSpPr>
            <a:spLocks noGrp="1"/>
          </p:cNvSpPr>
          <p:nvPr>
            <p:ph type="ftr" sz="quarter" idx="11"/>
          </p:nvPr>
        </p:nvSpPr>
        <p:spPr/>
        <p:txBody>
          <a:bodyPr/>
          <a:lstStyle/>
          <a:p>
            <a:endParaRPr lang="en-US">
              <a:solidFill>
                <a:srgbClr val="4D4D4F">
                  <a:tint val="75000"/>
                </a:srgbClr>
              </a:solidFill>
            </a:endParaRPr>
          </a:p>
        </p:txBody>
      </p:sp>
      <p:sp>
        <p:nvSpPr>
          <p:cNvPr id="6" name="Slide Number Placeholder 5"/>
          <p:cNvSpPr>
            <a:spLocks noGrp="1"/>
          </p:cNvSpPr>
          <p:nvPr>
            <p:ph type="sldNum" sz="quarter" idx="12"/>
          </p:nvPr>
        </p:nvSpPr>
        <p:spPr/>
        <p:txBody>
          <a:bodyPr/>
          <a:lstStyle/>
          <a:p>
            <a:fld id="{B6EE2EA2-8AA4-1040-9401-62E407DDDA8A}" type="slidenum">
              <a:rPr lang="en-US" smtClean="0">
                <a:solidFill>
                  <a:srgbClr val="4D4D4F">
                    <a:tint val="75000"/>
                  </a:srgbClr>
                </a:solidFill>
              </a:rPr>
              <a:pPr/>
              <a:t>‹#›</a:t>
            </a:fld>
            <a:endParaRPr lang="en-US">
              <a:solidFill>
                <a:srgbClr val="4D4D4F">
                  <a:tint val="75000"/>
                </a:srgbClr>
              </a:solidFill>
            </a:endParaRPr>
          </a:p>
        </p:txBody>
      </p:sp>
      <p:pic>
        <p:nvPicPr>
          <p:cNvPr id="7" name="Picture 6" descr="smallPinkBridge1.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9229741" y="374379"/>
            <a:ext cx="2562339" cy="323447"/>
          </a:xfrm>
          <a:prstGeom prst="rect">
            <a:avLst/>
          </a:prstGeom>
        </p:spPr>
      </p:pic>
      <p:sp>
        <p:nvSpPr>
          <p:cNvPr id="8" name="Title 1"/>
          <p:cNvSpPr>
            <a:spLocks noGrp="1"/>
          </p:cNvSpPr>
          <p:nvPr>
            <p:ph type="ctrTitle" hasCustomPrompt="1"/>
          </p:nvPr>
        </p:nvSpPr>
        <p:spPr>
          <a:xfrm>
            <a:off x="433960" y="2607535"/>
            <a:ext cx="11201854" cy="728012"/>
          </a:xfrm>
        </p:spPr>
        <p:txBody>
          <a:bodyPr>
            <a:noAutofit/>
          </a:bodyPr>
          <a:lstStyle>
            <a:lvl1pPr>
              <a:defRPr sz="4300" baseline="0">
                <a:solidFill>
                  <a:schemeClr val="accent1"/>
                </a:solidFill>
              </a:defRPr>
            </a:lvl1pPr>
          </a:lstStyle>
          <a:p>
            <a:r>
              <a:rPr lang="en-US" dirty="0" smtClean="0"/>
              <a:t>Transitional slide title</a:t>
            </a:r>
            <a:endParaRPr lang="en-US" dirty="0"/>
          </a:p>
        </p:txBody>
      </p:sp>
      <p:sp>
        <p:nvSpPr>
          <p:cNvPr id="9" name="Subtitle 2"/>
          <p:cNvSpPr>
            <a:spLocks noGrp="1"/>
          </p:cNvSpPr>
          <p:nvPr>
            <p:ph type="subTitle" idx="1" hasCustomPrompt="1"/>
          </p:nvPr>
        </p:nvSpPr>
        <p:spPr>
          <a:xfrm>
            <a:off x="502947" y="3493572"/>
            <a:ext cx="11201854" cy="474579"/>
          </a:xfrm>
        </p:spPr>
        <p:txBody>
          <a:bodyPr>
            <a:noAutofit/>
          </a:bodyPr>
          <a:lstStyle>
            <a:lvl1pPr marL="0" indent="0" algn="l">
              <a:buNone/>
              <a:defRPr sz="2100" baseline="0">
                <a:solidFill>
                  <a:schemeClr val="accent6"/>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smtClean="0"/>
              <a:t>Description</a:t>
            </a:r>
            <a:endParaRPr lang="en-US" dirty="0"/>
          </a:p>
        </p:txBody>
      </p:sp>
      <p:pic>
        <p:nvPicPr>
          <p:cNvPr id="11"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xmlns="">
                  <a14:imgLayer r:embed="rId4">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596744" y="447169"/>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0604302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Title and Content-Open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238066" y="1097282"/>
            <a:ext cx="11753470" cy="50288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816ECF9-34CC-CA4E-B3D1-CF9EF236EEAB}" type="datetimeFigureOut">
              <a:rPr lang="en-US" smtClean="0">
                <a:solidFill>
                  <a:srgbClr val="4D4D4F">
                    <a:tint val="75000"/>
                  </a:srgbClr>
                </a:solidFill>
              </a:rPr>
              <a:pPr/>
              <a:t>4/12/2012</a:t>
            </a:fld>
            <a:endParaRPr lang="en-US">
              <a:solidFill>
                <a:srgbClr val="4D4D4F">
                  <a:tint val="75000"/>
                </a:srgbClr>
              </a:solidFill>
            </a:endParaRPr>
          </a:p>
        </p:txBody>
      </p:sp>
      <p:sp>
        <p:nvSpPr>
          <p:cNvPr id="5" name="Footer Placeholder 4"/>
          <p:cNvSpPr>
            <a:spLocks noGrp="1"/>
          </p:cNvSpPr>
          <p:nvPr>
            <p:ph type="ftr" sz="quarter" idx="11"/>
          </p:nvPr>
        </p:nvSpPr>
        <p:spPr/>
        <p:txBody>
          <a:bodyPr/>
          <a:lstStyle/>
          <a:p>
            <a:endParaRPr lang="en-US">
              <a:solidFill>
                <a:srgbClr val="4D4D4F">
                  <a:tint val="75000"/>
                </a:srgbClr>
              </a:solidFill>
            </a:endParaRPr>
          </a:p>
        </p:txBody>
      </p:sp>
      <p:sp>
        <p:nvSpPr>
          <p:cNvPr id="6" name="Slide Number Placeholder 5"/>
          <p:cNvSpPr>
            <a:spLocks noGrp="1"/>
          </p:cNvSpPr>
          <p:nvPr>
            <p:ph type="sldNum" sz="quarter" idx="12"/>
          </p:nvPr>
        </p:nvSpPr>
        <p:spPr/>
        <p:txBody>
          <a:bodyPr/>
          <a:lstStyle/>
          <a:p>
            <a:fld id="{B6EE2EA2-8AA4-1040-9401-62E407DDDA8A}" type="slidenum">
              <a:rPr lang="en-US" smtClean="0">
                <a:solidFill>
                  <a:srgbClr val="4D4D4F">
                    <a:tint val="75000"/>
                  </a:srgbClr>
                </a:solidFill>
              </a:rPr>
              <a:pPr/>
              <a:t>‹#›</a:t>
            </a:fld>
            <a:endParaRPr lang="en-US">
              <a:solidFill>
                <a:srgbClr val="4D4D4F">
                  <a:tint val="75000"/>
                </a:srgbClr>
              </a:solidFill>
            </a:endParaRPr>
          </a:p>
        </p:txBody>
      </p:sp>
      <p:pic>
        <p:nvPicPr>
          <p:cNvPr id="9" name="Picture 2" descr="C:\Users\Claudette\Documents\2010 jobs\Microsoft Branding 2010\Microsoft Business Identity\Microsoft logo\ms-logo_gr-openness.png"/>
          <p:cNvPicPr>
            <a:picLocks noChangeAspect="1" noChangeArrowheads="1"/>
          </p:cNvPicPr>
          <p:nvPr userDrawn="1"/>
        </p:nvPicPr>
        <p:blipFill>
          <a:blip r:embed="rId2">
            <a:extLst>
              <a:ext uri="{BEBA8EAE-BF5A-486C-A8C5-ECC9F3942E4B}">
                <a14:imgProps xmlns:a14="http://schemas.microsoft.com/office/drawing/2010/main" xmlns="">
                  <a14:imgLayer r:embed="rId3">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168227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Content&amp;Sub heading-Open White">
    <p:spTree>
      <p:nvGrpSpPr>
        <p:cNvPr id="1" name=""/>
        <p:cNvGrpSpPr/>
        <p:nvPr/>
      </p:nvGrpSpPr>
      <p:grpSpPr>
        <a:xfrm>
          <a:off x="0" y="0"/>
          <a:ext cx="0" cy="0"/>
          <a:chOff x="0" y="0"/>
          <a:chExt cx="0" cy="0"/>
        </a:xfrm>
      </p:grpSpPr>
      <p:sp>
        <p:nvSpPr>
          <p:cNvPr id="2" name="Title 1"/>
          <p:cNvSpPr>
            <a:spLocks noGrp="1"/>
          </p:cNvSpPr>
          <p:nvPr>
            <p:ph type="title"/>
          </p:nvPr>
        </p:nvSpPr>
        <p:spPr>
          <a:xfrm>
            <a:off x="238066" y="286142"/>
            <a:ext cx="11753470" cy="714524"/>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38066" y="1529751"/>
            <a:ext cx="11753470" cy="45964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816ECF9-34CC-CA4E-B3D1-CF9EF236EEAB}" type="datetimeFigureOut">
              <a:rPr lang="en-US" smtClean="0">
                <a:solidFill>
                  <a:srgbClr val="4D4D4F">
                    <a:tint val="75000"/>
                  </a:srgbClr>
                </a:solidFill>
              </a:rPr>
              <a:pPr/>
              <a:t>4/12/2012</a:t>
            </a:fld>
            <a:endParaRPr lang="en-US">
              <a:solidFill>
                <a:srgbClr val="4D4D4F">
                  <a:tint val="75000"/>
                </a:srgbClr>
              </a:solidFill>
            </a:endParaRPr>
          </a:p>
        </p:txBody>
      </p:sp>
      <p:sp>
        <p:nvSpPr>
          <p:cNvPr id="5" name="Footer Placeholder 4"/>
          <p:cNvSpPr>
            <a:spLocks noGrp="1"/>
          </p:cNvSpPr>
          <p:nvPr>
            <p:ph type="ftr" sz="quarter" idx="11"/>
          </p:nvPr>
        </p:nvSpPr>
        <p:spPr/>
        <p:txBody>
          <a:bodyPr/>
          <a:lstStyle/>
          <a:p>
            <a:endParaRPr lang="en-US">
              <a:solidFill>
                <a:srgbClr val="4D4D4F">
                  <a:tint val="75000"/>
                </a:srgbClr>
              </a:solidFill>
            </a:endParaRPr>
          </a:p>
        </p:txBody>
      </p:sp>
      <p:sp>
        <p:nvSpPr>
          <p:cNvPr id="6" name="Slide Number Placeholder 5"/>
          <p:cNvSpPr>
            <a:spLocks noGrp="1"/>
          </p:cNvSpPr>
          <p:nvPr>
            <p:ph type="sldNum" sz="quarter" idx="12"/>
          </p:nvPr>
        </p:nvSpPr>
        <p:spPr/>
        <p:txBody>
          <a:bodyPr/>
          <a:lstStyle/>
          <a:p>
            <a:fld id="{B6EE2EA2-8AA4-1040-9401-62E407DDDA8A}" type="slidenum">
              <a:rPr lang="en-US" smtClean="0">
                <a:solidFill>
                  <a:srgbClr val="4D4D4F">
                    <a:tint val="75000"/>
                  </a:srgbClr>
                </a:solidFill>
              </a:rPr>
              <a:pPr/>
              <a:t>‹#›</a:t>
            </a:fld>
            <a:endParaRPr lang="en-US">
              <a:solidFill>
                <a:srgbClr val="4D4D4F">
                  <a:tint val="75000"/>
                </a:srgbClr>
              </a:solidFill>
            </a:endParaRPr>
          </a:p>
        </p:txBody>
      </p:sp>
      <p:sp>
        <p:nvSpPr>
          <p:cNvPr id="10" name="Text Placeholder 9"/>
          <p:cNvSpPr>
            <a:spLocks noGrp="1"/>
          </p:cNvSpPr>
          <p:nvPr>
            <p:ph type="body" sz="quarter" idx="13" hasCustomPrompt="1"/>
          </p:nvPr>
        </p:nvSpPr>
        <p:spPr>
          <a:xfrm>
            <a:off x="239122" y="832974"/>
            <a:ext cx="11752905" cy="605367"/>
          </a:xfrm>
        </p:spPr>
        <p:txBody>
          <a:bodyPr/>
          <a:lstStyle>
            <a:lvl1pPr marL="0" indent="0">
              <a:buNone/>
              <a:defRPr>
                <a:solidFill>
                  <a:schemeClr val="accent6"/>
                </a:solidFill>
              </a:defRPr>
            </a:lvl1pPr>
            <a:lvl2pPr marL="609493" indent="0">
              <a:buNone/>
              <a:defRPr/>
            </a:lvl2pPr>
            <a:lvl3pPr marL="1218987" indent="0">
              <a:buNone/>
              <a:defRPr/>
            </a:lvl3pPr>
            <a:lvl4pPr marL="1828480" indent="0">
              <a:buNone/>
              <a:defRPr/>
            </a:lvl4pPr>
            <a:lvl5pPr marL="2437973" indent="0">
              <a:buNone/>
              <a:defRPr/>
            </a:lvl5pPr>
          </a:lstStyle>
          <a:p>
            <a:pPr lvl="0"/>
            <a:r>
              <a:rPr lang="en-US" dirty="0" smtClean="0"/>
              <a:t>Click to edit sub heading</a:t>
            </a:r>
            <a:endParaRPr lang="en-US" dirty="0"/>
          </a:p>
        </p:txBody>
      </p:sp>
      <p:pic>
        <p:nvPicPr>
          <p:cNvPr id="12" name="Picture 2" descr="C:\Users\Claudette\Documents\2010 jobs\Microsoft Branding 2010\Microsoft Business Identity\Microsoft logo\ms-logo_gr-openness.png"/>
          <p:cNvPicPr>
            <a:picLocks noChangeAspect="1" noChangeArrowheads="1"/>
          </p:cNvPicPr>
          <p:nvPr userDrawn="1"/>
        </p:nvPicPr>
        <p:blipFill>
          <a:blip r:embed="rId2">
            <a:extLst>
              <a:ext uri="{BEBA8EAE-BF5A-486C-A8C5-ECC9F3942E4B}">
                <a14:imgProps xmlns:a14="http://schemas.microsoft.com/office/drawing/2010/main" xmlns="">
                  <a14:imgLayer r:embed="rId3">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414978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Only-Open White">
    <p:spTree>
      <p:nvGrpSpPr>
        <p:cNvPr id="1" name=""/>
        <p:cNvGrpSpPr/>
        <p:nvPr/>
      </p:nvGrpSpPr>
      <p:grpSpPr>
        <a:xfrm>
          <a:off x="0" y="0"/>
          <a:ext cx="0" cy="0"/>
          <a:chOff x="0" y="0"/>
          <a:chExt cx="0" cy="0"/>
        </a:xfrm>
      </p:grpSpPr>
      <p:sp>
        <p:nvSpPr>
          <p:cNvPr id="2" name="Title 1"/>
          <p:cNvSpPr>
            <a:spLocks noGrp="1"/>
          </p:cNvSpPr>
          <p:nvPr>
            <p:ph type="title"/>
          </p:nvPr>
        </p:nvSpPr>
        <p:spPr>
          <a:xfrm>
            <a:off x="238066" y="286142"/>
            <a:ext cx="11753470" cy="714524"/>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816ECF9-34CC-CA4E-B3D1-CF9EF236EEAB}" type="datetimeFigureOut">
              <a:rPr lang="en-US" smtClean="0">
                <a:solidFill>
                  <a:srgbClr val="4D4D4F">
                    <a:tint val="75000"/>
                  </a:srgbClr>
                </a:solidFill>
              </a:rPr>
              <a:pPr/>
              <a:t>4/12/2012</a:t>
            </a:fld>
            <a:endParaRPr lang="en-US">
              <a:solidFill>
                <a:srgbClr val="4D4D4F">
                  <a:tint val="75000"/>
                </a:srgbClr>
              </a:solidFill>
            </a:endParaRPr>
          </a:p>
        </p:txBody>
      </p:sp>
      <p:sp>
        <p:nvSpPr>
          <p:cNvPr id="5" name="Footer Placeholder 4"/>
          <p:cNvSpPr>
            <a:spLocks noGrp="1"/>
          </p:cNvSpPr>
          <p:nvPr>
            <p:ph type="ftr" sz="quarter" idx="11"/>
          </p:nvPr>
        </p:nvSpPr>
        <p:spPr/>
        <p:txBody>
          <a:bodyPr/>
          <a:lstStyle/>
          <a:p>
            <a:endParaRPr lang="en-US">
              <a:solidFill>
                <a:srgbClr val="4D4D4F">
                  <a:tint val="75000"/>
                </a:srgbClr>
              </a:solidFill>
            </a:endParaRPr>
          </a:p>
        </p:txBody>
      </p:sp>
      <p:sp>
        <p:nvSpPr>
          <p:cNvPr id="6" name="Slide Number Placeholder 5"/>
          <p:cNvSpPr>
            <a:spLocks noGrp="1"/>
          </p:cNvSpPr>
          <p:nvPr>
            <p:ph type="sldNum" sz="quarter" idx="12"/>
          </p:nvPr>
        </p:nvSpPr>
        <p:spPr/>
        <p:txBody>
          <a:bodyPr/>
          <a:lstStyle/>
          <a:p>
            <a:fld id="{B6EE2EA2-8AA4-1040-9401-62E407DDDA8A}" type="slidenum">
              <a:rPr lang="en-US" smtClean="0">
                <a:solidFill>
                  <a:srgbClr val="4D4D4F">
                    <a:tint val="75000"/>
                  </a:srgbClr>
                </a:solidFill>
              </a:rPr>
              <a:pPr/>
              <a:t>‹#›</a:t>
            </a:fld>
            <a:endParaRPr lang="en-US">
              <a:solidFill>
                <a:srgbClr val="4D4D4F">
                  <a:tint val="75000"/>
                </a:srgbClr>
              </a:solidFill>
            </a:endParaRPr>
          </a:p>
        </p:txBody>
      </p:sp>
      <p:pic>
        <p:nvPicPr>
          <p:cNvPr id="8" name="Picture 2" descr="C:\Users\Claudette\Documents\2010 jobs\Microsoft Branding 2010\Microsoft Business Identity\Microsoft logo\ms-logo_gr-openness.png"/>
          <p:cNvPicPr>
            <a:picLocks noChangeAspect="1" noChangeArrowheads="1"/>
          </p:cNvPicPr>
          <p:nvPr userDrawn="1"/>
        </p:nvPicPr>
        <p:blipFill>
          <a:blip r:embed="rId2">
            <a:extLst>
              <a:ext uri="{BEBA8EAE-BF5A-486C-A8C5-ECC9F3942E4B}">
                <a14:imgProps xmlns:a14="http://schemas.microsoft.com/office/drawing/2010/main" xmlns="">
                  <a14:imgLayer r:embed="rId3">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9934048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amp;Sub heading-Open White">
    <p:spTree>
      <p:nvGrpSpPr>
        <p:cNvPr id="1" name=""/>
        <p:cNvGrpSpPr/>
        <p:nvPr/>
      </p:nvGrpSpPr>
      <p:grpSpPr>
        <a:xfrm>
          <a:off x="0" y="0"/>
          <a:ext cx="0" cy="0"/>
          <a:chOff x="0" y="0"/>
          <a:chExt cx="0" cy="0"/>
        </a:xfrm>
      </p:grpSpPr>
      <p:sp>
        <p:nvSpPr>
          <p:cNvPr id="2" name="Title 1"/>
          <p:cNvSpPr>
            <a:spLocks noGrp="1"/>
          </p:cNvSpPr>
          <p:nvPr>
            <p:ph type="title"/>
          </p:nvPr>
        </p:nvSpPr>
        <p:spPr>
          <a:xfrm>
            <a:off x="238066" y="286142"/>
            <a:ext cx="11753470" cy="714524"/>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816ECF9-34CC-CA4E-B3D1-CF9EF236EEAB}" type="datetimeFigureOut">
              <a:rPr lang="en-US" smtClean="0">
                <a:solidFill>
                  <a:srgbClr val="4D4D4F">
                    <a:tint val="75000"/>
                  </a:srgbClr>
                </a:solidFill>
              </a:rPr>
              <a:pPr/>
              <a:t>4/12/2012</a:t>
            </a:fld>
            <a:endParaRPr lang="en-US">
              <a:solidFill>
                <a:srgbClr val="4D4D4F">
                  <a:tint val="75000"/>
                </a:srgbClr>
              </a:solidFill>
            </a:endParaRPr>
          </a:p>
        </p:txBody>
      </p:sp>
      <p:sp>
        <p:nvSpPr>
          <p:cNvPr id="5" name="Footer Placeholder 4"/>
          <p:cNvSpPr>
            <a:spLocks noGrp="1"/>
          </p:cNvSpPr>
          <p:nvPr>
            <p:ph type="ftr" sz="quarter" idx="11"/>
          </p:nvPr>
        </p:nvSpPr>
        <p:spPr/>
        <p:txBody>
          <a:bodyPr/>
          <a:lstStyle/>
          <a:p>
            <a:endParaRPr lang="en-US">
              <a:solidFill>
                <a:srgbClr val="4D4D4F">
                  <a:tint val="75000"/>
                </a:srgbClr>
              </a:solidFill>
            </a:endParaRPr>
          </a:p>
        </p:txBody>
      </p:sp>
      <p:sp>
        <p:nvSpPr>
          <p:cNvPr id="6" name="Slide Number Placeholder 5"/>
          <p:cNvSpPr>
            <a:spLocks noGrp="1"/>
          </p:cNvSpPr>
          <p:nvPr>
            <p:ph type="sldNum" sz="quarter" idx="12"/>
          </p:nvPr>
        </p:nvSpPr>
        <p:spPr/>
        <p:txBody>
          <a:bodyPr/>
          <a:lstStyle/>
          <a:p>
            <a:fld id="{B6EE2EA2-8AA4-1040-9401-62E407DDDA8A}" type="slidenum">
              <a:rPr lang="en-US" smtClean="0">
                <a:solidFill>
                  <a:srgbClr val="4D4D4F">
                    <a:tint val="75000"/>
                  </a:srgbClr>
                </a:solidFill>
              </a:rPr>
              <a:pPr/>
              <a:t>‹#›</a:t>
            </a:fld>
            <a:endParaRPr lang="en-US">
              <a:solidFill>
                <a:srgbClr val="4D4D4F">
                  <a:tint val="75000"/>
                </a:srgbClr>
              </a:solidFill>
            </a:endParaRPr>
          </a:p>
        </p:txBody>
      </p:sp>
      <p:sp>
        <p:nvSpPr>
          <p:cNvPr id="10" name="Text Placeholder 9"/>
          <p:cNvSpPr>
            <a:spLocks noGrp="1"/>
          </p:cNvSpPr>
          <p:nvPr>
            <p:ph type="body" sz="quarter" idx="13" hasCustomPrompt="1"/>
          </p:nvPr>
        </p:nvSpPr>
        <p:spPr>
          <a:xfrm>
            <a:off x="239122" y="832974"/>
            <a:ext cx="11752905" cy="605367"/>
          </a:xfrm>
        </p:spPr>
        <p:txBody>
          <a:bodyPr/>
          <a:lstStyle>
            <a:lvl1pPr marL="0" indent="0">
              <a:buNone/>
              <a:defRPr>
                <a:solidFill>
                  <a:schemeClr val="accent6"/>
                </a:solidFill>
              </a:defRPr>
            </a:lvl1pPr>
            <a:lvl2pPr marL="609493" indent="0">
              <a:buNone/>
              <a:defRPr/>
            </a:lvl2pPr>
            <a:lvl3pPr marL="1218987" indent="0">
              <a:buNone/>
              <a:defRPr/>
            </a:lvl3pPr>
            <a:lvl4pPr marL="1828480" indent="0">
              <a:buNone/>
              <a:defRPr/>
            </a:lvl4pPr>
            <a:lvl5pPr marL="2437973" indent="0">
              <a:buNone/>
              <a:defRPr/>
            </a:lvl5pPr>
          </a:lstStyle>
          <a:p>
            <a:pPr lvl="0"/>
            <a:r>
              <a:rPr lang="en-US" dirty="0" smtClean="0"/>
              <a:t>Click to edit sub heading</a:t>
            </a:r>
            <a:endParaRPr lang="en-US" dirty="0"/>
          </a:p>
        </p:txBody>
      </p:sp>
      <p:pic>
        <p:nvPicPr>
          <p:cNvPr id="9" name="Picture 2" descr="C:\Users\Claudette\Documents\2010 jobs\Microsoft Branding 2010\Microsoft Business Identity\Microsoft logo\ms-logo_gr-openness.png"/>
          <p:cNvPicPr>
            <a:picLocks noChangeAspect="1" noChangeArrowheads="1"/>
          </p:cNvPicPr>
          <p:nvPr userDrawn="1"/>
        </p:nvPicPr>
        <p:blipFill>
          <a:blip r:embed="rId2">
            <a:extLst>
              <a:ext uri="{BEBA8EAE-BF5A-486C-A8C5-ECC9F3942E4B}">
                <a14:imgProps xmlns:a14="http://schemas.microsoft.com/office/drawing/2010/main" xmlns="">
                  <a14:imgLayer r:embed="rId3">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09332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Blank-Open Whit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816ECF9-34CC-CA4E-B3D1-CF9EF236EEAB}" type="datetimeFigureOut">
              <a:rPr lang="en-US" smtClean="0">
                <a:solidFill>
                  <a:srgbClr val="4D4D4F">
                    <a:tint val="75000"/>
                  </a:srgbClr>
                </a:solidFill>
              </a:rPr>
              <a:pPr/>
              <a:t>4/12/2012</a:t>
            </a:fld>
            <a:endParaRPr lang="en-US">
              <a:solidFill>
                <a:srgbClr val="4D4D4F">
                  <a:tint val="75000"/>
                </a:srgbClr>
              </a:solidFill>
            </a:endParaRPr>
          </a:p>
        </p:txBody>
      </p:sp>
      <p:sp>
        <p:nvSpPr>
          <p:cNvPr id="5" name="Footer Placeholder 4"/>
          <p:cNvSpPr>
            <a:spLocks noGrp="1"/>
          </p:cNvSpPr>
          <p:nvPr>
            <p:ph type="ftr" sz="quarter" idx="11"/>
          </p:nvPr>
        </p:nvSpPr>
        <p:spPr/>
        <p:txBody>
          <a:bodyPr/>
          <a:lstStyle/>
          <a:p>
            <a:endParaRPr lang="en-US">
              <a:solidFill>
                <a:srgbClr val="4D4D4F">
                  <a:tint val="75000"/>
                </a:srgbClr>
              </a:solidFill>
            </a:endParaRPr>
          </a:p>
        </p:txBody>
      </p:sp>
      <p:sp>
        <p:nvSpPr>
          <p:cNvPr id="6" name="Slide Number Placeholder 5"/>
          <p:cNvSpPr>
            <a:spLocks noGrp="1"/>
          </p:cNvSpPr>
          <p:nvPr>
            <p:ph type="sldNum" sz="quarter" idx="12"/>
          </p:nvPr>
        </p:nvSpPr>
        <p:spPr/>
        <p:txBody>
          <a:bodyPr/>
          <a:lstStyle/>
          <a:p>
            <a:fld id="{B6EE2EA2-8AA4-1040-9401-62E407DDDA8A}" type="slidenum">
              <a:rPr lang="en-US" smtClean="0">
                <a:solidFill>
                  <a:srgbClr val="4D4D4F">
                    <a:tint val="75000"/>
                  </a:srgbClr>
                </a:solidFill>
              </a:rPr>
              <a:pPr/>
              <a:t>‹#›</a:t>
            </a:fld>
            <a:endParaRPr lang="en-US">
              <a:solidFill>
                <a:srgbClr val="4D4D4F">
                  <a:tint val="75000"/>
                </a:srgbClr>
              </a:solidFill>
            </a:endParaRPr>
          </a:p>
        </p:txBody>
      </p:sp>
      <p:pic>
        <p:nvPicPr>
          <p:cNvPr id="7" name="Picture 2" descr="C:\Users\Claudette\Documents\2010 jobs\Microsoft Branding 2010\Microsoft Business Identity\Microsoft logo\ms-logo_gr-openness.png"/>
          <p:cNvPicPr>
            <a:picLocks noChangeAspect="1" noChangeArrowheads="1"/>
          </p:cNvPicPr>
          <p:nvPr userDrawn="1"/>
        </p:nvPicPr>
        <p:blipFill>
          <a:blip r:embed="rId2">
            <a:extLst>
              <a:ext uri="{BEBA8EAE-BF5A-486C-A8C5-ECC9F3942E4B}">
                <a14:imgProps xmlns:a14="http://schemas.microsoft.com/office/drawing/2010/main" xmlns="">
                  <a14:imgLayer r:embed="rId3">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097226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LessText-Open Whi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16ECF9-34CC-CA4E-B3D1-CF9EF236EEAB}" type="datetimeFigureOut">
              <a:rPr lang="en-US" smtClean="0">
                <a:solidFill>
                  <a:srgbClr val="4D4D4F">
                    <a:tint val="75000"/>
                  </a:srgbClr>
                </a:solidFill>
              </a:rPr>
              <a:pPr/>
              <a:t>4/12/2012</a:t>
            </a:fld>
            <a:endParaRPr lang="en-US">
              <a:solidFill>
                <a:srgbClr val="4D4D4F">
                  <a:tint val="75000"/>
                </a:srgbClr>
              </a:solidFill>
            </a:endParaRPr>
          </a:p>
        </p:txBody>
      </p:sp>
      <p:sp>
        <p:nvSpPr>
          <p:cNvPr id="3" name="Footer Placeholder 2"/>
          <p:cNvSpPr>
            <a:spLocks noGrp="1"/>
          </p:cNvSpPr>
          <p:nvPr>
            <p:ph type="ftr" sz="quarter" idx="11"/>
          </p:nvPr>
        </p:nvSpPr>
        <p:spPr/>
        <p:txBody>
          <a:bodyPr/>
          <a:lstStyle/>
          <a:p>
            <a:endParaRPr lang="en-US">
              <a:solidFill>
                <a:srgbClr val="4D4D4F">
                  <a:tint val="75000"/>
                </a:srgbClr>
              </a:solidFill>
            </a:endParaRPr>
          </a:p>
        </p:txBody>
      </p:sp>
      <p:sp>
        <p:nvSpPr>
          <p:cNvPr id="4" name="Slide Number Placeholder 3"/>
          <p:cNvSpPr>
            <a:spLocks noGrp="1"/>
          </p:cNvSpPr>
          <p:nvPr>
            <p:ph type="sldNum" sz="quarter" idx="12"/>
          </p:nvPr>
        </p:nvSpPr>
        <p:spPr/>
        <p:txBody>
          <a:bodyPr/>
          <a:lstStyle/>
          <a:p>
            <a:fld id="{B6EE2EA2-8AA4-1040-9401-62E407DDDA8A}" type="slidenum">
              <a:rPr lang="en-US" smtClean="0">
                <a:solidFill>
                  <a:srgbClr val="4D4D4F">
                    <a:tint val="75000"/>
                  </a:srgbClr>
                </a:solidFill>
              </a:rPr>
              <a:pPr/>
              <a:t>‹#›</a:t>
            </a:fld>
            <a:endParaRPr lang="en-US">
              <a:solidFill>
                <a:srgbClr val="4D4D4F">
                  <a:tint val="75000"/>
                </a:srgbClr>
              </a:solidFill>
            </a:endParaRPr>
          </a:p>
        </p:txBody>
      </p:sp>
      <p:sp>
        <p:nvSpPr>
          <p:cNvPr id="7" name="Title Placeholder 1"/>
          <p:cNvSpPr>
            <a:spLocks noGrp="1"/>
          </p:cNvSpPr>
          <p:nvPr>
            <p:ph type="title"/>
          </p:nvPr>
        </p:nvSpPr>
        <p:spPr>
          <a:xfrm>
            <a:off x="435166" y="1294825"/>
            <a:ext cx="10969943" cy="647411"/>
          </a:xfrm>
          <a:prstGeom prst="rect">
            <a:avLst/>
          </a:prstGeom>
        </p:spPr>
        <p:txBody>
          <a:bodyPr vert="horz" lIns="121899" tIns="60949" rIns="121899" bIns="60949" rtlCol="0" anchor="t" anchorCtr="0">
            <a:noAutofit/>
          </a:bodyPr>
          <a:lstStyle>
            <a:lvl1pPr algn="l">
              <a:defRPr sz="3700" spc="-67">
                <a:solidFill>
                  <a:schemeClr val="accent1"/>
                </a:solidFill>
              </a:defRPr>
            </a:lvl1pPr>
          </a:lstStyle>
          <a:p>
            <a:r>
              <a:rPr lang="en-US" smtClean="0"/>
              <a:t>Click to edit Master title style</a:t>
            </a:r>
            <a:endParaRPr lang="en-US" dirty="0"/>
          </a:p>
        </p:txBody>
      </p:sp>
      <p:sp>
        <p:nvSpPr>
          <p:cNvPr id="8" name="Text Placeholder 2"/>
          <p:cNvSpPr>
            <a:spLocks noGrp="1"/>
          </p:cNvSpPr>
          <p:nvPr>
            <p:ph idx="1"/>
          </p:nvPr>
        </p:nvSpPr>
        <p:spPr>
          <a:xfrm>
            <a:off x="435166" y="2066738"/>
            <a:ext cx="10969943" cy="2008637"/>
          </a:xfrm>
          <a:prstGeom prst="rect">
            <a:avLst/>
          </a:prstGeom>
        </p:spPr>
        <p:txBody>
          <a:bodyPr vert="horz" lIns="121899" tIns="60949" rIns="121899" bIns="60949" rtlCol="0">
            <a:normAutofit/>
          </a:bodyPr>
          <a:lstStyle>
            <a:lvl1pPr marL="380933" indent="-380933" algn="l" defTabSz="609493" rtl="0" eaLnBrk="1" latinLnBrk="0" hangingPunct="1">
              <a:spcBef>
                <a:spcPct val="20000"/>
              </a:spcBef>
              <a:buClr>
                <a:schemeClr val="accent2"/>
              </a:buClr>
              <a:buFont typeface="Wingdings" pitchFamily="2" charset="2"/>
              <a:buChar char="§"/>
              <a:defRPr lang="en-US" sz="2400" kern="1200" dirty="0" smtClean="0">
                <a:solidFill>
                  <a:schemeClr val="bg1">
                    <a:lumMod val="50000"/>
                  </a:schemeClr>
                </a:solidFill>
                <a:latin typeface="Segoe Light"/>
                <a:ea typeface="+mn-ea"/>
                <a:cs typeface="+mn-cs"/>
              </a:defRPr>
            </a:lvl1pPr>
            <a:lvl2pPr algn="l">
              <a:defRPr sz="2100">
                <a:solidFill>
                  <a:schemeClr val="bg1">
                    <a:lumMod val="50000"/>
                  </a:schemeClr>
                </a:solidFill>
              </a:defRPr>
            </a:lvl2pPr>
            <a:lvl3pPr algn="l">
              <a:defRPr sz="1900">
                <a:solidFill>
                  <a:schemeClr val="bg1">
                    <a:lumMod val="50000"/>
                  </a:schemeClr>
                </a:solidFill>
              </a:defRPr>
            </a:lvl3pPr>
            <a:lvl4pPr algn="l">
              <a:defRPr sz="1600">
                <a:solidFill>
                  <a:schemeClr val="bg1">
                    <a:lumMod val="50000"/>
                  </a:schemeClr>
                </a:solidFill>
              </a:defRPr>
            </a:lvl4pPr>
            <a:lvl5pPr algn="l">
              <a:defRPr sz="1500">
                <a:solidFill>
                  <a:schemeClr val="bg1">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2" descr="C:\Users\Claudette\Documents\2010 jobs\Microsoft Branding 2010\Microsoft Business Identity\Microsoft logo\ms-logo_gr-openness.png"/>
          <p:cNvPicPr>
            <a:picLocks noChangeAspect="1" noChangeArrowheads="1"/>
          </p:cNvPicPr>
          <p:nvPr userDrawn="1"/>
        </p:nvPicPr>
        <p:blipFill>
          <a:blip r:embed="rId2">
            <a:extLst>
              <a:ext uri="{BEBA8EAE-BF5A-486C-A8C5-ECC9F3942E4B}">
                <a14:imgProps xmlns:a14="http://schemas.microsoft.com/office/drawing/2010/main" xmlns="">
                  <a14:imgLayer r:embed="rId3">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175947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Right-Open White">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16ECF9-34CC-CA4E-B3D1-CF9EF236EEAB}" type="datetimeFigureOut">
              <a:rPr lang="en-US" smtClean="0">
                <a:solidFill>
                  <a:srgbClr val="4D4D4F">
                    <a:tint val="75000"/>
                  </a:srgbClr>
                </a:solidFill>
              </a:rPr>
              <a:pPr/>
              <a:t>4/12/2012</a:t>
            </a:fld>
            <a:endParaRPr lang="en-US">
              <a:solidFill>
                <a:srgbClr val="4D4D4F">
                  <a:tint val="75000"/>
                </a:srgbClr>
              </a:solidFill>
            </a:endParaRPr>
          </a:p>
        </p:txBody>
      </p:sp>
      <p:sp>
        <p:nvSpPr>
          <p:cNvPr id="3" name="Footer Placeholder 2"/>
          <p:cNvSpPr>
            <a:spLocks noGrp="1"/>
          </p:cNvSpPr>
          <p:nvPr>
            <p:ph type="ftr" sz="quarter" idx="11"/>
          </p:nvPr>
        </p:nvSpPr>
        <p:spPr/>
        <p:txBody>
          <a:bodyPr/>
          <a:lstStyle/>
          <a:p>
            <a:endParaRPr lang="en-US">
              <a:solidFill>
                <a:srgbClr val="4D4D4F">
                  <a:tint val="75000"/>
                </a:srgbClr>
              </a:solidFill>
            </a:endParaRPr>
          </a:p>
        </p:txBody>
      </p:sp>
      <p:sp>
        <p:nvSpPr>
          <p:cNvPr id="4" name="Slide Number Placeholder 3"/>
          <p:cNvSpPr>
            <a:spLocks noGrp="1"/>
          </p:cNvSpPr>
          <p:nvPr>
            <p:ph type="sldNum" sz="quarter" idx="12"/>
          </p:nvPr>
        </p:nvSpPr>
        <p:spPr/>
        <p:txBody>
          <a:bodyPr/>
          <a:lstStyle/>
          <a:p>
            <a:fld id="{B6EE2EA2-8AA4-1040-9401-62E407DDDA8A}" type="slidenum">
              <a:rPr lang="en-US" smtClean="0">
                <a:solidFill>
                  <a:srgbClr val="4D4D4F">
                    <a:tint val="75000"/>
                  </a:srgbClr>
                </a:solidFill>
              </a:rPr>
              <a:pPr/>
              <a:t>‹#›</a:t>
            </a:fld>
            <a:endParaRPr lang="en-US">
              <a:solidFill>
                <a:srgbClr val="4D4D4F">
                  <a:tint val="75000"/>
                </a:srgbClr>
              </a:solidFill>
            </a:endParaRPr>
          </a:p>
        </p:txBody>
      </p:sp>
      <p:sp>
        <p:nvSpPr>
          <p:cNvPr id="5" name="Title Placeholder 1"/>
          <p:cNvSpPr>
            <a:spLocks noGrp="1"/>
          </p:cNvSpPr>
          <p:nvPr>
            <p:ph type="title"/>
          </p:nvPr>
        </p:nvSpPr>
        <p:spPr>
          <a:xfrm>
            <a:off x="6866410" y="386732"/>
            <a:ext cx="5051434" cy="647411"/>
          </a:xfrm>
          <a:prstGeom prst="rect">
            <a:avLst/>
          </a:prstGeom>
        </p:spPr>
        <p:txBody>
          <a:bodyPr vert="horz" lIns="121899" tIns="60949" rIns="121899" bIns="60949" rtlCol="0" anchor="t" anchorCtr="0">
            <a:normAutofit/>
          </a:bodyPr>
          <a:lstStyle>
            <a:lvl1pPr algn="l">
              <a:defRPr sz="3200" spc="-67">
                <a:solidFill>
                  <a:schemeClr val="accent1"/>
                </a:solidFill>
              </a:defRPr>
            </a:lvl1pPr>
          </a:lstStyle>
          <a:p>
            <a:r>
              <a:rPr lang="en-US" smtClean="0"/>
              <a:t>Click to edit Master title style</a:t>
            </a:r>
            <a:endParaRPr lang="en-US" dirty="0"/>
          </a:p>
        </p:txBody>
      </p:sp>
      <p:sp>
        <p:nvSpPr>
          <p:cNvPr id="7" name="Text Placeholder 11"/>
          <p:cNvSpPr>
            <a:spLocks noGrp="1"/>
          </p:cNvSpPr>
          <p:nvPr>
            <p:ph type="body" sz="quarter" idx="13"/>
          </p:nvPr>
        </p:nvSpPr>
        <p:spPr>
          <a:xfrm>
            <a:off x="6889410" y="1107017"/>
            <a:ext cx="5052421" cy="5164667"/>
          </a:xfrm>
        </p:spPr>
        <p:txBody>
          <a:bodyPr>
            <a:normAutofit/>
          </a:bodyPr>
          <a:lstStyle>
            <a:lvl1pPr>
              <a:defRPr sz="2100">
                <a:solidFill>
                  <a:schemeClr val="bg1">
                    <a:lumMod val="50000"/>
                  </a:schemeClr>
                </a:solidFill>
              </a:defRPr>
            </a:lvl1pPr>
          </a:lstStyle>
          <a:p>
            <a:pPr lvl="0"/>
            <a:r>
              <a:rPr lang="en-US" smtClean="0"/>
              <a:t>Click to edit Master text styles</a:t>
            </a:r>
          </a:p>
        </p:txBody>
      </p:sp>
      <p:pic>
        <p:nvPicPr>
          <p:cNvPr id="9" name="Picture 2" descr="C:\Users\Claudette\Documents\2010 jobs\Microsoft Branding 2010\Microsoft Business Identity\Microsoft logo\ms-logo_gr-openness.png"/>
          <p:cNvPicPr>
            <a:picLocks noChangeAspect="1" noChangeArrowheads="1"/>
          </p:cNvPicPr>
          <p:nvPr userDrawn="1"/>
        </p:nvPicPr>
        <p:blipFill>
          <a:blip r:embed="rId2">
            <a:extLst>
              <a:ext uri="{BEBA8EAE-BF5A-486C-A8C5-ECC9F3942E4B}">
                <a14:imgProps xmlns:a14="http://schemas.microsoft.com/office/drawing/2010/main" xmlns="">
                  <a14:imgLayer r:embed="rId3">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378785"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4355891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Only-Open White">
    <p:spTree>
      <p:nvGrpSpPr>
        <p:cNvPr id="1" name=""/>
        <p:cNvGrpSpPr/>
        <p:nvPr/>
      </p:nvGrpSpPr>
      <p:grpSpPr>
        <a:xfrm>
          <a:off x="0" y="0"/>
          <a:ext cx="0" cy="0"/>
          <a:chOff x="0" y="0"/>
          <a:chExt cx="0" cy="0"/>
        </a:xfrm>
      </p:grpSpPr>
      <p:pic>
        <p:nvPicPr>
          <p:cNvPr id="7" name="Picture 6" descr="bridgebasetransparent.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441214" y="5359318"/>
            <a:ext cx="11753470" cy="1476135"/>
          </a:xfrm>
          <a:prstGeom prst="rect">
            <a:avLst/>
          </a:prstGeom>
        </p:spPr>
      </p:pic>
      <p:sp>
        <p:nvSpPr>
          <p:cNvPr id="2" name="Title 1"/>
          <p:cNvSpPr>
            <a:spLocks noGrp="1"/>
          </p:cNvSpPr>
          <p:nvPr>
            <p:ph type="title"/>
          </p:nvPr>
        </p:nvSpPr>
        <p:spPr>
          <a:xfrm>
            <a:off x="379413" y="225425"/>
            <a:ext cx="11753470" cy="714524"/>
          </a:xfrm>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F816ECF9-34CC-CA4E-B3D1-CF9EF236EEAB}" type="datetimeFigureOut">
              <a:rPr lang="en-US" smtClean="0"/>
              <a:pPr/>
              <a:t>4/12/2012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E2EA2-8AA4-1040-9401-62E407DDDA8A}" type="slidenum">
              <a:rPr lang="en-US" smtClean="0"/>
              <a:pPr/>
              <a:t>‹#›</a:t>
            </a:fld>
            <a:endParaRPr lang="en-US"/>
          </a:p>
        </p:txBody>
      </p:sp>
      <p:pic>
        <p:nvPicPr>
          <p:cNvPr id="8"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xmlns="">
                  <a14:imgLayer r:embed="rId4">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322074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Left-Open White">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16ECF9-34CC-CA4E-B3D1-CF9EF236EEAB}" type="datetimeFigureOut">
              <a:rPr lang="en-US" smtClean="0">
                <a:solidFill>
                  <a:srgbClr val="4D4D4F">
                    <a:tint val="75000"/>
                  </a:srgbClr>
                </a:solidFill>
              </a:rPr>
              <a:pPr/>
              <a:t>4/12/2012</a:t>
            </a:fld>
            <a:endParaRPr lang="en-US">
              <a:solidFill>
                <a:srgbClr val="4D4D4F">
                  <a:tint val="75000"/>
                </a:srgbClr>
              </a:solidFill>
            </a:endParaRPr>
          </a:p>
        </p:txBody>
      </p:sp>
      <p:sp>
        <p:nvSpPr>
          <p:cNvPr id="3" name="Footer Placeholder 2"/>
          <p:cNvSpPr>
            <a:spLocks noGrp="1"/>
          </p:cNvSpPr>
          <p:nvPr>
            <p:ph type="ftr" sz="quarter" idx="11"/>
          </p:nvPr>
        </p:nvSpPr>
        <p:spPr/>
        <p:txBody>
          <a:bodyPr/>
          <a:lstStyle/>
          <a:p>
            <a:endParaRPr lang="en-US">
              <a:solidFill>
                <a:srgbClr val="4D4D4F">
                  <a:tint val="75000"/>
                </a:srgbClr>
              </a:solidFill>
            </a:endParaRPr>
          </a:p>
        </p:txBody>
      </p:sp>
      <p:sp>
        <p:nvSpPr>
          <p:cNvPr id="4" name="Slide Number Placeholder 3"/>
          <p:cNvSpPr>
            <a:spLocks noGrp="1"/>
          </p:cNvSpPr>
          <p:nvPr>
            <p:ph type="sldNum" sz="quarter" idx="12"/>
          </p:nvPr>
        </p:nvSpPr>
        <p:spPr/>
        <p:txBody>
          <a:bodyPr/>
          <a:lstStyle/>
          <a:p>
            <a:fld id="{B6EE2EA2-8AA4-1040-9401-62E407DDDA8A}" type="slidenum">
              <a:rPr lang="en-US" smtClean="0">
                <a:solidFill>
                  <a:srgbClr val="4D4D4F">
                    <a:tint val="75000"/>
                  </a:srgbClr>
                </a:solidFill>
              </a:rPr>
              <a:pPr/>
              <a:t>‹#›</a:t>
            </a:fld>
            <a:endParaRPr lang="en-US">
              <a:solidFill>
                <a:srgbClr val="4D4D4F">
                  <a:tint val="75000"/>
                </a:srgbClr>
              </a:solidFill>
            </a:endParaRPr>
          </a:p>
        </p:txBody>
      </p:sp>
      <p:sp>
        <p:nvSpPr>
          <p:cNvPr id="5" name="Title Placeholder 1"/>
          <p:cNvSpPr>
            <a:spLocks noGrp="1"/>
          </p:cNvSpPr>
          <p:nvPr>
            <p:ph type="title"/>
          </p:nvPr>
        </p:nvSpPr>
        <p:spPr>
          <a:xfrm>
            <a:off x="416146" y="386732"/>
            <a:ext cx="5051434" cy="647411"/>
          </a:xfrm>
          <a:prstGeom prst="rect">
            <a:avLst/>
          </a:prstGeom>
        </p:spPr>
        <p:txBody>
          <a:bodyPr vert="horz" lIns="121899" tIns="60949" rIns="121899" bIns="60949" rtlCol="0" anchor="t" anchorCtr="0">
            <a:normAutofit/>
          </a:bodyPr>
          <a:lstStyle>
            <a:lvl1pPr algn="l">
              <a:defRPr sz="3200" spc="-67">
                <a:solidFill>
                  <a:schemeClr val="accent1"/>
                </a:solidFill>
              </a:defRPr>
            </a:lvl1pPr>
          </a:lstStyle>
          <a:p>
            <a:r>
              <a:rPr lang="en-US" smtClean="0"/>
              <a:t>Click to edit Master title style</a:t>
            </a:r>
            <a:endParaRPr lang="en-US" dirty="0"/>
          </a:p>
        </p:txBody>
      </p:sp>
      <p:sp>
        <p:nvSpPr>
          <p:cNvPr id="7" name="Text Placeholder 11"/>
          <p:cNvSpPr>
            <a:spLocks noGrp="1"/>
          </p:cNvSpPr>
          <p:nvPr>
            <p:ph type="body" sz="quarter" idx="13"/>
          </p:nvPr>
        </p:nvSpPr>
        <p:spPr>
          <a:xfrm>
            <a:off x="427647" y="1107017"/>
            <a:ext cx="5052421" cy="5164667"/>
          </a:xfrm>
        </p:spPr>
        <p:txBody>
          <a:bodyPr>
            <a:normAutofit/>
          </a:bodyPr>
          <a:lstStyle>
            <a:lvl1pPr marL="380933" indent="-380933">
              <a:defRPr lang="en-US" sz="2100" kern="1200" dirty="0" smtClean="0">
                <a:solidFill>
                  <a:schemeClr val="bg1">
                    <a:lumMod val="50000"/>
                  </a:schemeClr>
                </a:solidFill>
                <a:latin typeface="Segoe Light"/>
                <a:ea typeface="+mn-ea"/>
                <a:cs typeface="+mn-cs"/>
              </a:defRPr>
            </a:lvl1pPr>
          </a:lstStyle>
          <a:p>
            <a:pPr marL="380933" lvl="0" indent="-380933" algn="l" defTabSz="609493" rtl="0" eaLnBrk="1" latinLnBrk="0" hangingPunct="1">
              <a:spcBef>
                <a:spcPct val="20000"/>
              </a:spcBef>
              <a:buClr>
                <a:schemeClr val="accent2"/>
              </a:buClr>
              <a:buFont typeface="Wingdings" pitchFamily="2" charset="2"/>
              <a:buChar char="§"/>
            </a:pPr>
            <a:r>
              <a:rPr lang="en-US" smtClean="0"/>
              <a:t>Click to edit Master text styles</a:t>
            </a:r>
          </a:p>
        </p:txBody>
      </p:sp>
      <p:pic>
        <p:nvPicPr>
          <p:cNvPr id="9" name="Picture 2" descr="C:\Users\Claudette\Documents\2010 jobs\Microsoft Branding 2010\Microsoft Business Identity\Microsoft logo\ms-logo_gr-openness.png"/>
          <p:cNvPicPr>
            <a:picLocks noChangeAspect="1" noChangeArrowheads="1"/>
          </p:cNvPicPr>
          <p:nvPr userDrawn="1"/>
        </p:nvPicPr>
        <p:blipFill>
          <a:blip r:embed="rId2">
            <a:extLst>
              <a:ext uri="{BEBA8EAE-BF5A-486C-A8C5-ECC9F3942E4B}">
                <a14:imgProps xmlns:a14="http://schemas.microsoft.com/office/drawing/2010/main" xmlns="">
                  <a14:imgLayer r:embed="rId3">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689906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wo Content-Open Whi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35167" y="1092680"/>
            <a:ext cx="5557672" cy="5044987"/>
          </a:xfrm>
        </p:spPr>
        <p:txBody>
          <a:bodyPr>
            <a:normAutofit/>
          </a:bodyPr>
          <a:lstStyle>
            <a:lvl1pPr>
              <a:defRPr sz="2400"/>
            </a:lvl1pPr>
            <a:lvl2pPr>
              <a:defRPr sz="1900"/>
            </a:lvl2pPr>
            <a:lvl3pPr>
              <a:defRPr sz="1900"/>
            </a:lvl3pPr>
            <a:lvl4pPr>
              <a:defRPr sz="1900"/>
            </a:lvl4pPr>
            <a:lvl5pPr>
              <a:defRPr sz="19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816ECF9-34CC-CA4E-B3D1-CF9EF236EEAB}" type="datetimeFigureOut">
              <a:rPr lang="en-US" smtClean="0">
                <a:solidFill>
                  <a:srgbClr val="4D4D4F">
                    <a:tint val="75000"/>
                  </a:srgbClr>
                </a:solidFill>
              </a:rPr>
              <a:pPr/>
              <a:t>4/12/2012</a:t>
            </a:fld>
            <a:endParaRPr lang="en-US">
              <a:solidFill>
                <a:srgbClr val="4D4D4F">
                  <a:tint val="75000"/>
                </a:srgbClr>
              </a:solidFill>
            </a:endParaRPr>
          </a:p>
        </p:txBody>
      </p:sp>
      <p:sp>
        <p:nvSpPr>
          <p:cNvPr id="6" name="Footer Placeholder 5"/>
          <p:cNvSpPr>
            <a:spLocks noGrp="1"/>
          </p:cNvSpPr>
          <p:nvPr>
            <p:ph type="ftr" sz="quarter" idx="11"/>
          </p:nvPr>
        </p:nvSpPr>
        <p:spPr/>
        <p:txBody>
          <a:bodyPr/>
          <a:lstStyle/>
          <a:p>
            <a:endParaRPr lang="en-US">
              <a:solidFill>
                <a:srgbClr val="4D4D4F">
                  <a:tint val="75000"/>
                </a:srgbClr>
              </a:solidFill>
            </a:endParaRPr>
          </a:p>
        </p:txBody>
      </p:sp>
      <p:sp>
        <p:nvSpPr>
          <p:cNvPr id="7" name="Slide Number Placeholder 6"/>
          <p:cNvSpPr>
            <a:spLocks noGrp="1"/>
          </p:cNvSpPr>
          <p:nvPr>
            <p:ph type="sldNum" sz="quarter" idx="12"/>
          </p:nvPr>
        </p:nvSpPr>
        <p:spPr/>
        <p:txBody>
          <a:bodyPr/>
          <a:lstStyle/>
          <a:p>
            <a:fld id="{B6EE2EA2-8AA4-1040-9401-62E407DDDA8A}" type="slidenum">
              <a:rPr lang="en-US" smtClean="0">
                <a:solidFill>
                  <a:srgbClr val="4D4D4F">
                    <a:tint val="75000"/>
                  </a:srgbClr>
                </a:solidFill>
              </a:rPr>
              <a:pPr/>
              <a:t>‹#›</a:t>
            </a:fld>
            <a:endParaRPr lang="en-US">
              <a:solidFill>
                <a:srgbClr val="4D4D4F">
                  <a:tint val="75000"/>
                </a:srgbClr>
              </a:solidFill>
            </a:endParaRPr>
          </a:p>
        </p:txBody>
      </p:sp>
      <p:sp>
        <p:nvSpPr>
          <p:cNvPr id="8" name="Content Placeholder 2"/>
          <p:cNvSpPr>
            <a:spLocks noGrp="1"/>
          </p:cNvSpPr>
          <p:nvPr>
            <p:ph sz="half" idx="13"/>
          </p:nvPr>
        </p:nvSpPr>
        <p:spPr>
          <a:xfrm>
            <a:off x="6195987" y="1092680"/>
            <a:ext cx="5560141" cy="5044987"/>
          </a:xfrm>
        </p:spPr>
        <p:txBody>
          <a:bodyPr>
            <a:normAutofit/>
          </a:bodyPr>
          <a:lstStyle>
            <a:lvl1pPr>
              <a:defRPr sz="2400"/>
            </a:lvl1pPr>
            <a:lvl2pPr>
              <a:defRPr sz="1900"/>
            </a:lvl2pPr>
            <a:lvl3pPr>
              <a:defRPr sz="1900"/>
            </a:lvl3pPr>
            <a:lvl4pPr>
              <a:defRPr sz="1900"/>
            </a:lvl4pPr>
            <a:lvl5pPr>
              <a:defRPr sz="19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itle 1"/>
          <p:cNvSpPr>
            <a:spLocks noGrp="1"/>
          </p:cNvSpPr>
          <p:nvPr>
            <p:ph type="title"/>
          </p:nvPr>
        </p:nvSpPr>
        <p:spPr>
          <a:xfrm>
            <a:off x="238066" y="286142"/>
            <a:ext cx="11753470" cy="714524"/>
          </a:xfrm>
        </p:spPr>
        <p:txBody>
          <a:bodyPr/>
          <a:lstStyle/>
          <a:p>
            <a:r>
              <a:rPr lang="en-US" smtClean="0"/>
              <a:t>Click to edit Master title style</a:t>
            </a:r>
            <a:endParaRPr lang="en-US" dirty="0"/>
          </a:p>
        </p:txBody>
      </p:sp>
      <p:pic>
        <p:nvPicPr>
          <p:cNvPr id="10" name="Picture 2" descr="C:\Users\Claudette\Documents\2010 jobs\Microsoft Branding 2010\Microsoft Business Identity\Microsoft logo\ms-logo_gr-openness.png"/>
          <p:cNvPicPr>
            <a:picLocks noChangeAspect="1" noChangeArrowheads="1"/>
          </p:cNvPicPr>
          <p:nvPr userDrawn="1"/>
        </p:nvPicPr>
        <p:blipFill>
          <a:blip r:embed="rId2">
            <a:extLst>
              <a:ext uri="{BEBA8EAE-BF5A-486C-A8C5-ECC9F3942E4B}">
                <a14:imgProps xmlns:a14="http://schemas.microsoft.com/office/drawing/2010/main" xmlns="">
                  <a14:imgLayer r:embed="rId3">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5021104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3 Part-Open White">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16ECF9-34CC-CA4E-B3D1-CF9EF236EEAB}" type="datetimeFigureOut">
              <a:rPr lang="en-US" smtClean="0">
                <a:solidFill>
                  <a:srgbClr val="4D4D4F">
                    <a:tint val="75000"/>
                  </a:srgbClr>
                </a:solidFill>
              </a:rPr>
              <a:pPr/>
              <a:t>4/12/2012</a:t>
            </a:fld>
            <a:endParaRPr lang="en-US">
              <a:solidFill>
                <a:srgbClr val="4D4D4F">
                  <a:tint val="75000"/>
                </a:srgbClr>
              </a:solidFill>
            </a:endParaRPr>
          </a:p>
        </p:txBody>
      </p:sp>
      <p:sp>
        <p:nvSpPr>
          <p:cNvPr id="3" name="Footer Placeholder 2"/>
          <p:cNvSpPr>
            <a:spLocks noGrp="1"/>
          </p:cNvSpPr>
          <p:nvPr>
            <p:ph type="ftr" sz="quarter" idx="11"/>
          </p:nvPr>
        </p:nvSpPr>
        <p:spPr/>
        <p:txBody>
          <a:bodyPr/>
          <a:lstStyle/>
          <a:p>
            <a:endParaRPr lang="en-US">
              <a:solidFill>
                <a:srgbClr val="4D4D4F">
                  <a:tint val="75000"/>
                </a:srgbClr>
              </a:solidFill>
            </a:endParaRPr>
          </a:p>
        </p:txBody>
      </p:sp>
      <p:sp>
        <p:nvSpPr>
          <p:cNvPr id="4" name="Slide Number Placeholder 3"/>
          <p:cNvSpPr>
            <a:spLocks noGrp="1"/>
          </p:cNvSpPr>
          <p:nvPr>
            <p:ph type="sldNum" sz="quarter" idx="12"/>
          </p:nvPr>
        </p:nvSpPr>
        <p:spPr/>
        <p:txBody>
          <a:bodyPr/>
          <a:lstStyle/>
          <a:p>
            <a:fld id="{B6EE2EA2-8AA4-1040-9401-62E407DDDA8A}" type="slidenum">
              <a:rPr lang="en-US" smtClean="0">
                <a:solidFill>
                  <a:srgbClr val="4D4D4F">
                    <a:tint val="75000"/>
                  </a:srgbClr>
                </a:solidFill>
              </a:rPr>
              <a:pPr/>
              <a:t>‹#›</a:t>
            </a:fld>
            <a:endParaRPr lang="en-US">
              <a:solidFill>
                <a:srgbClr val="4D4D4F">
                  <a:tint val="75000"/>
                </a:srgbClr>
              </a:solidFill>
            </a:endParaRPr>
          </a:p>
        </p:txBody>
      </p:sp>
      <p:sp>
        <p:nvSpPr>
          <p:cNvPr id="5" name="Title Placeholder 1"/>
          <p:cNvSpPr>
            <a:spLocks noGrp="1"/>
          </p:cNvSpPr>
          <p:nvPr>
            <p:ph type="title"/>
          </p:nvPr>
        </p:nvSpPr>
        <p:spPr>
          <a:xfrm>
            <a:off x="228197" y="294721"/>
            <a:ext cx="6365039" cy="647411"/>
          </a:xfrm>
          <a:prstGeom prst="rect">
            <a:avLst/>
          </a:prstGeom>
        </p:spPr>
        <p:txBody>
          <a:bodyPr vert="horz" lIns="121899" tIns="60949" rIns="121899" bIns="60949" rtlCol="0" anchor="t" anchorCtr="0">
            <a:normAutofit/>
          </a:bodyPr>
          <a:lstStyle>
            <a:lvl1pPr algn="l">
              <a:defRPr sz="3200" spc="-67">
                <a:solidFill>
                  <a:schemeClr val="accent1"/>
                </a:solidFill>
              </a:defRPr>
            </a:lvl1pPr>
          </a:lstStyle>
          <a:p>
            <a:r>
              <a:rPr lang="en-US" smtClean="0"/>
              <a:t>Click to edit Master title style</a:t>
            </a:r>
            <a:endParaRPr lang="en-US" dirty="0"/>
          </a:p>
        </p:txBody>
      </p:sp>
      <p:sp>
        <p:nvSpPr>
          <p:cNvPr id="6" name="Text Placeholder 2"/>
          <p:cNvSpPr>
            <a:spLocks noGrp="1"/>
          </p:cNvSpPr>
          <p:nvPr>
            <p:ph idx="1" hasCustomPrompt="1"/>
          </p:nvPr>
        </p:nvSpPr>
        <p:spPr>
          <a:xfrm>
            <a:off x="6913700" y="340725"/>
            <a:ext cx="5080442" cy="5884792"/>
          </a:xfrm>
          <a:prstGeom prst="rect">
            <a:avLst/>
          </a:prstGeom>
        </p:spPr>
        <p:txBody>
          <a:bodyPr vert="horz" lIns="121899" tIns="60949" rIns="121899" bIns="60949" rtlCol="0">
            <a:normAutofit/>
          </a:bodyPr>
          <a:lstStyle>
            <a:lvl1pPr algn="l">
              <a:defRPr sz="2100"/>
            </a:lvl1pPr>
            <a:lvl2pPr algn="l">
              <a:defRPr sz="2100"/>
            </a:lvl2pPr>
            <a:lvl3pPr algn="l">
              <a:defRPr sz="2100"/>
            </a:lvl3pPr>
            <a:lvl4pPr algn="l">
              <a:defRPr sz="2100"/>
            </a:lvl4pPr>
            <a:lvl5pPr algn="l">
              <a:defRPr sz="2100"/>
            </a:lvl5pPr>
          </a:lstStyle>
          <a:p>
            <a:pPr lvl="0"/>
            <a:r>
              <a:rPr lang="en-US" dirty="0" smtClean="0"/>
              <a:t>Click to edit Master text styles</a:t>
            </a:r>
          </a:p>
        </p:txBody>
      </p:sp>
      <p:sp>
        <p:nvSpPr>
          <p:cNvPr id="7" name="Text Placeholder 11"/>
          <p:cNvSpPr>
            <a:spLocks noGrp="1"/>
          </p:cNvSpPr>
          <p:nvPr>
            <p:ph type="body" sz="quarter" idx="13"/>
          </p:nvPr>
        </p:nvSpPr>
        <p:spPr>
          <a:xfrm>
            <a:off x="251195" y="1107017"/>
            <a:ext cx="6366027" cy="5164667"/>
          </a:xfrm>
        </p:spPr>
        <p:txBody>
          <a:bodyPr>
            <a:normAutofit/>
          </a:bodyPr>
          <a:lstStyle>
            <a:lvl1pPr>
              <a:defRPr sz="2100">
                <a:solidFill>
                  <a:schemeClr val="tx2">
                    <a:lumMod val="50000"/>
                  </a:schemeClr>
                </a:solidFill>
              </a:defRPr>
            </a:lvl1pPr>
          </a:lstStyle>
          <a:p>
            <a:pPr lvl="0"/>
            <a:r>
              <a:rPr lang="en-US" smtClean="0"/>
              <a:t>Click to edit Master text styles</a:t>
            </a:r>
          </a:p>
        </p:txBody>
      </p:sp>
      <p:pic>
        <p:nvPicPr>
          <p:cNvPr id="11" name="Picture 2" descr="C:\Users\Claudette\Documents\2010 jobs\Microsoft Branding 2010\Microsoft Business Identity\Microsoft logo\ms-logo_gr-openness.png"/>
          <p:cNvPicPr>
            <a:picLocks noChangeAspect="1" noChangeArrowheads="1"/>
          </p:cNvPicPr>
          <p:nvPr userDrawn="1"/>
        </p:nvPicPr>
        <p:blipFill>
          <a:blip r:embed="rId2">
            <a:extLst>
              <a:ext uri="{BEBA8EAE-BF5A-486C-A8C5-ECC9F3942E4B}">
                <a14:imgProps xmlns:a14="http://schemas.microsoft.com/office/drawing/2010/main" xmlns="">
                  <a14:imgLayer r:embed="rId3">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182962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946413"/>
          </a:xfrm>
        </p:spPr>
        <p:txBody>
          <a:bodyPr/>
          <a:lstStyle>
            <a:lvl1pPr marL="0" indent="0">
              <a:spcBef>
                <a:spcPts val="0"/>
              </a:spcBef>
              <a:spcAft>
                <a:spcPts val="900"/>
              </a:spcAft>
              <a:buNone/>
              <a:defRPr sz="4000" spc="-100" baseline="0">
                <a:latin typeface="Segoe UI Light" pitchFamily="34" charset="0"/>
              </a:defRPr>
            </a:lvl1pPr>
            <a:lvl2pPr marL="0" indent="0">
              <a:spcBef>
                <a:spcPts val="0"/>
              </a:spcBef>
              <a:spcAft>
                <a:spcPts val="400"/>
              </a:spcAft>
              <a:buNone/>
              <a:defRPr sz="2000" spc="-50" baseline="0"/>
            </a:lvl2pPr>
            <a:lvl3pPr marL="0" indent="0">
              <a:spcBef>
                <a:spcPts val="0"/>
              </a:spcBef>
              <a:spcAft>
                <a:spcPts val="400"/>
              </a:spcAft>
              <a:buNone/>
              <a:defRPr sz="2000"/>
            </a:lvl3pPr>
            <a:lvl4pPr marL="0" indent="0">
              <a:spcBef>
                <a:spcPts val="0"/>
              </a:spcBef>
              <a:spcAft>
                <a:spcPts val="400"/>
              </a:spcAft>
              <a:buNone/>
              <a:defRPr/>
            </a:lvl4pPr>
            <a:lvl5pPr marL="0" indent="0">
              <a:spcBef>
                <a:spcPts val="0"/>
              </a:spcBef>
              <a:spcAft>
                <a:spcPts val="400"/>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xmlns="" val="356503880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217400262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127311312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xmlns="" val="2632799347"/>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2219958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2996240421"/>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xmlns="" val="300155049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amp;Sub heading-Open White">
    <p:spTree>
      <p:nvGrpSpPr>
        <p:cNvPr id="1" name=""/>
        <p:cNvGrpSpPr/>
        <p:nvPr/>
      </p:nvGrpSpPr>
      <p:grpSpPr>
        <a:xfrm>
          <a:off x="0" y="0"/>
          <a:ext cx="0" cy="0"/>
          <a:chOff x="0" y="0"/>
          <a:chExt cx="0" cy="0"/>
        </a:xfrm>
      </p:grpSpPr>
      <p:pic>
        <p:nvPicPr>
          <p:cNvPr id="8" name="Picture 7" descr="bridgebasetransparent.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441214" y="5359318"/>
            <a:ext cx="11753470" cy="1476135"/>
          </a:xfrm>
          <a:prstGeom prst="rect">
            <a:avLst/>
          </a:prstGeom>
        </p:spPr>
      </p:pic>
      <p:sp>
        <p:nvSpPr>
          <p:cNvPr id="2" name="Title 1"/>
          <p:cNvSpPr>
            <a:spLocks noGrp="1"/>
          </p:cNvSpPr>
          <p:nvPr>
            <p:ph type="title"/>
          </p:nvPr>
        </p:nvSpPr>
        <p:spPr>
          <a:xfrm>
            <a:off x="379413" y="231453"/>
            <a:ext cx="11753470" cy="714524"/>
          </a:xfrm>
        </p:spPr>
        <p:txBody>
          <a:bodyPr/>
          <a:lstStyle>
            <a:lvl1pPr>
              <a:defRPr sz="4000">
                <a:solidFill>
                  <a:schemeClr val="accent6"/>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F816ECF9-34CC-CA4E-B3D1-CF9EF236EEAB}" type="datetimeFigureOut">
              <a:rPr lang="en-US" smtClean="0"/>
              <a:pPr/>
              <a:t>4/12/2012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E2EA2-8AA4-1040-9401-62E407DDDA8A}" type="slidenum">
              <a:rPr lang="en-US" smtClean="0"/>
              <a:pPr/>
              <a:t>‹#›</a:t>
            </a:fld>
            <a:endParaRPr lang="en-US"/>
          </a:p>
        </p:txBody>
      </p:sp>
      <p:sp>
        <p:nvSpPr>
          <p:cNvPr id="10" name="Text Placeholder 9"/>
          <p:cNvSpPr>
            <a:spLocks noGrp="1"/>
          </p:cNvSpPr>
          <p:nvPr>
            <p:ph type="body" sz="quarter" idx="13" hasCustomPrompt="1"/>
          </p:nvPr>
        </p:nvSpPr>
        <p:spPr>
          <a:xfrm>
            <a:off x="379564" y="837671"/>
            <a:ext cx="11752905" cy="605367"/>
          </a:xfrm>
        </p:spPr>
        <p:txBody>
          <a:bodyPr>
            <a:normAutofit/>
          </a:bodyPr>
          <a:lstStyle>
            <a:lvl1pPr marL="0" indent="0">
              <a:buNone/>
              <a:defRPr sz="2800" i="1">
                <a:solidFill>
                  <a:schemeClr val="tx2"/>
                </a:solidFill>
              </a:defRPr>
            </a:lvl1pPr>
            <a:lvl2pPr marL="609493" indent="0">
              <a:buNone/>
              <a:defRPr/>
            </a:lvl2pPr>
            <a:lvl3pPr marL="1218987" indent="0">
              <a:buNone/>
              <a:defRPr/>
            </a:lvl3pPr>
            <a:lvl4pPr marL="1828480" indent="0">
              <a:buNone/>
              <a:defRPr/>
            </a:lvl4pPr>
            <a:lvl5pPr marL="2437973" indent="0">
              <a:buNone/>
              <a:defRPr/>
            </a:lvl5pPr>
          </a:lstStyle>
          <a:p>
            <a:pPr lvl="0"/>
            <a:r>
              <a:rPr lang="en-US" dirty="0" smtClean="0"/>
              <a:t>Click to edit sub heading</a:t>
            </a:r>
            <a:endParaRPr lang="en-US" dirty="0"/>
          </a:p>
        </p:txBody>
      </p:sp>
      <p:pic>
        <p:nvPicPr>
          <p:cNvPr id="9"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xmlns="">
                  <a14:imgLayer r:embed="rId4">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649664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Slide-Open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3960" y="2183302"/>
            <a:ext cx="11201854" cy="795687"/>
          </a:xfrm>
        </p:spPr>
        <p:txBody>
          <a:bodyPr>
            <a:noAutofit/>
          </a:bodyPr>
          <a:lstStyle>
            <a:lvl1pPr>
              <a:defRPr sz="4300" baseline="0">
                <a:solidFill>
                  <a:schemeClr val="accent1"/>
                </a:solidFill>
              </a:defRPr>
            </a:lvl1pPr>
          </a:lstStyle>
          <a:p>
            <a:r>
              <a:rPr lang="en-US" dirty="0" smtClean="0"/>
              <a:t>Microsoft Openness</a:t>
            </a:r>
            <a:endParaRPr lang="en-US" dirty="0"/>
          </a:p>
        </p:txBody>
      </p:sp>
      <p:sp>
        <p:nvSpPr>
          <p:cNvPr id="3" name="Subtitle 2"/>
          <p:cNvSpPr>
            <a:spLocks noGrp="1"/>
          </p:cNvSpPr>
          <p:nvPr>
            <p:ph type="subTitle" idx="1" hasCustomPrompt="1"/>
          </p:nvPr>
        </p:nvSpPr>
        <p:spPr>
          <a:xfrm>
            <a:off x="456955" y="3407348"/>
            <a:ext cx="11201854" cy="336160"/>
          </a:xfrm>
        </p:spPr>
        <p:txBody>
          <a:bodyPr>
            <a:noAutofit/>
          </a:bodyPr>
          <a:lstStyle>
            <a:lvl1pPr marL="0" indent="0" algn="l">
              <a:buNone/>
              <a:defRPr sz="2100">
                <a:solidFill>
                  <a:schemeClr val="accent6"/>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smtClean="0"/>
              <a:t>Name</a:t>
            </a:r>
            <a:endParaRPr lang="en-US" dirty="0"/>
          </a:p>
        </p:txBody>
      </p:sp>
      <p:sp>
        <p:nvSpPr>
          <p:cNvPr id="4" name="Date Placeholder 3"/>
          <p:cNvSpPr>
            <a:spLocks noGrp="1"/>
          </p:cNvSpPr>
          <p:nvPr>
            <p:ph type="dt" sz="half" idx="10"/>
          </p:nvPr>
        </p:nvSpPr>
        <p:spPr>
          <a:xfrm>
            <a:off x="609441" y="6356352"/>
            <a:ext cx="2844059" cy="365125"/>
          </a:xfrm>
          <a:prstGeom prst="rect">
            <a:avLst/>
          </a:prstGeom>
        </p:spPr>
        <p:txBody>
          <a:bodyPr/>
          <a:lstStyle/>
          <a:p>
            <a:pPr defTabSz="914363"/>
            <a:fld id="{F816ECF9-34CC-CA4E-B3D1-CF9EF236EEAB}" type="datetimeFigureOut">
              <a:rPr lang="en-US" sz="1800" smtClean="0">
                <a:solidFill>
                  <a:srgbClr val="000000"/>
                </a:solidFill>
              </a:rPr>
              <a:pPr defTabSz="914363"/>
              <a:t>4/12/2012</a:t>
            </a:fld>
            <a:endParaRPr lang="en-US" sz="1800">
              <a:solidFill>
                <a:srgbClr val="000000"/>
              </a:solidFill>
            </a:endParaRPr>
          </a:p>
        </p:txBody>
      </p:sp>
      <p:sp>
        <p:nvSpPr>
          <p:cNvPr id="5" name="Footer Placeholder 4"/>
          <p:cNvSpPr>
            <a:spLocks noGrp="1"/>
          </p:cNvSpPr>
          <p:nvPr>
            <p:ph type="ftr" sz="quarter" idx="11"/>
          </p:nvPr>
        </p:nvSpPr>
        <p:spPr>
          <a:xfrm>
            <a:off x="4164515" y="6356352"/>
            <a:ext cx="3859795" cy="365125"/>
          </a:xfrm>
          <a:prstGeom prst="rect">
            <a:avLst/>
          </a:prstGeom>
        </p:spPr>
        <p:txBody>
          <a:bodyPr/>
          <a:lstStyle/>
          <a:p>
            <a:pPr defTabSz="914363"/>
            <a:endParaRPr lang="en-US" sz="1800">
              <a:solidFill>
                <a:srgbClr val="000000"/>
              </a:solidFill>
            </a:endParaRPr>
          </a:p>
        </p:txBody>
      </p:sp>
      <p:sp>
        <p:nvSpPr>
          <p:cNvPr id="6" name="Slide Number Placeholder 5"/>
          <p:cNvSpPr>
            <a:spLocks noGrp="1"/>
          </p:cNvSpPr>
          <p:nvPr>
            <p:ph type="sldNum" sz="quarter" idx="12"/>
          </p:nvPr>
        </p:nvSpPr>
        <p:spPr>
          <a:xfrm>
            <a:off x="8735325" y="6356352"/>
            <a:ext cx="2844059" cy="365125"/>
          </a:xfrm>
          <a:prstGeom prst="rect">
            <a:avLst/>
          </a:prstGeom>
        </p:spPr>
        <p:txBody>
          <a:bodyPr/>
          <a:lstStyle/>
          <a:p>
            <a:pPr defTabSz="914363"/>
            <a:fld id="{B6EE2EA2-8AA4-1040-9401-62E407DDDA8A}" type="slidenum">
              <a:rPr lang="en-US" sz="1800" smtClean="0">
                <a:solidFill>
                  <a:srgbClr val="000000"/>
                </a:solidFill>
              </a:rPr>
              <a:pPr defTabSz="914363"/>
              <a:t>‹#›</a:t>
            </a:fld>
            <a:endParaRPr lang="en-US" sz="1800">
              <a:solidFill>
                <a:srgbClr val="000000"/>
              </a:solidFill>
            </a:endParaRPr>
          </a:p>
        </p:txBody>
      </p:sp>
      <p:pic>
        <p:nvPicPr>
          <p:cNvPr id="20" name="Picture 19" descr="smallPinkBridge1.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9229741" y="374379"/>
            <a:ext cx="2562339" cy="323447"/>
          </a:xfrm>
          <a:prstGeom prst="rect">
            <a:avLst/>
          </a:prstGeom>
        </p:spPr>
      </p:pic>
      <p:sp>
        <p:nvSpPr>
          <p:cNvPr id="9" name="Text Placeholder 8"/>
          <p:cNvSpPr>
            <a:spLocks noGrp="1"/>
          </p:cNvSpPr>
          <p:nvPr>
            <p:ph type="body" sz="quarter" idx="13" hasCustomPrompt="1"/>
          </p:nvPr>
        </p:nvSpPr>
        <p:spPr>
          <a:xfrm>
            <a:off x="457084" y="3834723"/>
            <a:ext cx="11202715" cy="996071"/>
          </a:xfrm>
        </p:spPr>
        <p:txBody>
          <a:bodyPr>
            <a:noAutofit/>
          </a:bodyPr>
          <a:lstStyle>
            <a:lvl1pPr marL="0" indent="0">
              <a:buNone/>
              <a:defRPr sz="1900" baseline="0"/>
            </a:lvl1pPr>
            <a:lvl2pPr marL="609493" indent="0">
              <a:buNone/>
              <a:defRPr sz="1900"/>
            </a:lvl2pPr>
            <a:lvl3pPr marL="1218987" indent="0">
              <a:buNone/>
              <a:defRPr sz="1900"/>
            </a:lvl3pPr>
            <a:lvl4pPr marL="1828480" indent="0">
              <a:buNone/>
              <a:defRPr sz="1900"/>
            </a:lvl4pPr>
            <a:lvl5pPr marL="2437973" indent="0">
              <a:buNone/>
              <a:defRPr sz="1900"/>
            </a:lvl5pPr>
          </a:lstStyle>
          <a:p>
            <a:pPr lvl="0"/>
            <a:r>
              <a:rPr lang="en-US" dirty="0" smtClean="0"/>
              <a:t>Title</a:t>
            </a:r>
          </a:p>
          <a:p>
            <a:pPr lvl="0"/>
            <a:r>
              <a:rPr lang="en-US" dirty="0" smtClean="0"/>
              <a:t>Microsoft Corporation</a:t>
            </a:r>
            <a:endParaRPr lang="en-US" dirty="0"/>
          </a:p>
        </p:txBody>
      </p:sp>
      <p:pic>
        <p:nvPicPr>
          <p:cNvPr id="16" name="Picture 15" descr="bridgebasetransparent.png"/>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238068" y="5156118"/>
            <a:ext cx="11753470" cy="1476135"/>
          </a:xfrm>
          <a:prstGeom prst="rect">
            <a:avLst/>
          </a:prstGeom>
        </p:spPr>
      </p:pic>
      <p:pic>
        <p:nvPicPr>
          <p:cNvPr id="10" name="Picture 2" descr="C:\Users\Claudette\Documents\2010 jobs\Microsoft Branding 2010\Microsoft Business Identity\Microsoft logo\ms-logo_gr-openness.png"/>
          <p:cNvPicPr>
            <a:picLocks noChangeAspect="1" noChangeArrowheads="1"/>
          </p:cNvPicPr>
          <p:nvPr userDrawn="1"/>
        </p:nvPicPr>
        <p:blipFill>
          <a:blip r:embed="rId4">
            <a:extLst>
              <a:ext uri="{BEBA8EAE-BF5A-486C-A8C5-ECC9F3942E4B}">
                <a14:imgProps xmlns:a14="http://schemas.microsoft.com/office/drawing/2010/main" xmlns="">
                  <a14:imgLayer r:embed="rId5">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596744" y="447169"/>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2528179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Left-Open White">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441" y="6356352"/>
            <a:ext cx="2844059" cy="365125"/>
          </a:xfrm>
          <a:prstGeom prst="rect">
            <a:avLst/>
          </a:prstGeom>
        </p:spPr>
        <p:txBody>
          <a:bodyPr/>
          <a:lstStyle/>
          <a:p>
            <a:pPr defTabSz="914363"/>
            <a:fld id="{F816ECF9-34CC-CA4E-B3D1-CF9EF236EEAB}" type="datetimeFigureOut">
              <a:rPr lang="en-US" sz="1800" smtClean="0">
                <a:solidFill>
                  <a:srgbClr val="000000"/>
                </a:solidFill>
              </a:rPr>
              <a:pPr defTabSz="914363"/>
              <a:t>4/12/2012</a:t>
            </a:fld>
            <a:endParaRPr lang="en-US" sz="1800">
              <a:solidFill>
                <a:srgbClr val="000000"/>
              </a:solidFill>
            </a:endParaRPr>
          </a:p>
        </p:txBody>
      </p:sp>
      <p:sp>
        <p:nvSpPr>
          <p:cNvPr id="3" name="Footer Placeholder 2"/>
          <p:cNvSpPr>
            <a:spLocks noGrp="1"/>
          </p:cNvSpPr>
          <p:nvPr>
            <p:ph type="ftr" sz="quarter" idx="11"/>
          </p:nvPr>
        </p:nvSpPr>
        <p:spPr>
          <a:xfrm>
            <a:off x="4164515" y="6356352"/>
            <a:ext cx="3859795" cy="365125"/>
          </a:xfrm>
          <a:prstGeom prst="rect">
            <a:avLst/>
          </a:prstGeom>
        </p:spPr>
        <p:txBody>
          <a:bodyPr/>
          <a:lstStyle/>
          <a:p>
            <a:pPr defTabSz="914363"/>
            <a:endParaRPr lang="en-US" sz="1800">
              <a:solidFill>
                <a:srgbClr val="000000"/>
              </a:solidFill>
            </a:endParaRPr>
          </a:p>
        </p:txBody>
      </p:sp>
      <p:sp>
        <p:nvSpPr>
          <p:cNvPr id="4" name="Slide Number Placeholder 3"/>
          <p:cNvSpPr>
            <a:spLocks noGrp="1"/>
          </p:cNvSpPr>
          <p:nvPr>
            <p:ph type="sldNum" sz="quarter" idx="12"/>
          </p:nvPr>
        </p:nvSpPr>
        <p:spPr>
          <a:xfrm>
            <a:off x="8735325" y="6356352"/>
            <a:ext cx="2844059" cy="365125"/>
          </a:xfrm>
          <a:prstGeom prst="rect">
            <a:avLst/>
          </a:prstGeom>
        </p:spPr>
        <p:txBody>
          <a:bodyPr/>
          <a:lstStyle/>
          <a:p>
            <a:pPr defTabSz="914363"/>
            <a:fld id="{B6EE2EA2-8AA4-1040-9401-62E407DDDA8A}" type="slidenum">
              <a:rPr lang="en-US" sz="1800" smtClean="0">
                <a:solidFill>
                  <a:srgbClr val="000000"/>
                </a:solidFill>
              </a:rPr>
              <a:pPr defTabSz="914363"/>
              <a:t>‹#›</a:t>
            </a:fld>
            <a:endParaRPr lang="en-US" sz="1800">
              <a:solidFill>
                <a:srgbClr val="000000"/>
              </a:solidFill>
            </a:endParaRPr>
          </a:p>
        </p:txBody>
      </p:sp>
      <p:sp>
        <p:nvSpPr>
          <p:cNvPr id="5" name="Title Placeholder 1"/>
          <p:cNvSpPr>
            <a:spLocks noGrp="1"/>
          </p:cNvSpPr>
          <p:nvPr>
            <p:ph type="title"/>
          </p:nvPr>
        </p:nvSpPr>
        <p:spPr>
          <a:xfrm>
            <a:off x="416146" y="386732"/>
            <a:ext cx="5051434" cy="647411"/>
          </a:xfrm>
          <a:prstGeom prst="rect">
            <a:avLst/>
          </a:prstGeom>
        </p:spPr>
        <p:txBody>
          <a:bodyPr vert="horz" lIns="121899" tIns="60949" rIns="121899" bIns="60949" rtlCol="0" anchor="t" anchorCtr="0">
            <a:normAutofit/>
          </a:bodyPr>
          <a:lstStyle>
            <a:lvl1pPr algn="l">
              <a:defRPr sz="3200" spc="-67">
                <a:solidFill>
                  <a:schemeClr val="accent1"/>
                </a:solidFill>
              </a:defRPr>
            </a:lvl1pPr>
          </a:lstStyle>
          <a:p>
            <a:r>
              <a:rPr lang="en-US" smtClean="0"/>
              <a:t>Click to edit Master title style</a:t>
            </a:r>
            <a:endParaRPr lang="en-US" dirty="0"/>
          </a:p>
        </p:txBody>
      </p:sp>
      <p:sp>
        <p:nvSpPr>
          <p:cNvPr id="7" name="Text Placeholder 11"/>
          <p:cNvSpPr>
            <a:spLocks noGrp="1"/>
          </p:cNvSpPr>
          <p:nvPr>
            <p:ph type="body" sz="quarter" idx="13"/>
          </p:nvPr>
        </p:nvSpPr>
        <p:spPr>
          <a:xfrm>
            <a:off x="427647" y="1107017"/>
            <a:ext cx="5052421" cy="5164667"/>
          </a:xfrm>
        </p:spPr>
        <p:txBody>
          <a:bodyPr>
            <a:normAutofit/>
          </a:bodyPr>
          <a:lstStyle>
            <a:lvl1pPr marL="380933" indent="-380933">
              <a:defRPr lang="en-US" sz="2100" kern="1200" dirty="0" smtClean="0">
                <a:solidFill>
                  <a:schemeClr val="bg1">
                    <a:lumMod val="50000"/>
                  </a:schemeClr>
                </a:solidFill>
                <a:latin typeface="Segoe Light"/>
                <a:ea typeface="+mn-ea"/>
                <a:cs typeface="+mn-cs"/>
              </a:defRPr>
            </a:lvl1pPr>
          </a:lstStyle>
          <a:p>
            <a:pPr marL="380933" lvl="0" indent="-380933" algn="l" defTabSz="609493" rtl="0" eaLnBrk="1" latinLnBrk="0" hangingPunct="1">
              <a:spcBef>
                <a:spcPct val="20000"/>
              </a:spcBef>
              <a:buClr>
                <a:schemeClr val="accent2"/>
              </a:buClr>
              <a:buFont typeface="Wingdings" pitchFamily="2" charset="2"/>
              <a:buChar char="§"/>
            </a:pPr>
            <a:r>
              <a:rPr lang="en-US" smtClean="0"/>
              <a:t>Click to edit Master text styles</a:t>
            </a:r>
          </a:p>
        </p:txBody>
      </p:sp>
      <p:pic>
        <p:nvPicPr>
          <p:cNvPr id="8" name="Picture 7" descr="bridgebasetransparent.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238068" y="5156118"/>
            <a:ext cx="11753470" cy="1476135"/>
          </a:xfrm>
          <a:prstGeom prst="rect">
            <a:avLst/>
          </a:prstGeom>
        </p:spPr>
      </p:pic>
      <p:pic>
        <p:nvPicPr>
          <p:cNvPr id="9"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xmlns="">
                  <a14:imgLayer r:embed="rId4">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279878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Only-Open White">
    <p:spTree>
      <p:nvGrpSpPr>
        <p:cNvPr id="1" name=""/>
        <p:cNvGrpSpPr/>
        <p:nvPr/>
      </p:nvGrpSpPr>
      <p:grpSpPr>
        <a:xfrm>
          <a:off x="0" y="0"/>
          <a:ext cx="0" cy="0"/>
          <a:chOff x="0" y="0"/>
          <a:chExt cx="0" cy="0"/>
        </a:xfrm>
      </p:grpSpPr>
      <p:pic>
        <p:nvPicPr>
          <p:cNvPr id="7" name="Picture 6" descr="bridgebasetransparent.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441214" y="5359318"/>
            <a:ext cx="11753470" cy="1476135"/>
          </a:xfrm>
          <a:prstGeom prst="rect">
            <a:avLst/>
          </a:prstGeom>
        </p:spPr>
      </p:pic>
      <p:sp>
        <p:nvSpPr>
          <p:cNvPr id="2" name="Title 1"/>
          <p:cNvSpPr>
            <a:spLocks noGrp="1"/>
          </p:cNvSpPr>
          <p:nvPr>
            <p:ph type="title"/>
          </p:nvPr>
        </p:nvSpPr>
        <p:spPr>
          <a:xfrm>
            <a:off x="379413" y="225425"/>
            <a:ext cx="11753470" cy="714524"/>
          </a:xfrm>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a:xfrm>
            <a:off x="609441" y="6356352"/>
            <a:ext cx="2844059" cy="365125"/>
          </a:xfrm>
          <a:prstGeom prst="rect">
            <a:avLst/>
          </a:prstGeom>
        </p:spPr>
        <p:txBody>
          <a:bodyPr/>
          <a:lstStyle/>
          <a:p>
            <a:pPr defTabSz="914363"/>
            <a:fld id="{F816ECF9-34CC-CA4E-B3D1-CF9EF236EEAB}" type="datetimeFigureOut">
              <a:rPr lang="en-US" sz="1800" smtClean="0">
                <a:solidFill>
                  <a:srgbClr val="000000"/>
                </a:solidFill>
              </a:rPr>
              <a:pPr defTabSz="914363"/>
              <a:t>4/12/2012</a:t>
            </a:fld>
            <a:endParaRPr lang="en-US" sz="1800">
              <a:solidFill>
                <a:srgbClr val="000000"/>
              </a:solidFill>
            </a:endParaRPr>
          </a:p>
        </p:txBody>
      </p:sp>
      <p:sp>
        <p:nvSpPr>
          <p:cNvPr id="5" name="Footer Placeholder 4"/>
          <p:cNvSpPr>
            <a:spLocks noGrp="1"/>
          </p:cNvSpPr>
          <p:nvPr>
            <p:ph type="ftr" sz="quarter" idx="11"/>
          </p:nvPr>
        </p:nvSpPr>
        <p:spPr>
          <a:xfrm>
            <a:off x="4164515" y="6356352"/>
            <a:ext cx="3859795" cy="365125"/>
          </a:xfrm>
          <a:prstGeom prst="rect">
            <a:avLst/>
          </a:prstGeom>
        </p:spPr>
        <p:txBody>
          <a:bodyPr/>
          <a:lstStyle/>
          <a:p>
            <a:pPr defTabSz="914363"/>
            <a:endParaRPr lang="en-US" sz="1800">
              <a:solidFill>
                <a:srgbClr val="000000"/>
              </a:solidFill>
            </a:endParaRPr>
          </a:p>
        </p:txBody>
      </p:sp>
      <p:sp>
        <p:nvSpPr>
          <p:cNvPr id="6" name="Slide Number Placeholder 5"/>
          <p:cNvSpPr>
            <a:spLocks noGrp="1"/>
          </p:cNvSpPr>
          <p:nvPr>
            <p:ph type="sldNum" sz="quarter" idx="12"/>
          </p:nvPr>
        </p:nvSpPr>
        <p:spPr>
          <a:xfrm>
            <a:off x="8735325" y="6356352"/>
            <a:ext cx="2844059" cy="365125"/>
          </a:xfrm>
          <a:prstGeom prst="rect">
            <a:avLst/>
          </a:prstGeom>
        </p:spPr>
        <p:txBody>
          <a:bodyPr/>
          <a:lstStyle/>
          <a:p>
            <a:pPr defTabSz="914363"/>
            <a:fld id="{B6EE2EA2-8AA4-1040-9401-62E407DDDA8A}" type="slidenum">
              <a:rPr lang="en-US" sz="1800" smtClean="0">
                <a:solidFill>
                  <a:srgbClr val="000000"/>
                </a:solidFill>
              </a:rPr>
              <a:pPr defTabSz="914363"/>
              <a:t>‹#›</a:t>
            </a:fld>
            <a:endParaRPr lang="en-US" sz="1800">
              <a:solidFill>
                <a:srgbClr val="000000"/>
              </a:solidFill>
            </a:endParaRPr>
          </a:p>
        </p:txBody>
      </p:sp>
      <p:pic>
        <p:nvPicPr>
          <p:cNvPr id="8"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xmlns="">
                  <a14:imgLayer r:embed="rId4">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817375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7868" y="228602"/>
            <a:ext cx="11173090" cy="886396"/>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07868" y="1447800"/>
            <a:ext cx="11173090" cy="26673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31470501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Open White">
    <p:spTree>
      <p:nvGrpSpPr>
        <p:cNvPr id="1" name=""/>
        <p:cNvGrpSpPr/>
        <p:nvPr/>
      </p:nvGrpSpPr>
      <p:grpSpPr>
        <a:xfrm>
          <a:off x="0" y="0"/>
          <a:ext cx="0" cy="0"/>
          <a:chOff x="0" y="0"/>
          <a:chExt cx="0" cy="0"/>
        </a:xfrm>
      </p:grpSpPr>
      <p:pic>
        <p:nvPicPr>
          <p:cNvPr id="10" name="Picture 9" descr="bridgebasetransparent.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238068" y="5156118"/>
            <a:ext cx="11753470" cy="1476135"/>
          </a:xfrm>
          <a:prstGeom prst="rect">
            <a:avLst/>
          </a:prstGeom>
        </p:spPr>
      </p:pic>
      <p:sp>
        <p:nvSpPr>
          <p:cNvPr id="4" name="Date Placeholder 3"/>
          <p:cNvSpPr>
            <a:spLocks noGrp="1"/>
          </p:cNvSpPr>
          <p:nvPr>
            <p:ph type="dt" sz="half" idx="10"/>
          </p:nvPr>
        </p:nvSpPr>
        <p:spPr/>
        <p:txBody>
          <a:bodyPr/>
          <a:lstStyle/>
          <a:p>
            <a:fld id="{F816ECF9-34CC-CA4E-B3D1-CF9EF236EEAB}" type="datetimeFigureOut">
              <a:rPr lang="en-US" smtClean="0"/>
              <a:pPr/>
              <a:t>4/12/2012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E2EA2-8AA4-1040-9401-62E407DDDA8A}" type="slidenum">
              <a:rPr lang="en-US" smtClean="0"/>
              <a:pPr/>
              <a:t>‹#›</a:t>
            </a:fld>
            <a:endParaRPr lang="en-US"/>
          </a:p>
        </p:txBody>
      </p:sp>
      <p:pic>
        <p:nvPicPr>
          <p:cNvPr id="7"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xmlns="">
                  <a14:imgLayer r:embed="rId4">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9968331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ssText-Open Whi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16ECF9-34CC-CA4E-B3D1-CF9EF236EEAB}" type="datetimeFigureOut">
              <a:rPr lang="en-US" smtClean="0"/>
              <a:pPr/>
              <a:t>4/12/2012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EE2EA2-8AA4-1040-9401-62E407DDDA8A}" type="slidenum">
              <a:rPr lang="en-US" smtClean="0"/>
              <a:pPr/>
              <a:t>‹#›</a:t>
            </a:fld>
            <a:endParaRPr lang="en-US"/>
          </a:p>
        </p:txBody>
      </p:sp>
      <p:sp>
        <p:nvSpPr>
          <p:cNvPr id="7" name="Title Placeholder 1"/>
          <p:cNvSpPr>
            <a:spLocks noGrp="1"/>
          </p:cNvSpPr>
          <p:nvPr>
            <p:ph type="title"/>
          </p:nvPr>
        </p:nvSpPr>
        <p:spPr>
          <a:xfrm>
            <a:off x="435166" y="1294825"/>
            <a:ext cx="10969943" cy="647411"/>
          </a:xfrm>
          <a:prstGeom prst="rect">
            <a:avLst/>
          </a:prstGeom>
        </p:spPr>
        <p:txBody>
          <a:bodyPr vert="horz" lIns="121899" tIns="60949" rIns="121899" bIns="60949" rtlCol="0" anchor="t" anchorCtr="0">
            <a:noAutofit/>
          </a:bodyPr>
          <a:lstStyle>
            <a:lvl1pPr algn="l">
              <a:defRPr sz="3700" spc="-67">
                <a:solidFill>
                  <a:schemeClr val="accent1"/>
                </a:solidFill>
              </a:defRPr>
            </a:lvl1pPr>
          </a:lstStyle>
          <a:p>
            <a:r>
              <a:rPr lang="en-US" dirty="0" smtClean="0"/>
              <a:t>Click to edit Master title style</a:t>
            </a:r>
            <a:endParaRPr lang="en-US" dirty="0"/>
          </a:p>
        </p:txBody>
      </p:sp>
      <p:sp>
        <p:nvSpPr>
          <p:cNvPr id="8" name="Text Placeholder 2"/>
          <p:cNvSpPr>
            <a:spLocks noGrp="1"/>
          </p:cNvSpPr>
          <p:nvPr>
            <p:ph idx="1"/>
          </p:nvPr>
        </p:nvSpPr>
        <p:spPr>
          <a:xfrm>
            <a:off x="435166" y="2066738"/>
            <a:ext cx="10969943" cy="2008637"/>
          </a:xfrm>
          <a:prstGeom prst="rect">
            <a:avLst/>
          </a:prstGeom>
        </p:spPr>
        <p:txBody>
          <a:bodyPr vert="horz" lIns="121899" tIns="60949" rIns="121899" bIns="60949" rtlCol="0">
            <a:normAutofit/>
          </a:bodyPr>
          <a:lstStyle>
            <a:lvl1pPr marL="380933" indent="-380933" algn="l" defTabSz="609493" rtl="0" eaLnBrk="1" latinLnBrk="0" hangingPunct="1">
              <a:spcBef>
                <a:spcPct val="20000"/>
              </a:spcBef>
              <a:buClr>
                <a:schemeClr val="accent2"/>
              </a:buClr>
              <a:buFont typeface="Wingdings" pitchFamily="2" charset="2"/>
              <a:buChar char="§"/>
              <a:defRPr lang="en-US" sz="2400" kern="1200" dirty="0" smtClean="0">
                <a:solidFill>
                  <a:schemeClr val="bg1">
                    <a:lumMod val="50000"/>
                  </a:schemeClr>
                </a:solidFill>
                <a:latin typeface="Segoe Light"/>
                <a:ea typeface="+mn-ea"/>
                <a:cs typeface="+mn-cs"/>
              </a:defRPr>
            </a:lvl1pPr>
            <a:lvl2pPr algn="l">
              <a:defRPr sz="2100">
                <a:solidFill>
                  <a:schemeClr val="bg1">
                    <a:lumMod val="50000"/>
                  </a:schemeClr>
                </a:solidFill>
              </a:defRPr>
            </a:lvl2pPr>
            <a:lvl3pPr algn="l">
              <a:defRPr sz="1900">
                <a:solidFill>
                  <a:schemeClr val="bg1">
                    <a:lumMod val="50000"/>
                  </a:schemeClr>
                </a:solidFill>
              </a:defRPr>
            </a:lvl3pPr>
            <a:lvl4pPr algn="l">
              <a:defRPr sz="1600">
                <a:solidFill>
                  <a:schemeClr val="bg1">
                    <a:lumMod val="50000"/>
                  </a:schemeClr>
                </a:solidFill>
              </a:defRPr>
            </a:lvl4pPr>
            <a:lvl5pPr algn="l">
              <a:defRPr sz="1500">
                <a:solidFill>
                  <a:schemeClr val="bg1">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descr="bridgebasetransparent.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238068" y="5156118"/>
            <a:ext cx="11753470" cy="1476135"/>
          </a:xfrm>
          <a:prstGeom prst="rect">
            <a:avLst/>
          </a:prstGeom>
        </p:spPr>
      </p:pic>
      <p:pic>
        <p:nvPicPr>
          <p:cNvPr id="10"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xmlns="">
                  <a14:imgLayer r:embed="rId4">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11205856"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3376869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ight-Open White">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16ECF9-34CC-CA4E-B3D1-CF9EF236EEAB}" type="datetimeFigureOut">
              <a:rPr lang="en-US" smtClean="0"/>
              <a:pPr/>
              <a:t>4/12/2012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EE2EA2-8AA4-1040-9401-62E407DDDA8A}" type="slidenum">
              <a:rPr lang="en-US" smtClean="0"/>
              <a:pPr/>
              <a:t>‹#›</a:t>
            </a:fld>
            <a:endParaRPr lang="en-US"/>
          </a:p>
        </p:txBody>
      </p:sp>
      <p:sp>
        <p:nvSpPr>
          <p:cNvPr id="5" name="Title Placeholder 1"/>
          <p:cNvSpPr>
            <a:spLocks noGrp="1"/>
          </p:cNvSpPr>
          <p:nvPr>
            <p:ph type="title"/>
          </p:nvPr>
        </p:nvSpPr>
        <p:spPr>
          <a:xfrm>
            <a:off x="6866410" y="386732"/>
            <a:ext cx="5051434" cy="647411"/>
          </a:xfrm>
          <a:prstGeom prst="rect">
            <a:avLst/>
          </a:prstGeom>
        </p:spPr>
        <p:txBody>
          <a:bodyPr vert="horz" lIns="121899" tIns="60949" rIns="121899" bIns="60949" rtlCol="0" anchor="t" anchorCtr="0">
            <a:normAutofit/>
          </a:bodyPr>
          <a:lstStyle>
            <a:lvl1pPr algn="l">
              <a:defRPr sz="3200" spc="-67">
                <a:solidFill>
                  <a:schemeClr val="accent1"/>
                </a:solidFill>
              </a:defRPr>
            </a:lvl1pPr>
          </a:lstStyle>
          <a:p>
            <a:r>
              <a:rPr lang="en-US" smtClean="0"/>
              <a:t>Click to edit Master title style</a:t>
            </a:r>
            <a:endParaRPr lang="en-US" dirty="0"/>
          </a:p>
        </p:txBody>
      </p:sp>
      <p:sp>
        <p:nvSpPr>
          <p:cNvPr id="7" name="Text Placeholder 11"/>
          <p:cNvSpPr>
            <a:spLocks noGrp="1"/>
          </p:cNvSpPr>
          <p:nvPr>
            <p:ph type="body" sz="quarter" idx="13"/>
          </p:nvPr>
        </p:nvSpPr>
        <p:spPr>
          <a:xfrm>
            <a:off x="6889410" y="1107017"/>
            <a:ext cx="5052421" cy="5164667"/>
          </a:xfrm>
        </p:spPr>
        <p:txBody>
          <a:bodyPr>
            <a:normAutofit/>
          </a:bodyPr>
          <a:lstStyle>
            <a:lvl1pPr>
              <a:defRPr sz="2100">
                <a:solidFill>
                  <a:schemeClr val="bg1">
                    <a:lumMod val="50000"/>
                  </a:schemeClr>
                </a:solidFill>
              </a:defRPr>
            </a:lvl1pPr>
          </a:lstStyle>
          <a:p>
            <a:pPr lvl="0"/>
            <a:r>
              <a:rPr lang="en-US" smtClean="0"/>
              <a:t>Click to edit Master text styles</a:t>
            </a:r>
          </a:p>
        </p:txBody>
      </p:sp>
      <p:pic>
        <p:nvPicPr>
          <p:cNvPr id="8" name="Picture 7" descr="bridgebasetransparent.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238068" y="5156118"/>
            <a:ext cx="11753470" cy="1476135"/>
          </a:xfrm>
          <a:prstGeom prst="rect">
            <a:avLst/>
          </a:prstGeom>
        </p:spPr>
      </p:pic>
      <p:pic>
        <p:nvPicPr>
          <p:cNvPr id="9" name="Picture 2" descr="C:\Users\Claudette\Documents\2010 jobs\Microsoft Branding 2010\Microsoft Business Identity\Microsoft logo\ms-logo_gr-openness.png"/>
          <p:cNvPicPr>
            <a:picLocks noChangeAspect="1" noChangeArrowheads="1"/>
          </p:cNvPicPr>
          <p:nvPr userDrawn="1"/>
        </p:nvPicPr>
        <p:blipFill>
          <a:blip r:embed="rId3">
            <a:extLst>
              <a:ext uri="{BEBA8EAE-BF5A-486C-A8C5-ECC9F3942E4B}">
                <a14:imgProps xmlns:a14="http://schemas.microsoft.com/office/drawing/2010/main" xmlns="">
                  <a14:imgLayer r:embed="rId4">
                    <a14:imgEffect>
                      <a14:brightnessContrast bright="14000"/>
                    </a14:imgEffect>
                  </a14:imgLayer>
                </a14:imgProps>
              </a:ext>
              <a:ext uri="{28A0092B-C50C-407E-A947-70E740481C1C}">
                <a14:useLocalDpi xmlns:a14="http://schemas.microsoft.com/office/drawing/2010/main" xmlns="" val="0"/>
              </a:ext>
            </a:extLst>
          </a:blip>
          <a:srcRect/>
          <a:stretch>
            <a:fillRect/>
          </a:stretch>
        </p:blipFill>
        <p:spPr bwMode="auto">
          <a:xfrm>
            <a:off x="378785" y="153083"/>
            <a:ext cx="817318" cy="132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585916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theme" Target="../theme/theme2.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3.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125" y="225425"/>
            <a:ext cx="11753470" cy="605177"/>
          </a:xfrm>
          <a:prstGeom prst="rect">
            <a:avLst/>
          </a:prstGeom>
        </p:spPr>
        <p:txBody>
          <a:bodyPr vert="horz" lIns="121899" tIns="60949" rIns="121899" bIns="60949"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65125" y="1447800"/>
            <a:ext cx="11753470" cy="4773240"/>
          </a:xfrm>
          <a:prstGeom prst="rect">
            <a:avLst/>
          </a:prstGeom>
        </p:spPr>
        <p:txBody>
          <a:bodyPr vert="horz" lIns="121899" tIns="60949" rIns="121899" bIns="6094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441" y="6356352"/>
            <a:ext cx="2844059" cy="365125"/>
          </a:xfrm>
          <a:prstGeom prst="rect">
            <a:avLst/>
          </a:prstGeom>
        </p:spPr>
        <p:txBody>
          <a:bodyPr vert="horz" lIns="121899" tIns="60949" rIns="121899" bIns="60949" rtlCol="0" anchor="ctr"/>
          <a:lstStyle>
            <a:lvl1pPr algn="l">
              <a:defRPr sz="1200">
                <a:solidFill>
                  <a:schemeClr val="tx1">
                    <a:tint val="75000"/>
                  </a:schemeClr>
                </a:solidFill>
                <a:latin typeface="Segoe Light"/>
              </a:defRPr>
            </a:lvl1pPr>
          </a:lstStyle>
          <a:p>
            <a:fld id="{F816ECF9-34CC-CA4E-B3D1-CF9EF236EEAB}" type="datetimeFigureOut">
              <a:rPr lang="en-US" smtClean="0"/>
              <a:pPr/>
              <a:t>4/12/2012</a:t>
            </a:fld>
            <a:endParaRPr lang="en-US" dirty="0"/>
          </a:p>
        </p:txBody>
      </p:sp>
      <p:sp>
        <p:nvSpPr>
          <p:cNvPr id="5" name="Footer Placeholder 4"/>
          <p:cNvSpPr>
            <a:spLocks noGrp="1"/>
          </p:cNvSpPr>
          <p:nvPr>
            <p:ph type="ftr" sz="quarter" idx="3"/>
          </p:nvPr>
        </p:nvSpPr>
        <p:spPr>
          <a:xfrm>
            <a:off x="4164515" y="6356352"/>
            <a:ext cx="3859795" cy="365125"/>
          </a:xfrm>
          <a:prstGeom prst="rect">
            <a:avLst/>
          </a:prstGeom>
        </p:spPr>
        <p:txBody>
          <a:bodyPr vert="horz" lIns="121899" tIns="60949" rIns="121899" bIns="60949" rtlCol="0" anchor="ctr"/>
          <a:lstStyle>
            <a:lvl1pPr algn="ctr">
              <a:defRPr sz="1200">
                <a:solidFill>
                  <a:schemeClr val="tx1">
                    <a:tint val="75000"/>
                  </a:schemeClr>
                </a:solidFill>
                <a:latin typeface="Segoe Light"/>
              </a:defRPr>
            </a:lvl1pPr>
          </a:lstStyle>
          <a:p>
            <a:endParaRPr lang="en-US" dirty="0"/>
          </a:p>
        </p:txBody>
      </p:sp>
      <p:sp>
        <p:nvSpPr>
          <p:cNvPr id="6" name="Slide Number Placeholder 5"/>
          <p:cNvSpPr>
            <a:spLocks noGrp="1"/>
          </p:cNvSpPr>
          <p:nvPr>
            <p:ph type="sldNum" sz="quarter" idx="4"/>
          </p:nvPr>
        </p:nvSpPr>
        <p:spPr>
          <a:xfrm>
            <a:off x="8735325" y="6356352"/>
            <a:ext cx="2844059" cy="365125"/>
          </a:xfrm>
          <a:prstGeom prst="rect">
            <a:avLst/>
          </a:prstGeom>
        </p:spPr>
        <p:txBody>
          <a:bodyPr vert="horz" lIns="121899" tIns="60949" rIns="121899" bIns="60949" rtlCol="0" anchor="ctr"/>
          <a:lstStyle>
            <a:lvl1pPr algn="r">
              <a:defRPr sz="1200">
                <a:solidFill>
                  <a:schemeClr val="tx1">
                    <a:tint val="75000"/>
                  </a:schemeClr>
                </a:solidFill>
                <a:latin typeface="Segoe Light"/>
              </a:defRPr>
            </a:lvl1pPr>
          </a:lstStyle>
          <a:p>
            <a:fld id="{B6EE2EA2-8AA4-1040-9401-62E407DDDA8A}" type="slidenum">
              <a:rPr lang="en-US" smtClean="0"/>
              <a:pPr/>
              <a:t>‹#›</a:t>
            </a:fld>
            <a:endParaRPr lang="en-US" dirty="0"/>
          </a:p>
        </p:txBody>
      </p:sp>
    </p:spTree>
    <p:extLst>
      <p:ext uri="{BB962C8B-B14F-4D97-AF65-F5344CB8AC3E}">
        <p14:creationId xmlns:p14="http://schemas.microsoft.com/office/powerpoint/2010/main" xmlns="" val="4294487565"/>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0" r:id="rId3"/>
    <p:sldLayoutId id="2147483679" r:id="rId4"/>
    <p:sldLayoutId id="2147483678" r:id="rId5"/>
    <p:sldLayoutId id="2147483676" r:id="rId6"/>
    <p:sldLayoutId id="2147483680" r:id="rId7"/>
    <p:sldLayoutId id="2147483655" r:id="rId8"/>
    <p:sldLayoutId id="2147483666" r:id="rId9"/>
    <p:sldLayoutId id="2147483667" r:id="rId10"/>
    <p:sldLayoutId id="2147483652" r:id="rId11"/>
    <p:sldLayoutId id="214748366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5" r:id="rId25"/>
    <p:sldLayoutId id="2147483697" r:id="rId26"/>
    <p:sldLayoutId id="2147483798" r:id="rId27"/>
    <p:sldLayoutId id="2147483799" r:id="rId28"/>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609493" rtl="0" eaLnBrk="1" latinLnBrk="0" hangingPunct="1">
        <a:spcBef>
          <a:spcPct val="0"/>
        </a:spcBef>
        <a:buNone/>
        <a:defRPr sz="3700" kern="1200" spc="-67">
          <a:solidFill>
            <a:schemeClr val="accent6"/>
          </a:solidFill>
          <a:latin typeface="Segoe Light" pitchFamily="34" charset="0"/>
          <a:ea typeface="+mj-ea"/>
          <a:cs typeface="+mj-cs"/>
        </a:defRPr>
      </a:lvl1pPr>
    </p:titleStyle>
    <p:bodyStyle>
      <a:lvl1pPr marL="380933" indent="-380933" algn="l" defTabSz="609493" rtl="0" eaLnBrk="1" latinLnBrk="0" hangingPunct="1">
        <a:spcBef>
          <a:spcPct val="20000"/>
        </a:spcBef>
        <a:buClr>
          <a:schemeClr val="accent2"/>
        </a:buClr>
        <a:buFont typeface="Wingdings" pitchFamily="2" charset="2"/>
        <a:buChar char="§"/>
        <a:defRPr sz="2700" kern="1200">
          <a:solidFill>
            <a:schemeClr val="tx2"/>
          </a:solidFill>
          <a:latin typeface="Segoe Light"/>
          <a:ea typeface="+mn-ea"/>
          <a:cs typeface="+mn-cs"/>
        </a:defRPr>
      </a:lvl1pPr>
      <a:lvl2pPr marL="990427" indent="-380933" algn="l" defTabSz="609493" rtl="0" eaLnBrk="1" latinLnBrk="0" hangingPunct="1">
        <a:spcBef>
          <a:spcPct val="20000"/>
        </a:spcBef>
        <a:buClr>
          <a:schemeClr val="accent2"/>
        </a:buClr>
        <a:buFont typeface="Wingdings" pitchFamily="2" charset="2"/>
        <a:buChar char="§"/>
        <a:defRPr sz="2400" kern="1200">
          <a:solidFill>
            <a:schemeClr val="tx2"/>
          </a:solidFill>
          <a:latin typeface="Segoe Light"/>
          <a:ea typeface="+mn-ea"/>
          <a:cs typeface="+mn-cs"/>
        </a:defRPr>
      </a:lvl2pPr>
      <a:lvl3pPr marL="1523733" indent="-304747" algn="l" defTabSz="609493" rtl="0" eaLnBrk="1" latinLnBrk="0" hangingPunct="1">
        <a:spcBef>
          <a:spcPct val="20000"/>
        </a:spcBef>
        <a:buClr>
          <a:schemeClr val="accent2"/>
        </a:buClr>
        <a:buFont typeface="Wingdings" pitchFamily="2" charset="2"/>
        <a:buChar char="§"/>
        <a:defRPr sz="2100" kern="1200">
          <a:solidFill>
            <a:schemeClr val="tx2"/>
          </a:solidFill>
          <a:latin typeface="Segoe Light"/>
          <a:ea typeface="+mn-ea"/>
          <a:cs typeface="+mn-cs"/>
        </a:defRPr>
      </a:lvl3pPr>
      <a:lvl4pPr marL="2133227" indent="-304747" algn="l" defTabSz="609493" rtl="0" eaLnBrk="1" latinLnBrk="0" hangingPunct="1">
        <a:spcBef>
          <a:spcPct val="20000"/>
        </a:spcBef>
        <a:buClr>
          <a:schemeClr val="accent2"/>
        </a:buClr>
        <a:buFont typeface="Wingdings" pitchFamily="2" charset="2"/>
        <a:buChar char="§"/>
        <a:defRPr sz="1900" kern="1200">
          <a:solidFill>
            <a:schemeClr val="tx2"/>
          </a:solidFill>
          <a:latin typeface="Segoe Light"/>
          <a:ea typeface="+mn-ea"/>
          <a:cs typeface="+mn-cs"/>
        </a:defRPr>
      </a:lvl4pPr>
      <a:lvl5pPr marL="2742720" indent="-304747" algn="l" defTabSz="609493" rtl="0" eaLnBrk="1" latinLnBrk="0" hangingPunct="1">
        <a:spcBef>
          <a:spcPct val="20000"/>
        </a:spcBef>
        <a:buClr>
          <a:schemeClr val="accent2"/>
        </a:buClr>
        <a:buFont typeface="Wingdings" pitchFamily="2" charset="2"/>
        <a:buChar char="§"/>
        <a:defRPr sz="1600" kern="1200">
          <a:solidFill>
            <a:schemeClr val="tx2"/>
          </a:solidFill>
          <a:latin typeface="Segoe Ligh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9413" y="225425"/>
            <a:ext cx="11753470" cy="605177"/>
          </a:xfrm>
          <a:prstGeom prst="rect">
            <a:avLst/>
          </a:prstGeom>
        </p:spPr>
        <p:txBody>
          <a:bodyPr vert="horz" lIns="121899" tIns="60949" rIns="121899" bIns="60949"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79413" y="1443038"/>
            <a:ext cx="11753470" cy="4773240"/>
          </a:xfrm>
          <a:prstGeom prst="rect">
            <a:avLst/>
          </a:prstGeom>
        </p:spPr>
        <p:txBody>
          <a:bodyPr vert="horz" lIns="121899" tIns="60949" rIns="121899" bIns="6094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441" y="6356352"/>
            <a:ext cx="2844059" cy="365125"/>
          </a:xfrm>
          <a:prstGeom prst="rect">
            <a:avLst/>
          </a:prstGeom>
        </p:spPr>
        <p:txBody>
          <a:bodyPr vert="horz" lIns="121899" tIns="60949" rIns="121899" bIns="60949" rtlCol="0" anchor="ctr"/>
          <a:lstStyle>
            <a:lvl1pPr algn="l">
              <a:defRPr sz="1200">
                <a:solidFill>
                  <a:schemeClr val="tx1">
                    <a:tint val="75000"/>
                  </a:schemeClr>
                </a:solidFill>
                <a:latin typeface="Segoe Light"/>
              </a:defRPr>
            </a:lvl1pPr>
          </a:lstStyle>
          <a:p>
            <a:fld id="{F816ECF9-34CC-CA4E-B3D1-CF9EF236EEAB}" type="datetimeFigureOut">
              <a:rPr lang="en-US" smtClean="0">
                <a:solidFill>
                  <a:srgbClr val="4D4D4F">
                    <a:tint val="75000"/>
                  </a:srgbClr>
                </a:solidFill>
              </a:rPr>
              <a:pPr/>
              <a:t>4/12/2012</a:t>
            </a:fld>
            <a:endParaRPr lang="en-US" dirty="0">
              <a:solidFill>
                <a:srgbClr val="4D4D4F">
                  <a:tint val="75000"/>
                </a:srgbClr>
              </a:solidFill>
            </a:endParaRPr>
          </a:p>
        </p:txBody>
      </p:sp>
      <p:sp>
        <p:nvSpPr>
          <p:cNvPr id="5" name="Footer Placeholder 4"/>
          <p:cNvSpPr>
            <a:spLocks noGrp="1"/>
          </p:cNvSpPr>
          <p:nvPr>
            <p:ph type="ftr" sz="quarter" idx="3"/>
          </p:nvPr>
        </p:nvSpPr>
        <p:spPr>
          <a:xfrm>
            <a:off x="4164515" y="6356352"/>
            <a:ext cx="3859795" cy="365125"/>
          </a:xfrm>
          <a:prstGeom prst="rect">
            <a:avLst/>
          </a:prstGeom>
        </p:spPr>
        <p:txBody>
          <a:bodyPr vert="horz" lIns="121899" tIns="60949" rIns="121899" bIns="60949" rtlCol="0" anchor="ctr"/>
          <a:lstStyle>
            <a:lvl1pPr algn="ctr">
              <a:defRPr sz="1200">
                <a:solidFill>
                  <a:schemeClr val="tx1">
                    <a:tint val="75000"/>
                  </a:schemeClr>
                </a:solidFill>
                <a:latin typeface="Segoe Light"/>
              </a:defRPr>
            </a:lvl1pPr>
          </a:lstStyle>
          <a:p>
            <a:endParaRPr lang="en-US" dirty="0">
              <a:solidFill>
                <a:srgbClr val="4D4D4F">
                  <a:tint val="75000"/>
                </a:srgbClr>
              </a:solidFill>
            </a:endParaRPr>
          </a:p>
        </p:txBody>
      </p:sp>
      <p:sp>
        <p:nvSpPr>
          <p:cNvPr id="6" name="Slide Number Placeholder 5"/>
          <p:cNvSpPr>
            <a:spLocks noGrp="1"/>
          </p:cNvSpPr>
          <p:nvPr>
            <p:ph type="sldNum" sz="quarter" idx="4"/>
          </p:nvPr>
        </p:nvSpPr>
        <p:spPr>
          <a:xfrm>
            <a:off x="8735325" y="6356352"/>
            <a:ext cx="2844059" cy="365125"/>
          </a:xfrm>
          <a:prstGeom prst="rect">
            <a:avLst/>
          </a:prstGeom>
        </p:spPr>
        <p:txBody>
          <a:bodyPr vert="horz" lIns="121899" tIns="60949" rIns="121899" bIns="60949" rtlCol="0" anchor="ctr"/>
          <a:lstStyle>
            <a:lvl1pPr algn="r">
              <a:defRPr sz="1200">
                <a:solidFill>
                  <a:schemeClr val="tx1">
                    <a:tint val="75000"/>
                  </a:schemeClr>
                </a:solidFill>
                <a:latin typeface="Segoe Light"/>
              </a:defRPr>
            </a:lvl1pPr>
          </a:lstStyle>
          <a:p>
            <a:fld id="{B6EE2EA2-8AA4-1040-9401-62E407DDDA8A}" type="slidenum">
              <a:rPr lang="en-US" smtClean="0">
                <a:solidFill>
                  <a:srgbClr val="4D4D4F">
                    <a:tint val="75000"/>
                  </a:srgbClr>
                </a:solidFill>
              </a:rPr>
              <a:pPr/>
              <a:t>‹#›</a:t>
            </a:fld>
            <a:endParaRPr lang="en-US" dirty="0">
              <a:solidFill>
                <a:srgbClr val="4D4D4F">
                  <a:tint val="75000"/>
                </a:srgbClr>
              </a:solidFill>
            </a:endParaRPr>
          </a:p>
        </p:txBody>
      </p:sp>
    </p:spTree>
    <p:extLst>
      <p:ext uri="{BB962C8B-B14F-4D97-AF65-F5344CB8AC3E}">
        <p14:creationId xmlns:p14="http://schemas.microsoft.com/office/powerpoint/2010/main" xmlns="" val="295360127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609493" rtl="0" eaLnBrk="1" latinLnBrk="0" hangingPunct="1">
        <a:spcBef>
          <a:spcPct val="0"/>
        </a:spcBef>
        <a:buNone/>
        <a:defRPr sz="3700" kern="1200" spc="-67">
          <a:solidFill>
            <a:schemeClr val="accent6"/>
          </a:solidFill>
          <a:latin typeface="Segoe Light"/>
          <a:ea typeface="+mj-ea"/>
          <a:cs typeface="+mj-cs"/>
        </a:defRPr>
      </a:lvl1pPr>
    </p:titleStyle>
    <p:bodyStyle>
      <a:lvl1pPr marL="380933" indent="-380933" algn="l" defTabSz="609493" rtl="0" eaLnBrk="1" latinLnBrk="0" hangingPunct="1">
        <a:spcBef>
          <a:spcPct val="20000"/>
        </a:spcBef>
        <a:buClr>
          <a:schemeClr val="accent2"/>
        </a:buClr>
        <a:buFont typeface="Wingdings" pitchFamily="2" charset="2"/>
        <a:buChar char="§"/>
        <a:defRPr sz="2700" kern="1200">
          <a:solidFill>
            <a:schemeClr val="tx2"/>
          </a:solidFill>
          <a:latin typeface="Segoe Light"/>
          <a:ea typeface="+mn-ea"/>
          <a:cs typeface="+mn-cs"/>
        </a:defRPr>
      </a:lvl1pPr>
      <a:lvl2pPr marL="990427" indent="-380933" algn="l" defTabSz="609493" rtl="0" eaLnBrk="1" latinLnBrk="0" hangingPunct="1">
        <a:spcBef>
          <a:spcPct val="20000"/>
        </a:spcBef>
        <a:buClr>
          <a:schemeClr val="accent2"/>
        </a:buClr>
        <a:buFont typeface="Wingdings" pitchFamily="2" charset="2"/>
        <a:buChar char="§"/>
        <a:defRPr sz="2400" kern="1200">
          <a:solidFill>
            <a:schemeClr val="tx2"/>
          </a:solidFill>
          <a:latin typeface="Segoe Light"/>
          <a:ea typeface="+mn-ea"/>
          <a:cs typeface="+mn-cs"/>
        </a:defRPr>
      </a:lvl2pPr>
      <a:lvl3pPr marL="1523733" indent="-304747" algn="l" defTabSz="609493" rtl="0" eaLnBrk="1" latinLnBrk="0" hangingPunct="1">
        <a:spcBef>
          <a:spcPct val="20000"/>
        </a:spcBef>
        <a:buClr>
          <a:schemeClr val="accent2"/>
        </a:buClr>
        <a:buFont typeface="Wingdings" pitchFamily="2" charset="2"/>
        <a:buChar char="§"/>
        <a:defRPr sz="2100" kern="1200">
          <a:solidFill>
            <a:schemeClr val="tx2"/>
          </a:solidFill>
          <a:latin typeface="Segoe Light"/>
          <a:ea typeface="+mn-ea"/>
          <a:cs typeface="+mn-cs"/>
        </a:defRPr>
      </a:lvl3pPr>
      <a:lvl4pPr marL="2133227" indent="-304747" algn="l" defTabSz="609493" rtl="0" eaLnBrk="1" latinLnBrk="0" hangingPunct="1">
        <a:spcBef>
          <a:spcPct val="20000"/>
        </a:spcBef>
        <a:buClr>
          <a:schemeClr val="accent2"/>
        </a:buClr>
        <a:buFont typeface="Wingdings" pitchFamily="2" charset="2"/>
        <a:buChar char="§"/>
        <a:defRPr sz="1900" kern="1200">
          <a:solidFill>
            <a:schemeClr val="tx2"/>
          </a:solidFill>
          <a:latin typeface="Segoe Light"/>
          <a:ea typeface="+mn-ea"/>
          <a:cs typeface="+mn-cs"/>
        </a:defRPr>
      </a:lvl4pPr>
      <a:lvl5pPr marL="2742720" indent="-304747" algn="l" defTabSz="609493" rtl="0" eaLnBrk="1" latinLnBrk="0" hangingPunct="1">
        <a:spcBef>
          <a:spcPct val="20000"/>
        </a:spcBef>
        <a:buClr>
          <a:schemeClr val="accent2"/>
        </a:buClr>
        <a:buFont typeface="Wingdings" pitchFamily="2" charset="2"/>
        <a:buChar char="§"/>
        <a:defRPr sz="1600" kern="1200">
          <a:solidFill>
            <a:schemeClr val="tx2"/>
          </a:solidFill>
          <a:latin typeface="Segoe Ligh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7478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2054025949"/>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ransition>
    <p:fade/>
  </p:transition>
  <p:txStyles>
    <p:title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346075" indent="-346075" algn="l" defTabSz="914363" rtl="0" eaLnBrk="1" latinLnBrk="0" hangingPunct="1">
        <a:lnSpc>
          <a:spcPct val="90000"/>
        </a:lnSpc>
        <a:spcBef>
          <a:spcPct val="20000"/>
        </a:spcBef>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5.png"/><Relationship Id="rId18" Type="http://schemas.openxmlformats.org/officeDocument/2006/relationships/image" Target="../media/image38.png"/><Relationship Id="rId3" Type="http://schemas.openxmlformats.org/officeDocument/2006/relationships/image" Target="../media/image28.jpeg"/><Relationship Id="rId7" Type="http://schemas.openxmlformats.org/officeDocument/2006/relationships/image" Target="../media/image32.png"/><Relationship Id="rId12" Type="http://schemas.openxmlformats.org/officeDocument/2006/relationships/hyperlink" Target="http://upload.wikimedia.org/wikipedia/en/d/d8/Firefox_3.5_logo.png" TargetMode="External"/><Relationship Id="rId17" Type="http://schemas.openxmlformats.org/officeDocument/2006/relationships/image" Target="../media/image37.png"/><Relationship Id="rId2" Type="http://schemas.openxmlformats.org/officeDocument/2006/relationships/notesSlide" Target="../notesSlides/notesSlide10.xml"/><Relationship Id="rId16" Type="http://schemas.openxmlformats.org/officeDocument/2006/relationships/hyperlink" Target="http://upload.wikimedia.org/wikipedia/en/d/d0/Chrome_Logo.svg" TargetMode="External"/><Relationship Id="rId1" Type="http://schemas.openxmlformats.org/officeDocument/2006/relationships/slideLayout" Target="../slideLayouts/slideLayout28.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30.png"/><Relationship Id="rId15" Type="http://schemas.openxmlformats.org/officeDocument/2006/relationships/image" Target="../media/image36.png"/><Relationship Id="rId10" Type="http://schemas.openxmlformats.org/officeDocument/2006/relationships/hyperlink" Target="//upload.wikimedia.org/wikipedia/commons/3/31/Blogger.svg" TargetMode="External"/><Relationship Id="rId4" Type="http://schemas.openxmlformats.org/officeDocument/2006/relationships/image" Target="../media/image29.png"/><Relationship Id="rId9" Type="http://schemas.microsoft.com/office/2007/relationships/hdphoto" Target="../media/hdphoto2.wdp"/><Relationship Id="rId14" Type="http://schemas.openxmlformats.org/officeDocument/2006/relationships/hyperlink" Target="http://upload.wikimedia.org/wikipedia/en/6/61/Apple_Safari.png"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53.png"/><Relationship Id="rId11" Type="http://schemas.openxmlformats.org/officeDocument/2006/relationships/image" Target="../media/image58.tiff"/><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hyperlink" Target="http://nodejs.org/logos/nodejs-light.eps" TargetMode="External"/><Relationship Id="rId18" Type="http://schemas.openxmlformats.org/officeDocument/2006/relationships/image" Target="../media/image72.png"/><Relationship Id="rId3" Type="http://schemas.openxmlformats.org/officeDocument/2006/relationships/image" Target="../media/image56.png"/><Relationship Id="rId7" Type="http://schemas.openxmlformats.org/officeDocument/2006/relationships/image" Target="../media/image64.png"/><Relationship Id="rId12" Type="http://schemas.openxmlformats.org/officeDocument/2006/relationships/image" Target="../media/image67.png"/><Relationship Id="rId17" Type="http://schemas.openxmlformats.org/officeDocument/2006/relationships/image" Target="../media/image71.png"/><Relationship Id="rId2" Type="http://schemas.openxmlformats.org/officeDocument/2006/relationships/notesSlide" Target="../notesSlides/notesSlide13.xml"/><Relationship Id="rId16" Type="http://schemas.openxmlformats.org/officeDocument/2006/relationships/image" Target="../media/image70.png"/><Relationship Id="rId1" Type="http://schemas.openxmlformats.org/officeDocument/2006/relationships/slideLayout" Target="../slideLayouts/slideLayout56.xml"/><Relationship Id="rId6" Type="http://schemas.openxmlformats.org/officeDocument/2006/relationships/hyperlink" Target="http://upload.wikimedia.org/wikipedia/en/d/d8/Firefox_3.5_logo.png" TargetMode="External"/><Relationship Id="rId11" Type="http://schemas.openxmlformats.org/officeDocument/2006/relationships/image" Target="../media/image66.png"/><Relationship Id="rId5" Type="http://schemas.openxmlformats.org/officeDocument/2006/relationships/image" Target="../media/image63.png"/><Relationship Id="rId15" Type="http://schemas.openxmlformats.org/officeDocument/2006/relationships/image" Target="../media/image69.png"/><Relationship Id="rId10" Type="http://schemas.openxmlformats.org/officeDocument/2006/relationships/image" Target="../media/image65.png"/><Relationship Id="rId19" Type="http://schemas.openxmlformats.org/officeDocument/2006/relationships/image" Target="../media/image73.png"/><Relationship Id="rId4" Type="http://schemas.openxmlformats.org/officeDocument/2006/relationships/hyperlink" Target="http://upload.wikimedia.org/wikipedia/commons/3/34/Mozilla_Firefox_wordmark.svg" TargetMode="External"/><Relationship Id="rId9" Type="http://schemas.openxmlformats.org/officeDocument/2006/relationships/image" Target="../media/image58.tiff"/><Relationship Id="rId14" Type="http://schemas.openxmlformats.org/officeDocument/2006/relationships/image" Target="../media/image68.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53.xml"/><Relationship Id="rId4" Type="http://schemas.openxmlformats.org/officeDocument/2006/relationships/image" Target="../media/image58.tiff"/></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53.xml"/><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53.xml"/><Relationship Id="rId5" Type="http://schemas.openxmlformats.org/officeDocument/2006/relationships/image" Target="../media/image70.png"/><Relationship Id="rId4" Type="http://schemas.openxmlformats.org/officeDocument/2006/relationships/image" Target="../media/image74.jpe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21.xml"/><Relationship Id="rId16" Type="http://schemas.openxmlformats.org/officeDocument/2006/relationships/image" Target="../media/image91.png"/><Relationship Id="rId1" Type="http://schemas.openxmlformats.org/officeDocument/2006/relationships/slideLayout" Target="../slideLayouts/slideLayout6.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5" Type="http://schemas.openxmlformats.org/officeDocument/2006/relationships/image" Target="../media/image90.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 Id="rId1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mailto:Leonid.Anikin@microsoft.com" TargetMode="Externa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jpe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4.xml"/><Relationship Id="rId16"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8.png"/><Relationship Id="rId11" Type="http://schemas.openxmlformats.org/officeDocument/2006/relationships/image" Target="../media/image13.gif"/><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6900" y="1443038"/>
            <a:ext cx="11201854" cy="795687"/>
          </a:xfrm>
        </p:spPr>
        <p:txBody>
          <a:bodyPr/>
          <a:lstStyle/>
          <a:p>
            <a:r>
              <a:rPr lang="ru-RU" sz="7200" b="1" dirty="0" smtClean="0">
                <a:gradFill>
                  <a:gsLst>
                    <a:gs pos="0">
                      <a:schemeClr val="accent6"/>
                    </a:gs>
                    <a:gs pos="100000">
                      <a:schemeClr val="accent6"/>
                    </a:gs>
                  </a:gsLst>
                  <a:lin ang="5400000" scaled="0"/>
                </a:gradFill>
              </a:rPr>
              <a:t>Майкрософт и открытость</a:t>
            </a:r>
            <a:endParaRPr lang="en-US" sz="4800" b="1" dirty="0">
              <a:gradFill>
                <a:gsLst>
                  <a:gs pos="0">
                    <a:schemeClr val="accent6"/>
                  </a:gs>
                  <a:gs pos="100000">
                    <a:schemeClr val="accent6"/>
                  </a:gs>
                </a:gsLst>
                <a:lin ang="5400000" scaled="0"/>
              </a:gradFill>
            </a:endParaRPr>
          </a:p>
        </p:txBody>
      </p:sp>
      <p:sp>
        <p:nvSpPr>
          <p:cNvPr id="11" name="Subtitle 10"/>
          <p:cNvSpPr>
            <a:spLocks noGrp="1"/>
          </p:cNvSpPr>
          <p:nvPr>
            <p:ph type="subTitle" idx="1"/>
          </p:nvPr>
        </p:nvSpPr>
        <p:spPr>
          <a:xfrm>
            <a:off x="596900" y="4939759"/>
            <a:ext cx="11201854" cy="336160"/>
          </a:xfrm>
        </p:spPr>
        <p:txBody>
          <a:bodyPr/>
          <a:lstStyle/>
          <a:p>
            <a:r>
              <a:rPr lang="ru-RU" b="1" dirty="0" smtClean="0">
                <a:latin typeface="Segoe Light" pitchFamily="34" charset="0"/>
              </a:rPr>
              <a:t>Леонид Аникин</a:t>
            </a:r>
          </a:p>
          <a:p>
            <a:r>
              <a:rPr lang="en-US" b="1" dirty="0" smtClean="0">
                <a:latin typeface="Segoe Light" pitchFamily="34" charset="0"/>
              </a:rPr>
              <a:t>Open Source Strategy Lead. Microsoft Russia.</a:t>
            </a:r>
            <a:endParaRPr lang="en-US" b="1" dirty="0">
              <a:latin typeface="Segoe Light" pitchFamily="34" charset="0"/>
            </a:endParaRPr>
          </a:p>
        </p:txBody>
      </p:sp>
      <p:sp>
        <p:nvSpPr>
          <p:cNvPr id="4" name="Title 1"/>
          <p:cNvSpPr txBox="1">
            <a:spLocks/>
          </p:cNvSpPr>
          <p:nvPr/>
        </p:nvSpPr>
        <p:spPr>
          <a:xfrm>
            <a:off x="601209" y="3622600"/>
            <a:ext cx="11022040" cy="1107600"/>
          </a:xfrm>
          <a:prstGeom prst="rect">
            <a:avLst/>
          </a:prstGeom>
        </p:spPr>
        <p:txBody>
          <a:bodyPr vert="horz" lIns="121899" tIns="60949" rIns="121899" bIns="60949" rtlCol="0" anchor="t" anchorCtr="0">
            <a:noAutofit/>
          </a:bodyPr>
          <a:lstStyle>
            <a:lvl1pPr algn="l" defTabSz="609493" rtl="0" eaLnBrk="1" latinLnBrk="0" hangingPunct="1">
              <a:spcBef>
                <a:spcPct val="0"/>
              </a:spcBef>
              <a:buNone/>
              <a:defRPr sz="4300" kern="1200" spc="-67" baseline="0">
                <a:solidFill>
                  <a:schemeClr val="accent1"/>
                </a:solidFill>
                <a:latin typeface="Segoe Light"/>
                <a:ea typeface="+mj-ea"/>
                <a:cs typeface="+mj-cs"/>
              </a:defRPr>
            </a:lvl1pPr>
          </a:lstStyle>
          <a:p>
            <a:r>
              <a:rPr lang="ru-RU" sz="4400" dirty="0" smtClean="0">
                <a:gradFill>
                  <a:gsLst>
                    <a:gs pos="0">
                      <a:schemeClr val="tx1"/>
                    </a:gs>
                    <a:gs pos="100000">
                      <a:schemeClr val="tx1"/>
                    </a:gs>
                  </a:gsLst>
                  <a:lin ang="5400000" scaled="0"/>
                </a:gradFill>
                <a:latin typeface="Segoe Light" pitchFamily="34" charset="0"/>
              </a:rPr>
              <a:t>Стандарты, </a:t>
            </a:r>
            <a:r>
              <a:rPr lang="ru-RU" sz="4400" dirty="0" err="1" smtClean="0">
                <a:gradFill>
                  <a:gsLst>
                    <a:gs pos="0">
                      <a:schemeClr val="tx1"/>
                    </a:gs>
                    <a:gs pos="100000">
                      <a:schemeClr val="tx1"/>
                    </a:gs>
                  </a:gsLst>
                  <a:lin ang="5400000" scaled="0"/>
                </a:gradFill>
                <a:latin typeface="Segoe Light" pitchFamily="34" charset="0"/>
              </a:rPr>
              <a:t>интероперабельность</a:t>
            </a:r>
            <a:r>
              <a:rPr lang="ru-RU" sz="4400" dirty="0" smtClean="0">
                <a:gradFill>
                  <a:gsLst>
                    <a:gs pos="0">
                      <a:schemeClr val="tx1"/>
                    </a:gs>
                    <a:gs pos="100000">
                      <a:schemeClr val="tx1"/>
                    </a:gs>
                  </a:gsLst>
                  <a:lin ang="5400000" scaled="0"/>
                </a:gradFill>
                <a:latin typeface="Segoe Light" pitchFamily="34" charset="0"/>
              </a:rPr>
              <a:t> и интеграции с СПО</a:t>
            </a:r>
            <a:endParaRPr lang="en-US" sz="4400" dirty="0">
              <a:gradFill>
                <a:gsLst>
                  <a:gs pos="0">
                    <a:schemeClr val="tx1"/>
                  </a:gs>
                  <a:gs pos="100000">
                    <a:schemeClr val="tx1"/>
                  </a:gs>
                </a:gsLst>
                <a:lin ang="5400000" scaled="0"/>
              </a:gradFill>
              <a:latin typeface="Segoe Light" pitchFamily="34" charset="0"/>
            </a:endParaRPr>
          </a:p>
        </p:txBody>
      </p:sp>
      <p:grpSp>
        <p:nvGrpSpPr>
          <p:cNvPr id="7" name="Group 49"/>
          <p:cNvGrpSpPr/>
          <p:nvPr/>
        </p:nvGrpSpPr>
        <p:grpSpPr>
          <a:xfrm>
            <a:off x="-149643" y="5754417"/>
            <a:ext cx="12358112" cy="1163233"/>
            <a:chOff x="0" y="1941837"/>
            <a:chExt cx="9144000" cy="472860"/>
          </a:xfrm>
        </p:grpSpPr>
        <p:cxnSp>
          <p:nvCxnSpPr>
            <p:cNvPr id="9" name="Straight Connector 8"/>
            <p:cNvCxnSpPr/>
            <p:nvPr/>
          </p:nvCxnSpPr>
          <p:spPr>
            <a:xfrm>
              <a:off x="0" y="2414697"/>
              <a:ext cx="9144000" cy="0"/>
            </a:xfrm>
            <a:prstGeom prst="line">
              <a:avLst/>
            </a:prstGeom>
            <a:ln>
              <a:gradFill>
                <a:gsLst>
                  <a:gs pos="0">
                    <a:schemeClr val="tx1"/>
                  </a:gs>
                  <a:gs pos="50000">
                    <a:srgbClr val="D8F3FC"/>
                  </a:gs>
                  <a:gs pos="100000">
                    <a:srgbClr val="5986B7">
                      <a:alpha val="0"/>
                    </a:srgbClr>
                  </a:gs>
                </a:gsLst>
                <a:lin ang="0" scaled="0"/>
              </a:gra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47917" y="1941837"/>
              <a:ext cx="136686" cy="168902"/>
            </a:xfrm>
            <a:prstGeom prst="rect">
              <a:avLst/>
            </a:prstGeom>
          </p:spPr>
          <p:txBody>
            <a:bodyPr wrap="none">
              <a:spAutoFit/>
            </a:bodyPr>
            <a:lstStyle/>
            <a:p>
              <a:pPr lvl="0"/>
              <a:endParaRPr lang="en-US" sz="2100" b="1" spc="400" dirty="0">
                <a:gradFill>
                  <a:gsLst>
                    <a:gs pos="0">
                      <a:srgbClr val="253C55"/>
                    </a:gs>
                    <a:gs pos="50000">
                      <a:srgbClr val="192E47"/>
                    </a:gs>
                  </a:gsLst>
                  <a:lin ang="5400000" scaled="0"/>
                </a:gradFill>
                <a:latin typeface="Segoe Light" pitchFamily="34" charset="0"/>
              </a:endParaRPr>
            </a:p>
          </p:txBody>
        </p:sp>
      </p:grpSp>
    </p:spTree>
    <p:extLst>
      <p:ext uri="{BB962C8B-B14F-4D97-AF65-F5344CB8AC3E}">
        <p14:creationId xmlns:p14="http://schemas.microsoft.com/office/powerpoint/2010/main" xmlns="" val="17283180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8 (Consumer Preview)</a:t>
            </a:r>
            <a:endParaRPr lang="en-US" dirty="0"/>
          </a:p>
        </p:txBody>
      </p:sp>
      <p:pic>
        <p:nvPicPr>
          <p:cNvPr id="6" name="Picture 2" descr="http://www.microsoft.com/presspass/imagegallery/images/products/windows/windows8/screenshot_startScreen_web.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075901" y="1714500"/>
            <a:ext cx="8046869" cy="4522341"/>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 Placeholder 7"/>
          <p:cNvSpPr txBox="1">
            <a:spLocks/>
          </p:cNvSpPr>
          <p:nvPr/>
        </p:nvSpPr>
        <p:spPr>
          <a:xfrm>
            <a:off x="509406" y="952766"/>
            <a:ext cx="11473044" cy="604838"/>
          </a:xfrm>
          <a:prstGeom prst="rect">
            <a:avLst/>
          </a:prstGeom>
        </p:spPr>
        <p:txBody>
          <a:bodyPr vert="horz" wrap="square" lIns="0" tIns="0" rIns="0" bIns="0" rtlCol="0">
            <a:normAutofit/>
          </a:bodyPr>
          <a:lstStyle>
            <a:lvl1pPr marL="346075" indent="-346075" algn="l" defTabSz="914363" rtl="0" eaLnBrk="1" latinLnBrk="0" hangingPunct="1">
              <a:lnSpc>
                <a:spcPct val="90000"/>
              </a:lnSpc>
              <a:spcBef>
                <a:spcPct val="20000"/>
              </a:spcBef>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u-RU" sz="3600" spc="-100" dirty="0" smtClean="0">
                <a:solidFill>
                  <a:srgbClr val="C80137"/>
                </a:solidFill>
                <a:latin typeface="Segoe UI Light" pitchFamily="34" charset="0"/>
              </a:rPr>
              <a:t>Используйте </a:t>
            </a:r>
            <a:r>
              <a:rPr lang="en-US" sz="3600" spc="-100" dirty="0" smtClean="0">
                <a:solidFill>
                  <a:srgbClr val="C80137"/>
                </a:solidFill>
                <a:latin typeface="Segoe UI Light" pitchFamily="34" charset="0"/>
              </a:rPr>
              <a:t>web-</a:t>
            </a:r>
            <a:r>
              <a:rPr lang="ru-RU" sz="3600" spc="-100" dirty="0" smtClean="0">
                <a:solidFill>
                  <a:srgbClr val="C80137"/>
                </a:solidFill>
                <a:latin typeface="Segoe UI Light" pitchFamily="34" charset="0"/>
              </a:rPr>
              <a:t>приложения (</a:t>
            </a:r>
            <a:r>
              <a:rPr lang="en-US" sz="3600" spc="-100" dirty="0">
                <a:solidFill>
                  <a:srgbClr val="C80137"/>
                </a:solidFill>
                <a:latin typeface="Segoe UI Light" pitchFamily="34" charset="0"/>
              </a:rPr>
              <a:t>HTML5, </a:t>
            </a:r>
            <a:r>
              <a:rPr lang="en-US" sz="3600" spc="-100" dirty="0" smtClean="0">
                <a:solidFill>
                  <a:srgbClr val="C80137"/>
                </a:solidFill>
                <a:latin typeface="Segoe UI Light" pitchFamily="34" charset="0"/>
              </a:rPr>
              <a:t>CSS3</a:t>
            </a:r>
            <a:r>
              <a:rPr lang="ru-RU" sz="3600" spc="-100" dirty="0" smtClean="0">
                <a:solidFill>
                  <a:srgbClr val="C80137"/>
                </a:solidFill>
                <a:latin typeface="Segoe UI Light" pitchFamily="34" charset="0"/>
              </a:rPr>
              <a:t> и </a:t>
            </a:r>
            <a:r>
              <a:rPr lang="en-US" sz="3600" spc="-100" dirty="0" smtClean="0">
                <a:solidFill>
                  <a:srgbClr val="C80137"/>
                </a:solidFill>
                <a:latin typeface="Segoe UI Light" pitchFamily="34" charset="0"/>
              </a:rPr>
              <a:t>JavaScript</a:t>
            </a:r>
            <a:r>
              <a:rPr lang="ru-RU" sz="3600" spc="-100" dirty="0" smtClean="0">
                <a:solidFill>
                  <a:srgbClr val="C80137"/>
                </a:solidFill>
                <a:latin typeface="Segoe UI Light" pitchFamily="34" charset="0"/>
              </a:rPr>
              <a:t>)</a:t>
            </a:r>
            <a:endParaRPr lang="en-US" sz="3600" spc="-100" dirty="0">
              <a:solidFill>
                <a:srgbClr val="C80137"/>
              </a:solidFill>
              <a:latin typeface="Segoe UI Light" pitchFamily="34" charset="0"/>
            </a:endParaRPr>
          </a:p>
        </p:txBody>
      </p:sp>
      <p:sp>
        <p:nvSpPr>
          <p:cNvPr id="3" name="Rectangle 2"/>
          <p:cNvSpPr/>
          <p:nvPr/>
        </p:nvSpPr>
        <p:spPr bwMode="auto">
          <a:xfrm>
            <a:off x="384313" y="3101009"/>
            <a:ext cx="1974574" cy="980661"/>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b="1"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Windows 8</a:t>
            </a:r>
          </a:p>
        </p:txBody>
      </p:sp>
      <p:sp>
        <p:nvSpPr>
          <p:cNvPr id="8" name="Rectangle 7"/>
          <p:cNvSpPr/>
          <p:nvPr/>
        </p:nvSpPr>
        <p:spPr bwMode="auto">
          <a:xfrm>
            <a:off x="496957" y="3916016"/>
            <a:ext cx="1974574" cy="980661"/>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b="1"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IE 10</a:t>
            </a:r>
          </a:p>
        </p:txBody>
      </p:sp>
      <p:sp>
        <p:nvSpPr>
          <p:cNvPr id="9" name="Rectangle 8"/>
          <p:cNvSpPr/>
          <p:nvPr/>
        </p:nvSpPr>
        <p:spPr bwMode="auto">
          <a:xfrm>
            <a:off x="622856" y="4671388"/>
            <a:ext cx="1974574" cy="980661"/>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b="1"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Windows Phone</a:t>
            </a:r>
          </a:p>
        </p:txBody>
      </p:sp>
    </p:spTree>
    <p:extLst>
      <p:ext uri="{BB962C8B-B14F-4D97-AF65-F5344CB8AC3E}">
        <p14:creationId xmlns:p14="http://schemas.microsoft.com/office/powerpoint/2010/main" xmlns="" val="37820777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Live</a:t>
            </a:r>
            <a:endParaRPr lang="en-US" dirty="0"/>
          </a:p>
        </p:txBody>
      </p:sp>
      <p:sp>
        <p:nvSpPr>
          <p:cNvPr id="12" name="Text Placeholder 7"/>
          <p:cNvSpPr txBox="1">
            <a:spLocks/>
          </p:cNvSpPr>
          <p:nvPr/>
        </p:nvSpPr>
        <p:spPr>
          <a:xfrm>
            <a:off x="509409" y="967803"/>
            <a:ext cx="11679416" cy="604838"/>
          </a:xfrm>
          <a:prstGeom prst="rect">
            <a:avLst/>
          </a:prstGeom>
        </p:spPr>
        <p:txBody>
          <a:bodyPr vert="horz" wrap="square" lIns="0" tIns="0" rIns="0" bIns="0" rtlCol="0">
            <a:noAutofit/>
          </a:bodyPr>
          <a:lstStyle>
            <a:lvl1pPr marL="346075" indent="-346075" algn="l" defTabSz="914363" rtl="0" eaLnBrk="1" latinLnBrk="0" hangingPunct="1">
              <a:lnSpc>
                <a:spcPct val="90000"/>
              </a:lnSpc>
              <a:spcBef>
                <a:spcPct val="20000"/>
              </a:spcBef>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u-RU" sz="3000" dirty="0">
                <a:solidFill>
                  <a:srgbClr val="FF0000"/>
                </a:solidFill>
                <a:latin typeface="Segoe Light" pitchFamily="34" charset="0"/>
              </a:rPr>
              <a:t>Поддержка различных стандартов и протоколов для интеграции с социальными сетями и веб-сервисами</a:t>
            </a:r>
            <a:endParaRPr lang="en-US" sz="3000" dirty="0">
              <a:solidFill>
                <a:srgbClr val="FF0000"/>
              </a:solidFill>
              <a:latin typeface="Segoe Light" pitchFamily="34" charset="0"/>
            </a:endParaRPr>
          </a:p>
        </p:txBody>
      </p:sp>
      <p:sp>
        <p:nvSpPr>
          <p:cNvPr id="15" name="Rectangle 14"/>
          <p:cNvSpPr/>
          <p:nvPr/>
        </p:nvSpPr>
        <p:spPr bwMode="auto">
          <a:xfrm>
            <a:off x="520700" y="1912628"/>
            <a:ext cx="3744806" cy="4183372"/>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z="4800" spc="-300" dirty="0">
              <a:gradFill>
                <a:gsLst>
                  <a:gs pos="0">
                    <a:srgbClr val="FBFBFB"/>
                  </a:gs>
                  <a:gs pos="86000">
                    <a:srgbClr val="FBFBFB"/>
                  </a:gs>
                </a:gsLst>
                <a:lin ang="5400000" scaled="0"/>
              </a:gradFill>
              <a:latin typeface="+mj-lt"/>
            </a:endParaRPr>
          </a:p>
        </p:txBody>
      </p:sp>
      <p:pic>
        <p:nvPicPr>
          <p:cNvPr id="1037" name="Picture 13" descr="C:\Users\claudette\Documents\2011 Jobs\Microsoft Branding 2010\Microsoft Business Identity\Photography\FY12 Brand Photography-no expiration\Online use\MSC12_Alicia_001.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966" t="12566" r="1173" b="12970"/>
          <a:stretch/>
        </p:blipFill>
        <p:spPr bwMode="auto">
          <a:xfrm>
            <a:off x="8183266" y="4273255"/>
            <a:ext cx="3770609" cy="1827199"/>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Rectangle 18"/>
          <p:cNvSpPr/>
          <p:nvPr/>
        </p:nvSpPr>
        <p:spPr bwMode="auto">
          <a:xfrm>
            <a:off x="8183266" y="1912628"/>
            <a:ext cx="3770609" cy="22364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defTabSz="914099" fontAlgn="base">
              <a:spcBef>
                <a:spcPct val="0"/>
              </a:spcBef>
              <a:spcAft>
                <a:spcPct val="0"/>
              </a:spcAft>
            </a:pPr>
            <a:endParaRPr lang="en-US" sz="4800" spc="-300" dirty="0" smtClean="0">
              <a:gradFill>
                <a:gsLst>
                  <a:gs pos="0">
                    <a:srgbClr val="FBFBFB"/>
                  </a:gs>
                  <a:gs pos="86000">
                    <a:srgbClr val="FBFBFB"/>
                  </a:gs>
                </a:gsLst>
                <a:lin ang="5400000" scaled="0"/>
              </a:gradFill>
              <a:latin typeface="+mj-lt"/>
            </a:endParaRPr>
          </a:p>
          <a:p>
            <a:pPr defTabSz="914099" fontAlgn="base">
              <a:spcBef>
                <a:spcPct val="0"/>
              </a:spcBef>
              <a:spcAft>
                <a:spcPct val="0"/>
              </a:spcAft>
            </a:pPr>
            <a:r>
              <a:rPr lang="en-US" sz="4800" spc="-300" dirty="0" smtClean="0">
                <a:gradFill>
                  <a:gsLst>
                    <a:gs pos="0">
                      <a:srgbClr val="FBFBFB"/>
                    </a:gs>
                    <a:gs pos="86000">
                      <a:srgbClr val="FBFBFB"/>
                    </a:gs>
                  </a:gsLst>
                  <a:lin ang="5400000" scaled="0"/>
                </a:gradFill>
                <a:latin typeface="+mj-lt"/>
              </a:rPr>
              <a:t>HTML5</a:t>
            </a:r>
            <a:r>
              <a:rPr lang="en-US" sz="3200" spc="-50" dirty="0" smtClean="0">
                <a:gradFill>
                  <a:gsLst>
                    <a:gs pos="0">
                      <a:srgbClr val="FFFFFF"/>
                    </a:gs>
                    <a:gs pos="100000">
                      <a:srgbClr val="FFFFFF"/>
                    </a:gs>
                  </a:gsLst>
                  <a:lin ang="5400000" scaled="0"/>
                </a:gradFill>
                <a:ea typeface="Segoe UI" pitchFamily="34" charset="0"/>
                <a:cs typeface="Segoe UI" pitchFamily="34" charset="0"/>
              </a:rPr>
              <a:t> </a:t>
            </a:r>
            <a:r>
              <a:rPr lang="en-US" sz="2400" spc="-50" dirty="0" smtClean="0">
                <a:gradFill>
                  <a:gsLst>
                    <a:gs pos="0">
                      <a:srgbClr val="FFFFFF"/>
                    </a:gs>
                    <a:gs pos="100000">
                      <a:srgbClr val="FFFFFF"/>
                    </a:gs>
                  </a:gsLst>
                  <a:lin ang="5400000" scaled="0"/>
                </a:gradFill>
                <a:ea typeface="Segoe UI" pitchFamily="34" charset="0"/>
                <a:cs typeface="Segoe UI" pitchFamily="34" charset="0"/>
              </a:rPr>
              <a:t>cross-browser s</a:t>
            </a:r>
            <a:r>
              <a:rPr lang="en-US" sz="24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upport on </a:t>
            </a:r>
            <a:r>
              <a:rPr lang="en-US" sz="4800" spc="-300" dirty="0" smtClean="0">
                <a:gradFill>
                  <a:gsLst>
                    <a:gs pos="0">
                      <a:srgbClr val="FBFBFB"/>
                    </a:gs>
                    <a:gs pos="86000">
                      <a:srgbClr val="FBFBFB"/>
                    </a:gs>
                  </a:gsLst>
                  <a:lin ang="5400000" scaled="0"/>
                </a:gradFill>
                <a:latin typeface="+mj-lt"/>
              </a:rPr>
              <a:t>SkyDrive</a:t>
            </a:r>
            <a:endParaRPr lang="en-US" sz="24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0" name="Rectangle 19"/>
          <p:cNvSpPr/>
          <p:nvPr/>
        </p:nvSpPr>
        <p:spPr bwMode="auto">
          <a:xfrm>
            <a:off x="4362717" y="1912628"/>
            <a:ext cx="3744806" cy="41833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sz="4800" spc="-300" dirty="0">
                <a:gradFill>
                  <a:gsLst>
                    <a:gs pos="0">
                      <a:srgbClr val="FBFBFB"/>
                    </a:gs>
                    <a:gs pos="86000">
                      <a:srgbClr val="FBFBFB"/>
                    </a:gs>
                  </a:gsLst>
                  <a:lin ang="5400000" scaled="0"/>
                </a:gradFill>
                <a:latin typeface="+mj-lt"/>
              </a:rPr>
              <a:t>&gt;85 </a:t>
            </a:r>
            <a:r>
              <a:rPr lang="ru-RU" sz="24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веб-сервисов интегрированы с </a:t>
            </a:r>
            <a:r>
              <a:rPr lang="en-US" sz="4800" spc="-300" dirty="0" smtClean="0">
                <a:gradFill>
                  <a:gsLst>
                    <a:gs pos="0">
                      <a:srgbClr val="FBFBFB"/>
                    </a:gs>
                    <a:gs pos="86000">
                      <a:srgbClr val="FBFBFB"/>
                    </a:gs>
                  </a:gsLst>
                  <a:lin ang="5400000" scaled="0"/>
                </a:gradFill>
                <a:latin typeface="+mj-lt"/>
              </a:rPr>
              <a:t>Windows </a:t>
            </a:r>
            <a:r>
              <a:rPr lang="en-US" sz="4800" spc="-300" dirty="0">
                <a:gradFill>
                  <a:gsLst>
                    <a:gs pos="0">
                      <a:srgbClr val="FBFBFB"/>
                    </a:gs>
                    <a:gs pos="86000">
                      <a:srgbClr val="FBFBFB"/>
                    </a:gs>
                  </a:gsLst>
                  <a:lin ang="5400000" scaled="0"/>
                </a:gradFill>
                <a:latin typeface="+mj-lt"/>
              </a:rPr>
              <a:t>Live Messenger</a:t>
            </a:r>
          </a:p>
        </p:txBody>
      </p:sp>
      <p:pic>
        <p:nvPicPr>
          <p:cNvPr id="1026" name="Picture 2" descr="C:\Users\claudette\Documents\2011 Jobs\logos\Facebook.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912094" y="2151088"/>
            <a:ext cx="1029379" cy="386389"/>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claudette\Documents\2011 Jobs\logos\LinkedIn_Logo_svg-w.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600113" y="2183773"/>
            <a:ext cx="1184577" cy="321020"/>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upload.wikimedia.org/wikipedia/en/d/d3/Pandora%27sLogo.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837832" y="2839607"/>
            <a:ext cx="1092476" cy="300430"/>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http://upload.wikimedia.org/wikipedia/en/thumb/9/98/YouTube_Logo.svg/1000px-YouTube_Logo.svg.pn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600113" y="2797542"/>
            <a:ext cx="955659" cy="380353"/>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http://upload.wikimedia.org/wikipedia/commons/thumb/7/76/Hulu_logo.svg/1000px-Hulu_logo.svg.png"/>
          <p:cNvPicPr>
            <a:picLocks noChangeAspect="1" noChangeArrowheads="1"/>
          </p:cNvPicPr>
          <p:nvPr/>
        </p:nvPicPr>
        <p:blipFill>
          <a:blip r:embed="rId8">
            <a:extLst>
              <a:ext uri="{BEBA8EAE-BF5A-486C-A8C5-ECC9F3942E4B}">
                <a14:imgProps xmlns:a14="http://schemas.microsoft.com/office/drawing/2010/main" xmlns="">
                  <a14:imgLayer r:embed="rId9">
                    <a14:imgEffect>
                      <a14:brightnessContrast bright="100000"/>
                    </a14:imgEffect>
                  </a14:imgLayer>
                </a14:imgProps>
              </a:ext>
              <a:ext uri="{28A0092B-C50C-407E-A947-70E740481C1C}">
                <a14:useLocalDpi xmlns:a14="http://schemas.microsoft.com/office/drawing/2010/main" xmlns="" val="0"/>
              </a:ext>
            </a:extLst>
          </a:blip>
          <a:srcRect/>
          <a:stretch>
            <a:fillRect/>
          </a:stretch>
        </p:blipFill>
        <p:spPr bwMode="auto">
          <a:xfrm>
            <a:off x="7107857" y="2839607"/>
            <a:ext cx="833615" cy="277594"/>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File:Blogger.svg">
            <a:hlinkClick r:id="rId10"/>
          </p:cNvPr>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6133840" y="2124007"/>
            <a:ext cx="500462" cy="500462"/>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Content Placeholder 3"/>
          <p:cNvSpPr txBox="1">
            <a:spLocks/>
          </p:cNvSpPr>
          <p:nvPr/>
        </p:nvSpPr>
        <p:spPr>
          <a:xfrm>
            <a:off x="630072" y="2001179"/>
            <a:ext cx="3516699" cy="2816142"/>
          </a:xfrm>
          <a:prstGeom prst="rect">
            <a:avLst/>
          </a:prstGeom>
        </p:spPr>
        <p:txBody>
          <a:bodyPr vert="horz" wrap="square" lIns="0" tIns="0" rIns="0" bIns="0" rtlCol="0">
            <a:noAutofit/>
          </a:bodyPr>
          <a:lstStyle>
            <a:lvl1pPr marL="346075" indent="-346075" algn="l" defTabSz="914363" rtl="0" eaLnBrk="1" latinLnBrk="0" hangingPunct="1">
              <a:lnSpc>
                <a:spcPct val="90000"/>
              </a:lnSpc>
              <a:spcBef>
                <a:spcPct val="20000"/>
              </a:spcBef>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ts val="0"/>
              </a:spcBef>
              <a:spcAft>
                <a:spcPts val="400"/>
              </a:spcAft>
              <a:buFont typeface="Arial" pitchFamily="34" charset="0"/>
              <a:buNone/>
            </a:pPr>
            <a:r>
              <a:rPr lang="ru-RU" sz="3500" b="1" spc="-300" dirty="0" smtClean="0">
                <a:gradFill>
                  <a:gsLst>
                    <a:gs pos="0">
                      <a:srgbClr val="FBFBFB"/>
                    </a:gs>
                    <a:gs pos="86000">
                      <a:srgbClr val="FBFBFB"/>
                    </a:gs>
                  </a:gsLst>
                  <a:lin ang="5400000" scaled="0"/>
                </a:gradFill>
                <a:latin typeface="+mj-lt"/>
              </a:rPr>
              <a:t>Поддержка стандартов : </a:t>
            </a:r>
            <a:endParaRPr lang="en-US" sz="3500" b="1" spc="-300" dirty="0">
              <a:gradFill>
                <a:gsLst>
                  <a:gs pos="0">
                    <a:srgbClr val="FBFBFB"/>
                  </a:gs>
                  <a:gs pos="86000">
                    <a:srgbClr val="FBFBFB"/>
                  </a:gs>
                </a:gsLst>
                <a:lin ang="5400000" scaled="0"/>
              </a:gradFill>
              <a:latin typeface="+mj-lt"/>
            </a:endParaRPr>
          </a:p>
          <a:p>
            <a:pPr marL="0" lvl="1" indent="0">
              <a:spcBef>
                <a:spcPts val="0"/>
              </a:spcBef>
              <a:spcAft>
                <a:spcPts val="400"/>
              </a:spcAft>
              <a:buNone/>
            </a:pPr>
            <a:r>
              <a:rPr lang="en-US" sz="2400" b="1" spc="-50" dirty="0" smtClean="0">
                <a:solidFill>
                  <a:schemeClr val="bg1"/>
                </a:solidFill>
              </a:rPr>
              <a:t>ActivityStrea.ms</a:t>
            </a:r>
          </a:p>
          <a:p>
            <a:pPr marL="0" lvl="1" indent="0">
              <a:spcBef>
                <a:spcPts val="0"/>
              </a:spcBef>
              <a:spcAft>
                <a:spcPts val="400"/>
              </a:spcAft>
              <a:buNone/>
            </a:pPr>
            <a:r>
              <a:rPr lang="en-US" sz="2400" b="1" spc="-50" dirty="0" smtClean="0">
                <a:solidFill>
                  <a:schemeClr val="bg1"/>
                </a:solidFill>
              </a:rPr>
              <a:t>W3C (CSS3, HTML5)</a:t>
            </a:r>
          </a:p>
          <a:p>
            <a:pPr marL="0" lvl="1" indent="0">
              <a:spcBef>
                <a:spcPts val="0"/>
              </a:spcBef>
              <a:spcAft>
                <a:spcPts val="400"/>
              </a:spcAft>
              <a:buNone/>
            </a:pPr>
            <a:r>
              <a:rPr lang="en-US" sz="2400" b="1" spc="-50" dirty="0" smtClean="0">
                <a:solidFill>
                  <a:schemeClr val="bg1"/>
                </a:solidFill>
              </a:rPr>
              <a:t>Oauth WRAP</a:t>
            </a:r>
          </a:p>
          <a:p>
            <a:pPr marL="0" lvl="1" indent="0">
              <a:spcBef>
                <a:spcPts val="0"/>
              </a:spcBef>
              <a:spcAft>
                <a:spcPts val="400"/>
              </a:spcAft>
              <a:buNone/>
            </a:pPr>
            <a:r>
              <a:rPr lang="en-US" sz="2400" b="1" spc="-50" dirty="0">
                <a:solidFill>
                  <a:schemeClr val="bg1"/>
                </a:solidFill>
              </a:rPr>
              <a:t>Oexchange</a:t>
            </a:r>
          </a:p>
          <a:p>
            <a:pPr marL="0" lvl="1" indent="0">
              <a:spcBef>
                <a:spcPts val="0"/>
              </a:spcBef>
              <a:spcAft>
                <a:spcPts val="400"/>
              </a:spcAft>
              <a:buNone/>
            </a:pPr>
            <a:r>
              <a:rPr lang="en-US" sz="2400" b="1" spc="-50" dirty="0" err="1" smtClean="0">
                <a:solidFill>
                  <a:schemeClr val="bg1"/>
                </a:solidFill>
              </a:rPr>
              <a:t>Odata</a:t>
            </a:r>
            <a:endParaRPr lang="en-US" sz="2400" b="1" spc="-50" dirty="0" smtClean="0">
              <a:solidFill>
                <a:schemeClr val="bg1"/>
              </a:solidFill>
            </a:endParaRPr>
          </a:p>
          <a:p>
            <a:pPr marL="0" lvl="1" indent="0">
              <a:spcBef>
                <a:spcPts val="0"/>
              </a:spcBef>
              <a:spcAft>
                <a:spcPts val="400"/>
              </a:spcAft>
              <a:buNone/>
            </a:pPr>
            <a:r>
              <a:rPr lang="en-US" sz="2400" b="1" spc="-50" dirty="0" smtClean="0">
                <a:solidFill>
                  <a:schemeClr val="bg1"/>
                </a:solidFill>
              </a:rPr>
              <a:t>Portable Contacts</a:t>
            </a:r>
          </a:p>
          <a:p>
            <a:pPr marL="0" lvl="1" indent="0">
              <a:spcBef>
                <a:spcPts val="0"/>
              </a:spcBef>
              <a:spcAft>
                <a:spcPts val="400"/>
              </a:spcAft>
              <a:buNone/>
            </a:pPr>
            <a:r>
              <a:rPr lang="en-US" sz="2400" b="1" spc="-50" dirty="0" smtClean="0">
                <a:solidFill>
                  <a:schemeClr val="bg1"/>
                </a:solidFill>
              </a:rPr>
              <a:t>XMPP</a:t>
            </a:r>
          </a:p>
        </p:txBody>
      </p:sp>
      <p:pic>
        <p:nvPicPr>
          <p:cNvPr id="18" name="Picture 6" descr="File:Firefox 3.5 logo.png">
            <a:hlinkClick r:id="rId12"/>
          </p:cNvPr>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10067656" y="2098845"/>
            <a:ext cx="567424" cy="567572"/>
          </a:xfrm>
          <a:prstGeom prst="rect">
            <a:avLst/>
          </a:prstGeom>
          <a:noFill/>
          <a:effectLst/>
          <a:extLst>
            <a:ext uri="{909E8E84-426E-40DD-AFC4-6F175D3DCCD1}">
              <a14:hiddenFill xmlns:a14="http://schemas.microsoft.com/office/drawing/2010/main" xmlns="">
                <a:solidFill>
                  <a:srgbClr val="FFFFFF"/>
                </a:solidFill>
              </a14:hiddenFill>
            </a:ext>
          </a:extLst>
        </p:spPr>
      </p:pic>
      <p:pic>
        <p:nvPicPr>
          <p:cNvPr id="22" name="Picture 2" descr="File:Apple Safari.png">
            <a:hlinkClick r:id="rId14"/>
          </p:cNvPr>
          <p:cNvPicPr>
            <a:picLocks noChangeAspect="1" noChangeArrowheads="1"/>
          </p:cNvPicPr>
          <p:nvPr/>
        </p:nvPicPr>
        <p:blipFill>
          <a:blip r:embed="rId15">
            <a:extLst>
              <a:ext uri="{28A0092B-C50C-407E-A947-70E740481C1C}">
                <a14:useLocalDpi xmlns:a14="http://schemas.microsoft.com/office/drawing/2010/main" xmlns="" val="0"/>
              </a:ext>
            </a:extLst>
          </a:blip>
          <a:srcRect/>
          <a:stretch>
            <a:fillRect/>
          </a:stretch>
        </p:blipFill>
        <p:spPr bwMode="auto">
          <a:xfrm>
            <a:off x="9254145" y="2040295"/>
            <a:ext cx="613490" cy="613649"/>
          </a:xfrm>
          <a:prstGeom prst="rect">
            <a:avLst/>
          </a:prstGeom>
          <a:noFill/>
          <a:effectLst/>
          <a:extLst>
            <a:ext uri="{909E8E84-426E-40DD-AFC4-6F175D3DCCD1}">
              <a14:hiddenFill xmlns:a14="http://schemas.microsoft.com/office/drawing/2010/main" xmlns="">
                <a:solidFill>
                  <a:srgbClr val="FFFFFF"/>
                </a:solidFill>
              </a14:hiddenFill>
            </a:ext>
          </a:extLst>
        </p:spPr>
      </p:pic>
      <p:pic>
        <p:nvPicPr>
          <p:cNvPr id="23" name="Picture 4" descr="File:Chrome Logo.svg">
            <a:hlinkClick r:id="rId16"/>
          </p:cNvPr>
          <p:cNvPicPr>
            <a:picLocks noChangeAspect="1" noChangeArrowheads="1"/>
          </p:cNvPicPr>
          <p:nvPr/>
        </p:nvPicPr>
        <p:blipFill>
          <a:blip r:embed="rId17">
            <a:extLst>
              <a:ext uri="{28A0092B-C50C-407E-A947-70E740481C1C}">
                <a14:useLocalDpi xmlns:a14="http://schemas.microsoft.com/office/drawing/2010/main" xmlns="" val="0"/>
              </a:ext>
            </a:extLst>
          </a:blip>
          <a:srcRect/>
          <a:stretch>
            <a:fillRect/>
          </a:stretch>
        </p:blipFill>
        <p:spPr bwMode="auto">
          <a:xfrm>
            <a:off x="10876855" y="2058576"/>
            <a:ext cx="612438" cy="612598"/>
          </a:xfrm>
          <a:prstGeom prst="rect">
            <a:avLst/>
          </a:prstGeom>
          <a:noFill/>
          <a:effectLst/>
          <a:extLst>
            <a:ext uri="{909E8E84-426E-40DD-AFC4-6F175D3DCCD1}">
              <a14:hiddenFill xmlns:a14="http://schemas.microsoft.com/office/drawing/2010/main" xmlns="">
                <a:solidFill>
                  <a:srgbClr val="FFFFFF"/>
                </a:solidFill>
              </a14:hiddenFill>
            </a:ext>
          </a:extLst>
        </p:spPr>
      </p:pic>
      <p:pic>
        <p:nvPicPr>
          <p:cNvPr id="24" name="Picture 6" descr="http://newtech.aurum3.com/images/microsoft-ie9-logo.png"/>
          <p:cNvPicPr>
            <a:picLocks noChangeAspect="1" noChangeArrowheads="1"/>
          </p:cNvPicPr>
          <p:nvPr/>
        </p:nvPicPr>
        <p:blipFill>
          <a:blip r:embed="rId18">
            <a:extLst>
              <a:ext uri="{28A0092B-C50C-407E-A947-70E740481C1C}">
                <a14:useLocalDpi xmlns:a14="http://schemas.microsoft.com/office/drawing/2010/main" xmlns="" val="0"/>
              </a:ext>
            </a:extLst>
          </a:blip>
          <a:srcRect/>
          <a:stretch>
            <a:fillRect/>
          </a:stretch>
        </p:blipFill>
        <p:spPr bwMode="auto">
          <a:xfrm>
            <a:off x="8468565" y="2040295"/>
            <a:ext cx="613649" cy="61364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72578691"/>
      </p:ext>
    </p:extLst>
  </p:cSld>
  <p:clrMapOvr>
    <a:masterClrMapping/>
  </p:clrMapOvr>
  <mc:AlternateContent xmlns:mc="http://schemas.openxmlformats.org/markup-compatibility/2006">
    <mc:Choice xmlns:p14="http://schemas.microsoft.com/office/powerpoint/2010/main" xmlns="" Requires="p14">
      <p:transition spd="slow" p14:dur="1500">
        <p:push/>
      </p:transition>
    </mc:Choice>
    <mc:Fallback>
      <p:transition spd="slow">
        <p:push/>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white gradient"/>
          <p:cNvSpPr/>
          <p:nvPr/>
        </p:nvSpPr>
        <p:spPr>
          <a:xfrm>
            <a:off x="3409429" y="2183166"/>
            <a:ext cx="5506491" cy="4079098"/>
          </a:xfrm>
          <a:prstGeom prst="rect">
            <a:avLst/>
          </a:prstGeom>
          <a:solidFill>
            <a:schemeClr val="accent2"/>
          </a:solidFill>
          <a:ln w="3175">
            <a:noFill/>
          </a:ln>
          <a:effectLst/>
        </p:spPr>
        <p:txBody>
          <a:bodyPr vert="horz" wrap="square" lIns="0" tIns="45710" rIns="0" bIns="0" rtlCol="0" anchor="ctr" anchorCtr="0">
            <a:noAutofit/>
          </a:bodyPr>
          <a:lstStyle/>
          <a:p>
            <a:pPr algn="ctr">
              <a:lnSpc>
                <a:spcPct val="90000"/>
              </a:lnSpc>
              <a:spcBef>
                <a:spcPct val="0"/>
              </a:spcBef>
            </a:pPr>
            <a:endParaRPr lang="en-US" sz="4400" spc="-150" dirty="0">
              <a:ln w="3175">
                <a:noFill/>
              </a:ln>
              <a:gradFill>
                <a:gsLst>
                  <a:gs pos="9583">
                    <a:srgbClr val="0D46A3"/>
                  </a:gs>
                  <a:gs pos="100000">
                    <a:srgbClr val="161F28"/>
                  </a:gs>
                </a:gsLst>
                <a:lin ang="19200000" scaled="0"/>
              </a:gradFill>
              <a:latin typeface="Constantia" pitchFamily="18" charset="0"/>
              <a:cs typeface="Arial" charset="0"/>
            </a:endParaRPr>
          </a:p>
        </p:txBody>
      </p:sp>
      <p:sp>
        <p:nvSpPr>
          <p:cNvPr id="55" name="white gradient"/>
          <p:cNvSpPr/>
          <p:nvPr/>
        </p:nvSpPr>
        <p:spPr>
          <a:xfrm>
            <a:off x="580534" y="2183166"/>
            <a:ext cx="2695777" cy="2695777"/>
          </a:xfrm>
          <a:prstGeom prst="rect">
            <a:avLst/>
          </a:prstGeom>
          <a:solidFill>
            <a:schemeClr val="accent1"/>
          </a:solidFill>
          <a:ln w="3175">
            <a:noFill/>
          </a:ln>
          <a:effectLst/>
        </p:spPr>
        <p:txBody>
          <a:bodyPr vert="horz" wrap="square" lIns="0" tIns="45710" rIns="0" bIns="0" rtlCol="0" anchor="ctr" anchorCtr="0">
            <a:noAutofit/>
          </a:bodyPr>
          <a:lstStyle/>
          <a:p>
            <a:pPr algn="ctr">
              <a:lnSpc>
                <a:spcPct val="90000"/>
              </a:lnSpc>
              <a:spcBef>
                <a:spcPct val="0"/>
              </a:spcBef>
            </a:pPr>
            <a:endParaRPr lang="en-US" sz="4400" spc="-150" dirty="0">
              <a:ln w="3175">
                <a:noFill/>
              </a:ln>
              <a:gradFill>
                <a:gsLst>
                  <a:gs pos="9583">
                    <a:srgbClr val="0D46A3"/>
                  </a:gs>
                  <a:gs pos="100000">
                    <a:srgbClr val="161F28"/>
                  </a:gs>
                </a:gsLst>
                <a:lin ang="19200000" scaled="0"/>
              </a:gradFill>
              <a:latin typeface="Constantia" pitchFamily="18" charset="0"/>
              <a:cs typeface="Arial" charset="0"/>
            </a:endParaRPr>
          </a:p>
        </p:txBody>
      </p:sp>
      <p:sp>
        <p:nvSpPr>
          <p:cNvPr id="11" name="white gradient"/>
          <p:cNvSpPr/>
          <p:nvPr/>
        </p:nvSpPr>
        <p:spPr>
          <a:xfrm>
            <a:off x="9049039" y="3589709"/>
            <a:ext cx="2695777" cy="2672556"/>
          </a:xfrm>
          <a:prstGeom prst="rect">
            <a:avLst/>
          </a:prstGeom>
          <a:solidFill>
            <a:schemeClr val="accent1"/>
          </a:solidFill>
          <a:ln w="3175">
            <a:noFill/>
          </a:ln>
          <a:effectLst/>
        </p:spPr>
        <p:txBody>
          <a:bodyPr vert="horz" wrap="square" lIns="0" tIns="45710" rIns="0" bIns="0" rtlCol="0" anchor="ctr" anchorCtr="0">
            <a:noAutofit/>
          </a:bodyPr>
          <a:lstStyle/>
          <a:p>
            <a:pPr algn="ctr">
              <a:lnSpc>
                <a:spcPct val="90000"/>
              </a:lnSpc>
              <a:spcBef>
                <a:spcPct val="0"/>
              </a:spcBef>
            </a:pPr>
            <a:endParaRPr lang="en-US" sz="4400" spc="-150" dirty="0">
              <a:ln w="3175">
                <a:noFill/>
              </a:ln>
              <a:gradFill>
                <a:gsLst>
                  <a:gs pos="9583">
                    <a:srgbClr val="0D46A3"/>
                  </a:gs>
                  <a:gs pos="100000">
                    <a:srgbClr val="161F28"/>
                  </a:gs>
                </a:gsLst>
                <a:lin ang="19200000" scaled="0"/>
              </a:gradFill>
              <a:latin typeface="Constantia" pitchFamily="18" charset="0"/>
              <a:cs typeface="Arial" charset="0"/>
            </a:endParaRPr>
          </a:p>
        </p:txBody>
      </p:sp>
      <p:sp>
        <p:nvSpPr>
          <p:cNvPr id="111" name="Rectangle 110"/>
          <p:cNvSpPr/>
          <p:nvPr/>
        </p:nvSpPr>
        <p:spPr>
          <a:xfrm>
            <a:off x="3587664" y="2614582"/>
            <a:ext cx="5929076" cy="3216265"/>
          </a:xfrm>
          <a:prstGeom prst="rect">
            <a:avLst/>
          </a:prstGeom>
        </p:spPr>
        <p:txBody>
          <a:bodyPr wrap="square">
            <a:spAutoFit/>
          </a:bodyPr>
          <a:lstStyle/>
          <a:p>
            <a:pPr marL="0" lvl="1">
              <a:spcAft>
                <a:spcPts val="400"/>
              </a:spcAft>
            </a:pPr>
            <a:r>
              <a:rPr lang="ru-RU" sz="3200" b="1" spc="-70" dirty="0" smtClean="0">
                <a:latin typeface="Segoe UI Light" pitchFamily="34" charset="0"/>
              </a:rPr>
              <a:t>Стандарты</a:t>
            </a:r>
            <a:r>
              <a:rPr lang="en-US" sz="4400" b="1" spc="-150" dirty="0">
                <a:latin typeface="Segoe UI Light" pitchFamily="34" charset="0"/>
              </a:rPr>
              <a:t/>
            </a:r>
            <a:br>
              <a:rPr lang="en-US" sz="4400" b="1" spc="-150" dirty="0">
                <a:latin typeface="Segoe UI Light" pitchFamily="34" charset="0"/>
              </a:rPr>
            </a:br>
            <a:r>
              <a:rPr lang="en-US" sz="2000" b="1" spc="-50" dirty="0"/>
              <a:t>Open XML, ODF, PDF, </a:t>
            </a:r>
            <a:r>
              <a:rPr lang="en-US" sz="2000" b="1" spc="-50" dirty="0" smtClean="0"/>
              <a:t>HTML</a:t>
            </a:r>
            <a:endParaRPr lang="en-US" sz="2000" b="1" spc="-50" dirty="0"/>
          </a:p>
          <a:p>
            <a:pPr marL="0" lvl="1">
              <a:spcBef>
                <a:spcPts val="0"/>
              </a:spcBef>
              <a:spcAft>
                <a:spcPts val="400"/>
              </a:spcAft>
            </a:pPr>
            <a:endParaRPr lang="en-US" sz="800" b="1" spc="-70" dirty="0" smtClean="0">
              <a:latin typeface="Segoe UI Light" pitchFamily="34" charset="0"/>
            </a:endParaRPr>
          </a:p>
          <a:p>
            <a:pPr marL="0" lvl="1">
              <a:spcBef>
                <a:spcPts val="0"/>
              </a:spcBef>
              <a:spcAft>
                <a:spcPts val="400"/>
              </a:spcAft>
            </a:pPr>
            <a:r>
              <a:rPr lang="ru-RU" sz="3200" b="1" spc="-70" dirty="0" smtClean="0">
                <a:latin typeface="Segoe UI Light" pitchFamily="34" charset="0"/>
              </a:rPr>
              <a:t>Интеграция</a:t>
            </a:r>
            <a:r>
              <a:rPr lang="en-US" b="1" dirty="0"/>
              <a:t/>
            </a:r>
            <a:br>
              <a:rPr lang="en-US" b="1" dirty="0"/>
            </a:br>
            <a:r>
              <a:rPr lang="ru-RU" sz="2000" b="1" spc="-50" dirty="0" smtClean="0"/>
              <a:t>другие платформы</a:t>
            </a:r>
            <a:endParaRPr lang="en-US" sz="2000" b="1" spc="-50" dirty="0"/>
          </a:p>
          <a:p>
            <a:pPr>
              <a:spcAft>
                <a:spcPts val="40"/>
              </a:spcAft>
            </a:pPr>
            <a:endParaRPr lang="en-US" sz="900" b="1" dirty="0"/>
          </a:p>
          <a:p>
            <a:pPr marL="0" lvl="1">
              <a:spcBef>
                <a:spcPts val="0"/>
              </a:spcBef>
              <a:spcAft>
                <a:spcPts val="400"/>
              </a:spcAft>
            </a:pPr>
            <a:r>
              <a:rPr lang="ru-RU" sz="3200" b="1" spc="-70" dirty="0" smtClean="0">
                <a:latin typeface="Segoe UI Light" pitchFamily="34" charset="0"/>
              </a:rPr>
              <a:t>Документация</a:t>
            </a:r>
            <a:r>
              <a:rPr lang="en-US" b="1" dirty="0"/>
              <a:t/>
            </a:r>
            <a:br>
              <a:rPr lang="en-US" b="1" dirty="0"/>
            </a:br>
            <a:r>
              <a:rPr lang="ru-RU" sz="2000" b="1" spc="-50" dirty="0" smtClean="0"/>
              <a:t>Открытые</a:t>
            </a:r>
            <a:r>
              <a:rPr lang="en-US" sz="2000" b="1" spc="-50" dirty="0" smtClean="0"/>
              <a:t>APIs</a:t>
            </a:r>
            <a:r>
              <a:rPr lang="ru-RU" sz="2000" b="1" spc="-50" dirty="0" smtClean="0"/>
              <a:t>, форматы файлов </a:t>
            </a:r>
            <a:br>
              <a:rPr lang="ru-RU" sz="2000" b="1" spc="-50" dirty="0" smtClean="0"/>
            </a:br>
            <a:r>
              <a:rPr lang="ru-RU" sz="2000" b="1" spc="-50" dirty="0" smtClean="0"/>
              <a:t>и протоколы</a:t>
            </a:r>
            <a:endParaRPr lang="en-US" sz="1400" b="1" dirty="0" smtClean="0">
              <a:latin typeface="Segoe UI Light" pitchFamily="34" charset="0"/>
              <a:ea typeface="Segoe UI" pitchFamily="34" charset="0"/>
              <a:cs typeface="Segoe UI" pitchFamily="34" charset="0"/>
            </a:endParaRPr>
          </a:p>
        </p:txBody>
      </p:sp>
      <p:sp>
        <p:nvSpPr>
          <p:cNvPr id="76" name="Title 1"/>
          <p:cNvSpPr>
            <a:spLocks noGrp="1"/>
          </p:cNvSpPr>
          <p:nvPr>
            <p:ph type="title"/>
          </p:nvPr>
        </p:nvSpPr>
        <p:spPr/>
        <p:txBody>
          <a:bodyPr/>
          <a:lstStyle/>
          <a:p>
            <a:r>
              <a:rPr lang="en-US" dirty="0" smtClean="0"/>
              <a:t>Office 2010 and Office 365</a:t>
            </a:r>
            <a:endParaRPr lang="en-US" dirty="0"/>
          </a:p>
        </p:txBody>
      </p:sp>
      <p:sp>
        <p:nvSpPr>
          <p:cNvPr id="77" name="Text Placeholder 7"/>
          <p:cNvSpPr txBox="1">
            <a:spLocks/>
          </p:cNvSpPr>
          <p:nvPr/>
        </p:nvSpPr>
        <p:spPr>
          <a:xfrm>
            <a:off x="509406" y="1040226"/>
            <a:ext cx="11679419" cy="877693"/>
          </a:xfrm>
          <a:prstGeom prst="rect">
            <a:avLst/>
          </a:prstGeom>
        </p:spPr>
        <p:txBody>
          <a:bodyPr vert="horz" wrap="square" lIns="0" tIns="0" rIns="0" bIns="0" rtlCol="0">
            <a:noAutofit/>
          </a:bodyPr>
          <a:lstStyle>
            <a:lvl1pPr marL="346075" indent="-346075" algn="l" defTabSz="914363" rtl="0" eaLnBrk="1" latinLnBrk="0" hangingPunct="1">
              <a:lnSpc>
                <a:spcPct val="90000"/>
              </a:lnSpc>
              <a:spcBef>
                <a:spcPct val="20000"/>
              </a:spcBef>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chemeClr val="accent2"/>
              </a:buClr>
              <a:buNone/>
            </a:pPr>
            <a:r>
              <a:rPr lang="ru-RU" spc="-100" dirty="0" smtClean="0">
                <a:solidFill>
                  <a:srgbClr val="C80137"/>
                </a:solidFill>
                <a:latin typeface="Segoe UI Light" pitchFamily="34" charset="0"/>
              </a:rPr>
              <a:t>Форматы, интеграция, документация</a:t>
            </a:r>
            <a:endParaRPr lang="en-US" spc="-100" dirty="0">
              <a:solidFill>
                <a:srgbClr val="C80137"/>
              </a:solidFill>
              <a:latin typeface="Segoe UI Light" pitchFamily="34" charset="0"/>
            </a:endParaRPr>
          </a:p>
        </p:txBody>
      </p:sp>
      <p:pic>
        <p:nvPicPr>
          <p:cNvPr id="64" name="Picture 63" descr="Office_Logo_H_R.png"/>
          <p:cNvPicPr>
            <a:picLocks noChangeAspect="1"/>
          </p:cNvPicPr>
          <p:nvPr/>
        </p:nvPicPr>
        <p:blipFill>
          <a:blip r:embed="rId3"/>
          <a:stretch>
            <a:fillRect/>
          </a:stretch>
        </p:blipFill>
        <p:spPr bwMode="invGray">
          <a:xfrm>
            <a:off x="1139711" y="3325489"/>
            <a:ext cx="1577422" cy="528437"/>
          </a:xfrm>
          <a:prstGeom prst="rect">
            <a:avLst/>
          </a:prstGeom>
          <a:noFill/>
          <a:ln>
            <a:noFill/>
          </a:ln>
        </p:spPr>
      </p:pic>
      <p:pic>
        <p:nvPicPr>
          <p:cNvPr id="1026" name="Picture 2" descr="C:\Users\Public\Pictures\Microsoft Clipart\Logos\Microsoft Office 365\Office 365 h_rgb_r.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329824" y="4649407"/>
            <a:ext cx="2134205" cy="57637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 name="Group 2"/>
          <p:cNvGrpSpPr/>
          <p:nvPr/>
        </p:nvGrpSpPr>
        <p:grpSpPr>
          <a:xfrm>
            <a:off x="580535" y="4974703"/>
            <a:ext cx="2702283" cy="1287561"/>
            <a:chOff x="580535" y="4625974"/>
            <a:chExt cx="2828894" cy="1347888"/>
          </a:xfrm>
          <a:solidFill>
            <a:schemeClr val="accent3"/>
          </a:solidFill>
        </p:grpSpPr>
        <p:sp>
          <p:nvSpPr>
            <p:cNvPr id="14" name="white gradient"/>
            <p:cNvSpPr/>
            <p:nvPr/>
          </p:nvSpPr>
          <p:spPr>
            <a:xfrm>
              <a:off x="580535" y="4625974"/>
              <a:ext cx="1347888" cy="1347888"/>
            </a:xfrm>
            <a:prstGeom prst="rect">
              <a:avLst/>
            </a:prstGeom>
            <a:grpFill/>
            <a:ln w="3175">
              <a:noFill/>
            </a:ln>
            <a:effectLst/>
          </p:spPr>
          <p:txBody>
            <a:bodyPr vert="horz" wrap="square" lIns="0" tIns="45710" rIns="0" bIns="0" rtlCol="0" anchor="ctr" anchorCtr="0">
              <a:noAutofit/>
            </a:bodyPr>
            <a:lstStyle/>
            <a:p>
              <a:pPr algn="ctr">
                <a:lnSpc>
                  <a:spcPct val="90000"/>
                </a:lnSpc>
                <a:spcBef>
                  <a:spcPct val="0"/>
                </a:spcBef>
              </a:pPr>
              <a:endParaRPr lang="en-US" sz="4400" spc="-150" dirty="0">
                <a:ln w="3175">
                  <a:noFill/>
                </a:ln>
                <a:gradFill>
                  <a:gsLst>
                    <a:gs pos="9583">
                      <a:srgbClr val="0D46A3"/>
                    </a:gs>
                    <a:gs pos="100000">
                      <a:srgbClr val="161F28"/>
                    </a:gs>
                  </a:gsLst>
                  <a:lin ang="19200000" scaled="0"/>
                </a:gradFill>
                <a:latin typeface="Constantia" pitchFamily="18" charset="0"/>
                <a:cs typeface="Arial" charset="0"/>
              </a:endParaRPr>
            </a:p>
          </p:txBody>
        </p:sp>
        <p:sp>
          <p:nvSpPr>
            <p:cNvPr id="15" name="white gradient"/>
            <p:cNvSpPr/>
            <p:nvPr/>
          </p:nvSpPr>
          <p:spPr>
            <a:xfrm>
              <a:off x="2061541" y="4625974"/>
              <a:ext cx="1347888" cy="1347888"/>
            </a:xfrm>
            <a:prstGeom prst="rect">
              <a:avLst/>
            </a:prstGeom>
            <a:grpFill/>
            <a:ln w="3175">
              <a:noFill/>
            </a:ln>
            <a:effectLst/>
          </p:spPr>
          <p:txBody>
            <a:bodyPr vert="horz" wrap="square" lIns="0" tIns="45710" rIns="0" bIns="0" rtlCol="0" anchor="ctr" anchorCtr="0">
              <a:noAutofit/>
            </a:bodyPr>
            <a:lstStyle/>
            <a:p>
              <a:pPr algn="ctr">
                <a:lnSpc>
                  <a:spcPct val="90000"/>
                </a:lnSpc>
                <a:spcBef>
                  <a:spcPct val="0"/>
                </a:spcBef>
              </a:pPr>
              <a:endParaRPr lang="en-US" sz="4400" spc="-150" dirty="0">
                <a:ln w="3175">
                  <a:noFill/>
                </a:ln>
                <a:gradFill>
                  <a:gsLst>
                    <a:gs pos="9583">
                      <a:srgbClr val="0D46A3"/>
                    </a:gs>
                    <a:gs pos="100000">
                      <a:srgbClr val="161F28"/>
                    </a:gs>
                  </a:gsLst>
                  <a:lin ang="19200000" scaled="0"/>
                </a:gradFill>
                <a:latin typeface="Constantia" pitchFamily="18" charset="0"/>
                <a:cs typeface="Arial" charset="0"/>
              </a:endParaRPr>
            </a:p>
          </p:txBody>
        </p:sp>
      </p:grpSp>
      <p:grpSp>
        <p:nvGrpSpPr>
          <p:cNvPr id="17" name="Group 16"/>
          <p:cNvGrpSpPr/>
          <p:nvPr/>
        </p:nvGrpSpPr>
        <p:grpSpPr>
          <a:xfrm>
            <a:off x="9042533" y="2183166"/>
            <a:ext cx="2702283" cy="1287561"/>
            <a:chOff x="580535" y="4625974"/>
            <a:chExt cx="2828894" cy="1347888"/>
          </a:xfrm>
          <a:solidFill>
            <a:schemeClr val="accent3"/>
          </a:solidFill>
        </p:grpSpPr>
        <p:sp>
          <p:nvSpPr>
            <p:cNvPr id="18" name="white gradient"/>
            <p:cNvSpPr/>
            <p:nvPr/>
          </p:nvSpPr>
          <p:spPr>
            <a:xfrm>
              <a:off x="580535" y="4625974"/>
              <a:ext cx="1347888" cy="1347888"/>
            </a:xfrm>
            <a:prstGeom prst="rect">
              <a:avLst/>
            </a:prstGeom>
            <a:grpFill/>
            <a:ln w="3175">
              <a:noFill/>
            </a:ln>
            <a:effectLst/>
          </p:spPr>
          <p:txBody>
            <a:bodyPr vert="horz" wrap="square" lIns="0" tIns="45710" rIns="0" bIns="0" rtlCol="0" anchor="ctr" anchorCtr="0">
              <a:noAutofit/>
            </a:bodyPr>
            <a:lstStyle/>
            <a:p>
              <a:pPr algn="ctr">
                <a:lnSpc>
                  <a:spcPct val="90000"/>
                </a:lnSpc>
                <a:spcBef>
                  <a:spcPct val="0"/>
                </a:spcBef>
              </a:pPr>
              <a:endParaRPr lang="en-US" sz="4400" spc="-150" dirty="0">
                <a:ln w="3175">
                  <a:noFill/>
                </a:ln>
                <a:gradFill>
                  <a:gsLst>
                    <a:gs pos="9583">
                      <a:srgbClr val="0D46A3"/>
                    </a:gs>
                    <a:gs pos="100000">
                      <a:srgbClr val="161F28"/>
                    </a:gs>
                  </a:gsLst>
                  <a:lin ang="19200000" scaled="0"/>
                </a:gradFill>
                <a:latin typeface="Constantia" pitchFamily="18" charset="0"/>
                <a:cs typeface="Arial" charset="0"/>
              </a:endParaRPr>
            </a:p>
          </p:txBody>
        </p:sp>
        <p:sp>
          <p:nvSpPr>
            <p:cNvPr id="19" name="white gradient"/>
            <p:cNvSpPr/>
            <p:nvPr/>
          </p:nvSpPr>
          <p:spPr>
            <a:xfrm>
              <a:off x="2061541" y="4625974"/>
              <a:ext cx="1347888" cy="1347888"/>
            </a:xfrm>
            <a:prstGeom prst="rect">
              <a:avLst/>
            </a:prstGeom>
            <a:grpFill/>
            <a:ln w="3175">
              <a:noFill/>
            </a:ln>
            <a:effectLst/>
          </p:spPr>
          <p:txBody>
            <a:bodyPr vert="horz" wrap="square" lIns="0" tIns="45710" rIns="0" bIns="0" rtlCol="0" anchor="ctr" anchorCtr="0">
              <a:noAutofit/>
            </a:bodyPr>
            <a:lstStyle/>
            <a:p>
              <a:pPr algn="ctr">
                <a:lnSpc>
                  <a:spcPct val="90000"/>
                </a:lnSpc>
                <a:spcBef>
                  <a:spcPct val="0"/>
                </a:spcBef>
              </a:pPr>
              <a:endParaRPr lang="en-US" sz="4400" spc="-150" dirty="0">
                <a:ln w="3175">
                  <a:noFill/>
                </a:ln>
                <a:gradFill>
                  <a:gsLst>
                    <a:gs pos="9583">
                      <a:srgbClr val="0D46A3"/>
                    </a:gs>
                    <a:gs pos="100000">
                      <a:srgbClr val="161F28"/>
                    </a:gs>
                  </a:gsLst>
                  <a:lin ang="19200000" scaled="0"/>
                </a:gradFill>
                <a:latin typeface="Constantia" pitchFamily="18" charset="0"/>
                <a:cs typeface="Arial" charset="0"/>
              </a:endParaRPr>
            </a:p>
          </p:txBody>
        </p:sp>
      </p:grpSp>
      <p:sp>
        <p:nvSpPr>
          <p:cNvPr id="21" name="TextBox 20"/>
          <p:cNvSpPr txBox="1"/>
          <p:nvPr/>
        </p:nvSpPr>
        <p:spPr>
          <a:xfrm>
            <a:off x="6342173" y="2335410"/>
            <a:ext cx="3358666" cy="369332"/>
          </a:xfrm>
          <a:prstGeom prst="rect">
            <a:avLst/>
          </a:prstGeom>
          <a:noFill/>
        </p:spPr>
        <p:txBody>
          <a:bodyPr wrap="square" lIns="0" tIns="0" rIns="0" bIns="0" rtlCol="0">
            <a:spAutoFit/>
          </a:bodyPr>
          <a:lstStyle/>
          <a:p>
            <a:pPr defTabSz="609493"/>
            <a:r>
              <a:rPr lang="en-US" sz="2400" dirty="0">
                <a:solidFill>
                  <a:schemeClr val="accent2"/>
                </a:solidFill>
              </a:rPr>
              <a:t>Office System Standards</a:t>
            </a:r>
          </a:p>
        </p:txBody>
      </p:sp>
      <p:sp>
        <p:nvSpPr>
          <p:cNvPr id="20" name="Rectangle 19"/>
          <p:cNvSpPr/>
          <p:nvPr/>
        </p:nvSpPr>
        <p:spPr>
          <a:xfrm>
            <a:off x="6162674" y="2728995"/>
            <a:ext cx="6011911" cy="2953161"/>
          </a:xfrm>
          <a:prstGeom prst="rect">
            <a:avLst/>
          </a:prstGeom>
          <a:noFill/>
        </p:spPr>
        <p:txBody>
          <a:bodyPr wrap="square" lIns="121899" tIns="60949" rIns="121899" bIns="60949" numCol="3">
            <a:noAutofit/>
          </a:bodyPr>
          <a:lstStyle/>
          <a:p>
            <a:pPr marL="74071" defTabSz="609493">
              <a:lnSpc>
                <a:spcPct val="90000"/>
              </a:lnSpc>
              <a:spcBef>
                <a:spcPts val="300"/>
              </a:spcBef>
            </a:pPr>
            <a:r>
              <a:rPr lang="en-US" sz="1600" dirty="0">
                <a:gradFill>
                  <a:gsLst>
                    <a:gs pos="0">
                      <a:srgbClr val="4D4D4F"/>
                    </a:gs>
                    <a:gs pos="50000">
                      <a:srgbClr val="4D4D4F"/>
                    </a:gs>
                    <a:gs pos="100000">
                      <a:srgbClr val="4D4D4F"/>
                    </a:gs>
                  </a:gsLst>
                  <a:lin ang="5400000" scaled="0"/>
                </a:gradFill>
              </a:rPr>
              <a:t>Atom</a:t>
            </a:r>
          </a:p>
          <a:p>
            <a:pPr marL="74071" defTabSz="609493">
              <a:lnSpc>
                <a:spcPct val="90000"/>
              </a:lnSpc>
              <a:spcBef>
                <a:spcPts val="300"/>
              </a:spcBef>
            </a:pPr>
            <a:r>
              <a:rPr lang="en-US" sz="1600" dirty="0">
                <a:gradFill>
                  <a:gsLst>
                    <a:gs pos="0">
                      <a:srgbClr val="4D4D4F"/>
                    </a:gs>
                    <a:gs pos="50000">
                      <a:srgbClr val="4D4D4F"/>
                    </a:gs>
                    <a:gs pos="100000">
                      <a:srgbClr val="4D4D4F"/>
                    </a:gs>
                  </a:gsLst>
                  <a:lin ang="5400000" scaled="0"/>
                </a:gradFill>
              </a:rPr>
              <a:t>BPMN</a:t>
            </a:r>
          </a:p>
          <a:p>
            <a:pPr marL="74071" defTabSz="609493">
              <a:lnSpc>
                <a:spcPct val="90000"/>
              </a:lnSpc>
              <a:spcBef>
                <a:spcPts val="300"/>
              </a:spcBef>
            </a:pPr>
            <a:r>
              <a:rPr lang="en-US" sz="1600" dirty="0" err="1">
                <a:gradFill>
                  <a:gsLst>
                    <a:gs pos="0">
                      <a:srgbClr val="4D4D4F"/>
                    </a:gs>
                    <a:gs pos="50000">
                      <a:srgbClr val="4D4D4F"/>
                    </a:gs>
                    <a:gs pos="100000">
                      <a:srgbClr val="4D4D4F"/>
                    </a:gs>
                  </a:gsLst>
                  <a:lin ang="5400000" scaled="0"/>
                </a:gradFill>
              </a:rPr>
              <a:t>DoD</a:t>
            </a:r>
            <a:r>
              <a:rPr lang="en-US" sz="1600" dirty="0">
                <a:gradFill>
                  <a:gsLst>
                    <a:gs pos="0">
                      <a:srgbClr val="4D4D4F"/>
                    </a:gs>
                    <a:gs pos="50000">
                      <a:srgbClr val="4D4D4F"/>
                    </a:gs>
                    <a:gs pos="100000">
                      <a:srgbClr val="4D4D4F"/>
                    </a:gs>
                  </a:gsLst>
                  <a:lin ang="5400000" scaled="0"/>
                </a:gradFill>
              </a:rPr>
              <a:t> 5015</a:t>
            </a:r>
          </a:p>
          <a:p>
            <a:pPr marL="74071" defTabSz="609493">
              <a:lnSpc>
                <a:spcPct val="90000"/>
              </a:lnSpc>
              <a:spcBef>
                <a:spcPts val="300"/>
              </a:spcBef>
            </a:pPr>
            <a:r>
              <a:rPr lang="en-US" sz="1600" dirty="0">
                <a:gradFill>
                  <a:gsLst>
                    <a:gs pos="0">
                      <a:srgbClr val="4D4D4F"/>
                    </a:gs>
                    <a:gs pos="50000">
                      <a:srgbClr val="4D4D4F"/>
                    </a:gs>
                    <a:gs pos="100000">
                      <a:srgbClr val="4D4D4F"/>
                    </a:gs>
                  </a:gsLst>
                  <a:lin ang="5400000" scaled="0"/>
                </a:gradFill>
              </a:rPr>
              <a:t>HTML, HTTP, HTTPS, CSS  </a:t>
            </a:r>
          </a:p>
          <a:p>
            <a:pPr marL="74071" defTabSz="609493">
              <a:lnSpc>
                <a:spcPct val="90000"/>
              </a:lnSpc>
              <a:spcBef>
                <a:spcPts val="300"/>
              </a:spcBef>
            </a:pPr>
            <a:r>
              <a:rPr lang="en-US" sz="1600" dirty="0" err="1">
                <a:gradFill>
                  <a:gsLst>
                    <a:gs pos="0">
                      <a:srgbClr val="4D4D4F"/>
                    </a:gs>
                    <a:gs pos="50000">
                      <a:srgbClr val="4D4D4F"/>
                    </a:gs>
                    <a:gs pos="100000">
                      <a:srgbClr val="4D4D4F"/>
                    </a:gs>
                  </a:gsLst>
                  <a:lin ang="5400000" scaled="0"/>
                </a:gradFill>
              </a:rPr>
              <a:t>MathML</a:t>
            </a:r>
            <a:r>
              <a:rPr lang="en-US" sz="1600" dirty="0">
                <a:gradFill>
                  <a:gsLst>
                    <a:gs pos="0">
                      <a:srgbClr val="4D4D4F"/>
                    </a:gs>
                    <a:gs pos="50000">
                      <a:srgbClr val="4D4D4F"/>
                    </a:gs>
                    <a:gs pos="100000">
                      <a:srgbClr val="4D4D4F"/>
                    </a:gs>
                  </a:gsLst>
                  <a:lin ang="5400000" scaled="0"/>
                </a:gradFill>
              </a:rPr>
              <a:t>  </a:t>
            </a:r>
          </a:p>
          <a:p>
            <a:pPr marL="74071" defTabSz="609493">
              <a:lnSpc>
                <a:spcPct val="90000"/>
              </a:lnSpc>
              <a:spcBef>
                <a:spcPts val="300"/>
              </a:spcBef>
            </a:pPr>
            <a:r>
              <a:rPr lang="en-US" sz="1600" dirty="0">
                <a:gradFill>
                  <a:gsLst>
                    <a:gs pos="0">
                      <a:srgbClr val="4D4D4F"/>
                    </a:gs>
                    <a:gs pos="50000">
                      <a:srgbClr val="4D4D4F"/>
                    </a:gs>
                    <a:gs pos="100000">
                      <a:srgbClr val="4D4D4F"/>
                    </a:gs>
                  </a:gsLst>
                  <a:lin ang="5400000" scaled="0"/>
                </a:gradFill>
              </a:rPr>
              <a:t>SQL/CLI (ODBC)</a:t>
            </a:r>
          </a:p>
          <a:p>
            <a:pPr marL="74071" defTabSz="609493">
              <a:lnSpc>
                <a:spcPct val="90000"/>
              </a:lnSpc>
              <a:spcBef>
                <a:spcPts val="300"/>
              </a:spcBef>
            </a:pPr>
            <a:r>
              <a:rPr lang="en-US" sz="1600" dirty="0">
                <a:gradFill>
                  <a:gsLst>
                    <a:gs pos="0">
                      <a:srgbClr val="4D4D4F"/>
                    </a:gs>
                    <a:gs pos="50000">
                      <a:srgbClr val="4D4D4F"/>
                    </a:gs>
                    <a:gs pos="100000">
                      <a:srgbClr val="4D4D4F"/>
                    </a:gs>
                  </a:gsLst>
                  <a:lin ang="5400000" scaled="0"/>
                </a:gradFill>
              </a:rPr>
              <a:t>ODF 1.1 (IS 26300)</a:t>
            </a:r>
          </a:p>
          <a:p>
            <a:pPr marL="74071" defTabSz="609493">
              <a:lnSpc>
                <a:spcPct val="90000"/>
              </a:lnSpc>
              <a:spcBef>
                <a:spcPts val="300"/>
              </a:spcBef>
            </a:pPr>
            <a:r>
              <a:rPr lang="en-US" sz="1600" dirty="0">
                <a:gradFill>
                  <a:gsLst>
                    <a:gs pos="0">
                      <a:srgbClr val="4D4D4F"/>
                    </a:gs>
                    <a:gs pos="50000">
                      <a:srgbClr val="4D4D4F"/>
                    </a:gs>
                    <a:gs pos="100000">
                      <a:srgbClr val="4D4D4F"/>
                    </a:gs>
                  </a:gsLst>
                  <a:lin ang="5400000" scaled="0"/>
                </a:gradFill>
              </a:rPr>
              <a:t>Office Open XML (IS 29500) OpenSearch  </a:t>
            </a:r>
          </a:p>
          <a:p>
            <a:pPr marL="74071" defTabSz="609493">
              <a:lnSpc>
                <a:spcPct val="90000"/>
              </a:lnSpc>
              <a:spcBef>
                <a:spcPts val="300"/>
              </a:spcBef>
            </a:pPr>
            <a:r>
              <a:rPr lang="en-US" sz="1600" dirty="0" err="1">
                <a:gradFill>
                  <a:gsLst>
                    <a:gs pos="0">
                      <a:srgbClr val="4D4D4F"/>
                    </a:gs>
                    <a:gs pos="50000">
                      <a:srgbClr val="4D4D4F"/>
                    </a:gs>
                    <a:gs pos="100000">
                      <a:srgbClr val="4D4D4F"/>
                    </a:gs>
                  </a:gsLst>
                  <a:lin ang="5400000" scaled="0"/>
                </a:gradFill>
              </a:rPr>
              <a:t>OpenType</a:t>
            </a:r>
            <a:endParaRPr lang="en-US" sz="1600" dirty="0">
              <a:gradFill>
                <a:gsLst>
                  <a:gs pos="0">
                    <a:srgbClr val="4D4D4F"/>
                  </a:gs>
                  <a:gs pos="50000">
                    <a:srgbClr val="4D4D4F"/>
                  </a:gs>
                  <a:gs pos="100000">
                    <a:srgbClr val="4D4D4F"/>
                  </a:gs>
                </a:gsLst>
                <a:lin ang="5400000" scaled="0"/>
              </a:gradFill>
            </a:endParaRPr>
          </a:p>
          <a:p>
            <a:pPr marL="74071" defTabSz="609493">
              <a:lnSpc>
                <a:spcPct val="90000"/>
              </a:lnSpc>
              <a:spcBef>
                <a:spcPts val="300"/>
              </a:spcBef>
            </a:pPr>
            <a:r>
              <a:rPr lang="en-US" sz="1600" dirty="0" err="1">
                <a:gradFill>
                  <a:gsLst>
                    <a:gs pos="0">
                      <a:srgbClr val="4D4D4F"/>
                    </a:gs>
                    <a:gs pos="50000">
                      <a:srgbClr val="4D4D4F"/>
                    </a:gs>
                    <a:gs pos="100000">
                      <a:srgbClr val="4D4D4F"/>
                    </a:gs>
                  </a:gsLst>
                  <a:lin ang="5400000" scaled="0"/>
                </a:gradFill>
              </a:rPr>
              <a:t>OpenXPS</a:t>
            </a:r>
            <a:endParaRPr lang="en-US" sz="1600" dirty="0">
              <a:gradFill>
                <a:gsLst>
                  <a:gs pos="0">
                    <a:srgbClr val="4D4D4F"/>
                  </a:gs>
                  <a:gs pos="50000">
                    <a:srgbClr val="4D4D4F"/>
                  </a:gs>
                  <a:gs pos="100000">
                    <a:srgbClr val="4D4D4F"/>
                  </a:gs>
                </a:gsLst>
                <a:lin ang="5400000" scaled="0"/>
              </a:gradFill>
            </a:endParaRPr>
          </a:p>
          <a:p>
            <a:pPr marL="74071" defTabSz="609493">
              <a:lnSpc>
                <a:spcPct val="90000"/>
              </a:lnSpc>
              <a:spcBef>
                <a:spcPts val="300"/>
              </a:spcBef>
            </a:pPr>
            <a:r>
              <a:rPr lang="en-US" sz="1600" dirty="0">
                <a:gradFill>
                  <a:gsLst>
                    <a:gs pos="0">
                      <a:srgbClr val="4D4D4F"/>
                    </a:gs>
                    <a:gs pos="50000">
                      <a:srgbClr val="4D4D4F"/>
                    </a:gs>
                    <a:gs pos="100000">
                      <a:srgbClr val="4D4D4F"/>
                    </a:gs>
                  </a:gsLst>
                  <a:lin ang="5400000" scaled="0"/>
                </a:gradFill>
              </a:rPr>
              <a:t>PDF (IS 32000)</a:t>
            </a:r>
          </a:p>
          <a:p>
            <a:pPr marL="74071" defTabSz="609493">
              <a:lnSpc>
                <a:spcPct val="90000"/>
              </a:lnSpc>
              <a:spcBef>
                <a:spcPts val="300"/>
              </a:spcBef>
            </a:pPr>
            <a:r>
              <a:rPr lang="en-US" sz="1600" dirty="0">
                <a:gradFill>
                  <a:gsLst>
                    <a:gs pos="0">
                      <a:srgbClr val="4D4D4F"/>
                    </a:gs>
                    <a:gs pos="50000">
                      <a:srgbClr val="4D4D4F"/>
                    </a:gs>
                    <a:gs pos="100000">
                      <a:srgbClr val="4D4D4F"/>
                    </a:gs>
                  </a:gsLst>
                  <a:lin ang="5400000" scaled="0"/>
                </a:gradFill>
              </a:rPr>
              <a:t>PDF/A </a:t>
            </a:r>
          </a:p>
          <a:p>
            <a:pPr marL="74071" defTabSz="609493">
              <a:lnSpc>
                <a:spcPct val="90000"/>
              </a:lnSpc>
              <a:spcBef>
                <a:spcPts val="300"/>
              </a:spcBef>
            </a:pPr>
            <a:r>
              <a:rPr lang="en-US" sz="1600" dirty="0">
                <a:gradFill>
                  <a:gsLst>
                    <a:gs pos="0">
                      <a:srgbClr val="4D4D4F"/>
                    </a:gs>
                    <a:gs pos="50000">
                      <a:srgbClr val="4D4D4F"/>
                    </a:gs>
                    <a:gs pos="100000">
                      <a:srgbClr val="4D4D4F"/>
                    </a:gs>
                  </a:gsLst>
                  <a:lin ang="5400000" scaled="0"/>
                </a:gradFill>
              </a:rPr>
              <a:t>RTF</a:t>
            </a:r>
          </a:p>
          <a:p>
            <a:pPr marL="74071" defTabSz="609493">
              <a:lnSpc>
                <a:spcPct val="90000"/>
              </a:lnSpc>
              <a:spcBef>
                <a:spcPts val="300"/>
              </a:spcBef>
            </a:pPr>
            <a:r>
              <a:rPr lang="en-US" sz="1600" dirty="0">
                <a:gradFill>
                  <a:gsLst>
                    <a:gs pos="0">
                      <a:srgbClr val="4D4D4F"/>
                    </a:gs>
                    <a:gs pos="50000">
                      <a:srgbClr val="4D4D4F"/>
                    </a:gs>
                    <a:gs pos="100000">
                      <a:srgbClr val="4D4D4F"/>
                    </a:gs>
                  </a:gsLst>
                  <a:lin ang="5400000" scaled="0"/>
                </a:gradFill>
              </a:rPr>
              <a:t>RSS</a:t>
            </a:r>
          </a:p>
          <a:p>
            <a:pPr marL="74071" defTabSz="609493">
              <a:lnSpc>
                <a:spcPct val="90000"/>
              </a:lnSpc>
              <a:spcBef>
                <a:spcPts val="300"/>
              </a:spcBef>
            </a:pPr>
            <a:r>
              <a:rPr lang="en-US" sz="1600" dirty="0">
                <a:gradFill>
                  <a:gsLst>
                    <a:gs pos="0">
                      <a:srgbClr val="4D4D4F"/>
                    </a:gs>
                    <a:gs pos="50000">
                      <a:srgbClr val="4D4D4F"/>
                    </a:gs>
                    <a:gs pos="100000">
                      <a:srgbClr val="4D4D4F"/>
                    </a:gs>
                  </a:gsLst>
                  <a:lin ang="5400000" scaled="0"/>
                </a:gradFill>
              </a:rPr>
              <a:t>SAML</a:t>
            </a:r>
          </a:p>
          <a:p>
            <a:pPr marL="74071" defTabSz="609493">
              <a:lnSpc>
                <a:spcPct val="90000"/>
              </a:lnSpc>
              <a:spcBef>
                <a:spcPts val="300"/>
              </a:spcBef>
            </a:pPr>
            <a:r>
              <a:rPr lang="en-US" sz="1600" dirty="0">
                <a:gradFill>
                  <a:gsLst>
                    <a:gs pos="0">
                      <a:srgbClr val="4D4D4F"/>
                    </a:gs>
                    <a:gs pos="50000">
                      <a:srgbClr val="4D4D4F"/>
                    </a:gs>
                    <a:gs pos="100000">
                      <a:srgbClr val="4D4D4F"/>
                    </a:gs>
                  </a:gsLst>
                  <a:lin ang="5400000" scaled="0"/>
                </a:gradFill>
              </a:rPr>
              <a:t>SOAP </a:t>
            </a:r>
          </a:p>
          <a:p>
            <a:pPr marL="74071" defTabSz="609493">
              <a:lnSpc>
                <a:spcPct val="90000"/>
              </a:lnSpc>
              <a:spcBef>
                <a:spcPts val="300"/>
              </a:spcBef>
            </a:pPr>
            <a:r>
              <a:rPr lang="en-US" sz="1600" dirty="0">
                <a:gradFill>
                  <a:gsLst>
                    <a:gs pos="0">
                      <a:srgbClr val="4D4D4F"/>
                    </a:gs>
                    <a:gs pos="50000">
                      <a:srgbClr val="4D4D4F"/>
                    </a:gs>
                    <a:gs pos="100000">
                      <a:srgbClr val="4D4D4F"/>
                    </a:gs>
                  </a:gsLst>
                  <a:lin ang="5400000" scaled="0"/>
                </a:gradFill>
              </a:rPr>
              <a:t>SVG</a:t>
            </a:r>
          </a:p>
          <a:p>
            <a:pPr marL="74071" defTabSz="609493">
              <a:lnSpc>
                <a:spcPct val="90000"/>
              </a:lnSpc>
              <a:spcBef>
                <a:spcPts val="300"/>
              </a:spcBef>
            </a:pPr>
            <a:r>
              <a:rPr lang="en-US" sz="1600" dirty="0">
                <a:gradFill>
                  <a:gsLst>
                    <a:gs pos="0">
                      <a:srgbClr val="4D4D4F"/>
                    </a:gs>
                    <a:gs pos="50000">
                      <a:srgbClr val="4D4D4F"/>
                    </a:gs>
                    <a:gs pos="100000">
                      <a:srgbClr val="4D4D4F"/>
                    </a:gs>
                  </a:gsLst>
                  <a:lin ang="5400000" scaled="0"/>
                </a:gradFill>
              </a:rPr>
              <a:t>UML</a:t>
            </a:r>
          </a:p>
          <a:p>
            <a:pPr marL="74071" defTabSz="609493">
              <a:lnSpc>
                <a:spcPct val="90000"/>
              </a:lnSpc>
              <a:spcBef>
                <a:spcPts val="300"/>
              </a:spcBef>
            </a:pPr>
            <a:r>
              <a:rPr lang="en-US" sz="1600" dirty="0">
                <a:gradFill>
                  <a:gsLst>
                    <a:gs pos="0">
                      <a:srgbClr val="4D4D4F"/>
                    </a:gs>
                    <a:gs pos="50000">
                      <a:srgbClr val="4D4D4F"/>
                    </a:gs>
                    <a:gs pos="100000">
                      <a:srgbClr val="4D4D4F"/>
                    </a:gs>
                  </a:gsLst>
                  <a:lin ang="5400000" scaled="0"/>
                </a:gradFill>
              </a:rPr>
              <a:t>Unicode </a:t>
            </a:r>
          </a:p>
          <a:p>
            <a:pPr marL="74071" defTabSz="609493">
              <a:lnSpc>
                <a:spcPct val="90000"/>
              </a:lnSpc>
              <a:spcBef>
                <a:spcPts val="300"/>
              </a:spcBef>
            </a:pPr>
            <a:r>
              <a:rPr lang="en-US" sz="1600" dirty="0">
                <a:gradFill>
                  <a:gsLst>
                    <a:gs pos="0">
                      <a:srgbClr val="4D4D4F"/>
                    </a:gs>
                    <a:gs pos="50000">
                      <a:srgbClr val="4D4D4F"/>
                    </a:gs>
                    <a:gs pos="100000">
                      <a:srgbClr val="4D4D4F"/>
                    </a:gs>
                  </a:gsLst>
                  <a:lin ang="5400000" scaled="0"/>
                </a:gradFill>
              </a:rPr>
              <a:t>URI/URN </a:t>
            </a:r>
          </a:p>
          <a:p>
            <a:pPr marL="74071" defTabSz="609493">
              <a:lnSpc>
                <a:spcPct val="90000"/>
              </a:lnSpc>
              <a:spcBef>
                <a:spcPts val="300"/>
              </a:spcBef>
            </a:pPr>
            <a:r>
              <a:rPr lang="en-US" sz="1600" dirty="0">
                <a:gradFill>
                  <a:gsLst>
                    <a:gs pos="0">
                      <a:srgbClr val="4D4D4F"/>
                    </a:gs>
                    <a:gs pos="50000">
                      <a:srgbClr val="4D4D4F"/>
                    </a:gs>
                    <a:gs pos="100000">
                      <a:srgbClr val="4D4D4F"/>
                    </a:gs>
                  </a:gsLst>
                  <a:lin ang="5400000" scaled="0"/>
                </a:gradFill>
              </a:rPr>
              <a:t>W3C XML Schema </a:t>
            </a:r>
          </a:p>
          <a:p>
            <a:pPr marL="74071" defTabSz="609493">
              <a:lnSpc>
                <a:spcPct val="90000"/>
              </a:lnSpc>
              <a:spcBef>
                <a:spcPts val="300"/>
              </a:spcBef>
            </a:pPr>
            <a:r>
              <a:rPr lang="en-US" sz="1600" dirty="0">
                <a:gradFill>
                  <a:gsLst>
                    <a:gs pos="0">
                      <a:srgbClr val="4D4D4F"/>
                    </a:gs>
                    <a:gs pos="50000">
                      <a:srgbClr val="4D4D4F"/>
                    </a:gs>
                    <a:gs pos="100000">
                      <a:srgbClr val="4D4D4F"/>
                    </a:gs>
                  </a:gsLst>
                  <a:lin ang="5400000" scaled="0"/>
                </a:gradFill>
              </a:rPr>
              <a:t>WCAG/ATAG/</a:t>
            </a:r>
            <a:br>
              <a:rPr lang="en-US" sz="1600" dirty="0">
                <a:gradFill>
                  <a:gsLst>
                    <a:gs pos="0">
                      <a:srgbClr val="4D4D4F"/>
                    </a:gs>
                    <a:gs pos="50000">
                      <a:srgbClr val="4D4D4F"/>
                    </a:gs>
                    <a:gs pos="100000">
                      <a:srgbClr val="4D4D4F"/>
                    </a:gs>
                  </a:gsLst>
                  <a:lin ang="5400000" scaled="0"/>
                </a:gradFill>
              </a:rPr>
            </a:br>
            <a:r>
              <a:rPr lang="en-US" sz="1600" dirty="0">
                <a:gradFill>
                  <a:gsLst>
                    <a:gs pos="0">
                      <a:srgbClr val="4D4D4F"/>
                    </a:gs>
                    <a:gs pos="50000">
                      <a:srgbClr val="4D4D4F"/>
                    </a:gs>
                    <a:gs pos="100000">
                      <a:srgbClr val="4D4D4F"/>
                    </a:gs>
                  </a:gsLst>
                  <a:lin ang="5400000" scaled="0"/>
                </a:gradFill>
              </a:rPr>
              <a:t>Section 508</a:t>
            </a:r>
          </a:p>
          <a:p>
            <a:pPr marL="74071" defTabSz="609493">
              <a:lnSpc>
                <a:spcPct val="90000"/>
              </a:lnSpc>
              <a:spcBef>
                <a:spcPts val="300"/>
              </a:spcBef>
            </a:pPr>
            <a:r>
              <a:rPr lang="en-US" sz="1600" dirty="0">
                <a:gradFill>
                  <a:gsLst>
                    <a:gs pos="0">
                      <a:srgbClr val="4D4D4F"/>
                    </a:gs>
                    <a:gs pos="50000">
                      <a:srgbClr val="4D4D4F"/>
                    </a:gs>
                    <a:gs pos="100000">
                      <a:srgbClr val="4D4D4F"/>
                    </a:gs>
                  </a:gsLst>
                  <a:lin ang="5400000" scaled="0"/>
                </a:gradFill>
              </a:rPr>
              <a:t>WebDAV</a:t>
            </a:r>
          </a:p>
          <a:p>
            <a:pPr marL="74071" defTabSz="609493">
              <a:lnSpc>
                <a:spcPct val="90000"/>
              </a:lnSpc>
              <a:spcBef>
                <a:spcPts val="300"/>
              </a:spcBef>
            </a:pPr>
            <a:r>
              <a:rPr lang="en-US" sz="1600" dirty="0">
                <a:gradFill>
                  <a:gsLst>
                    <a:gs pos="0">
                      <a:srgbClr val="4D4D4F"/>
                    </a:gs>
                    <a:gs pos="50000">
                      <a:srgbClr val="4D4D4F"/>
                    </a:gs>
                    <a:gs pos="100000">
                      <a:srgbClr val="4D4D4F"/>
                    </a:gs>
                  </a:gsLst>
                  <a:lin ang="5400000" scaled="0"/>
                </a:gradFill>
              </a:rPr>
              <a:t>WSDL </a:t>
            </a:r>
          </a:p>
          <a:p>
            <a:pPr marL="74071" defTabSz="609493">
              <a:lnSpc>
                <a:spcPct val="90000"/>
              </a:lnSpc>
              <a:spcBef>
                <a:spcPts val="300"/>
              </a:spcBef>
            </a:pPr>
            <a:r>
              <a:rPr lang="en-US" sz="1600" dirty="0">
                <a:gradFill>
                  <a:gsLst>
                    <a:gs pos="0">
                      <a:srgbClr val="4D4D4F"/>
                    </a:gs>
                    <a:gs pos="50000">
                      <a:srgbClr val="4D4D4F"/>
                    </a:gs>
                    <a:gs pos="100000">
                      <a:srgbClr val="4D4D4F"/>
                    </a:gs>
                  </a:gsLst>
                  <a:lin ang="5400000" scaled="0"/>
                </a:gradFill>
              </a:rPr>
              <a:t>XHTML </a:t>
            </a:r>
          </a:p>
          <a:p>
            <a:pPr marL="74071" defTabSz="609493">
              <a:lnSpc>
                <a:spcPct val="90000"/>
              </a:lnSpc>
              <a:spcBef>
                <a:spcPts val="300"/>
              </a:spcBef>
            </a:pPr>
            <a:r>
              <a:rPr lang="en-US" sz="1600" dirty="0">
                <a:gradFill>
                  <a:gsLst>
                    <a:gs pos="0">
                      <a:srgbClr val="4D4D4F"/>
                    </a:gs>
                    <a:gs pos="50000">
                      <a:srgbClr val="4D4D4F"/>
                    </a:gs>
                    <a:gs pos="100000">
                      <a:srgbClr val="4D4D4F"/>
                    </a:gs>
                  </a:gsLst>
                  <a:lin ang="5400000" scaled="0"/>
                </a:gradFill>
              </a:rPr>
              <a:t>XML</a:t>
            </a:r>
          </a:p>
          <a:p>
            <a:pPr marL="74071" defTabSz="609493">
              <a:lnSpc>
                <a:spcPct val="90000"/>
              </a:lnSpc>
              <a:spcBef>
                <a:spcPts val="300"/>
              </a:spcBef>
            </a:pPr>
            <a:r>
              <a:rPr lang="en-US" sz="1600" dirty="0">
                <a:gradFill>
                  <a:gsLst>
                    <a:gs pos="0">
                      <a:srgbClr val="4D4D4F"/>
                    </a:gs>
                    <a:gs pos="50000">
                      <a:srgbClr val="4D4D4F"/>
                    </a:gs>
                    <a:gs pos="100000">
                      <a:srgbClr val="4D4D4F"/>
                    </a:gs>
                  </a:gsLst>
                  <a:lin ang="5400000" scaled="0"/>
                </a:gradFill>
              </a:rPr>
              <a:t>XML Web Services </a:t>
            </a:r>
          </a:p>
          <a:p>
            <a:pPr marL="74071" defTabSz="609493">
              <a:lnSpc>
                <a:spcPct val="90000"/>
              </a:lnSpc>
              <a:spcBef>
                <a:spcPts val="300"/>
              </a:spcBef>
            </a:pPr>
            <a:r>
              <a:rPr lang="en-US" sz="1600" dirty="0" err="1">
                <a:gradFill>
                  <a:gsLst>
                    <a:gs pos="0">
                      <a:srgbClr val="4D4D4F"/>
                    </a:gs>
                    <a:gs pos="50000">
                      <a:srgbClr val="4D4D4F"/>
                    </a:gs>
                    <a:gs pos="100000">
                      <a:srgbClr val="4D4D4F"/>
                    </a:gs>
                  </a:gsLst>
                  <a:lin ang="5400000" scaled="0"/>
                </a:gradFill>
              </a:rPr>
              <a:t>XMLDsig</a:t>
            </a:r>
            <a:r>
              <a:rPr lang="en-US" sz="1600" dirty="0">
                <a:gradFill>
                  <a:gsLst>
                    <a:gs pos="0">
                      <a:srgbClr val="4D4D4F"/>
                    </a:gs>
                    <a:gs pos="50000">
                      <a:srgbClr val="4D4D4F"/>
                    </a:gs>
                    <a:gs pos="100000">
                      <a:srgbClr val="4D4D4F"/>
                    </a:gs>
                  </a:gsLst>
                  <a:lin ang="5400000" scaled="0"/>
                </a:gradFill>
              </a:rPr>
              <a:t>/</a:t>
            </a:r>
            <a:br>
              <a:rPr lang="en-US" sz="1600" dirty="0">
                <a:gradFill>
                  <a:gsLst>
                    <a:gs pos="0">
                      <a:srgbClr val="4D4D4F"/>
                    </a:gs>
                    <a:gs pos="50000">
                      <a:srgbClr val="4D4D4F"/>
                    </a:gs>
                    <a:gs pos="100000">
                      <a:srgbClr val="4D4D4F"/>
                    </a:gs>
                  </a:gsLst>
                  <a:lin ang="5400000" scaled="0"/>
                </a:gradFill>
              </a:rPr>
            </a:br>
            <a:r>
              <a:rPr lang="en-US" sz="1600" dirty="0" err="1">
                <a:gradFill>
                  <a:gsLst>
                    <a:gs pos="0">
                      <a:srgbClr val="4D4D4F"/>
                    </a:gs>
                    <a:gs pos="50000">
                      <a:srgbClr val="4D4D4F"/>
                    </a:gs>
                    <a:gs pos="100000">
                      <a:srgbClr val="4D4D4F"/>
                    </a:gs>
                  </a:gsLst>
                  <a:lin ang="5400000" scaled="0"/>
                </a:gradFill>
              </a:rPr>
              <a:t>XAdes</a:t>
            </a:r>
            <a:endParaRPr lang="en-US" sz="1600" dirty="0">
              <a:gradFill>
                <a:gsLst>
                  <a:gs pos="0">
                    <a:srgbClr val="4D4D4F"/>
                  </a:gs>
                  <a:gs pos="50000">
                    <a:srgbClr val="4D4D4F"/>
                  </a:gs>
                  <a:gs pos="100000">
                    <a:srgbClr val="4D4D4F"/>
                  </a:gs>
                </a:gsLst>
                <a:lin ang="5400000" scaled="0"/>
              </a:gradFill>
            </a:endParaRPr>
          </a:p>
          <a:p>
            <a:pPr marL="74071" defTabSz="609493">
              <a:lnSpc>
                <a:spcPct val="90000"/>
              </a:lnSpc>
              <a:spcBef>
                <a:spcPts val="300"/>
              </a:spcBef>
            </a:pPr>
            <a:r>
              <a:rPr lang="en-US" sz="1600" dirty="0" err="1">
                <a:gradFill>
                  <a:gsLst>
                    <a:gs pos="0">
                      <a:srgbClr val="4D4D4F"/>
                    </a:gs>
                    <a:gs pos="50000">
                      <a:srgbClr val="4D4D4F"/>
                    </a:gs>
                    <a:gs pos="100000">
                      <a:srgbClr val="4D4D4F"/>
                    </a:gs>
                  </a:gsLst>
                  <a:lin ang="5400000" scaled="0"/>
                </a:gradFill>
              </a:rPr>
              <a:t>XPath</a:t>
            </a:r>
            <a:endParaRPr lang="en-US" sz="1600" dirty="0">
              <a:gradFill>
                <a:gsLst>
                  <a:gs pos="0">
                    <a:srgbClr val="4D4D4F"/>
                  </a:gs>
                  <a:gs pos="50000">
                    <a:srgbClr val="4D4D4F"/>
                  </a:gs>
                  <a:gs pos="100000">
                    <a:srgbClr val="4D4D4F"/>
                  </a:gs>
                </a:gsLst>
                <a:lin ang="5400000" scaled="0"/>
              </a:gradFill>
            </a:endParaRPr>
          </a:p>
          <a:p>
            <a:pPr marL="74071" defTabSz="609493">
              <a:lnSpc>
                <a:spcPct val="90000"/>
              </a:lnSpc>
              <a:spcBef>
                <a:spcPts val="300"/>
              </a:spcBef>
            </a:pPr>
            <a:r>
              <a:rPr lang="en-US" sz="1600" dirty="0">
                <a:gradFill>
                  <a:gsLst>
                    <a:gs pos="0">
                      <a:srgbClr val="4D4D4F"/>
                    </a:gs>
                    <a:gs pos="50000">
                      <a:srgbClr val="4D4D4F"/>
                    </a:gs>
                    <a:gs pos="100000">
                      <a:srgbClr val="4D4D4F"/>
                    </a:gs>
                  </a:gsLst>
                  <a:lin ang="5400000" scaled="0"/>
                </a:gradFill>
              </a:rPr>
              <a:t>XSLT</a:t>
            </a:r>
            <a:endParaRPr lang="en-US" sz="2000" dirty="0">
              <a:gradFill>
                <a:gsLst>
                  <a:gs pos="0">
                    <a:srgbClr val="4D4D4F"/>
                  </a:gs>
                  <a:gs pos="50000">
                    <a:srgbClr val="4D4D4F"/>
                  </a:gs>
                  <a:gs pos="100000">
                    <a:srgbClr val="4D4D4F"/>
                  </a:gs>
                </a:gsLst>
                <a:lin ang="5400000" scaled="0"/>
              </a:gradFill>
            </a:endParaRPr>
          </a:p>
        </p:txBody>
      </p:sp>
      <p:grpSp>
        <p:nvGrpSpPr>
          <p:cNvPr id="68" name="Group 67"/>
          <p:cNvGrpSpPr/>
          <p:nvPr/>
        </p:nvGrpSpPr>
        <p:grpSpPr>
          <a:xfrm>
            <a:off x="6038964" y="2183166"/>
            <a:ext cx="5784849" cy="4086091"/>
            <a:chOff x="6162675" y="2183166"/>
            <a:chExt cx="5784849" cy="4086091"/>
          </a:xfrm>
        </p:grpSpPr>
        <p:grpSp>
          <p:nvGrpSpPr>
            <p:cNvPr id="69" name="Group 68"/>
            <p:cNvGrpSpPr/>
            <p:nvPr/>
          </p:nvGrpSpPr>
          <p:grpSpPr>
            <a:xfrm>
              <a:off x="6162675" y="2183166"/>
              <a:ext cx="5784849" cy="4086091"/>
              <a:chOff x="6162675" y="2347863"/>
              <a:chExt cx="5551680" cy="3921393"/>
            </a:xfrm>
          </p:grpSpPr>
          <p:sp>
            <p:nvSpPr>
              <p:cNvPr id="84" name="white gradient"/>
              <p:cNvSpPr/>
              <p:nvPr/>
            </p:nvSpPr>
            <p:spPr>
              <a:xfrm>
                <a:off x="6162675" y="4980133"/>
                <a:ext cx="2711904" cy="1289123"/>
              </a:xfrm>
              <a:prstGeom prst="rect">
                <a:avLst/>
              </a:prstGeom>
              <a:solidFill>
                <a:schemeClr val="accent1"/>
              </a:solidFill>
              <a:ln w="3175">
                <a:noFill/>
              </a:ln>
              <a:effectLst/>
            </p:spPr>
            <p:txBody>
              <a:bodyPr vert="horz" wrap="square" lIns="0" tIns="45710" rIns="0" bIns="0" rtlCol="0" anchor="ctr" anchorCtr="0">
                <a:noAutofit/>
              </a:bodyPr>
              <a:lstStyle/>
              <a:p>
                <a:pPr algn="ctr">
                  <a:lnSpc>
                    <a:spcPct val="90000"/>
                  </a:lnSpc>
                  <a:spcBef>
                    <a:spcPct val="0"/>
                  </a:spcBef>
                </a:pPr>
                <a:endParaRPr lang="en-US" sz="4400" spc="-150" dirty="0">
                  <a:ln w="3175">
                    <a:noFill/>
                  </a:ln>
                  <a:gradFill>
                    <a:gsLst>
                      <a:gs pos="9583">
                        <a:srgbClr val="0D46A3"/>
                      </a:gs>
                      <a:gs pos="100000">
                        <a:srgbClr val="161F28"/>
                      </a:gs>
                    </a:gsLst>
                    <a:lin ang="19200000" scaled="0"/>
                  </a:gradFill>
                  <a:latin typeface="Constantia" pitchFamily="18" charset="0"/>
                  <a:cs typeface="Arial" charset="0"/>
                </a:endParaRPr>
              </a:p>
            </p:txBody>
          </p:sp>
          <p:sp>
            <p:nvSpPr>
              <p:cNvPr id="85" name="white gradient"/>
              <p:cNvSpPr/>
              <p:nvPr/>
            </p:nvSpPr>
            <p:spPr>
              <a:xfrm>
                <a:off x="9002451" y="4980133"/>
                <a:ext cx="2711904" cy="1289123"/>
              </a:xfrm>
              <a:prstGeom prst="rect">
                <a:avLst/>
              </a:prstGeom>
              <a:solidFill>
                <a:schemeClr val="accent1"/>
              </a:solidFill>
              <a:ln w="3175">
                <a:noFill/>
              </a:ln>
              <a:effectLst/>
            </p:spPr>
            <p:txBody>
              <a:bodyPr vert="horz" wrap="square" lIns="0" tIns="45710" rIns="0" bIns="0" rtlCol="0" anchor="ctr" anchorCtr="0">
                <a:noAutofit/>
              </a:bodyPr>
              <a:lstStyle/>
              <a:p>
                <a:pPr algn="ctr">
                  <a:lnSpc>
                    <a:spcPct val="90000"/>
                  </a:lnSpc>
                  <a:spcBef>
                    <a:spcPct val="0"/>
                  </a:spcBef>
                </a:pPr>
                <a:endParaRPr lang="en-US" sz="4400" spc="-150" dirty="0">
                  <a:ln w="3175">
                    <a:noFill/>
                  </a:ln>
                  <a:gradFill>
                    <a:gsLst>
                      <a:gs pos="9583">
                        <a:srgbClr val="0D46A3"/>
                      </a:gs>
                      <a:gs pos="100000">
                        <a:srgbClr val="161F28"/>
                      </a:gs>
                    </a:gsLst>
                    <a:lin ang="19200000" scaled="0"/>
                  </a:gradFill>
                  <a:latin typeface="Constantia" pitchFamily="18" charset="0"/>
                  <a:cs typeface="Arial" charset="0"/>
                </a:endParaRPr>
              </a:p>
            </p:txBody>
          </p:sp>
          <p:sp>
            <p:nvSpPr>
              <p:cNvPr id="86" name="white gradient"/>
              <p:cNvSpPr/>
              <p:nvPr/>
            </p:nvSpPr>
            <p:spPr>
              <a:xfrm>
                <a:off x="6162675" y="2347863"/>
                <a:ext cx="5551680" cy="2524146"/>
              </a:xfrm>
              <a:prstGeom prst="rect">
                <a:avLst/>
              </a:prstGeom>
              <a:solidFill>
                <a:schemeClr val="accent1"/>
              </a:solidFill>
              <a:ln w="3175">
                <a:noFill/>
              </a:ln>
              <a:effectLst/>
            </p:spPr>
            <p:txBody>
              <a:bodyPr vert="horz" wrap="square" lIns="0" tIns="45710" rIns="0" bIns="0" rtlCol="0" anchor="ctr" anchorCtr="0">
                <a:noAutofit/>
              </a:bodyPr>
              <a:lstStyle/>
              <a:p>
                <a:pPr algn="ctr">
                  <a:lnSpc>
                    <a:spcPct val="90000"/>
                  </a:lnSpc>
                  <a:spcBef>
                    <a:spcPct val="0"/>
                  </a:spcBef>
                </a:pPr>
                <a:endParaRPr lang="en-US" sz="4400" spc="-150" dirty="0">
                  <a:ln w="3175">
                    <a:noFill/>
                  </a:ln>
                  <a:gradFill>
                    <a:gsLst>
                      <a:gs pos="9583">
                        <a:srgbClr val="0D46A3"/>
                      </a:gs>
                      <a:gs pos="100000">
                        <a:srgbClr val="161F28"/>
                      </a:gs>
                    </a:gsLst>
                    <a:lin ang="19200000" scaled="0"/>
                  </a:gradFill>
                  <a:latin typeface="Constantia" pitchFamily="18" charset="0"/>
                  <a:cs typeface="Arial" charset="0"/>
                </a:endParaRPr>
              </a:p>
            </p:txBody>
          </p:sp>
        </p:grpSp>
        <p:sp>
          <p:nvSpPr>
            <p:cNvPr id="71" name="white gradient"/>
            <p:cNvSpPr/>
            <p:nvPr/>
          </p:nvSpPr>
          <p:spPr>
            <a:xfrm>
              <a:off x="6721182" y="4937798"/>
              <a:ext cx="1300323" cy="1289123"/>
            </a:xfrm>
            <a:prstGeom prst="rect">
              <a:avLst/>
            </a:prstGeom>
            <a:solidFill>
              <a:schemeClr val="accent1"/>
            </a:solidFill>
            <a:ln w="3175">
              <a:noFill/>
            </a:ln>
            <a:effectLst/>
          </p:spPr>
          <p:txBody>
            <a:bodyPr vert="horz" wrap="square" lIns="0" tIns="45710" rIns="0" bIns="0" rtlCol="0" anchor="ctr" anchorCtr="0">
              <a:noAutofit/>
            </a:bodyPr>
            <a:lstStyle/>
            <a:p>
              <a:pPr algn="ctr">
                <a:lnSpc>
                  <a:spcPct val="90000"/>
                </a:lnSpc>
                <a:spcBef>
                  <a:spcPct val="0"/>
                </a:spcBef>
              </a:pPr>
              <a:endParaRPr lang="en-US" sz="4400" spc="-150" dirty="0">
                <a:ln w="3175">
                  <a:noFill/>
                </a:ln>
                <a:gradFill>
                  <a:gsLst>
                    <a:gs pos="9583">
                      <a:srgbClr val="0D46A3"/>
                    </a:gs>
                    <a:gs pos="100000">
                      <a:srgbClr val="161F28"/>
                    </a:gs>
                  </a:gsLst>
                  <a:lin ang="19200000" scaled="0"/>
                </a:gradFill>
                <a:latin typeface="Constantia" pitchFamily="18" charset="0"/>
                <a:cs typeface="Arial" charset="0"/>
              </a:endParaRPr>
            </a:p>
          </p:txBody>
        </p:sp>
        <p:sp>
          <p:nvSpPr>
            <p:cNvPr id="72" name="Content Placeholder 4"/>
            <p:cNvSpPr txBox="1">
              <a:spLocks/>
            </p:cNvSpPr>
            <p:nvPr/>
          </p:nvSpPr>
          <p:spPr>
            <a:xfrm>
              <a:off x="9415876" y="5376005"/>
              <a:ext cx="2314092" cy="412707"/>
            </a:xfrm>
            <a:prstGeom prst="rect">
              <a:avLst/>
            </a:prstGeom>
          </p:spPr>
          <p:txBody>
            <a:bodyPr anchor="ctr"/>
            <a:lstStyle>
              <a:lvl1pPr marL="231775" indent="-231775" algn="l" defTabSz="914400" rtl="0" eaLnBrk="1" latinLnBrk="0" hangingPunct="1">
                <a:spcBef>
                  <a:spcPct val="20000"/>
                </a:spcBef>
                <a:buClr>
                  <a:srgbClr val="397FBB"/>
                </a:buClr>
                <a:buSzPct val="105000"/>
                <a:buFontTx/>
                <a:buBlip>
                  <a:blip r:embed="rId5"/>
                </a:buBlip>
                <a:defRPr sz="1800" kern="1200">
                  <a:solidFill>
                    <a:srgbClr val="397FBB"/>
                  </a:solidFill>
                  <a:latin typeface="Verdana" pitchFamily="34" charset="0"/>
                  <a:ea typeface="Verdana" pitchFamily="34" charset="0"/>
                  <a:cs typeface="Verdana" pitchFamily="34" charset="0"/>
                </a:defRPr>
              </a:lvl1pPr>
              <a:lvl2pPr marL="457200" indent="-230188" algn="l" defTabSz="914400" rtl="0" eaLnBrk="1" latinLnBrk="0" hangingPunct="1">
                <a:spcBef>
                  <a:spcPct val="20000"/>
                </a:spcBef>
                <a:buClr>
                  <a:srgbClr val="F1AB3C"/>
                </a:buClr>
                <a:buFont typeface="Arial" pitchFamily="34" charset="0"/>
                <a:buChar char="–"/>
                <a:defRPr sz="1600" kern="1200">
                  <a:solidFill>
                    <a:srgbClr val="626161"/>
                  </a:solidFill>
                  <a:latin typeface="Verdana" pitchFamily="34" charset="0"/>
                  <a:ea typeface="Verdana" pitchFamily="34" charset="0"/>
                  <a:cs typeface="Verdana" pitchFamily="34" charset="0"/>
                </a:defRPr>
              </a:lvl2pPr>
              <a:lvl3pPr marL="795338" indent="-228600" algn="l" defTabSz="914400" rtl="0" eaLnBrk="1" latinLnBrk="0" hangingPunct="1">
                <a:spcBef>
                  <a:spcPct val="20000"/>
                </a:spcBef>
                <a:buClr>
                  <a:srgbClr val="F1AB3C"/>
                </a:buClr>
                <a:buFont typeface="Arial" pitchFamily="34" charset="0"/>
                <a:buChar char="•"/>
                <a:defRPr sz="1400" kern="1200">
                  <a:solidFill>
                    <a:srgbClr val="626161"/>
                  </a:solidFill>
                  <a:latin typeface="Verdana" pitchFamily="34" charset="0"/>
                  <a:ea typeface="Verdana" pitchFamily="34" charset="0"/>
                  <a:cs typeface="Verdana" pitchFamily="34" charset="0"/>
                </a:defRPr>
              </a:lvl3pPr>
              <a:lvl4pPr marL="1143000" indent="-228600" algn="l" defTabSz="914400" rtl="0" eaLnBrk="1" latinLnBrk="0" hangingPunct="1">
                <a:spcBef>
                  <a:spcPct val="20000"/>
                </a:spcBef>
                <a:buClr>
                  <a:srgbClr val="F1AB3C"/>
                </a:buClr>
                <a:buFont typeface="Arial" pitchFamily="34" charset="0"/>
                <a:buChar char="–"/>
                <a:defRPr sz="1200" kern="1200">
                  <a:solidFill>
                    <a:srgbClr val="626161"/>
                  </a:solidFill>
                  <a:latin typeface="Verdana" pitchFamily="34" charset="0"/>
                  <a:ea typeface="Verdana" pitchFamily="34" charset="0"/>
                  <a:cs typeface="Verdana" pitchFamily="34" charset="0"/>
                </a:defRPr>
              </a:lvl4pPr>
              <a:lvl5pPr marL="1484313" indent="-228600" algn="l" defTabSz="914400" rtl="0" eaLnBrk="1" latinLnBrk="0" hangingPunct="1">
                <a:spcBef>
                  <a:spcPct val="20000"/>
                </a:spcBef>
                <a:buClr>
                  <a:srgbClr val="F1AB3C"/>
                </a:buClr>
                <a:buFont typeface="Arial" pitchFamily="34" charset="0"/>
                <a:buChar char="»"/>
                <a:defRPr sz="1200" kern="1200">
                  <a:solidFill>
                    <a:srgbClr val="62616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1200"/>
                </a:spcBef>
                <a:buNone/>
              </a:pPr>
              <a:r>
                <a:rPr lang="ru-RU" sz="2000" dirty="0" smtClean="0">
                  <a:gradFill>
                    <a:gsLst>
                      <a:gs pos="50000">
                        <a:srgbClr val="FFFFFF"/>
                      </a:gs>
                      <a:gs pos="14000">
                        <a:srgbClr val="FFFFFF"/>
                      </a:gs>
                    </a:gsLst>
                    <a:lin ang="5400000" scaled="0"/>
                  </a:gradFill>
                  <a:latin typeface="+mn-lt"/>
                  <a:ea typeface="Segoe UI" pitchFamily="34" charset="0"/>
                  <a:cs typeface="Segoe UI" pitchFamily="34" charset="0"/>
                </a:rPr>
                <a:t>И других платформах</a:t>
              </a:r>
              <a:endParaRPr lang="en-US" sz="2000" dirty="0">
                <a:gradFill>
                  <a:gsLst>
                    <a:gs pos="50000">
                      <a:srgbClr val="FFFFFF"/>
                    </a:gs>
                    <a:gs pos="14000">
                      <a:srgbClr val="FFFFFF"/>
                    </a:gs>
                  </a:gsLst>
                  <a:lin ang="5400000" scaled="0"/>
                </a:gradFill>
                <a:latin typeface="+mn-lt"/>
                <a:ea typeface="Segoe UI" pitchFamily="34" charset="0"/>
                <a:cs typeface="Segoe UI" pitchFamily="34" charset="0"/>
              </a:endParaRPr>
            </a:p>
          </p:txBody>
        </p:sp>
        <p:sp>
          <p:nvSpPr>
            <p:cNvPr id="73" name="Content Placeholder 4"/>
            <p:cNvSpPr txBox="1">
              <a:spLocks/>
            </p:cNvSpPr>
            <p:nvPr/>
          </p:nvSpPr>
          <p:spPr>
            <a:xfrm>
              <a:off x="6391549" y="5376005"/>
              <a:ext cx="2314092" cy="412707"/>
            </a:xfrm>
            <a:prstGeom prst="rect">
              <a:avLst/>
            </a:prstGeom>
          </p:spPr>
          <p:txBody>
            <a:bodyPr anchor="ctr"/>
            <a:lstStyle>
              <a:lvl1pPr marL="231775" indent="-231775" algn="l" defTabSz="914400" rtl="0" eaLnBrk="1" latinLnBrk="0" hangingPunct="1">
                <a:spcBef>
                  <a:spcPct val="20000"/>
                </a:spcBef>
                <a:buClr>
                  <a:srgbClr val="397FBB"/>
                </a:buClr>
                <a:buSzPct val="105000"/>
                <a:buFontTx/>
                <a:buBlip>
                  <a:blip r:embed="rId5"/>
                </a:buBlip>
                <a:defRPr sz="1800" kern="1200">
                  <a:solidFill>
                    <a:srgbClr val="397FBB"/>
                  </a:solidFill>
                  <a:latin typeface="Verdana" pitchFamily="34" charset="0"/>
                  <a:ea typeface="Verdana" pitchFamily="34" charset="0"/>
                  <a:cs typeface="Verdana" pitchFamily="34" charset="0"/>
                </a:defRPr>
              </a:lvl1pPr>
              <a:lvl2pPr marL="457200" indent="-230188" algn="l" defTabSz="914400" rtl="0" eaLnBrk="1" latinLnBrk="0" hangingPunct="1">
                <a:spcBef>
                  <a:spcPct val="20000"/>
                </a:spcBef>
                <a:buClr>
                  <a:srgbClr val="F1AB3C"/>
                </a:buClr>
                <a:buFont typeface="Arial" pitchFamily="34" charset="0"/>
                <a:buChar char="–"/>
                <a:defRPr sz="1600" kern="1200">
                  <a:solidFill>
                    <a:srgbClr val="626161"/>
                  </a:solidFill>
                  <a:latin typeface="Verdana" pitchFamily="34" charset="0"/>
                  <a:ea typeface="Verdana" pitchFamily="34" charset="0"/>
                  <a:cs typeface="Verdana" pitchFamily="34" charset="0"/>
                </a:defRPr>
              </a:lvl2pPr>
              <a:lvl3pPr marL="795338" indent="-228600" algn="l" defTabSz="914400" rtl="0" eaLnBrk="1" latinLnBrk="0" hangingPunct="1">
                <a:spcBef>
                  <a:spcPct val="20000"/>
                </a:spcBef>
                <a:buClr>
                  <a:srgbClr val="F1AB3C"/>
                </a:buClr>
                <a:buFont typeface="Arial" pitchFamily="34" charset="0"/>
                <a:buChar char="•"/>
                <a:defRPr sz="1400" kern="1200">
                  <a:solidFill>
                    <a:srgbClr val="626161"/>
                  </a:solidFill>
                  <a:latin typeface="Verdana" pitchFamily="34" charset="0"/>
                  <a:ea typeface="Verdana" pitchFamily="34" charset="0"/>
                  <a:cs typeface="Verdana" pitchFamily="34" charset="0"/>
                </a:defRPr>
              </a:lvl3pPr>
              <a:lvl4pPr marL="1143000" indent="-228600" algn="l" defTabSz="914400" rtl="0" eaLnBrk="1" latinLnBrk="0" hangingPunct="1">
                <a:spcBef>
                  <a:spcPct val="20000"/>
                </a:spcBef>
                <a:buClr>
                  <a:srgbClr val="F1AB3C"/>
                </a:buClr>
                <a:buFont typeface="Arial" pitchFamily="34" charset="0"/>
                <a:buChar char="–"/>
                <a:defRPr sz="1200" kern="1200">
                  <a:solidFill>
                    <a:srgbClr val="626161"/>
                  </a:solidFill>
                  <a:latin typeface="Verdana" pitchFamily="34" charset="0"/>
                  <a:ea typeface="Verdana" pitchFamily="34" charset="0"/>
                  <a:cs typeface="Verdana" pitchFamily="34" charset="0"/>
                </a:defRPr>
              </a:lvl4pPr>
              <a:lvl5pPr marL="1484313" indent="-228600" algn="l" defTabSz="914400" rtl="0" eaLnBrk="1" latinLnBrk="0" hangingPunct="1">
                <a:spcBef>
                  <a:spcPct val="20000"/>
                </a:spcBef>
                <a:buClr>
                  <a:srgbClr val="F1AB3C"/>
                </a:buClr>
                <a:buFont typeface="Arial" pitchFamily="34" charset="0"/>
                <a:buChar char="»"/>
                <a:defRPr sz="1200" kern="1200">
                  <a:solidFill>
                    <a:srgbClr val="62616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1200"/>
                </a:spcBef>
                <a:buNone/>
              </a:pPr>
              <a:r>
                <a:rPr lang="ru-RU" sz="2000" dirty="0" smtClean="0">
                  <a:gradFill>
                    <a:gsLst>
                      <a:gs pos="50000">
                        <a:srgbClr val="FFFFFF"/>
                      </a:gs>
                      <a:gs pos="14000">
                        <a:srgbClr val="FFFFFF"/>
                      </a:gs>
                    </a:gsLst>
                    <a:lin ang="5400000" scaled="0"/>
                  </a:gradFill>
                  <a:latin typeface="+mn-lt"/>
                  <a:ea typeface="Segoe UI" pitchFamily="34" charset="0"/>
                  <a:cs typeface="Segoe UI" pitchFamily="34" charset="0"/>
                </a:rPr>
                <a:t>Работает на </a:t>
              </a:r>
              <a:r>
                <a:rPr lang="en-US" sz="2000" dirty="0" smtClean="0">
                  <a:gradFill>
                    <a:gsLst>
                      <a:gs pos="50000">
                        <a:srgbClr val="FFFFFF"/>
                      </a:gs>
                      <a:gs pos="14000">
                        <a:srgbClr val="FFFFFF"/>
                      </a:gs>
                    </a:gsLst>
                    <a:lin ang="5400000" scaled="0"/>
                  </a:gradFill>
                  <a:latin typeface="+mn-lt"/>
                  <a:ea typeface="Segoe UI" pitchFamily="34" charset="0"/>
                  <a:cs typeface="Segoe UI" pitchFamily="34" charset="0"/>
                </a:rPr>
                <a:t>Windows</a:t>
              </a:r>
              <a:endParaRPr lang="en-US" sz="2000" dirty="0">
                <a:gradFill>
                  <a:gsLst>
                    <a:gs pos="50000">
                      <a:srgbClr val="FFFFFF"/>
                    </a:gs>
                    <a:gs pos="14000">
                      <a:srgbClr val="FFFFFF"/>
                    </a:gs>
                  </a:gsLst>
                  <a:lin ang="5400000" scaled="0"/>
                </a:gradFill>
                <a:latin typeface="+mn-lt"/>
                <a:ea typeface="Segoe UI" pitchFamily="34" charset="0"/>
                <a:cs typeface="Segoe UI" pitchFamily="34" charset="0"/>
              </a:endParaRPr>
            </a:p>
          </p:txBody>
        </p:sp>
        <p:pic>
          <p:nvPicPr>
            <p:cNvPr id="74" name="Picture 4" descr="C:\Users\Public\Pictures\Microsoft Clipart\Artwork_Imagery\Hardware Photos\OEM HW\COMPUTERS - PC\Windows 7\Laptops\HP_Evny13Rt.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549419" y="2438744"/>
              <a:ext cx="1870671" cy="1344545"/>
            </a:xfrm>
            <a:prstGeom prst="rect">
              <a:avLst/>
            </a:prstGeom>
            <a:noFill/>
            <a:extLst>
              <a:ext uri="{909E8E84-426E-40DD-AFC4-6F175D3DCCD1}">
                <a14:hiddenFill xmlns:a14="http://schemas.microsoft.com/office/drawing/2010/main" xmlns="">
                  <a:solidFill>
                    <a:srgbClr val="FFFFFF"/>
                  </a:solidFill>
                </a14:hiddenFill>
              </a:ext>
            </a:extLst>
          </p:spPr>
        </p:pic>
        <p:pic>
          <p:nvPicPr>
            <p:cNvPr id="75" name="Picture 7" descr="C:\Users\claudette\Documents\2011 Jobs\Kelly Young\02-Crystal\graphics\Asus-Android-phone.pn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1142341" y="2540768"/>
              <a:ext cx="714904" cy="1140499"/>
            </a:xfrm>
            <a:prstGeom prst="rect">
              <a:avLst/>
            </a:prstGeom>
            <a:noFill/>
            <a:extLst>
              <a:ext uri="{909E8E84-426E-40DD-AFC4-6F175D3DCCD1}">
                <a14:hiddenFill xmlns:a14="http://schemas.microsoft.com/office/drawing/2010/main" xmlns="">
                  <a:solidFill>
                    <a:srgbClr val="FFFFFF"/>
                  </a:solidFill>
                </a14:hiddenFill>
              </a:ext>
            </a:extLst>
          </p:spPr>
        </p:pic>
        <p:pic>
          <p:nvPicPr>
            <p:cNvPr id="78" name="Picture 9" descr="C:\Users\claudette\Documents\2011 Jobs\Kelly Young\02-Crystal\graphics\apple-imac-computer.png"/>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9489369" y="2341253"/>
              <a:ext cx="1652972" cy="1964854"/>
            </a:xfrm>
            <a:prstGeom prst="rect">
              <a:avLst/>
            </a:prstGeom>
            <a:noFill/>
            <a:extLst>
              <a:ext uri="{909E8E84-426E-40DD-AFC4-6F175D3DCCD1}">
                <a14:hiddenFill xmlns:a14="http://schemas.microsoft.com/office/drawing/2010/main" xmlns="">
                  <a:solidFill>
                    <a:srgbClr val="FFFFFF"/>
                  </a:solidFill>
                </a14:hiddenFill>
              </a:ext>
            </a:extLst>
          </p:spPr>
        </p:pic>
        <p:pic>
          <p:nvPicPr>
            <p:cNvPr id="79" name="Picture 8" descr="C:\Users\claudette\Documents\2011 Jobs\Kelly Young\02-Crystal\graphics\iphone3g.png"/>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10790077" y="3377126"/>
              <a:ext cx="704529" cy="1283171"/>
            </a:xfrm>
            <a:prstGeom prst="rect">
              <a:avLst/>
            </a:prstGeom>
            <a:noFill/>
            <a:extLst>
              <a:ext uri="{909E8E84-426E-40DD-AFC4-6F175D3DCCD1}">
                <a14:hiddenFill xmlns:a14="http://schemas.microsoft.com/office/drawing/2010/main" xmlns="">
                  <a:solidFill>
                    <a:srgbClr val="FFFFFF"/>
                  </a:solidFill>
                </a14:hiddenFill>
              </a:ext>
            </a:extLst>
          </p:spPr>
        </p:pic>
        <p:pic>
          <p:nvPicPr>
            <p:cNvPr id="80" name="Picture 10" descr="C:\Users\Public\Pictures\Microsoft Clipart\Logos\Microsoft Office 365\ofc365_v_rgb_r.png"/>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8375920" y="3834963"/>
              <a:ext cx="1225116" cy="670560"/>
            </a:xfrm>
            <a:prstGeom prst="rect">
              <a:avLst/>
            </a:prstGeom>
            <a:noFill/>
            <a:extLst>
              <a:ext uri="{909E8E84-426E-40DD-AFC4-6F175D3DCCD1}">
                <a14:hiddenFill xmlns:a14="http://schemas.microsoft.com/office/drawing/2010/main" xmlns="">
                  <a:solidFill>
                    <a:srgbClr val="FFFFFF"/>
                  </a:solidFill>
                </a14:hiddenFill>
              </a:ext>
            </a:extLst>
          </p:spPr>
        </p:pic>
        <p:pic>
          <p:nvPicPr>
            <p:cNvPr id="81" name="Picture 11" descr="C:\Users\Public\Pictures\Microsoft Clipart\Logos\Microsoft Office\_Office Brand\ofc-brand_v_rgb_r.png"/>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8630382" y="2607290"/>
              <a:ext cx="880376" cy="836358"/>
            </a:xfrm>
            <a:prstGeom prst="rect">
              <a:avLst/>
            </a:prstGeom>
            <a:noFill/>
            <a:extLst>
              <a:ext uri="{909E8E84-426E-40DD-AFC4-6F175D3DCCD1}">
                <a14:hiddenFill xmlns:a14="http://schemas.microsoft.com/office/drawing/2010/main" xmlns="">
                  <a:solidFill>
                    <a:srgbClr val="FFFFFF"/>
                  </a:solidFill>
                </a14:hiddenFill>
              </a:ext>
            </a:extLst>
          </p:spPr>
        </p:pic>
        <p:pic>
          <p:nvPicPr>
            <p:cNvPr id="82" name="Picture 14" descr="C:\Users\Public\Pictures\Microsoft Clipart\Artwork_Imagery\Hardware Photos\OEM HW\COMPUTERS - PC\Windows 7\Tablets\asus_eee_pad_ep121-no-shadow.png"/>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6997604" y="3456290"/>
              <a:ext cx="1333133" cy="855328"/>
            </a:xfrm>
            <a:prstGeom prst="rect">
              <a:avLst/>
            </a:prstGeom>
            <a:noFill/>
            <a:extLst>
              <a:ext uri="{909E8E84-426E-40DD-AFC4-6F175D3DCCD1}">
                <a14:hiddenFill xmlns:a14="http://schemas.microsoft.com/office/drawing/2010/main" xmlns="">
                  <a:solidFill>
                    <a:srgbClr val="FFFFFF"/>
                  </a:solidFill>
                </a14:hiddenFill>
              </a:ext>
            </a:extLst>
          </p:spPr>
        </p:pic>
        <p:pic>
          <p:nvPicPr>
            <p:cNvPr id="83" name="Picture 13" descr="C:\Users\claudette\Documents\2011 Jobs\Microsoft Branding 2010\Windows Phone June 2011 update\from me\phone-front.png"/>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6552202" y="3271442"/>
              <a:ext cx="692108" cy="1296725"/>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29343836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afterEffect">
                                  <p:stCondLst>
                                    <p:cond delay="0"/>
                                  </p:stCondLst>
                                  <p:childTnLst>
                                    <p:anim calcmode="lin" valueType="num">
                                      <p:cBhvr additive="base">
                                        <p:cTn id="6" dur="500"/>
                                        <p:tgtEl>
                                          <p:spTgt spid="55"/>
                                        </p:tgtEl>
                                        <p:attrNameLst>
                                          <p:attrName>ppt_x</p:attrName>
                                        </p:attrNameLst>
                                      </p:cBhvr>
                                      <p:tavLst>
                                        <p:tav tm="0">
                                          <p:val>
                                            <p:strVal val="ppt_x"/>
                                          </p:val>
                                        </p:tav>
                                        <p:tav tm="100000">
                                          <p:val>
                                            <p:strVal val="0-ppt_w/2"/>
                                          </p:val>
                                        </p:tav>
                                      </p:tavLst>
                                    </p:anim>
                                    <p:anim calcmode="lin" valueType="num">
                                      <p:cBhvr additive="base">
                                        <p:cTn id="7" dur="500"/>
                                        <p:tgtEl>
                                          <p:spTgt spid="55"/>
                                        </p:tgtEl>
                                        <p:attrNameLst>
                                          <p:attrName>ppt_y</p:attrName>
                                        </p:attrNameLst>
                                      </p:cBhvr>
                                      <p:tavLst>
                                        <p:tav tm="0">
                                          <p:val>
                                            <p:strVal val="ppt_y"/>
                                          </p:val>
                                        </p:tav>
                                        <p:tav tm="100000">
                                          <p:val>
                                            <p:strVal val="ppt_y"/>
                                          </p:val>
                                        </p:tav>
                                      </p:tavLst>
                                    </p:anim>
                                    <p:set>
                                      <p:cBhvr>
                                        <p:cTn id="8" dur="1" fill="hold">
                                          <p:stCondLst>
                                            <p:cond delay="499"/>
                                          </p:stCondLst>
                                        </p:cTn>
                                        <p:tgtEl>
                                          <p:spTgt spid="55"/>
                                        </p:tgtEl>
                                        <p:attrNameLst>
                                          <p:attrName>style.visibility</p:attrName>
                                        </p:attrNameLst>
                                      </p:cBhvr>
                                      <p:to>
                                        <p:strVal val="hidden"/>
                                      </p:to>
                                    </p:set>
                                  </p:childTnLst>
                                </p:cTn>
                              </p:par>
                              <p:par>
                                <p:cTn id="9" presetID="2" presetClass="exit" presetSubtype="8" fill="hold" nodeType="withEffect">
                                  <p:stCondLst>
                                    <p:cond delay="0"/>
                                  </p:stCondLst>
                                  <p:childTnLst>
                                    <p:anim calcmode="lin" valueType="num">
                                      <p:cBhvr additive="base">
                                        <p:cTn id="10" dur="500"/>
                                        <p:tgtEl>
                                          <p:spTgt spid="64"/>
                                        </p:tgtEl>
                                        <p:attrNameLst>
                                          <p:attrName>ppt_x</p:attrName>
                                        </p:attrNameLst>
                                      </p:cBhvr>
                                      <p:tavLst>
                                        <p:tav tm="0">
                                          <p:val>
                                            <p:strVal val="ppt_x"/>
                                          </p:val>
                                        </p:tav>
                                        <p:tav tm="100000">
                                          <p:val>
                                            <p:strVal val="0-ppt_w/2"/>
                                          </p:val>
                                        </p:tav>
                                      </p:tavLst>
                                    </p:anim>
                                    <p:anim calcmode="lin" valueType="num">
                                      <p:cBhvr additive="base">
                                        <p:cTn id="11" dur="500"/>
                                        <p:tgtEl>
                                          <p:spTgt spid="64"/>
                                        </p:tgtEl>
                                        <p:attrNameLst>
                                          <p:attrName>ppt_y</p:attrName>
                                        </p:attrNameLst>
                                      </p:cBhvr>
                                      <p:tavLst>
                                        <p:tav tm="0">
                                          <p:val>
                                            <p:strVal val="ppt_y"/>
                                          </p:val>
                                        </p:tav>
                                        <p:tav tm="100000">
                                          <p:val>
                                            <p:strVal val="ppt_y"/>
                                          </p:val>
                                        </p:tav>
                                      </p:tavLst>
                                    </p:anim>
                                    <p:set>
                                      <p:cBhvr>
                                        <p:cTn id="12" dur="1" fill="hold">
                                          <p:stCondLst>
                                            <p:cond delay="499"/>
                                          </p:stCondLst>
                                        </p:cTn>
                                        <p:tgtEl>
                                          <p:spTgt spid="64"/>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500"/>
                                        <p:tgtEl>
                                          <p:spTgt spid="3"/>
                                        </p:tgtEl>
                                        <p:attrNameLst>
                                          <p:attrName>ppt_x</p:attrName>
                                        </p:attrNameLst>
                                      </p:cBhvr>
                                      <p:tavLst>
                                        <p:tav tm="0">
                                          <p:val>
                                            <p:strVal val="ppt_x"/>
                                          </p:val>
                                        </p:tav>
                                        <p:tav tm="100000">
                                          <p:val>
                                            <p:strVal val="0-ppt_w/2"/>
                                          </p:val>
                                        </p:tav>
                                      </p:tavLst>
                                    </p:anim>
                                    <p:anim calcmode="lin" valueType="num">
                                      <p:cBhvr additive="base">
                                        <p:cTn id="15" dur="500"/>
                                        <p:tgtEl>
                                          <p:spTgt spid="3"/>
                                        </p:tgtEl>
                                        <p:attrNameLst>
                                          <p:attrName>ppt_y</p:attrName>
                                        </p:attrNameLst>
                                      </p:cBhvr>
                                      <p:tavLst>
                                        <p:tav tm="0">
                                          <p:val>
                                            <p:strVal val="ppt_y"/>
                                          </p:val>
                                        </p:tav>
                                        <p:tav tm="100000">
                                          <p:val>
                                            <p:strVal val="ppt_y"/>
                                          </p:val>
                                        </p:tav>
                                      </p:tavLst>
                                    </p:anim>
                                    <p:set>
                                      <p:cBhvr>
                                        <p:cTn id="16" dur="1" fill="hold">
                                          <p:stCondLst>
                                            <p:cond delay="499"/>
                                          </p:stCondLst>
                                        </p:cTn>
                                        <p:tgtEl>
                                          <p:spTgt spid="3"/>
                                        </p:tgtEl>
                                        <p:attrNameLst>
                                          <p:attrName>style.visibility</p:attrName>
                                        </p:attrNameLst>
                                      </p:cBhvr>
                                      <p:to>
                                        <p:strVal val="hidden"/>
                                      </p:to>
                                    </p:set>
                                  </p:childTnLst>
                                </p:cTn>
                              </p:par>
                            </p:childTnLst>
                          </p:cTn>
                        </p:par>
                        <p:par>
                          <p:cTn id="17" fill="hold">
                            <p:stCondLst>
                              <p:cond delay="500"/>
                            </p:stCondLst>
                            <p:childTnLst>
                              <p:par>
                                <p:cTn id="18" presetID="2" presetClass="exit" presetSubtype="2" fill="hold" nodeType="afterEffect">
                                  <p:stCondLst>
                                    <p:cond delay="0"/>
                                  </p:stCondLst>
                                  <p:childTnLst>
                                    <p:anim calcmode="lin" valueType="num">
                                      <p:cBhvr additive="base">
                                        <p:cTn id="19" dur="500"/>
                                        <p:tgtEl>
                                          <p:spTgt spid="17"/>
                                        </p:tgtEl>
                                        <p:attrNameLst>
                                          <p:attrName>ppt_x</p:attrName>
                                        </p:attrNameLst>
                                      </p:cBhvr>
                                      <p:tavLst>
                                        <p:tav tm="0">
                                          <p:val>
                                            <p:strVal val="ppt_x"/>
                                          </p:val>
                                        </p:tav>
                                        <p:tav tm="100000">
                                          <p:val>
                                            <p:strVal val="1+ppt_w/2"/>
                                          </p:val>
                                        </p:tav>
                                      </p:tavLst>
                                    </p:anim>
                                    <p:anim calcmode="lin" valueType="num">
                                      <p:cBhvr additive="base">
                                        <p:cTn id="20" dur="500"/>
                                        <p:tgtEl>
                                          <p:spTgt spid="17"/>
                                        </p:tgtEl>
                                        <p:attrNameLst>
                                          <p:attrName>ppt_y</p:attrName>
                                        </p:attrNameLst>
                                      </p:cBhvr>
                                      <p:tavLst>
                                        <p:tav tm="0">
                                          <p:val>
                                            <p:strVal val="ppt_y"/>
                                          </p:val>
                                        </p:tav>
                                        <p:tav tm="100000">
                                          <p:val>
                                            <p:strVal val="ppt_y"/>
                                          </p:val>
                                        </p:tav>
                                      </p:tavLst>
                                    </p:anim>
                                    <p:set>
                                      <p:cBhvr>
                                        <p:cTn id="21" dur="1" fill="hold">
                                          <p:stCondLst>
                                            <p:cond delay="499"/>
                                          </p:stCondLst>
                                        </p:cTn>
                                        <p:tgtEl>
                                          <p:spTgt spid="17"/>
                                        </p:tgtEl>
                                        <p:attrNameLst>
                                          <p:attrName>style.visibility</p:attrName>
                                        </p:attrNameLst>
                                      </p:cBhvr>
                                      <p:to>
                                        <p:strVal val="hidden"/>
                                      </p:to>
                                    </p:set>
                                  </p:childTnLst>
                                </p:cTn>
                              </p:par>
                              <p:par>
                                <p:cTn id="22" presetID="2" presetClass="exit" presetSubtype="2" fill="hold" nodeType="withEffect">
                                  <p:stCondLst>
                                    <p:cond delay="0"/>
                                  </p:stCondLst>
                                  <p:childTnLst>
                                    <p:anim calcmode="lin" valueType="num">
                                      <p:cBhvr additive="base">
                                        <p:cTn id="23" dur="500"/>
                                        <p:tgtEl>
                                          <p:spTgt spid="1026"/>
                                        </p:tgtEl>
                                        <p:attrNameLst>
                                          <p:attrName>ppt_x</p:attrName>
                                        </p:attrNameLst>
                                      </p:cBhvr>
                                      <p:tavLst>
                                        <p:tav tm="0">
                                          <p:val>
                                            <p:strVal val="ppt_x"/>
                                          </p:val>
                                        </p:tav>
                                        <p:tav tm="100000">
                                          <p:val>
                                            <p:strVal val="1+ppt_w/2"/>
                                          </p:val>
                                        </p:tav>
                                      </p:tavLst>
                                    </p:anim>
                                    <p:anim calcmode="lin" valueType="num">
                                      <p:cBhvr additive="base">
                                        <p:cTn id="24" dur="500"/>
                                        <p:tgtEl>
                                          <p:spTgt spid="1026"/>
                                        </p:tgtEl>
                                        <p:attrNameLst>
                                          <p:attrName>ppt_y</p:attrName>
                                        </p:attrNameLst>
                                      </p:cBhvr>
                                      <p:tavLst>
                                        <p:tav tm="0">
                                          <p:val>
                                            <p:strVal val="ppt_y"/>
                                          </p:val>
                                        </p:tav>
                                        <p:tav tm="100000">
                                          <p:val>
                                            <p:strVal val="ppt_y"/>
                                          </p:val>
                                        </p:tav>
                                      </p:tavLst>
                                    </p:anim>
                                    <p:set>
                                      <p:cBhvr>
                                        <p:cTn id="25" dur="1" fill="hold">
                                          <p:stCondLst>
                                            <p:cond delay="499"/>
                                          </p:stCondLst>
                                        </p:cTn>
                                        <p:tgtEl>
                                          <p:spTgt spid="1026"/>
                                        </p:tgtEl>
                                        <p:attrNameLst>
                                          <p:attrName>style.visibility</p:attrName>
                                        </p:attrNameLst>
                                      </p:cBhvr>
                                      <p:to>
                                        <p:strVal val="hidden"/>
                                      </p:to>
                                    </p:set>
                                  </p:childTnLst>
                                </p:cTn>
                              </p:par>
                              <p:par>
                                <p:cTn id="26" presetID="2" presetClass="exit" presetSubtype="2" fill="hold" grpId="0" nodeType="withEffect">
                                  <p:stCondLst>
                                    <p:cond delay="0"/>
                                  </p:stCondLst>
                                  <p:childTnLst>
                                    <p:anim calcmode="lin" valueType="num">
                                      <p:cBhvr additive="base">
                                        <p:cTn id="27" dur="500"/>
                                        <p:tgtEl>
                                          <p:spTgt spid="11"/>
                                        </p:tgtEl>
                                        <p:attrNameLst>
                                          <p:attrName>ppt_x</p:attrName>
                                        </p:attrNameLst>
                                      </p:cBhvr>
                                      <p:tavLst>
                                        <p:tav tm="0">
                                          <p:val>
                                            <p:strVal val="ppt_x"/>
                                          </p:val>
                                        </p:tav>
                                        <p:tav tm="100000">
                                          <p:val>
                                            <p:strVal val="1+ppt_w/2"/>
                                          </p:val>
                                        </p:tav>
                                      </p:tavLst>
                                    </p:anim>
                                    <p:anim calcmode="lin" valueType="num">
                                      <p:cBhvr additive="base">
                                        <p:cTn id="28" dur="500"/>
                                        <p:tgtEl>
                                          <p:spTgt spid="11"/>
                                        </p:tgtEl>
                                        <p:attrNameLst>
                                          <p:attrName>ppt_y</p:attrName>
                                        </p:attrNameLst>
                                      </p:cBhvr>
                                      <p:tavLst>
                                        <p:tav tm="0">
                                          <p:val>
                                            <p:strVal val="ppt_y"/>
                                          </p:val>
                                        </p:tav>
                                        <p:tav tm="100000">
                                          <p:val>
                                            <p:strVal val="ppt_y"/>
                                          </p:val>
                                        </p:tav>
                                      </p:tavLst>
                                    </p:anim>
                                    <p:set>
                                      <p:cBhvr>
                                        <p:cTn id="29" dur="1" fill="hold">
                                          <p:stCondLst>
                                            <p:cond delay="499"/>
                                          </p:stCondLst>
                                        </p:cTn>
                                        <p:tgtEl>
                                          <p:spTgt spid="11"/>
                                        </p:tgtEl>
                                        <p:attrNameLst>
                                          <p:attrName>style.visibility</p:attrName>
                                        </p:attrNameLst>
                                      </p:cBhvr>
                                      <p:to>
                                        <p:strVal val="hidden"/>
                                      </p:to>
                                    </p:set>
                                  </p:childTnLst>
                                </p:cTn>
                              </p:par>
                            </p:childTnLst>
                          </p:cTn>
                        </p:par>
                        <p:par>
                          <p:cTn id="30" fill="hold">
                            <p:stCondLst>
                              <p:cond delay="1000"/>
                            </p:stCondLst>
                            <p:childTnLst>
                              <p:par>
                                <p:cTn id="31" presetID="35" presetClass="path" presetSubtype="0" accel="50000" decel="50000" fill="hold" grpId="0" nodeType="afterEffect">
                                  <p:stCondLst>
                                    <p:cond delay="0"/>
                                  </p:stCondLst>
                                  <p:childTnLst>
                                    <p:animMotion origin="layout" path="M -2.15216E-6 -7.40741E-7 L -0.23918 -7.40741E-7 " pathEditMode="relative" rAng="0" ptsTypes="AA">
                                      <p:cBhvr>
                                        <p:cTn id="32" dur="1500" fill="hold"/>
                                        <p:tgtEl>
                                          <p:spTgt spid="9"/>
                                        </p:tgtEl>
                                        <p:attrNameLst>
                                          <p:attrName>ppt_x</p:attrName>
                                          <p:attrName>ppt_y</p:attrName>
                                        </p:attrNameLst>
                                      </p:cBhvr>
                                      <p:rCtr x="-11959" y="0"/>
                                    </p:animMotion>
                                  </p:childTnLst>
                                </p:cTn>
                              </p:par>
                              <p:par>
                                <p:cTn id="33" presetID="35" presetClass="path" presetSubtype="0" accel="50000" decel="50000" fill="hold" grpId="0" nodeType="withEffect">
                                  <p:stCondLst>
                                    <p:cond delay="0"/>
                                  </p:stCondLst>
                                  <p:childTnLst>
                                    <p:animMotion origin="layout" path="M 1.82387E-7 -1.48148E-6 L -0.23919 -1.48148E-6 " pathEditMode="relative" rAng="0" ptsTypes="AA">
                                      <p:cBhvr>
                                        <p:cTn id="34" dur="1500" fill="hold"/>
                                        <p:tgtEl>
                                          <p:spTgt spid="111"/>
                                        </p:tgtEl>
                                        <p:attrNameLst>
                                          <p:attrName>ppt_x</p:attrName>
                                          <p:attrName>ppt_y</p:attrName>
                                        </p:attrNameLst>
                                      </p:cBhvr>
                                      <p:rCtr x="-11959" y="0"/>
                                    </p:animMotion>
                                  </p:childTnLst>
                                </p:cTn>
                              </p:par>
                            </p:childTnLst>
                          </p:cTn>
                        </p:par>
                        <p:par>
                          <p:cTn id="35" fill="hold">
                            <p:stCondLst>
                              <p:cond delay="2500"/>
                            </p:stCondLst>
                            <p:childTnLst>
                              <p:par>
                                <p:cTn id="36" presetID="10" presetClass="entr" presetSubtype="0"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20"/>
                                        </p:tgtEl>
                                      </p:cBhvr>
                                    </p:animEffect>
                                    <p:set>
                                      <p:cBhvr>
                                        <p:cTn id="49" dur="1" fill="hold">
                                          <p:stCondLst>
                                            <p:cond delay="499"/>
                                          </p:stCondLst>
                                        </p:cTn>
                                        <p:tgtEl>
                                          <p:spTgt spid="20"/>
                                        </p:tgtEl>
                                        <p:attrNameLst>
                                          <p:attrName>style.visibility</p:attrName>
                                        </p:attrNameLst>
                                      </p:cBhvr>
                                      <p:to>
                                        <p:strVal val="hidden"/>
                                      </p:to>
                                    </p:se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wipe(left)">
                                      <p:cBhvr>
                                        <p:cTn id="53"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5" grpId="0" animBg="1"/>
      <p:bldP spid="11" grpId="0" animBg="1"/>
      <p:bldP spid="111" grpId="0"/>
      <p:bldP spid="21" grpId="0"/>
      <p:bldP spid="21" grpId="1"/>
      <p:bldP spid="20" grpId="0"/>
      <p:bldP spid="2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8"/>
          <p:cNvGrpSpPr/>
          <p:nvPr/>
        </p:nvGrpSpPr>
        <p:grpSpPr>
          <a:xfrm>
            <a:off x="3387" y="844847"/>
            <a:ext cx="12222684" cy="4091675"/>
            <a:chOff x="0" y="901699"/>
            <a:chExt cx="12222684" cy="5956303"/>
          </a:xfrm>
        </p:grpSpPr>
        <p:sp>
          <p:nvSpPr>
            <p:cNvPr id="3" name="Rectangle 2"/>
            <p:cNvSpPr/>
            <p:nvPr/>
          </p:nvSpPr>
          <p:spPr bwMode="auto">
            <a:xfrm>
              <a:off x="0" y="1426030"/>
              <a:ext cx="12188825" cy="5431972"/>
            </a:xfrm>
            <a:prstGeom prst="rect">
              <a:avLst/>
            </a:prstGeom>
            <a:gradFill flip="none" rotWithShape="1">
              <a:gsLst>
                <a:gs pos="10000">
                  <a:srgbClr val="E5E7FF"/>
                </a:gs>
                <a:gs pos="99000">
                  <a:srgbClr val="FFFFFF">
                    <a:alpha val="0"/>
                  </a:srgbClr>
                </a:gs>
                <a:gs pos="87009">
                  <a:srgbClr val="FFFFFF"/>
                </a:gs>
                <a:gs pos="40000">
                  <a:srgbClr val="FFFFFF"/>
                </a:gs>
              </a:gsLst>
              <a:lin ang="16200000" scaled="1"/>
              <a:tileRect/>
            </a:gra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61" fontAlgn="base">
                <a:spcBef>
                  <a:spcPct val="0"/>
                </a:spcBef>
                <a:spcAft>
                  <a:spcPct val="0"/>
                </a:spcAft>
              </a:pPr>
              <a:endParaRPr lang="en-US" sz="2300" dirty="0">
                <a:gradFill>
                  <a:gsLst>
                    <a:gs pos="0">
                      <a:srgbClr val="2B71A6"/>
                    </a:gs>
                    <a:gs pos="100000">
                      <a:srgbClr val="2B71A6"/>
                    </a:gs>
                  </a:gsLst>
                  <a:lin ang="5400000" scaled="0"/>
                </a:gradFill>
                <a:effectLst>
                  <a:outerShdw blurRad="38100" dist="38100" dir="2700000" algn="tl">
                    <a:srgbClr val="000000">
                      <a:alpha val="43137"/>
                    </a:srgbClr>
                  </a:outerShdw>
                </a:effectLst>
              </a:endParaRPr>
            </a:p>
          </p:txBody>
        </p:sp>
        <p:grpSp>
          <p:nvGrpSpPr>
            <p:cNvPr id="4" name="Group 70"/>
            <p:cNvGrpSpPr/>
            <p:nvPr/>
          </p:nvGrpSpPr>
          <p:grpSpPr>
            <a:xfrm>
              <a:off x="1" y="901699"/>
              <a:ext cx="12222683" cy="5956301"/>
              <a:chOff x="1" y="901699"/>
              <a:chExt cx="12222683" cy="5956301"/>
            </a:xfrm>
          </p:grpSpPr>
          <p:grpSp>
            <p:nvGrpSpPr>
              <p:cNvPr id="5" name="Group 50"/>
              <p:cNvGrpSpPr/>
              <p:nvPr/>
            </p:nvGrpSpPr>
            <p:grpSpPr>
              <a:xfrm>
                <a:off x="1" y="901699"/>
                <a:ext cx="12188823" cy="3211590"/>
                <a:chOff x="-1" y="1381173"/>
                <a:chExt cx="9144000" cy="2084904"/>
              </a:xfrm>
            </p:grpSpPr>
            <p:sp>
              <p:nvSpPr>
                <p:cNvPr id="8" name="Freeform 9"/>
                <p:cNvSpPr>
                  <a:spLocks/>
                </p:cNvSpPr>
                <p:nvPr/>
              </p:nvSpPr>
              <p:spPr bwMode="white">
                <a:xfrm rot="10800000">
                  <a:off x="-1" y="1381173"/>
                  <a:ext cx="9144000" cy="1952629"/>
                </a:xfrm>
                <a:prstGeom prst="rect">
                  <a:avLst/>
                </a:prstGeom>
                <a:gradFill flip="none" rotWithShape="1">
                  <a:gsLst>
                    <a:gs pos="19000">
                      <a:srgbClr val="FFFFFF"/>
                    </a:gs>
                    <a:gs pos="100000">
                      <a:srgbClr val="FFFFFF">
                        <a:alpha val="0"/>
                      </a:srgbClr>
                    </a:gs>
                  </a:gsLst>
                  <a:lin ang="5400000" scaled="1"/>
                  <a:tileRect/>
                </a:gradFill>
                <a:extLst/>
              </p:spPr>
              <p:txBody>
                <a:bodyPr vert="horz" wrap="square" lIns="68607" tIns="34304" rIns="68607" bIns="34304" numCol="1" anchor="t" anchorCtr="0" compatLnSpc="1">
                  <a:prstTxWarp prst="textNoShape">
                    <a:avLst/>
                  </a:prstTxWarp>
                </a:bodyPr>
                <a:lstStyle/>
                <a:p>
                  <a:pPr defTabSz="914361"/>
                  <a:endParaRPr lang="en-US" dirty="0">
                    <a:gradFill>
                      <a:gsLst>
                        <a:gs pos="0">
                          <a:srgbClr val="2B71A6"/>
                        </a:gs>
                        <a:gs pos="100000">
                          <a:srgbClr val="2B71A6"/>
                        </a:gs>
                      </a:gsLst>
                      <a:lin ang="5400000" scaled="0"/>
                    </a:gradFill>
                  </a:endParaRPr>
                </a:p>
              </p:txBody>
            </p:sp>
            <p:pic>
              <p:nvPicPr>
                <p:cNvPr id="9" name="Picture 8" descr="cloud.png"/>
                <p:cNvPicPr>
                  <a:picLocks noChangeAspect="1"/>
                </p:cNvPicPr>
                <p:nvPr/>
              </p:nvPicPr>
              <p:blipFill>
                <a:blip r:embed="rId3"/>
                <a:stretch>
                  <a:fillRect/>
                </a:stretch>
              </p:blipFill>
              <p:spPr>
                <a:xfrm>
                  <a:off x="2219993" y="1648574"/>
                  <a:ext cx="5702330" cy="1817503"/>
                </a:xfrm>
                <a:prstGeom prst="rect">
                  <a:avLst/>
                </a:prstGeom>
              </p:spPr>
            </p:pic>
          </p:grpSp>
          <p:pic>
            <p:nvPicPr>
              <p:cNvPr id="6" name="Picture 2" descr="C:\Users\maryfj\Desktop\Online_ART\DVD_ART36\Artwork_Imagery\Icons - Illustrations\Internet Clouds web\cloud 3.pn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34725" t="-24078" r="-7293" b="15446"/>
              <a:stretch/>
            </p:blipFill>
            <p:spPr bwMode="auto">
              <a:xfrm>
                <a:off x="1" y="3213804"/>
                <a:ext cx="12222683" cy="3644196"/>
              </a:xfrm>
              <a:prstGeom prst="rect">
                <a:avLst/>
              </a:prstGeom>
              <a:extLst>
                <a:ext uri="{909E8E84-426E-40DD-AFC4-6F175D3DCCD1}">
                  <a14:hiddenFill xmlns:a14="http://schemas.microsoft.com/office/drawing/2010/main" xmlns="">
                    <a:solidFill>
                      <a:srgbClr val="FFFFFF"/>
                    </a:solidFill>
                  </a14:hiddenFill>
                </a:ext>
              </a:extLst>
            </p:spPr>
          </p:pic>
        </p:grpSp>
      </p:grpSp>
      <p:sp>
        <p:nvSpPr>
          <p:cNvPr id="12" name="Freeform 9"/>
          <p:cNvSpPr>
            <a:spLocks/>
          </p:cNvSpPr>
          <p:nvPr/>
        </p:nvSpPr>
        <p:spPr bwMode="white">
          <a:xfrm>
            <a:off x="-13287" y="2560898"/>
            <a:ext cx="12222682" cy="4365489"/>
          </a:xfrm>
          <a:custGeom>
            <a:avLst/>
            <a:gdLst>
              <a:gd name="connsiteX0" fmla="*/ 10740 w 10740"/>
              <a:gd name="connsiteY0" fmla="*/ 0 h 11299"/>
              <a:gd name="connsiteX1" fmla="*/ 10740 w 10740"/>
              <a:gd name="connsiteY1" fmla="*/ 11176 h 11299"/>
              <a:gd name="connsiteX2" fmla="*/ 740 w 10740"/>
              <a:gd name="connsiteY2" fmla="*/ 10000 h 11299"/>
              <a:gd name="connsiteX3" fmla="*/ 740 w 10740"/>
              <a:gd name="connsiteY3" fmla="*/ 0 h 11299"/>
              <a:gd name="connsiteX4" fmla="*/ 5740 w 10740"/>
              <a:gd name="connsiteY4" fmla="*/ 4597 h 11299"/>
              <a:gd name="connsiteX5" fmla="*/ 10740 w 10740"/>
              <a:gd name="connsiteY5" fmla="*/ 0 h 11299"/>
              <a:gd name="connsiteX0" fmla="*/ 10740 w 11480"/>
              <a:gd name="connsiteY0" fmla="*/ 0 h 12029"/>
              <a:gd name="connsiteX1" fmla="*/ 10740 w 11480"/>
              <a:gd name="connsiteY1" fmla="*/ 11176 h 12029"/>
              <a:gd name="connsiteX2" fmla="*/ 740 w 11480"/>
              <a:gd name="connsiteY2" fmla="*/ 10000 h 12029"/>
              <a:gd name="connsiteX3" fmla="*/ 740 w 11480"/>
              <a:gd name="connsiteY3" fmla="*/ 0 h 12029"/>
              <a:gd name="connsiteX4" fmla="*/ 5740 w 11480"/>
              <a:gd name="connsiteY4" fmla="*/ 4597 h 12029"/>
              <a:gd name="connsiteX5" fmla="*/ 10740 w 11480"/>
              <a:gd name="connsiteY5" fmla="*/ 0 h 12029"/>
              <a:gd name="connsiteX0" fmla="*/ 10740 w 11480"/>
              <a:gd name="connsiteY0" fmla="*/ 0 h 12029"/>
              <a:gd name="connsiteX1" fmla="*/ 10740 w 11480"/>
              <a:gd name="connsiteY1" fmla="*/ 11176 h 12029"/>
              <a:gd name="connsiteX2" fmla="*/ 740 w 11480"/>
              <a:gd name="connsiteY2" fmla="*/ 10000 h 12029"/>
              <a:gd name="connsiteX3" fmla="*/ 740 w 11480"/>
              <a:gd name="connsiteY3" fmla="*/ 0 h 12029"/>
              <a:gd name="connsiteX4" fmla="*/ 5740 w 11480"/>
              <a:gd name="connsiteY4" fmla="*/ 4597 h 12029"/>
              <a:gd name="connsiteX5" fmla="*/ 10740 w 11480"/>
              <a:gd name="connsiteY5" fmla="*/ 0 h 12029"/>
              <a:gd name="connsiteX0" fmla="*/ 10008 w 10748"/>
              <a:gd name="connsiteY0" fmla="*/ 0 h 12029"/>
              <a:gd name="connsiteX1" fmla="*/ 10008 w 10748"/>
              <a:gd name="connsiteY1" fmla="*/ 11176 h 12029"/>
              <a:gd name="connsiteX2" fmla="*/ 8 w 10748"/>
              <a:gd name="connsiteY2" fmla="*/ 10000 h 12029"/>
              <a:gd name="connsiteX3" fmla="*/ 8 w 10748"/>
              <a:gd name="connsiteY3" fmla="*/ 0 h 12029"/>
              <a:gd name="connsiteX4" fmla="*/ 5008 w 10748"/>
              <a:gd name="connsiteY4" fmla="*/ 4597 h 12029"/>
              <a:gd name="connsiteX5" fmla="*/ 10008 w 10748"/>
              <a:gd name="connsiteY5" fmla="*/ 0 h 12029"/>
              <a:gd name="connsiteX0" fmla="*/ 10008 w 10748"/>
              <a:gd name="connsiteY0" fmla="*/ 0 h 11714"/>
              <a:gd name="connsiteX1" fmla="*/ 10008 w 10748"/>
              <a:gd name="connsiteY1" fmla="*/ 11176 h 11714"/>
              <a:gd name="connsiteX2" fmla="*/ 8 w 10748"/>
              <a:gd name="connsiteY2" fmla="*/ 10000 h 11714"/>
              <a:gd name="connsiteX3" fmla="*/ 8 w 10748"/>
              <a:gd name="connsiteY3" fmla="*/ 0 h 11714"/>
              <a:gd name="connsiteX4" fmla="*/ 5008 w 10748"/>
              <a:gd name="connsiteY4" fmla="*/ 4597 h 11714"/>
              <a:gd name="connsiteX5" fmla="*/ 10008 w 10748"/>
              <a:gd name="connsiteY5" fmla="*/ 0 h 11714"/>
              <a:gd name="connsiteX0" fmla="*/ 10008 w 10748"/>
              <a:gd name="connsiteY0" fmla="*/ 0 h 12031"/>
              <a:gd name="connsiteX1" fmla="*/ 10008 w 10748"/>
              <a:gd name="connsiteY1" fmla="*/ 11176 h 12031"/>
              <a:gd name="connsiteX2" fmla="*/ 8 w 10748"/>
              <a:gd name="connsiteY2" fmla="*/ 11176 h 12031"/>
              <a:gd name="connsiteX3" fmla="*/ 8 w 10748"/>
              <a:gd name="connsiteY3" fmla="*/ 0 h 12031"/>
              <a:gd name="connsiteX4" fmla="*/ 5008 w 10748"/>
              <a:gd name="connsiteY4" fmla="*/ 4597 h 12031"/>
              <a:gd name="connsiteX5" fmla="*/ 10008 w 10748"/>
              <a:gd name="connsiteY5" fmla="*/ 0 h 12031"/>
              <a:gd name="connsiteX0" fmla="*/ 10001 w 10741"/>
              <a:gd name="connsiteY0" fmla="*/ 0 h 12031"/>
              <a:gd name="connsiteX1" fmla="*/ 10001 w 10741"/>
              <a:gd name="connsiteY1" fmla="*/ 11176 h 12031"/>
              <a:gd name="connsiteX2" fmla="*/ 1 w 10741"/>
              <a:gd name="connsiteY2" fmla="*/ 11176 h 12031"/>
              <a:gd name="connsiteX3" fmla="*/ 1 w 10741"/>
              <a:gd name="connsiteY3" fmla="*/ 0 h 12031"/>
              <a:gd name="connsiteX4" fmla="*/ 5001 w 10741"/>
              <a:gd name="connsiteY4" fmla="*/ 4597 h 12031"/>
              <a:gd name="connsiteX5" fmla="*/ 10001 w 10741"/>
              <a:gd name="connsiteY5" fmla="*/ 0 h 12031"/>
              <a:gd name="connsiteX0" fmla="*/ 10002 w 10742"/>
              <a:gd name="connsiteY0" fmla="*/ 0 h 12031"/>
              <a:gd name="connsiteX1" fmla="*/ 10002 w 10742"/>
              <a:gd name="connsiteY1" fmla="*/ 11176 h 12031"/>
              <a:gd name="connsiteX2" fmla="*/ 2 w 10742"/>
              <a:gd name="connsiteY2" fmla="*/ 11176 h 12031"/>
              <a:gd name="connsiteX3" fmla="*/ 2 w 10742"/>
              <a:gd name="connsiteY3" fmla="*/ 0 h 12031"/>
              <a:gd name="connsiteX4" fmla="*/ 5002 w 10742"/>
              <a:gd name="connsiteY4" fmla="*/ 4597 h 12031"/>
              <a:gd name="connsiteX5" fmla="*/ 10002 w 10742"/>
              <a:gd name="connsiteY5" fmla="*/ 0 h 12031"/>
              <a:gd name="connsiteX0" fmla="*/ 10002 w 10742"/>
              <a:gd name="connsiteY0" fmla="*/ 0 h 12031"/>
              <a:gd name="connsiteX1" fmla="*/ 10002 w 10742"/>
              <a:gd name="connsiteY1" fmla="*/ 11176 h 12031"/>
              <a:gd name="connsiteX2" fmla="*/ 2 w 10742"/>
              <a:gd name="connsiteY2" fmla="*/ 11176 h 12031"/>
              <a:gd name="connsiteX3" fmla="*/ 2 w 10742"/>
              <a:gd name="connsiteY3" fmla="*/ 0 h 12031"/>
              <a:gd name="connsiteX4" fmla="*/ 5002 w 10742"/>
              <a:gd name="connsiteY4" fmla="*/ 4597 h 12031"/>
              <a:gd name="connsiteX5" fmla="*/ 10002 w 10742"/>
              <a:gd name="connsiteY5" fmla="*/ 0 h 12031"/>
              <a:gd name="connsiteX0" fmla="*/ 10002 w 10002"/>
              <a:gd name="connsiteY0" fmla="*/ 0 h 12031"/>
              <a:gd name="connsiteX1" fmla="*/ 10002 w 10002"/>
              <a:gd name="connsiteY1" fmla="*/ 11176 h 12031"/>
              <a:gd name="connsiteX2" fmla="*/ 2 w 10002"/>
              <a:gd name="connsiteY2" fmla="*/ 11176 h 12031"/>
              <a:gd name="connsiteX3" fmla="*/ 2 w 10002"/>
              <a:gd name="connsiteY3" fmla="*/ 0 h 12031"/>
              <a:gd name="connsiteX4" fmla="*/ 5002 w 10002"/>
              <a:gd name="connsiteY4" fmla="*/ 4597 h 12031"/>
              <a:gd name="connsiteX5" fmla="*/ 10002 w 10002"/>
              <a:gd name="connsiteY5" fmla="*/ 0 h 12031"/>
              <a:gd name="connsiteX0" fmla="*/ 10002 w 10002"/>
              <a:gd name="connsiteY0" fmla="*/ 0 h 11243"/>
              <a:gd name="connsiteX1" fmla="*/ 10002 w 10002"/>
              <a:gd name="connsiteY1" fmla="*/ 11176 h 11243"/>
              <a:gd name="connsiteX2" fmla="*/ 2 w 10002"/>
              <a:gd name="connsiteY2" fmla="*/ 11176 h 11243"/>
              <a:gd name="connsiteX3" fmla="*/ 2 w 10002"/>
              <a:gd name="connsiteY3" fmla="*/ 0 h 11243"/>
              <a:gd name="connsiteX4" fmla="*/ 5002 w 10002"/>
              <a:gd name="connsiteY4" fmla="*/ 4597 h 11243"/>
              <a:gd name="connsiteX5" fmla="*/ 10002 w 10002"/>
              <a:gd name="connsiteY5" fmla="*/ 0 h 1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2" h="11243">
                <a:moveTo>
                  <a:pt x="10002" y="0"/>
                </a:moveTo>
                <a:cubicBezTo>
                  <a:pt x="10002" y="3725"/>
                  <a:pt x="9989" y="11212"/>
                  <a:pt x="10002" y="11176"/>
                </a:cubicBezTo>
                <a:cubicBezTo>
                  <a:pt x="9993" y="11230"/>
                  <a:pt x="-3" y="11297"/>
                  <a:pt x="2" y="11176"/>
                </a:cubicBezTo>
                <a:cubicBezTo>
                  <a:pt x="-4" y="11190"/>
                  <a:pt x="2" y="0"/>
                  <a:pt x="2" y="0"/>
                </a:cubicBezTo>
                <a:cubicBezTo>
                  <a:pt x="2" y="0"/>
                  <a:pt x="2598" y="4672"/>
                  <a:pt x="5002" y="4597"/>
                </a:cubicBezTo>
                <a:cubicBezTo>
                  <a:pt x="7406" y="4522"/>
                  <a:pt x="10002" y="0"/>
                  <a:pt x="10002" y="0"/>
                </a:cubicBezTo>
                <a:close/>
              </a:path>
            </a:pathLst>
          </a:custGeom>
          <a:gradFill flip="none" rotWithShape="1">
            <a:gsLst>
              <a:gs pos="14000">
                <a:srgbClr val="000000">
                  <a:alpha val="81000"/>
                </a:srgbClr>
              </a:gs>
              <a:gs pos="100000">
                <a:srgbClr val="0F111B">
                  <a:alpha val="0"/>
                </a:srgbClr>
              </a:gs>
            </a:gsLst>
            <a:lin ang="16200000" scaled="1"/>
            <a:tileRect/>
          </a:gradFill>
          <a:ln>
            <a:noFill/>
            <a:headEnd type="none" w="med" len="med"/>
            <a:tailEnd type="none" w="med" len="med"/>
          </a:ln>
          <a:extLst/>
        </p:spPr>
        <p:style>
          <a:lnRef idx="2">
            <a:schemeClr val="accent6"/>
          </a:lnRef>
          <a:fillRef idx="1">
            <a:schemeClr val="lt1"/>
          </a:fillRef>
          <a:effectRef idx="0">
            <a:schemeClr val="accent6"/>
          </a:effectRef>
          <a:fontRef idx="minor">
            <a:schemeClr val="dk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endParaRPr lang="en-US" dirty="0">
              <a:gradFill>
                <a:gsLst>
                  <a:gs pos="0">
                    <a:srgbClr val="FFFFFF"/>
                  </a:gs>
                  <a:gs pos="100000">
                    <a:srgbClr val="FFFFFF"/>
                  </a:gs>
                </a:gsLst>
                <a:lin ang="5400000" scaled="0"/>
              </a:gradFill>
            </a:endParaRPr>
          </a:p>
        </p:txBody>
      </p:sp>
      <p:sp useBgFill="1">
        <p:nvSpPr>
          <p:cNvPr id="13" name="Freeform 5"/>
          <p:cNvSpPr>
            <a:spLocks/>
          </p:cNvSpPr>
          <p:nvPr/>
        </p:nvSpPr>
        <p:spPr bwMode="auto">
          <a:xfrm>
            <a:off x="3873" y="2123977"/>
            <a:ext cx="12190942" cy="2305038"/>
          </a:xfrm>
          <a:custGeom>
            <a:avLst/>
            <a:gdLst>
              <a:gd name="T0" fmla="*/ 0 w 6400"/>
              <a:gd name="T1" fmla="*/ 240 h 2152"/>
              <a:gd name="T2" fmla="*/ 3200 w 6400"/>
              <a:gd name="T3" fmla="*/ 0 h 2152"/>
              <a:gd name="T4" fmla="*/ 6400 w 6400"/>
              <a:gd name="T5" fmla="*/ 240 h 2152"/>
              <a:gd name="T6" fmla="*/ 6400 w 6400"/>
              <a:gd name="T7" fmla="*/ 1872 h 2152"/>
              <a:gd name="T8" fmla="*/ 3200 w 6400"/>
              <a:gd name="T9" fmla="*/ 2152 h 2152"/>
              <a:gd name="T10" fmla="*/ 0 w 6400"/>
              <a:gd name="T11" fmla="*/ 1872 h 2152"/>
              <a:gd name="T12" fmla="*/ 0 w 6400"/>
              <a:gd name="T13" fmla="*/ 240 h 2152"/>
            </a:gdLst>
            <a:ahLst/>
            <a:cxnLst>
              <a:cxn ang="0">
                <a:pos x="T0" y="T1"/>
              </a:cxn>
              <a:cxn ang="0">
                <a:pos x="T2" y="T3"/>
              </a:cxn>
              <a:cxn ang="0">
                <a:pos x="T4" y="T5"/>
              </a:cxn>
              <a:cxn ang="0">
                <a:pos x="T6" y="T7"/>
              </a:cxn>
              <a:cxn ang="0">
                <a:pos x="T8" y="T9"/>
              </a:cxn>
              <a:cxn ang="0">
                <a:pos x="T10" y="T11"/>
              </a:cxn>
              <a:cxn ang="0">
                <a:pos x="T12" y="T13"/>
              </a:cxn>
            </a:cxnLst>
            <a:rect l="0" t="0" r="r" b="b"/>
            <a:pathLst>
              <a:path w="6400" h="2152">
                <a:moveTo>
                  <a:pt x="0" y="240"/>
                </a:moveTo>
                <a:cubicBezTo>
                  <a:pt x="0" y="240"/>
                  <a:pt x="1600" y="0"/>
                  <a:pt x="3200" y="0"/>
                </a:cubicBezTo>
                <a:cubicBezTo>
                  <a:pt x="4800" y="0"/>
                  <a:pt x="6400" y="240"/>
                  <a:pt x="6400" y="240"/>
                </a:cubicBezTo>
                <a:cubicBezTo>
                  <a:pt x="6400" y="1872"/>
                  <a:pt x="6400" y="1872"/>
                  <a:pt x="6400" y="1872"/>
                </a:cubicBezTo>
                <a:cubicBezTo>
                  <a:pt x="6400" y="1872"/>
                  <a:pt x="4800" y="2152"/>
                  <a:pt x="3200" y="2152"/>
                </a:cubicBezTo>
                <a:cubicBezTo>
                  <a:pt x="1600" y="2152"/>
                  <a:pt x="0" y="1872"/>
                  <a:pt x="0" y="1872"/>
                </a:cubicBezTo>
                <a:lnTo>
                  <a:pt x="0" y="240"/>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36" tIns="45719" rIns="91436" bIns="45719" numCol="1" anchor="t" anchorCtr="0" compatLnSpc="1">
            <a:prstTxWarp prst="textNoShape">
              <a:avLst/>
            </a:prstTxWarp>
          </a:bodyPr>
          <a:lstStyle/>
          <a:p>
            <a:pPr defTabSz="914361"/>
            <a:endParaRPr lang="en-US" dirty="0">
              <a:solidFill>
                <a:prstClr val="white"/>
              </a:solidFill>
            </a:endParaRPr>
          </a:p>
        </p:txBody>
      </p:sp>
      <p:sp>
        <p:nvSpPr>
          <p:cNvPr id="15" name="Rectangle 14"/>
          <p:cNvSpPr/>
          <p:nvPr/>
        </p:nvSpPr>
        <p:spPr bwMode="auto">
          <a:xfrm>
            <a:off x="9316843" y="2305413"/>
            <a:ext cx="1354534" cy="841443"/>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82299" tIns="41149" rIns="82299" bIns="41149" numCol="1" rtlCol="0" anchor="ctr" anchorCtr="0" compatLnSpc="1">
            <a:prstTxWarp prst="textNoShape">
              <a:avLst/>
            </a:prstTxWarp>
          </a:bodyPr>
          <a:lstStyle/>
          <a:p>
            <a:pPr algn="ctr" defTabSz="822747" fontAlgn="base">
              <a:spcBef>
                <a:spcPct val="0"/>
              </a:spcBef>
              <a:spcAft>
                <a:spcPct val="0"/>
              </a:spcAft>
            </a:pPr>
            <a:endParaRPr lang="en-US" sz="2000" dirty="0">
              <a:solidFill>
                <a:srgbClr val="FFFFFF"/>
              </a:solidFill>
              <a:effectLst>
                <a:outerShdw blurRad="38100" dist="38100" dir="2700000" algn="tl">
                  <a:srgbClr val="000000">
                    <a:alpha val="43137"/>
                  </a:srgbClr>
                </a:outerShdw>
              </a:effectLst>
            </a:endParaRPr>
          </a:p>
        </p:txBody>
      </p:sp>
      <p:sp>
        <p:nvSpPr>
          <p:cNvPr id="16" name="Rectangle 15"/>
          <p:cNvSpPr/>
          <p:nvPr/>
        </p:nvSpPr>
        <p:spPr bwMode="auto">
          <a:xfrm>
            <a:off x="3817045" y="2117195"/>
            <a:ext cx="1396925" cy="1028057"/>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82299" tIns="41149" rIns="82299" bIns="41149" numCol="1" rtlCol="0" anchor="ctr" anchorCtr="0" compatLnSpc="1">
            <a:prstTxWarp prst="textNoShape">
              <a:avLst/>
            </a:prstTxWarp>
          </a:bodyPr>
          <a:lstStyle/>
          <a:p>
            <a:pPr algn="ctr" defTabSz="822747" fontAlgn="base">
              <a:spcBef>
                <a:spcPct val="0"/>
              </a:spcBef>
              <a:spcAft>
                <a:spcPct val="0"/>
              </a:spcAft>
            </a:pPr>
            <a:endParaRPr lang="en-US" sz="2000" dirty="0">
              <a:solidFill>
                <a:srgbClr val="FFFFFF"/>
              </a:solidFill>
              <a:effectLst>
                <a:outerShdw blurRad="38100" dist="38100" dir="2700000" algn="tl">
                  <a:srgbClr val="000000">
                    <a:alpha val="43137"/>
                  </a:srgbClr>
                </a:outerShdw>
              </a:effectLst>
            </a:endParaRPr>
          </a:p>
        </p:txBody>
      </p:sp>
      <p:sp>
        <p:nvSpPr>
          <p:cNvPr id="17" name="Rectangle 16"/>
          <p:cNvSpPr/>
          <p:nvPr/>
        </p:nvSpPr>
        <p:spPr bwMode="auto">
          <a:xfrm>
            <a:off x="957928" y="2206878"/>
            <a:ext cx="1353311" cy="939977"/>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82299" tIns="41149" rIns="82299" bIns="41149" numCol="1" rtlCol="0" anchor="ctr" anchorCtr="0" compatLnSpc="1">
            <a:prstTxWarp prst="textNoShape">
              <a:avLst/>
            </a:prstTxWarp>
          </a:bodyPr>
          <a:lstStyle/>
          <a:p>
            <a:pPr algn="ctr" defTabSz="822747" fontAlgn="base">
              <a:spcBef>
                <a:spcPct val="0"/>
              </a:spcBef>
              <a:spcAft>
                <a:spcPct val="0"/>
              </a:spcAft>
            </a:pPr>
            <a:endParaRPr lang="en-US" sz="2000" dirty="0">
              <a:solidFill>
                <a:srgbClr val="FFFFFF"/>
              </a:solidFill>
              <a:effectLst>
                <a:outerShdw blurRad="38100" dist="38100" dir="2700000" algn="tl">
                  <a:srgbClr val="000000">
                    <a:alpha val="43137"/>
                  </a:srgbClr>
                </a:outerShdw>
              </a:effectLst>
            </a:endParaRPr>
          </a:p>
        </p:txBody>
      </p:sp>
      <p:sp>
        <p:nvSpPr>
          <p:cNvPr id="18" name="Rectangle 17"/>
          <p:cNvSpPr/>
          <p:nvPr/>
        </p:nvSpPr>
        <p:spPr bwMode="auto">
          <a:xfrm>
            <a:off x="2317429" y="2158059"/>
            <a:ext cx="1499616" cy="987194"/>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82299" tIns="41149" rIns="82299" bIns="41149" numCol="1" rtlCol="0" anchor="ctr" anchorCtr="0" compatLnSpc="1">
            <a:prstTxWarp prst="textNoShape">
              <a:avLst/>
            </a:prstTxWarp>
          </a:bodyPr>
          <a:lstStyle/>
          <a:p>
            <a:pPr algn="ctr" defTabSz="822747" fontAlgn="base">
              <a:spcBef>
                <a:spcPct val="0"/>
              </a:spcBef>
              <a:spcAft>
                <a:spcPct val="0"/>
              </a:spcAft>
            </a:pPr>
            <a:endParaRPr lang="en-US" sz="2000" dirty="0">
              <a:solidFill>
                <a:srgbClr val="FFFFFF"/>
              </a:solidFill>
              <a:effectLst>
                <a:outerShdw blurRad="38100" dist="38100" dir="2700000" algn="tl">
                  <a:srgbClr val="000000">
                    <a:alpha val="43137"/>
                  </a:srgbClr>
                </a:outerShdw>
              </a:effectLst>
            </a:endParaRPr>
          </a:p>
        </p:txBody>
      </p:sp>
      <p:sp>
        <p:nvSpPr>
          <p:cNvPr id="19" name="Rectangle 18"/>
          <p:cNvSpPr/>
          <p:nvPr/>
        </p:nvSpPr>
        <p:spPr bwMode="auto">
          <a:xfrm>
            <a:off x="5213969" y="2088315"/>
            <a:ext cx="1360651" cy="1058540"/>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82299" tIns="41149" rIns="82299" bIns="41149" numCol="1" rtlCol="0" anchor="ctr" anchorCtr="0" compatLnSpc="1">
            <a:prstTxWarp prst="textNoShape">
              <a:avLst/>
            </a:prstTxWarp>
          </a:bodyPr>
          <a:lstStyle/>
          <a:p>
            <a:pPr algn="ctr" defTabSz="822747" fontAlgn="base">
              <a:spcBef>
                <a:spcPct val="0"/>
              </a:spcBef>
              <a:spcAft>
                <a:spcPct val="0"/>
              </a:spcAft>
            </a:pPr>
            <a:endParaRPr lang="en-US" sz="2000" dirty="0">
              <a:solidFill>
                <a:srgbClr val="FFFFFF"/>
              </a:solidFill>
              <a:effectLst>
                <a:outerShdw blurRad="38100" dist="38100" dir="2700000" algn="tl">
                  <a:srgbClr val="000000">
                    <a:alpha val="43137"/>
                  </a:srgbClr>
                </a:outerShdw>
              </a:effectLst>
            </a:endParaRPr>
          </a:p>
        </p:txBody>
      </p:sp>
      <p:sp>
        <p:nvSpPr>
          <p:cNvPr id="20" name="Rectangle 19"/>
          <p:cNvSpPr/>
          <p:nvPr/>
        </p:nvSpPr>
        <p:spPr bwMode="auto">
          <a:xfrm>
            <a:off x="7976269" y="2213067"/>
            <a:ext cx="1340573" cy="933789"/>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82299" tIns="41149" rIns="82299" bIns="41149" numCol="1" rtlCol="0" anchor="ctr" anchorCtr="0" compatLnSpc="1">
            <a:prstTxWarp prst="textNoShape">
              <a:avLst/>
            </a:prstTxWarp>
          </a:bodyPr>
          <a:lstStyle/>
          <a:p>
            <a:pPr algn="ctr" defTabSz="822747" fontAlgn="base">
              <a:spcBef>
                <a:spcPct val="0"/>
              </a:spcBef>
              <a:spcAft>
                <a:spcPct val="0"/>
              </a:spcAft>
            </a:pPr>
            <a:endParaRPr lang="en-US" sz="2000" dirty="0">
              <a:solidFill>
                <a:srgbClr val="FFFFFF"/>
              </a:solidFill>
              <a:effectLst>
                <a:outerShdw blurRad="38100" dist="38100" dir="2700000" algn="tl">
                  <a:srgbClr val="000000">
                    <a:alpha val="43137"/>
                  </a:srgbClr>
                </a:outerShdw>
              </a:effectLst>
            </a:endParaRPr>
          </a:p>
        </p:txBody>
      </p:sp>
      <p:sp>
        <p:nvSpPr>
          <p:cNvPr id="54" name="Rectangle 53"/>
          <p:cNvSpPr/>
          <p:nvPr/>
        </p:nvSpPr>
        <p:spPr bwMode="auto">
          <a:xfrm>
            <a:off x="6574620" y="2144108"/>
            <a:ext cx="1391257" cy="1002748"/>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82299" tIns="41149" rIns="82299" bIns="41149" numCol="1" rtlCol="0" anchor="ctr" anchorCtr="0" compatLnSpc="1">
            <a:prstTxWarp prst="textNoShape">
              <a:avLst/>
            </a:prstTxWarp>
          </a:bodyPr>
          <a:lstStyle/>
          <a:p>
            <a:pPr algn="ctr" defTabSz="822747" fontAlgn="base">
              <a:spcBef>
                <a:spcPct val="0"/>
              </a:spcBef>
              <a:spcAft>
                <a:spcPct val="0"/>
              </a:spcAft>
            </a:pPr>
            <a:endParaRPr lang="en-US" sz="2000" dirty="0">
              <a:solidFill>
                <a:srgbClr val="FFFFFF"/>
              </a:solidFill>
              <a:effectLst>
                <a:outerShdw blurRad="38100" dist="38100" dir="2700000" algn="tl">
                  <a:srgbClr val="000000">
                    <a:alpha val="43137"/>
                  </a:srgbClr>
                </a:outerShdw>
              </a:effectLst>
            </a:endParaRPr>
          </a:p>
        </p:txBody>
      </p:sp>
      <p:sp>
        <p:nvSpPr>
          <p:cNvPr id="47" name="Freeform 46"/>
          <p:cNvSpPr>
            <a:spLocks/>
          </p:cNvSpPr>
          <p:nvPr/>
        </p:nvSpPr>
        <p:spPr bwMode="auto">
          <a:xfrm>
            <a:off x="921288" y="1854171"/>
            <a:ext cx="9760481" cy="584659"/>
          </a:xfrm>
          <a:custGeom>
            <a:avLst/>
            <a:gdLst/>
            <a:ahLst/>
            <a:cxnLst>
              <a:cxn ang="0">
                <a:pos x="3543" y="286"/>
              </a:cxn>
              <a:cxn ang="0">
                <a:pos x="3514" y="333"/>
              </a:cxn>
              <a:cxn ang="0">
                <a:pos x="3730" y="214"/>
              </a:cxn>
              <a:cxn ang="0">
                <a:pos x="3528" y="70"/>
              </a:cxn>
              <a:cxn ang="0">
                <a:pos x="3550" y="124"/>
              </a:cxn>
              <a:cxn ang="0">
                <a:pos x="1862" y="4"/>
              </a:cxn>
              <a:cxn ang="0">
                <a:pos x="180" y="124"/>
              </a:cxn>
              <a:cxn ang="0">
                <a:pos x="201" y="70"/>
              </a:cxn>
              <a:cxn ang="0">
                <a:pos x="0" y="214"/>
              </a:cxn>
              <a:cxn ang="0">
                <a:pos x="216" y="333"/>
              </a:cxn>
              <a:cxn ang="0">
                <a:pos x="187" y="286"/>
              </a:cxn>
              <a:cxn ang="0">
                <a:pos x="1862" y="130"/>
              </a:cxn>
              <a:cxn ang="0">
                <a:pos x="3543" y="286"/>
              </a:cxn>
            </a:cxnLst>
            <a:rect l="0" t="0" r="r" b="b"/>
            <a:pathLst>
              <a:path w="3730" h="333">
                <a:moveTo>
                  <a:pt x="3543" y="286"/>
                </a:moveTo>
                <a:cubicBezTo>
                  <a:pt x="3514" y="333"/>
                  <a:pt x="3514" y="333"/>
                  <a:pt x="3514" y="333"/>
                </a:cubicBezTo>
                <a:cubicBezTo>
                  <a:pt x="3730" y="214"/>
                  <a:pt x="3730" y="214"/>
                  <a:pt x="3730" y="214"/>
                </a:cubicBezTo>
                <a:cubicBezTo>
                  <a:pt x="3528" y="70"/>
                  <a:pt x="3528" y="70"/>
                  <a:pt x="3528" y="70"/>
                </a:cubicBezTo>
                <a:cubicBezTo>
                  <a:pt x="3550" y="124"/>
                  <a:pt x="3550" y="124"/>
                  <a:pt x="3550" y="124"/>
                </a:cubicBezTo>
                <a:cubicBezTo>
                  <a:pt x="3550" y="124"/>
                  <a:pt x="2665" y="4"/>
                  <a:pt x="1862" y="4"/>
                </a:cubicBezTo>
                <a:cubicBezTo>
                  <a:pt x="1092" y="0"/>
                  <a:pt x="180" y="124"/>
                  <a:pt x="180" y="124"/>
                </a:cubicBezTo>
                <a:cubicBezTo>
                  <a:pt x="201" y="70"/>
                  <a:pt x="201" y="70"/>
                  <a:pt x="201" y="70"/>
                </a:cubicBezTo>
                <a:cubicBezTo>
                  <a:pt x="0" y="214"/>
                  <a:pt x="0" y="214"/>
                  <a:pt x="0" y="214"/>
                </a:cubicBezTo>
                <a:cubicBezTo>
                  <a:pt x="216" y="333"/>
                  <a:pt x="216" y="333"/>
                  <a:pt x="216" y="333"/>
                </a:cubicBezTo>
                <a:cubicBezTo>
                  <a:pt x="187" y="286"/>
                  <a:pt x="187" y="286"/>
                  <a:pt x="187" y="286"/>
                </a:cubicBezTo>
                <a:cubicBezTo>
                  <a:pt x="187" y="286"/>
                  <a:pt x="965" y="134"/>
                  <a:pt x="1862" y="130"/>
                </a:cubicBezTo>
                <a:cubicBezTo>
                  <a:pt x="2724" y="148"/>
                  <a:pt x="3543" y="286"/>
                  <a:pt x="3543" y="286"/>
                </a:cubicBezTo>
                <a:close/>
              </a:path>
            </a:pathLst>
          </a:custGeom>
          <a:gradFill flip="none" rotWithShape="1">
            <a:gsLst>
              <a:gs pos="35000">
                <a:srgbClr val="1C5E86"/>
              </a:gs>
              <a:gs pos="50000">
                <a:srgbClr val="FFFFFF"/>
              </a:gs>
              <a:gs pos="76000">
                <a:srgbClr val="1C5E86"/>
              </a:gs>
            </a:gsLst>
            <a:path path="circle">
              <a:fillToRect l="100000" t="100000"/>
            </a:path>
            <a:tileRect r="-100000" b="-100000"/>
          </a:gradFill>
          <a:ln w="9525">
            <a:solidFill>
              <a:srgbClr val="1C5E86">
                <a:alpha val="67000"/>
              </a:srgbClr>
            </a:solidFill>
            <a:round/>
            <a:headEnd/>
            <a:tailEnd/>
          </a:ln>
          <a:effectLst>
            <a:outerShdw blurRad="114300" dist="1397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361"/>
            <a:endParaRPr lang="en-US" sz="1800" dirty="0">
              <a:solidFill>
                <a:prstClr val="white"/>
              </a:solidFill>
            </a:endParaRPr>
          </a:p>
        </p:txBody>
      </p:sp>
      <p:grpSp>
        <p:nvGrpSpPr>
          <p:cNvPr id="24" name="Group 23"/>
          <p:cNvGrpSpPr/>
          <p:nvPr/>
        </p:nvGrpSpPr>
        <p:grpSpPr>
          <a:xfrm>
            <a:off x="2146194" y="1784441"/>
            <a:ext cx="7299719" cy="551162"/>
            <a:chOff x="2146194" y="1784441"/>
            <a:chExt cx="7299719" cy="551162"/>
          </a:xfrm>
        </p:grpSpPr>
        <p:pic>
          <p:nvPicPr>
            <p:cNvPr id="48" name="Picture 47" descr="white-hot.png"/>
            <p:cNvPicPr>
              <a:picLocks noChangeAspect="1"/>
            </p:cNvPicPr>
            <p:nvPr/>
          </p:nvPicPr>
          <p:blipFill>
            <a:blip r:embed="rId5"/>
            <a:stretch>
              <a:fillRect/>
            </a:stretch>
          </p:blipFill>
          <p:spPr>
            <a:xfrm flipH="1">
              <a:off x="2146194" y="1784441"/>
              <a:ext cx="7299719" cy="428626"/>
            </a:xfrm>
            <a:prstGeom prst="rect">
              <a:avLst/>
            </a:prstGeom>
            <a:noFill/>
            <a:ln>
              <a:noFill/>
            </a:ln>
          </p:spPr>
        </p:pic>
        <p:sp>
          <p:nvSpPr>
            <p:cNvPr id="49" name="TextBox 48"/>
            <p:cNvSpPr txBox="1"/>
            <p:nvPr/>
          </p:nvSpPr>
          <p:spPr>
            <a:xfrm>
              <a:off x="2838420" y="2020104"/>
              <a:ext cx="5926218" cy="315499"/>
            </a:xfrm>
            <a:prstGeom prst="rect">
              <a:avLst/>
            </a:prstGeom>
            <a:noFill/>
          </p:spPr>
          <p:txBody>
            <a:bodyPr wrap="square" lIns="68607" tIns="34304" rIns="68607" bIns="34304" rtlCol="0">
              <a:prstTxWarp prst="textArchUp">
                <a:avLst>
                  <a:gd name="adj" fmla="val 10921044"/>
                </a:avLst>
              </a:prstTxWarp>
              <a:spAutoFit/>
            </a:bodyPr>
            <a:lstStyle/>
            <a:p>
              <a:pPr algn="ctr" defTabSz="914361"/>
              <a:r>
                <a:rPr lang="en-US" sz="1200" dirty="0" smtClean="0">
                  <a:gradFill>
                    <a:gsLst>
                      <a:gs pos="0">
                        <a:srgbClr val="000000"/>
                      </a:gs>
                      <a:gs pos="100000">
                        <a:srgbClr val="000000"/>
                      </a:gs>
                    </a:gsLst>
                    <a:lin ang="0" scaled="1"/>
                  </a:gradFill>
                </a:rPr>
                <a:t>COMMON RUNTIME SUPPORT FOR APPLICATIONS</a:t>
              </a:r>
              <a:endParaRPr lang="en-US" sz="1200" dirty="0">
                <a:gradFill>
                  <a:gsLst>
                    <a:gs pos="0">
                      <a:srgbClr val="000000"/>
                    </a:gs>
                    <a:gs pos="100000">
                      <a:srgbClr val="000000"/>
                    </a:gs>
                  </a:gsLst>
                  <a:lin ang="0" scaled="1"/>
                </a:gradFill>
              </a:endParaRPr>
            </a:p>
          </p:txBody>
        </p:sp>
      </p:grpSp>
      <p:sp>
        <p:nvSpPr>
          <p:cNvPr id="92" name="TextBox 91"/>
          <p:cNvSpPr txBox="1"/>
          <p:nvPr/>
        </p:nvSpPr>
        <p:spPr>
          <a:xfrm>
            <a:off x="-14172" y="5361709"/>
            <a:ext cx="12223780" cy="1485899"/>
          </a:xfrm>
          <a:prstGeom prst="rect">
            <a:avLst/>
          </a:prstGeom>
        </p:spPr>
        <p:style>
          <a:lnRef idx="1">
            <a:schemeClr val="accent6"/>
          </a:lnRef>
          <a:fillRef idx="3">
            <a:schemeClr val="accent6"/>
          </a:fillRef>
          <a:effectRef idx="2">
            <a:schemeClr val="accent6"/>
          </a:effectRef>
          <a:fontRef idx="minor">
            <a:schemeClr val="lt1"/>
          </a:fontRef>
        </p:style>
        <p:txBody>
          <a:bodyPr lIns="1188720" rtlCol="0" anchor="ctr"/>
          <a:lstStyle>
            <a:defPPr>
              <a:defRPr lang="en-US"/>
            </a:defPPr>
            <a:lvl1pPr algn="ctr"/>
          </a:lstStyle>
          <a:p>
            <a:pPr marL="290513" indent="-290513" algn="l">
              <a:spcBef>
                <a:spcPct val="20000"/>
              </a:spcBef>
              <a:buClr>
                <a:srgbClr val="CDD804"/>
              </a:buClr>
              <a:buFont typeface="Wingdings" pitchFamily="2" charset="2"/>
              <a:buChar char="§"/>
            </a:pPr>
            <a:r>
              <a:rPr lang="ru-RU" sz="1800" b="1" dirty="0" smtClean="0">
                <a:gradFill>
                  <a:gsLst>
                    <a:gs pos="0">
                      <a:srgbClr val="FFFFFF"/>
                    </a:gs>
                    <a:gs pos="100000">
                      <a:srgbClr val="FFFFFF"/>
                    </a:gs>
                  </a:gsLst>
                  <a:path path="circle">
                    <a:fillToRect l="50000" t="130000" r="50000" b="-30000"/>
                  </a:path>
                </a:gradFill>
              </a:rPr>
              <a:t>Соглашения об интеграции с  </a:t>
            </a:r>
            <a:r>
              <a:rPr lang="en-US" sz="1800" b="1" dirty="0" smtClean="0">
                <a:gradFill>
                  <a:gsLst>
                    <a:gs pos="0">
                      <a:srgbClr val="FFFFFF"/>
                    </a:gs>
                    <a:gs pos="100000">
                      <a:srgbClr val="FFFFFF"/>
                    </a:gs>
                  </a:gsLst>
                  <a:path path="circle">
                    <a:fillToRect l="50000" t="130000" r="50000" b="-30000"/>
                  </a:path>
                </a:gradFill>
              </a:rPr>
              <a:t>Novell</a:t>
            </a:r>
            <a:r>
              <a:rPr lang="en-US" sz="1800" b="1" dirty="0">
                <a:gradFill>
                  <a:gsLst>
                    <a:gs pos="0">
                      <a:srgbClr val="FFFFFF"/>
                    </a:gs>
                    <a:gs pos="100000">
                      <a:srgbClr val="FFFFFF"/>
                    </a:gs>
                  </a:gsLst>
                  <a:path path="circle">
                    <a:fillToRect l="50000" t="130000" r="50000" b="-30000"/>
                  </a:path>
                </a:gradFill>
              </a:rPr>
              <a:t>, Citrix (</a:t>
            </a:r>
            <a:r>
              <a:rPr lang="en-US" sz="1800" b="1" dirty="0" err="1">
                <a:gradFill>
                  <a:gsLst>
                    <a:gs pos="0">
                      <a:srgbClr val="FFFFFF"/>
                    </a:gs>
                    <a:gs pos="100000">
                      <a:srgbClr val="FFFFFF"/>
                    </a:gs>
                  </a:gsLst>
                  <a:path path="circle">
                    <a:fillToRect l="50000" t="130000" r="50000" b="-30000"/>
                  </a:path>
                </a:gradFill>
              </a:rPr>
              <a:t>Xen</a:t>
            </a:r>
            <a:r>
              <a:rPr lang="en-US" sz="1800" b="1" dirty="0" smtClean="0">
                <a:gradFill>
                  <a:gsLst>
                    <a:gs pos="0">
                      <a:srgbClr val="FFFFFF"/>
                    </a:gs>
                    <a:gs pos="100000">
                      <a:srgbClr val="FFFFFF"/>
                    </a:gs>
                  </a:gsLst>
                  <a:path path="circle">
                    <a:fillToRect l="50000" t="130000" r="50000" b="-30000"/>
                  </a:path>
                </a:gradFill>
              </a:rPr>
              <a:t>)</a:t>
            </a:r>
            <a:r>
              <a:rPr lang="ru-RU" sz="1800" b="1" dirty="0" smtClean="0">
                <a:gradFill>
                  <a:gsLst>
                    <a:gs pos="0">
                      <a:srgbClr val="FFFFFF"/>
                    </a:gs>
                    <a:gs pos="100000">
                      <a:srgbClr val="FFFFFF"/>
                    </a:gs>
                  </a:gsLst>
                  <a:path path="circle">
                    <a:fillToRect l="50000" t="130000" r="50000" b="-30000"/>
                  </a:path>
                </a:gradFill>
              </a:rPr>
              <a:t> и </a:t>
            </a:r>
            <a:r>
              <a:rPr lang="en-US" sz="1800" b="1" dirty="0" smtClean="0">
                <a:gradFill>
                  <a:gsLst>
                    <a:gs pos="0">
                      <a:srgbClr val="FFFFFF"/>
                    </a:gs>
                    <a:gs pos="100000">
                      <a:srgbClr val="FFFFFF"/>
                    </a:gs>
                  </a:gsLst>
                  <a:path path="circle">
                    <a:fillToRect l="50000" t="130000" r="50000" b="-30000"/>
                  </a:path>
                </a:gradFill>
              </a:rPr>
              <a:t> </a:t>
            </a:r>
            <a:r>
              <a:rPr lang="en-US" sz="1800" b="1" dirty="0">
                <a:gradFill>
                  <a:gsLst>
                    <a:gs pos="0">
                      <a:srgbClr val="FFFFFF"/>
                    </a:gs>
                    <a:gs pos="100000">
                      <a:srgbClr val="FFFFFF"/>
                    </a:gs>
                  </a:gsLst>
                  <a:path path="circle">
                    <a:fillToRect l="50000" t="130000" r="50000" b="-30000"/>
                  </a:path>
                </a:gradFill>
              </a:rPr>
              <a:t>Red Hat </a:t>
            </a:r>
          </a:p>
          <a:p>
            <a:pPr marL="290513" indent="-290513" algn="l">
              <a:spcBef>
                <a:spcPct val="20000"/>
              </a:spcBef>
              <a:buClr>
                <a:srgbClr val="CDD804"/>
              </a:buClr>
              <a:buFont typeface="Wingdings" pitchFamily="2" charset="2"/>
              <a:buChar char="§"/>
            </a:pPr>
            <a:r>
              <a:rPr lang="ru-RU" sz="1800" b="1" dirty="0" smtClean="0">
                <a:gradFill>
                  <a:gsLst>
                    <a:gs pos="0">
                      <a:srgbClr val="FFFFFF"/>
                    </a:gs>
                    <a:gs pos="100000">
                      <a:srgbClr val="FFFFFF"/>
                    </a:gs>
                  </a:gsLst>
                  <a:path path="circle">
                    <a:fillToRect l="50000" t="130000" r="50000" b="-30000"/>
                  </a:path>
                </a:gradFill>
              </a:rPr>
              <a:t>Поддержка других гипервизоров при виртуализации </a:t>
            </a:r>
            <a:r>
              <a:rPr lang="en-US" sz="1800" b="1" dirty="0" smtClean="0">
                <a:gradFill>
                  <a:gsLst>
                    <a:gs pos="0">
                      <a:srgbClr val="FFFFFF"/>
                    </a:gs>
                    <a:gs pos="100000">
                      <a:srgbClr val="FFFFFF"/>
                    </a:gs>
                  </a:gsLst>
                  <a:path path="circle">
                    <a:fillToRect l="50000" t="130000" r="50000" b="-30000"/>
                  </a:path>
                </a:gradFill>
              </a:rPr>
              <a:t>(SVVP)</a:t>
            </a:r>
            <a:endParaRPr lang="en-US" sz="1800" b="1" dirty="0">
              <a:gradFill>
                <a:gsLst>
                  <a:gs pos="0">
                    <a:srgbClr val="FFFFFF"/>
                  </a:gs>
                  <a:gs pos="100000">
                    <a:srgbClr val="FFFFFF"/>
                  </a:gs>
                </a:gsLst>
                <a:path path="circle">
                  <a:fillToRect l="50000" t="130000" r="50000" b="-30000"/>
                </a:path>
              </a:gradFill>
            </a:endParaRPr>
          </a:p>
          <a:p>
            <a:pPr marL="290513" indent="-290513" algn="l">
              <a:spcBef>
                <a:spcPct val="20000"/>
              </a:spcBef>
              <a:buClr>
                <a:srgbClr val="CDD804"/>
              </a:buClr>
              <a:buFont typeface="Wingdings" pitchFamily="2" charset="2"/>
              <a:buChar char="§"/>
            </a:pPr>
            <a:r>
              <a:rPr lang="en-US" sz="1800" b="1" dirty="0">
                <a:gradFill>
                  <a:gsLst>
                    <a:gs pos="0">
                      <a:srgbClr val="FFFFFF"/>
                    </a:gs>
                    <a:gs pos="100000">
                      <a:srgbClr val="FFFFFF"/>
                    </a:gs>
                  </a:gsLst>
                  <a:path path="circle">
                    <a:fillToRect l="50000" t="130000" r="50000" b="-30000"/>
                  </a:path>
                </a:gradFill>
              </a:rPr>
              <a:t>System Center Operations Manager </a:t>
            </a:r>
            <a:r>
              <a:rPr lang="ru-RU" sz="1800" b="1" dirty="0" smtClean="0">
                <a:gradFill>
                  <a:gsLst>
                    <a:gs pos="0">
                      <a:srgbClr val="FFFFFF"/>
                    </a:gs>
                    <a:gs pos="100000">
                      <a:srgbClr val="FFFFFF"/>
                    </a:gs>
                  </a:gsLst>
                  <a:path path="circle">
                    <a:fillToRect l="50000" t="130000" r="50000" b="-30000"/>
                  </a:path>
                </a:gradFill>
              </a:rPr>
              <a:t> поддерживает мониторинг: </a:t>
            </a:r>
            <a:r>
              <a:rPr lang="en-US" sz="1800" b="1" dirty="0" smtClean="0">
                <a:gradFill>
                  <a:gsLst>
                    <a:gs pos="0">
                      <a:srgbClr val="FFFFFF"/>
                    </a:gs>
                    <a:gs pos="100000">
                      <a:srgbClr val="FFFFFF"/>
                    </a:gs>
                  </a:gsLst>
                  <a:path path="circle">
                    <a:fillToRect l="50000" t="130000" r="50000" b="-30000"/>
                  </a:path>
                </a:gradFill>
              </a:rPr>
              <a:t>Linux, UNIX, </a:t>
            </a:r>
            <a:r>
              <a:rPr lang="en-US" sz="1800" b="1" dirty="0" err="1" smtClean="0">
                <a:gradFill>
                  <a:gsLst>
                    <a:gs pos="0">
                      <a:srgbClr val="FFFFFF"/>
                    </a:gs>
                    <a:gs pos="100000">
                      <a:srgbClr val="FFFFFF"/>
                    </a:gs>
                  </a:gsLst>
                  <a:path path="circle">
                    <a:fillToRect l="50000" t="130000" r="50000" b="-30000"/>
                  </a:path>
                </a:gradFill>
              </a:rPr>
              <a:t>Vmware</a:t>
            </a:r>
            <a:r>
              <a:rPr lang="ru-RU" sz="1800" b="1" dirty="0" smtClean="0">
                <a:gradFill>
                  <a:gsLst>
                    <a:gs pos="0">
                      <a:srgbClr val="FFFFFF"/>
                    </a:gs>
                    <a:gs pos="100000">
                      <a:srgbClr val="FFFFFF"/>
                    </a:gs>
                  </a:gsLst>
                  <a:path path="circle">
                    <a:fillToRect l="50000" t="130000" r="50000" b="-30000"/>
                  </a:path>
                </a:gradFill>
              </a:rPr>
              <a:t> и др. </a:t>
            </a:r>
            <a:r>
              <a:rPr lang="en-US" sz="2000" dirty="0" smtClean="0">
                <a:gradFill>
                  <a:gsLst>
                    <a:gs pos="0">
                      <a:srgbClr val="FFFFFF"/>
                    </a:gs>
                    <a:gs pos="100000">
                      <a:srgbClr val="FFFFFF"/>
                    </a:gs>
                  </a:gsLst>
                  <a:path path="circle">
                    <a:fillToRect l="50000" t="130000" r="50000" b="-30000"/>
                  </a:path>
                </a:gradFill>
              </a:rPr>
              <a:t> </a:t>
            </a:r>
            <a:endParaRPr lang="en-US" sz="1800" dirty="0">
              <a:gradFill>
                <a:gsLst>
                  <a:gs pos="0">
                    <a:srgbClr val="FFFFFF"/>
                  </a:gs>
                  <a:gs pos="100000">
                    <a:srgbClr val="FFFFFF"/>
                  </a:gs>
                </a:gsLst>
                <a:path path="circle">
                  <a:fillToRect l="50000" t="130000" r="50000" b="-30000"/>
                </a:path>
              </a:gradFill>
            </a:endParaRPr>
          </a:p>
        </p:txBody>
      </p:sp>
      <p:sp>
        <p:nvSpPr>
          <p:cNvPr id="102" name="Title 1"/>
          <p:cNvSpPr txBox="1">
            <a:spLocks/>
          </p:cNvSpPr>
          <p:nvPr/>
        </p:nvSpPr>
        <p:spPr>
          <a:xfrm>
            <a:off x="379413" y="231453"/>
            <a:ext cx="11753470" cy="714524"/>
          </a:xfrm>
          <a:prstGeom prst="rect">
            <a:avLst/>
          </a:prstGeom>
        </p:spPr>
        <p:txBody>
          <a:bodyPr/>
          <a:lstStyle>
            <a:lvl1pPr algn="l" defTabSz="609493" rtl="0" eaLnBrk="1" latinLnBrk="0" hangingPunct="1">
              <a:spcBef>
                <a:spcPct val="0"/>
              </a:spcBef>
              <a:buNone/>
              <a:defRPr sz="3700" kern="1200" spc="-67">
                <a:solidFill>
                  <a:schemeClr val="accent6"/>
                </a:solidFill>
                <a:latin typeface="Segoe Light"/>
                <a:ea typeface="+mj-ea"/>
                <a:cs typeface="+mj-cs"/>
              </a:defRPr>
            </a:lvl1pPr>
          </a:lstStyle>
          <a:p>
            <a:r>
              <a:rPr lang="ru-RU" dirty="0" smtClean="0">
                <a:gradFill>
                  <a:gsLst>
                    <a:gs pos="0">
                      <a:srgbClr val="2B71A6"/>
                    </a:gs>
                    <a:gs pos="100000">
                      <a:srgbClr val="2B71A6"/>
                    </a:gs>
                  </a:gsLst>
                  <a:lin ang="5400000" scaled="0"/>
                </a:gradFill>
                <a:latin typeface="Segoe Light" pitchFamily="34" charset="0"/>
              </a:rPr>
              <a:t>Серверная инфраструктура</a:t>
            </a:r>
            <a:endParaRPr lang="en-US" dirty="0">
              <a:gradFill>
                <a:gsLst>
                  <a:gs pos="0">
                    <a:srgbClr val="2B71A6"/>
                  </a:gs>
                  <a:gs pos="100000">
                    <a:srgbClr val="2B71A6"/>
                  </a:gs>
                </a:gsLst>
                <a:lin ang="5400000" scaled="0"/>
              </a:gradFill>
              <a:latin typeface="Segoe Light" pitchFamily="34" charset="0"/>
            </a:endParaRPr>
          </a:p>
        </p:txBody>
      </p:sp>
      <p:sp>
        <p:nvSpPr>
          <p:cNvPr id="103" name="Text Placeholder 2"/>
          <p:cNvSpPr txBox="1">
            <a:spLocks/>
          </p:cNvSpPr>
          <p:nvPr/>
        </p:nvSpPr>
        <p:spPr>
          <a:xfrm>
            <a:off x="379564" y="837671"/>
            <a:ext cx="11752905" cy="605367"/>
          </a:xfrm>
          <a:prstGeom prst="rect">
            <a:avLst/>
          </a:prstGeom>
        </p:spPr>
        <p:txBody>
          <a:bodyPr>
            <a:normAutofit/>
          </a:bodyPr>
          <a:lstStyle>
            <a:lvl1pPr marL="380933" indent="-380933" algn="l" defTabSz="609493" rtl="0" eaLnBrk="1" latinLnBrk="0" hangingPunct="1">
              <a:spcBef>
                <a:spcPct val="20000"/>
              </a:spcBef>
              <a:buClr>
                <a:schemeClr val="accent2"/>
              </a:buClr>
              <a:buFont typeface="Wingdings" pitchFamily="2" charset="2"/>
              <a:buChar char="§"/>
              <a:defRPr sz="2700" kern="1200">
                <a:solidFill>
                  <a:schemeClr val="tx2"/>
                </a:solidFill>
                <a:latin typeface="Segoe Light"/>
                <a:ea typeface="+mn-ea"/>
                <a:cs typeface="+mn-cs"/>
              </a:defRPr>
            </a:lvl1pPr>
            <a:lvl2pPr marL="990427" indent="-380933" algn="l" defTabSz="609493" rtl="0" eaLnBrk="1" latinLnBrk="0" hangingPunct="1">
              <a:spcBef>
                <a:spcPct val="20000"/>
              </a:spcBef>
              <a:buClr>
                <a:schemeClr val="accent2"/>
              </a:buClr>
              <a:buFont typeface="Wingdings" pitchFamily="2" charset="2"/>
              <a:buChar char="§"/>
              <a:defRPr sz="2400" kern="1200">
                <a:solidFill>
                  <a:schemeClr val="tx2"/>
                </a:solidFill>
                <a:latin typeface="Segoe Light"/>
                <a:ea typeface="+mn-ea"/>
                <a:cs typeface="+mn-cs"/>
              </a:defRPr>
            </a:lvl2pPr>
            <a:lvl3pPr marL="1523733" indent="-304747" algn="l" defTabSz="609493" rtl="0" eaLnBrk="1" latinLnBrk="0" hangingPunct="1">
              <a:spcBef>
                <a:spcPct val="20000"/>
              </a:spcBef>
              <a:buClr>
                <a:schemeClr val="accent2"/>
              </a:buClr>
              <a:buFont typeface="Wingdings" pitchFamily="2" charset="2"/>
              <a:buChar char="§"/>
              <a:defRPr sz="2100" kern="1200">
                <a:solidFill>
                  <a:schemeClr val="tx2"/>
                </a:solidFill>
                <a:latin typeface="Segoe Light"/>
                <a:ea typeface="+mn-ea"/>
                <a:cs typeface="+mn-cs"/>
              </a:defRPr>
            </a:lvl3pPr>
            <a:lvl4pPr marL="2133227" indent="-304747" algn="l" defTabSz="609493" rtl="0" eaLnBrk="1" latinLnBrk="0" hangingPunct="1">
              <a:spcBef>
                <a:spcPct val="20000"/>
              </a:spcBef>
              <a:buClr>
                <a:schemeClr val="accent2"/>
              </a:buClr>
              <a:buFont typeface="Wingdings" pitchFamily="2" charset="2"/>
              <a:buChar char="§"/>
              <a:defRPr sz="1900" kern="1200">
                <a:solidFill>
                  <a:schemeClr val="tx2"/>
                </a:solidFill>
                <a:latin typeface="Segoe Light"/>
                <a:ea typeface="+mn-ea"/>
                <a:cs typeface="+mn-cs"/>
              </a:defRPr>
            </a:lvl4pPr>
            <a:lvl5pPr marL="2742720" indent="-304747" algn="l" defTabSz="609493" rtl="0" eaLnBrk="1" latinLnBrk="0" hangingPunct="1">
              <a:spcBef>
                <a:spcPct val="20000"/>
              </a:spcBef>
              <a:buClr>
                <a:schemeClr val="accent2"/>
              </a:buClr>
              <a:buFont typeface="Wingdings" pitchFamily="2" charset="2"/>
              <a:buChar char="§"/>
              <a:defRPr sz="1600" kern="1200">
                <a:solidFill>
                  <a:schemeClr val="tx2"/>
                </a:solidFill>
                <a:latin typeface="Segoe Ligh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buClr>
                <a:srgbClr val="CDD804"/>
              </a:buClr>
              <a:buFont typeface="Wingdings" pitchFamily="2" charset="2"/>
              <a:buNone/>
            </a:pPr>
            <a:r>
              <a:rPr lang="ru-RU" sz="2400" i="1" dirty="0" smtClean="0">
                <a:gradFill>
                  <a:gsLst>
                    <a:gs pos="0">
                      <a:srgbClr val="4D4D4F">
                        <a:lumMod val="95000"/>
                      </a:srgbClr>
                    </a:gs>
                    <a:gs pos="100000">
                      <a:srgbClr val="4D4D4F"/>
                    </a:gs>
                  </a:gsLst>
                  <a:path path="circle">
                    <a:fillToRect l="50000" t="50000" r="50000" b="50000"/>
                  </a:path>
                </a:gradFill>
                <a:latin typeface="Segoe Light" pitchFamily="34" charset="0"/>
              </a:rPr>
              <a:t>Возможность клиентам управлять смешной инфраструктурой</a:t>
            </a:r>
            <a:endParaRPr lang="en-US" sz="2400" i="1" dirty="0">
              <a:gradFill>
                <a:gsLst>
                  <a:gs pos="0">
                    <a:srgbClr val="4D4D4F">
                      <a:lumMod val="95000"/>
                    </a:srgbClr>
                  </a:gs>
                  <a:gs pos="100000">
                    <a:srgbClr val="4D4D4F"/>
                  </a:gs>
                </a:gsLst>
                <a:path path="circle">
                  <a:fillToRect l="50000" t="50000" r="50000" b="50000"/>
                </a:path>
              </a:gradFill>
              <a:latin typeface="Segoe Light" pitchFamily="34" charset="0"/>
            </a:endParaRPr>
          </a:p>
        </p:txBody>
      </p:sp>
      <p:pic>
        <p:nvPicPr>
          <p:cNvPr id="2050" name="Picture 2" descr="\\server3\internalbin\Resource DVD\DVD_ART36\DVD_Art_08-10-2010\Logos\Windows Server 2008\2008\Windows Server 2008 Hyper-V\Windows Server 2008 Hyper-V logo h r.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965858" y="4682273"/>
            <a:ext cx="1856872" cy="42811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2746633" y="2221339"/>
            <a:ext cx="730092" cy="872071"/>
            <a:chOff x="2746633" y="2402203"/>
            <a:chExt cx="730092" cy="872071"/>
          </a:xfrm>
        </p:grpSpPr>
        <p:pic>
          <p:nvPicPr>
            <p:cNvPr id="7" name="Picture 4" descr="\\server3\internalbin\Resource DVD\DVD_ART36\DVD_Art_08-10-2010\Artwork_Imagery\Shapes\Glows\White square glow.pn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746633" y="2402203"/>
              <a:ext cx="730092" cy="872071"/>
            </a:xfrm>
            <a:prstGeom prst="rect">
              <a:avLst/>
            </a:prstGeom>
            <a:noFill/>
            <a:extLst>
              <a:ext uri="{909E8E84-426E-40DD-AFC4-6F175D3DCCD1}">
                <a14:hiddenFill xmlns:a14="http://schemas.microsoft.com/office/drawing/2010/main" xmlns="">
                  <a:solidFill>
                    <a:srgbClr val="FFFFFF"/>
                  </a:solidFill>
                </a14:hiddenFill>
              </a:ext>
            </a:extLst>
          </p:spPr>
        </p:pic>
        <p:pic>
          <p:nvPicPr>
            <p:cNvPr id="83" name="Picture 82"/>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755357" y="2490732"/>
              <a:ext cx="705669" cy="698952"/>
            </a:xfrm>
            <a:prstGeom prst="rect">
              <a:avLst/>
            </a:prstGeom>
            <a:ln>
              <a:noFill/>
            </a:ln>
            <a:effectLst>
              <a:softEdge rad="112500"/>
            </a:effectLst>
          </p:spPr>
        </p:pic>
      </p:grpSp>
      <p:grpSp>
        <p:nvGrpSpPr>
          <p:cNvPr id="14" name="Group 13"/>
          <p:cNvGrpSpPr/>
          <p:nvPr/>
        </p:nvGrpSpPr>
        <p:grpSpPr>
          <a:xfrm>
            <a:off x="3804540" y="2270320"/>
            <a:ext cx="1409429" cy="787073"/>
            <a:chOff x="3804540" y="2270320"/>
            <a:chExt cx="1409429" cy="787073"/>
          </a:xfrm>
        </p:grpSpPr>
        <p:pic>
          <p:nvPicPr>
            <p:cNvPr id="1027" name="Picture 3" descr="\\server3\internalbin\Resource DVD\DVD_ART36\Artwork_Imagery\Shapes\Glows\White square glow.pn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804540" y="2270320"/>
              <a:ext cx="1409429" cy="787073"/>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3890856" y="2498415"/>
              <a:ext cx="788999" cy="307777"/>
            </a:xfrm>
            <a:prstGeom prst="rect">
              <a:avLst/>
            </a:prstGeom>
            <a:noFill/>
          </p:spPr>
          <p:txBody>
            <a:bodyPr wrap="none" rtlCol="0">
              <a:spAutoFit/>
            </a:bodyPr>
            <a:lstStyle/>
            <a:p>
              <a:r>
                <a:rPr lang="en-US" sz="1400" b="1" dirty="0" smtClean="0">
                  <a:gradFill>
                    <a:gsLst>
                      <a:gs pos="0">
                        <a:srgbClr val="4D4D4F">
                          <a:lumMod val="50000"/>
                        </a:srgbClr>
                      </a:gs>
                      <a:gs pos="100000">
                        <a:srgbClr val="4D4D4F">
                          <a:lumMod val="50000"/>
                        </a:srgbClr>
                      </a:gs>
                    </a:gsLst>
                    <a:lin ang="5400000" scaled="0"/>
                  </a:gradFill>
                </a:rPr>
                <a:t>MySQL/</a:t>
              </a:r>
              <a:endParaRPr lang="en-US" sz="1400" b="1" dirty="0">
                <a:gradFill>
                  <a:gsLst>
                    <a:gs pos="0">
                      <a:srgbClr val="4D4D4F">
                        <a:lumMod val="50000"/>
                      </a:srgbClr>
                    </a:gs>
                    <a:gs pos="100000">
                      <a:srgbClr val="4D4D4F">
                        <a:lumMod val="50000"/>
                      </a:srgbClr>
                    </a:gs>
                  </a:gsLst>
                  <a:lin ang="5400000" scaled="0"/>
                </a:gradFill>
              </a:endParaRPr>
            </a:p>
          </p:txBody>
        </p:sp>
        <p:pic>
          <p:nvPicPr>
            <p:cNvPr id="87" name="Picture 2" descr="http://upload.wikimedia.org/wikipedia/commons/thumb/2/27/PHP-logo.svg/1000px-PHP-logo.svg.png"/>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4623119" y="2557275"/>
              <a:ext cx="437978" cy="231517"/>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1" name="Group 20"/>
          <p:cNvGrpSpPr/>
          <p:nvPr/>
        </p:nvGrpSpPr>
        <p:grpSpPr>
          <a:xfrm>
            <a:off x="5183826" y="2270320"/>
            <a:ext cx="1409429" cy="787073"/>
            <a:chOff x="5183826" y="2270320"/>
            <a:chExt cx="1409429" cy="787073"/>
          </a:xfrm>
        </p:grpSpPr>
        <p:pic>
          <p:nvPicPr>
            <p:cNvPr id="53" name="Picture 3" descr="\\server3\internalbin\Resource DVD\DVD_ART36\Artwork_Imagery\Shapes\Glows\White square glow.pn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183826" y="2270320"/>
              <a:ext cx="1409429" cy="787073"/>
            </a:xfrm>
            <a:prstGeom prst="rect">
              <a:avLst/>
            </a:prstGeom>
            <a:noFill/>
            <a:extLst>
              <a:ext uri="{909E8E84-426E-40DD-AFC4-6F175D3DCCD1}">
                <a14:hiddenFill xmlns:a14="http://schemas.microsoft.com/office/drawing/2010/main" xmlns="">
                  <a:solidFill>
                    <a:srgbClr val="FFFFFF"/>
                  </a:solidFill>
                </a14:hiddenFill>
              </a:ext>
            </a:extLst>
          </p:spPr>
        </p:pic>
        <p:sp>
          <p:nvSpPr>
            <p:cNvPr id="56" name="TextBox 55"/>
            <p:cNvSpPr txBox="1"/>
            <p:nvPr/>
          </p:nvSpPr>
          <p:spPr>
            <a:xfrm>
              <a:off x="5601037" y="2498798"/>
              <a:ext cx="591829" cy="307777"/>
            </a:xfrm>
            <a:prstGeom prst="rect">
              <a:avLst/>
            </a:prstGeom>
            <a:noFill/>
          </p:spPr>
          <p:txBody>
            <a:bodyPr wrap="none" rtlCol="0">
              <a:spAutoFit/>
            </a:bodyPr>
            <a:lstStyle/>
            <a:p>
              <a:r>
                <a:rPr lang="en-US" sz="1400" b="1" dirty="0" smtClean="0">
                  <a:gradFill>
                    <a:gsLst>
                      <a:gs pos="0">
                        <a:srgbClr val="4D4D4F">
                          <a:lumMod val="50000"/>
                        </a:srgbClr>
                      </a:gs>
                      <a:gs pos="100000">
                        <a:srgbClr val="4D4D4F">
                          <a:lumMod val="50000"/>
                        </a:srgbClr>
                      </a:gs>
                    </a:gsLst>
                    <a:lin ang="5400000" scaled="0"/>
                  </a:gradFill>
                </a:rPr>
                <a:t>C/C+</a:t>
              </a:r>
              <a:endParaRPr lang="en-US" sz="1400" b="1" dirty="0">
                <a:gradFill>
                  <a:gsLst>
                    <a:gs pos="0">
                      <a:srgbClr val="4D4D4F">
                        <a:lumMod val="50000"/>
                      </a:srgbClr>
                    </a:gs>
                    <a:gs pos="100000">
                      <a:srgbClr val="4D4D4F">
                        <a:lumMod val="50000"/>
                      </a:srgbClr>
                    </a:gs>
                  </a:gsLst>
                  <a:lin ang="5400000" scaled="0"/>
                </a:gradFill>
              </a:endParaRPr>
            </a:p>
          </p:txBody>
        </p:sp>
      </p:grpSp>
      <p:grpSp>
        <p:nvGrpSpPr>
          <p:cNvPr id="22" name="Group 21"/>
          <p:cNvGrpSpPr/>
          <p:nvPr/>
        </p:nvGrpSpPr>
        <p:grpSpPr>
          <a:xfrm>
            <a:off x="6565533" y="2270320"/>
            <a:ext cx="1409429" cy="787073"/>
            <a:chOff x="6565533" y="2270320"/>
            <a:chExt cx="1409429" cy="787073"/>
          </a:xfrm>
        </p:grpSpPr>
        <p:pic>
          <p:nvPicPr>
            <p:cNvPr id="57" name="Picture 3" descr="\\server3\internalbin\Resource DVD\DVD_ART36\Artwork_Imagery\Shapes\Glows\White square glow.pn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6565533" y="2270320"/>
              <a:ext cx="1409429" cy="787073"/>
            </a:xfrm>
            <a:prstGeom prst="rect">
              <a:avLst/>
            </a:prstGeom>
            <a:noFill/>
            <a:extLst>
              <a:ext uri="{909E8E84-426E-40DD-AFC4-6F175D3DCCD1}">
                <a14:hiddenFill xmlns:a14="http://schemas.microsoft.com/office/drawing/2010/main" xmlns="">
                  <a:solidFill>
                    <a:srgbClr val="FFFFFF"/>
                  </a:solidFill>
                </a14:hiddenFill>
              </a:ext>
            </a:extLst>
          </p:spPr>
        </p:pic>
        <p:sp>
          <p:nvSpPr>
            <p:cNvPr id="58" name="TextBox 57"/>
            <p:cNvSpPr txBox="1"/>
            <p:nvPr/>
          </p:nvSpPr>
          <p:spPr>
            <a:xfrm>
              <a:off x="6982744" y="2498798"/>
              <a:ext cx="532518" cy="307777"/>
            </a:xfrm>
            <a:prstGeom prst="rect">
              <a:avLst/>
            </a:prstGeom>
            <a:noFill/>
          </p:spPr>
          <p:txBody>
            <a:bodyPr wrap="none" rtlCol="0">
              <a:spAutoFit/>
            </a:bodyPr>
            <a:lstStyle/>
            <a:p>
              <a:r>
                <a:rPr lang="en-US" sz="1400" b="1" dirty="0" smtClean="0">
                  <a:gradFill>
                    <a:gsLst>
                      <a:gs pos="0">
                        <a:srgbClr val="4D4D4F">
                          <a:lumMod val="50000"/>
                        </a:srgbClr>
                      </a:gs>
                      <a:gs pos="100000">
                        <a:srgbClr val="4D4D4F">
                          <a:lumMod val="50000"/>
                        </a:srgbClr>
                      </a:gs>
                    </a:gsLst>
                    <a:lin ang="5400000" scaled="0"/>
                  </a:gradFill>
                </a:rPr>
                <a:t>.NET</a:t>
              </a:r>
              <a:endParaRPr lang="en-US" sz="1400" b="1" dirty="0">
                <a:gradFill>
                  <a:gsLst>
                    <a:gs pos="0">
                      <a:srgbClr val="4D4D4F">
                        <a:lumMod val="50000"/>
                      </a:srgbClr>
                    </a:gs>
                    <a:gs pos="100000">
                      <a:srgbClr val="4D4D4F">
                        <a:lumMod val="50000"/>
                      </a:srgbClr>
                    </a:gs>
                  </a:gsLst>
                  <a:lin ang="5400000" scaled="0"/>
                </a:gradFill>
              </a:endParaRPr>
            </a:p>
          </p:txBody>
        </p:sp>
      </p:grpSp>
      <p:grpSp>
        <p:nvGrpSpPr>
          <p:cNvPr id="23" name="Group 22"/>
          <p:cNvGrpSpPr/>
          <p:nvPr/>
        </p:nvGrpSpPr>
        <p:grpSpPr>
          <a:xfrm>
            <a:off x="7947240" y="2270320"/>
            <a:ext cx="1409429" cy="787073"/>
            <a:chOff x="7947240" y="2270320"/>
            <a:chExt cx="1409429" cy="787073"/>
          </a:xfrm>
        </p:grpSpPr>
        <p:pic>
          <p:nvPicPr>
            <p:cNvPr id="59" name="Picture 3" descr="\\server3\internalbin\Resource DVD\DVD_ART36\Artwork_Imagery\Shapes\Glows\White square glow.pn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7947240" y="2270320"/>
              <a:ext cx="1409429" cy="787073"/>
            </a:xfrm>
            <a:prstGeom prst="rect">
              <a:avLst/>
            </a:prstGeom>
            <a:noFill/>
            <a:extLst>
              <a:ext uri="{909E8E84-426E-40DD-AFC4-6F175D3DCCD1}">
                <a14:hiddenFill xmlns:a14="http://schemas.microsoft.com/office/drawing/2010/main" xmlns="">
                  <a:solidFill>
                    <a:srgbClr val="FFFFFF"/>
                  </a:solidFill>
                </a14:hiddenFill>
              </a:ext>
            </a:extLst>
          </p:spPr>
        </p:pic>
        <p:sp>
          <p:nvSpPr>
            <p:cNvPr id="60" name="TextBox 59"/>
            <p:cNvSpPr txBox="1"/>
            <p:nvPr/>
          </p:nvSpPr>
          <p:spPr>
            <a:xfrm>
              <a:off x="8044808" y="2428511"/>
              <a:ext cx="1233494" cy="461665"/>
            </a:xfrm>
            <a:prstGeom prst="rect">
              <a:avLst/>
            </a:prstGeom>
            <a:noFill/>
          </p:spPr>
          <p:txBody>
            <a:bodyPr wrap="square" rtlCol="0">
              <a:spAutoFit/>
            </a:bodyPr>
            <a:lstStyle/>
            <a:p>
              <a:pPr algn="ctr"/>
              <a:r>
                <a:rPr lang="en-US" sz="1200" b="1" dirty="0" smtClean="0">
                  <a:gradFill>
                    <a:gsLst>
                      <a:gs pos="0">
                        <a:srgbClr val="4D4D4F">
                          <a:lumMod val="50000"/>
                        </a:srgbClr>
                      </a:gs>
                      <a:gs pos="100000">
                        <a:srgbClr val="4D4D4F">
                          <a:lumMod val="50000"/>
                        </a:srgbClr>
                      </a:gs>
                    </a:gsLst>
                    <a:lin ang="5400000" scaled="0"/>
                  </a:gradFill>
                </a:rPr>
                <a:t>SUBSYSTEM FOR UNIX APPS</a:t>
              </a:r>
              <a:endParaRPr lang="en-US" sz="1200" b="1" dirty="0">
                <a:gradFill>
                  <a:gsLst>
                    <a:gs pos="0">
                      <a:srgbClr val="4D4D4F">
                        <a:lumMod val="50000"/>
                      </a:srgbClr>
                    </a:gs>
                    <a:gs pos="100000">
                      <a:srgbClr val="4D4D4F">
                        <a:lumMod val="50000"/>
                      </a:srgbClr>
                    </a:gs>
                  </a:gsLst>
                  <a:lin ang="5400000" scaled="0"/>
                </a:gradFill>
              </a:endParaRPr>
            </a:p>
          </p:txBody>
        </p:sp>
      </p:grpSp>
      <p:sp>
        <p:nvSpPr>
          <p:cNvPr id="61" name="Rectangle 60"/>
          <p:cNvSpPr/>
          <p:nvPr/>
        </p:nvSpPr>
        <p:spPr bwMode="auto">
          <a:xfrm>
            <a:off x="957927" y="3165348"/>
            <a:ext cx="4853650" cy="1283763"/>
          </a:xfrm>
          <a:custGeom>
            <a:avLst/>
            <a:gdLst>
              <a:gd name="connsiteX0" fmla="*/ 0 w 4953220"/>
              <a:gd name="connsiteY0" fmla="*/ 0 h 1283763"/>
              <a:gd name="connsiteX1" fmla="*/ 4953220 w 4953220"/>
              <a:gd name="connsiteY1" fmla="*/ 0 h 1283763"/>
              <a:gd name="connsiteX2" fmla="*/ 4953220 w 4953220"/>
              <a:gd name="connsiteY2" fmla="*/ 1283763 h 1283763"/>
              <a:gd name="connsiteX3" fmla="*/ 0 w 4953220"/>
              <a:gd name="connsiteY3" fmla="*/ 1283763 h 1283763"/>
              <a:gd name="connsiteX4" fmla="*/ 0 w 4953220"/>
              <a:gd name="connsiteY4" fmla="*/ 0 h 1283763"/>
              <a:gd name="connsiteX0" fmla="*/ 3334 w 4956554"/>
              <a:gd name="connsiteY0" fmla="*/ 0 h 1283763"/>
              <a:gd name="connsiteX1" fmla="*/ 4956554 w 4956554"/>
              <a:gd name="connsiteY1" fmla="*/ 0 h 1283763"/>
              <a:gd name="connsiteX2" fmla="*/ 4956554 w 4956554"/>
              <a:gd name="connsiteY2" fmla="*/ 1283763 h 1283763"/>
              <a:gd name="connsiteX3" fmla="*/ 3334 w 4956554"/>
              <a:gd name="connsiteY3" fmla="*/ 1283763 h 1283763"/>
              <a:gd name="connsiteX4" fmla="*/ 0 w 4956554"/>
              <a:gd name="connsiteY4" fmla="*/ 864040 h 1283763"/>
              <a:gd name="connsiteX5" fmla="*/ 3334 w 4956554"/>
              <a:gd name="connsiteY5" fmla="*/ 0 h 1283763"/>
              <a:gd name="connsiteX0" fmla="*/ 3334 w 4956554"/>
              <a:gd name="connsiteY0" fmla="*/ 0 h 1283763"/>
              <a:gd name="connsiteX1" fmla="*/ 4956554 w 4956554"/>
              <a:gd name="connsiteY1" fmla="*/ 0 h 1283763"/>
              <a:gd name="connsiteX2" fmla="*/ 4956554 w 4956554"/>
              <a:gd name="connsiteY2" fmla="*/ 1283763 h 1283763"/>
              <a:gd name="connsiteX3" fmla="*/ 612950 w 4956554"/>
              <a:gd name="connsiteY3" fmla="*/ 1276023 h 1283763"/>
              <a:gd name="connsiteX4" fmla="*/ 3334 w 4956554"/>
              <a:gd name="connsiteY4" fmla="*/ 1283763 h 1283763"/>
              <a:gd name="connsiteX5" fmla="*/ 0 w 4956554"/>
              <a:gd name="connsiteY5" fmla="*/ 864040 h 1283763"/>
              <a:gd name="connsiteX6" fmla="*/ 3334 w 4956554"/>
              <a:gd name="connsiteY6" fmla="*/ 0 h 1283763"/>
              <a:gd name="connsiteX0" fmla="*/ 3334 w 4956554"/>
              <a:gd name="connsiteY0" fmla="*/ 0 h 1283763"/>
              <a:gd name="connsiteX1" fmla="*/ 4956554 w 4956554"/>
              <a:gd name="connsiteY1" fmla="*/ 0 h 1283763"/>
              <a:gd name="connsiteX2" fmla="*/ 4956554 w 4956554"/>
              <a:gd name="connsiteY2" fmla="*/ 1283763 h 1283763"/>
              <a:gd name="connsiteX3" fmla="*/ 612950 w 4956554"/>
              <a:gd name="connsiteY3" fmla="*/ 1276023 h 1283763"/>
              <a:gd name="connsiteX4" fmla="*/ 385171 w 4956554"/>
              <a:gd name="connsiteY4" fmla="*/ 1223473 h 1283763"/>
              <a:gd name="connsiteX5" fmla="*/ 0 w 4956554"/>
              <a:gd name="connsiteY5" fmla="*/ 864040 h 1283763"/>
              <a:gd name="connsiteX6" fmla="*/ 3334 w 4956554"/>
              <a:gd name="connsiteY6" fmla="*/ 0 h 1283763"/>
              <a:gd name="connsiteX0" fmla="*/ 3334 w 4956554"/>
              <a:gd name="connsiteY0" fmla="*/ 0 h 1283763"/>
              <a:gd name="connsiteX1" fmla="*/ 4956554 w 4956554"/>
              <a:gd name="connsiteY1" fmla="*/ 0 h 1283763"/>
              <a:gd name="connsiteX2" fmla="*/ 4956554 w 4956554"/>
              <a:gd name="connsiteY2" fmla="*/ 1283763 h 1283763"/>
              <a:gd name="connsiteX3" fmla="*/ 612950 w 4956554"/>
              <a:gd name="connsiteY3" fmla="*/ 1276023 h 1283763"/>
              <a:gd name="connsiteX4" fmla="*/ 385171 w 4956554"/>
              <a:gd name="connsiteY4" fmla="*/ 1223473 h 1283763"/>
              <a:gd name="connsiteX5" fmla="*/ 0 w 4956554"/>
              <a:gd name="connsiteY5" fmla="*/ 1044911 h 1283763"/>
              <a:gd name="connsiteX6" fmla="*/ 3334 w 4956554"/>
              <a:gd name="connsiteY6" fmla="*/ 0 h 1283763"/>
              <a:gd name="connsiteX0" fmla="*/ 3334 w 4956554"/>
              <a:gd name="connsiteY0" fmla="*/ 0 h 1283763"/>
              <a:gd name="connsiteX1" fmla="*/ 4956554 w 4956554"/>
              <a:gd name="connsiteY1" fmla="*/ 0 h 1283763"/>
              <a:gd name="connsiteX2" fmla="*/ 4956554 w 4956554"/>
              <a:gd name="connsiteY2" fmla="*/ 1283763 h 1283763"/>
              <a:gd name="connsiteX3" fmla="*/ 612950 w 4956554"/>
              <a:gd name="connsiteY3" fmla="*/ 1276023 h 1283763"/>
              <a:gd name="connsiteX4" fmla="*/ 385171 w 4956554"/>
              <a:gd name="connsiteY4" fmla="*/ 1223473 h 1283763"/>
              <a:gd name="connsiteX5" fmla="*/ 0 w 4956554"/>
              <a:gd name="connsiteY5" fmla="*/ 1044911 h 1283763"/>
              <a:gd name="connsiteX6" fmla="*/ 3334 w 4956554"/>
              <a:gd name="connsiteY6" fmla="*/ 0 h 1283763"/>
              <a:gd name="connsiteX0" fmla="*/ 3334 w 4956554"/>
              <a:gd name="connsiteY0" fmla="*/ 0 h 1283763"/>
              <a:gd name="connsiteX1" fmla="*/ 4956554 w 4956554"/>
              <a:gd name="connsiteY1" fmla="*/ 0 h 1283763"/>
              <a:gd name="connsiteX2" fmla="*/ 4956554 w 4956554"/>
              <a:gd name="connsiteY2" fmla="*/ 1283763 h 1283763"/>
              <a:gd name="connsiteX3" fmla="*/ 612950 w 4956554"/>
              <a:gd name="connsiteY3" fmla="*/ 1276023 h 1283763"/>
              <a:gd name="connsiteX4" fmla="*/ 515800 w 4956554"/>
              <a:gd name="connsiteY4" fmla="*/ 1193328 h 1283763"/>
              <a:gd name="connsiteX5" fmla="*/ 0 w 4956554"/>
              <a:gd name="connsiteY5" fmla="*/ 1044911 h 1283763"/>
              <a:gd name="connsiteX6" fmla="*/ 3334 w 4956554"/>
              <a:gd name="connsiteY6" fmla="*/ 0 h 1283763"/>
              <a:gd name="connsiteX0" fmla="*/ 3334 w 4956554"/>
              <a:gd name="connsiteY0" fmla="*/ 0 h 1283763"/>
              <a:gd name="connsiteX1" fmla="*/ 4956554 w 4956554"/>
              <a:gd name="connsiteY1" fmla="*/ 0 h 1283763"/>
              <a:gd name="connsiteX2" fmla="*/ 4956554 w 4956554"/>
              <a:gd name="connsiteY2" fmla="*/ 1283763 h 1283763"/>
              <a:gd name="connsiteX3" fmla="*/ 663191 w 4956554"/>
              <a:gd name="connsiteY3" fmla="*/ 1245878 h 1283763"/>
              <a:gd name="connsiteX4" fmla="*/ 515800 w 4956554"/>
              <a:gd name="connsiteY4" fmla="*/ 1193328 h 1283763"/>
              <a:gd name="connsiteX5" fmla="*/ 0 w 4956554"/>
              <a:gd name="connsiteY5" fmla="*/ 1044911 h 1283763"/>
              <a:gd name="connsiteX6" fmla="*/ 3334 w 4956554"/>
              <a:gd name="connsiteY6" fmla="*/ 0 h 1283763"/>
              <a:gd name="connsiteX0" fmla="*/ 3334 w 4956554"/>
              <a:gd name="connsiteY0" fmla="*/ 0 h 1283763"/>
              <a:gd name="connsiteX1" fmla="*/ 4956554 w 4956554"/>
              <a:gd name="connsiteY1" fmla="*/ 0 h 1283763"/>
              <a:gd name="connsiteX2" fmla="*/ 4956554 w 4956554"/>
              <a:gd name="connsiteY2" fmla="*/ 1283763 h 1283763"/>
              <a:gd name="connsiteX3" fmla="*/ 663191 w 4956554"/>
              <a:gd name="connsiteY3" fmla="*/ 1245878 h 1283763"/>
              <a:gd name="connsiteX4" fmla="*/ 515800 w 4956554"/>
              <a:gd name="connsiteY4" fmla="*/ 1193328 h 1283763"/>
              <a:gd name="connsiteX5" fmla="*/ 0 w 4956554"/>
              <a:gd name="connsiteY5" fmla="*/ 1044911 h 1283763"/>
              <a:gd name="connsiteX6" fmla="*/ 3334 w 4956554"/>
              <a:gd name="connsiteY6" fmla="*/ 0 h 128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6554" h="1283763">
                <a:moveTo>
                  <a:pt x="3334" y="0"/>
                </a:moveTo>
                <a:lnTo>
                  <a:pt x="4956554" y="0"/>
                </a:lnTo>
                <a:lnTo>
                  <a:pt x="4956554" y="1283763"/>
                </a:lnTo>
                <a:lnTo>
                  <a:pt x="663191" y="1245878"/>
                </a:lnTo>
                <a:lnTo>
                  <a:pt x="515800" y="1193328"/>
                </a:lnTo>
                <a:cubicBezTo>
                  <a:pt x="514689" y="1053420"/>
                  <a:pt x="272417" y="1144626"/>
                  <a:pt x="0" y="1044911"/>
                </a:cubicBezTo>
                <a:cubicBezTo>
                  <a:pt x="1111" y="756898"/>
                  <a:pt x="2223" y="288013"/>
                  <a:pt x="3334" y="0"/>
                </a:cubicBezTo>
                <a:close/>
              </a:path>
            </a:pathLst>
          </a:cu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82299" tIns="41149" rIns="82299" bIns="41149" numCol="1" rtlCol="0" anchor="ctr" anchorCtr="0" compatLnSpc="1">
            <a:prstTxWarp prst="textNoShape">
              <a:avLst/>
            </a:prstTxWarp>
          </a:bodyPr>
          <a:lstStyle/>
          <a:p>
            <a:pPr algn="ctr" defTabSz="822747" fontAlgn="base">
              <a:spcBef>
                <a:spcPct val="0"/>
              </a:spcBef>
              <a:spcAft>
                <a:spcPct val="0"/>
              </a:spcAft>
            </a:pPr>
            <a:endParaRPr lang="en-US" sz="2000" dirty="0">
              <a:solidFill>
                <a:srgbClr val="FFFFFF"/>
              </a:solidFill>
              <a:effectLst>
                <a:outerShdw blurRad="38100" dist="38100" dir="2700000" algn="tl">
                  <a:srgbClr val="000000">
                    <a:alpha val="43137"/>
                  </a:srgbClr>
                </a:outerShdw>
              </a:effectLst>
            </a:endParaRPr>
          </a:p>
        </p:txBody>
      </p:sp>
      <p:sp>
        <p:nvSpPr>
          <p:cNvPr id="62" name="Rectangle 60"/>
          <p:cNvSpPr/>
          <p:nvPr/>
        </p:nvSpPr>
        <p:spPr bwMode="auto">
          <a:xfrm flipH="1">
            <a:off x="5796053" y="3165348"/>
            <a:ext cx="4885716" cy="1205143"/>
          </a:xfrm>
          <a:custGeom>
            <a:avLst/>
            <a:gdLst>
              <a:gd name="connsiteX0" fmla="*/ 0 w 4953220"/>
              <a:gd name="connsiteY0" fmla="*/ 0 h 1283763"/>
              <a:gd name="connsiteX1" fmla="*/ 4953220 w 4953220"/>
              <a:gd name="connsiteY1" fmla="*/ 0 h 1283763"/>
              <a:gd name="connsiteX2" fmla="*/ 4953220 w 4953220"/>
              <a:gd name="connsiteY2" fmla="*/ 1283763 h 1283763"/>
              <a:gd name="connsiteX3" fmla="*/ 0 w 4953220"/>
              <a:gd name="connsiteY3" fmla="*/ 1283763 h 1283763"/>
              <a:gd name="connsiteX4" fmla="*/ 0 w 4953220"/>
              <a:gd name="connsiteY4" fmla="*/ 0 h 1283763"/>
              <a:gd name="connsiteX0" fmla="*/ 3334 w 4956554"/>
              <a:gd name="connsiteY0" fmla="*/ 0 h 1283763"/>
              <a:gd name="connsiteX1" fmla="*/ 4956554 w 4956554"/>
              <a:gd name="connsiteY1" fmla="*/ 0 h 1283763"/>
              <a:gd name="connsiteX2" fmla="*/ 4956554 w 4956554"/>
              <a:gd name="connsiteY2" fmla="*/ 1283763 h 1283763"/>
              <a:gd name="connsiteX3" fmla="*/ 3334 w 4956554"/>
              <a:gd name="connsiteY3" fmla="*/ 1283763 h 1283763"/>
              <a:gd name="connsiteX4" fmla="*/ 0 w 4956554"/>
              <a:gd name="connsiteY4" fmla="*/ 864040 h 1283763"/>
              <a:gd name="connsiteX5" fmla="*/ 3334 w 4956554"/>
              <a:gd name="connsiteY5" fmla="*/ 0 h 1283763"/>
              <a:gd name="connsiteX0" fmla="*/ 3334 w 4956554"/>
              <a:gd name="connsiteY0" fmla="*/ 0 h 1283763"/>
              <a:gd name="connsiteX1" fmla="*/ 4956554 w 4956554"/>
              <a:gd name="connsiteY1" fmla="*/ 0 h 1283763"/>
              <a:gd name="connsiteX2" fmla="*/ 4956554 w 4956554"/>
              <a:gd name="connsiteY2" fmla="*/ 1283763 h 1283763"/>
              <a:gd name="connsiteX3" fmla="*/ 612950 w 4956554"/>
              <a:gd name="connsiteY3" fmla="*/ 1276023 h 1283763"/>
              <a:gd name="connsiteX4" fmla="*/ 3334 w 4956554"/>
              <a:gd name="connsiteY4" fmla="*/ 1283763 h 1283763"/>
              <a:gd name="connsiteX5" fmla="*/ 0 w 4956554"/>
              <a:gd name="connsiteY5" fmla="*/ 864040 h 1283763"/>
              <a:gd name="connsiteX6" fmla="*/ 3334 w 4956554"/>
              <a:gd name="connsiteY6" fmla="*/ 0 h 1283763"/>
              <a:gd name="connsiteX0" fmla="*/ 3334 w 4956554"/>
              <a:gd name="connsiteY0" fmla="*/ 0 h 1283763"/>
              <a:gd name="connsiteX1" fmla="*/ 4956554 w 4956554"/>
              <a:gd name="connsiteY1" fmla="*/ 0 h 1283763"/>
              <a:gd name="connsiteX2" fmla="*/ 4956554 w 4956554"/>
              <a:gd name="connsiteY2" fmla="*/ 1283763 h 1283763"/>
              <a:gd name="connsiteX3" fmla="*/ 612950 w 4956554"/>
              <a:gd name="connsiteY3" fmla="*/ 1276023 h 1283763"/>
              <a:gd name="connsiteX4" fmla="*/ 385171 w 4956554"/>
              <a:gd name="connsiteY4" fmla="*/ 1223473 h 1283763"/>
              <a:gd name="connsiteX5" fmla="*/ 0 w 4956554"/>
              <a:gd name="connsiteY5" fmla="*/ 864040 h 1283763"/>
              <a:gd name="connsiteX6" fmla="*/ 3334 w 4956554"/>
              <a:gd name="connsiteY6" fmla="*/ 0 h 1283763"/>
              <a:gd name="connsiteX0" fmla="*/ 3334 w 4956554"/>
              <a:gd name="connsiteY0" fmla="*/ 0 h 1283763"/>
              <a:gd name="connsiteX1" fmla="*/ 4956554 w 4956554"/>
              <a:gd name="connsiteY1" fmla="*/ 0 h 1283763"/>
              <a:gd name="connsiteX2" fmla="*/ 4956554 w 4956554"/>
              <a:gd name="connsiteY2" fmla="*/ 1283763 h 1283763"/>
              <a:gd name="connsiteX3" fmla="*/ 612950 w 4956554"/>
              <a:gd name="connsiteY3" fmla="*/ 1276023 h 1283763"/>
              <a:gd name="connsiteX4" fmla="*/ 385171 w 4956554"/>
              <a:gd name="connsiteY4" fmla="*/ 1223473 h 1283763"/>
              <a:gd name="connsiteX5" fmla="*/ 0 w 4956554"/>
              <a:gd name="connsiteY5" fmla="*/ 1044911 h 1283763"/>
              <a:gd name="connsiteX6" fmla="*/ 3334 w 4956554"/>
              <a:gd name="connsiteY6" fmla="*/ 0 h 1283763"/>
              <a:gd name="connsiteX0" fmla="*/ 3334 w 4956554"/>
              <a:gd name="connsiteY0" fmla="*/ 0 h 1283763"/>
              <a:gd name="connsiteX1" fmla="*/ 4956554 w 4956554"/>
              <a:gd name="connsiteY1" fmla="*/ 0 h 1283763"/>
              <a:gd name="connsiteX2" fmla="*/ 4956554 w 4956554"/>
              <a:gd name="connsiteY2" fmla="*/ 1283763 h 1283763"/>
              <a:gd name="connsiteX3" fmla="*/ 612950 w 4956554"/>
              <a:gd name="connsiteY3" fmla="*/ 1276023 h 1283763"/>
              <a:gd name="connsiteX4" fmla="*/ 385171 w 4956554"/>
              <a:gd name="connsiteY4" fmla="*/ 1223473 h 1283763"/>
              <a:gd name="connsiteX5" fmla="*/ 0 w 4956554"/>
              <a:gd name="connsiteY5" fmla="*/ 1044911 h 1283763"/>
              <a:gd name="connsiteX6" fmla="*/ 3334 w 4956554"/>
              <a:gd name="connsiteY6" fmla="*/ 0 h 1283763"/>
              <a:gd name="connsiteX0" fmla="*/ 3334 w 4956554"/>
              <a:gd name="connsiteY0" fmla="*/ 0 h 1283763"/>
              <a:gd name="connsiteX1" fmla="*/ 4956554 w 4956554"/>
              <a:gd name="connsiteY1" fmla="*/ 0 h 1283763"/>
              <a:gd name="connsiteX2" fmla="*/ 4956554 w 4956554"/>
              <a:gd name="connsiteY2" fmla="*/ 1283763 h 1283763"/>
              <a:gd name="connsiteX3" fmla="*/ 612950 w 4956554"/>
              <a:gd name="connsiteY3" fmla="*/ 1276023 h 1283763"/>
              <a:gd name="connsiteX4" fmla="*/ 515800 w 4956554"/>
              <a:gd name="connsiteY4" fmla="*/ 1193328 h 1283763"/>
              <a:gd name="connsiteX5" fmla="*/ 0 w 4956554"/>
              <a:gd name="connsiteY5" fmla="*/ 1044911 h 1283763"/>
              <a:gd name="connsiteX6" fmla="*/ 3334 w 4956554"/>
              <a:gd name="connsiteY6" fmla="*/ 0 h 1283763"/>
              <a:gd name="connsiteX0" fmla="*/ 3334 w 4956554"/>
              <a:gd name="connsiteY0" fmla="*/ 0 h 1283763"/>
              <a:gd name="connsiteX1" fmla="*/ 4956554 w 4956554"/>
              <a:gd name="connsiteY1" fmla="*/ 0 h 1283763"/>
              <a:gd name="connsiteX2" fmla="*/ 4956554 w 4956554"/>
              <a:gd name="connsiteY2" fmla="*/ 1283763 h 1283763"/>
              <a:gd name="connsiteX3" fmla="*/ 663191 w 4956554"/>
              <a:gd name="connsiteY3" fmla="*/ 1245878 h 1283763"/>
              <a:gd name="connsiteX4" fmla="*/ 515800 w 4956554"/>
              <a:gd name="connsiteY4" fmla="*/ 1193328 h 1283763"/>
              <a:gd name="connsiteX5" fmla="*/ 0 w 4956554"/>
              <a:gd name="connsiteY5" fmla="*/ 1044911 h 1283763"/>
              <a:gd name="connsiteX6" fmla="*/ 3334 w 4956554"/>
              <a:gd name="connsiteY6" fmla="*/ 0 h 1283763"/>
              <a:gd name="connsiteX0" fmla="*/ 3334 w 4956554"/>
              <a:gd name="connsiteY0" fmla="*/ 0 h 1283763"/>
              <a:gd name="connsiteX1" fmla="*/ 4956554 w 4956554"/>
              <a:gd name="connsiteY1" fmla="*/ 0 h 1283763"/>
              <a:gd name="connsiteX2" fmla="*/ 4956554 w 4956554"/>
              <a:gd name="connsiteY2" fmla="*/ 1283763 h 1283763"/>
              <a:gd name="connsiteX3" fmla="*/ 663191 w 4956554"/>
              <a:gd name="connsiteY3" fmla="*/ 1245878 h 1283763"/>
              <a:gd name="connsiteX4" fmla="*/ 515800 w 4956554"/>
              <a:gd name="connsiteY4" fmla="*/ 1193328 h 1283763"/>
              <a:gd name="connsiteX5" fmla="*/ 0 w 4956554"/>
              <a:gd name="connsiteY5" fmla="*/ 1044911 h 1283763"/>
              <a:gd name="connsiteX6" fmla="*/ 3334 w 4956554"/>
              <a:gd name="connsiteY6" fmla="*/ 0 h 128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6554" h="1283763">
                <a:moveTo>
                  <a:pt x="3334" y="0"/>
                </a:moveTo>
                <a:lnTo>
                  <a:pt x="4956554" y="0"/>
                </a:lnTo>
                <a:lnTo>
                  <a:pt x="4956554" y="1283763"/>
                </a:lnTo>
                <a:lnTo>
                  <a:pt x="663191" y="1245878"/>
                </a:lnTo>
                <a:lnTo>
                  <a:pt x="515800" y="1193328"/>
                </a:lnTo>
                <a:cubicBezTo>
                  <a:pt x="514689" y="1053420"/>
                  <a:pt x="272417" y="1144626"/>
                  <a:pt x="0" y="1044911"/>
                </a:cubicBezTo>
                <a:cubicBezTo>
                  <a:pt x="1111" y="756898"/>
                  <a:pt x="2223" y="288013"/>
                  <a:pt x="3334" y="0"/>
                </a:cubicBezTo>
                <a:close/>
              </a:path>
            </a:pathLst>
          </a:cu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82299" tIns="41149" rIns="82299" bIns="41149" numCol="1" rtlCol="0" anchor="ctr" anchorCtr="0" compatLnSpc="1">
            <a:prstTxWarp prst="textNoShape">
              <a:avLst/>
            </a:prstTxWarp>
          </a:bodyPr>
          <a:lstStyle/>
          <a:p>
            <a:pPr algn="ctr" defTabSz="822747" fontAlgn="base">
              <a:spcBef>
                <a:spcPct val="0"/>
              </a:spcBef>
              <a:spcAft>
                <a:spcPct val="0"/>
              </a:spcAft>
            </a:pPr>
            <a:endParaRPr lang="en-US" sz="2000" dirty="0">
              <a:solidFill>
                <a:srgbClr val="FFFFFF"/>
              </a:solidFill>
              <a:effectLst>
                <a:outerShdw blurRad="38100" dist="38100" dir="2700000" algn="tl">
                  <a:srgbClr val="000000">
                    <a:alpha val="43137"/>
                  </a:srgbClr>
                </a:outerShdw>
              </a:effectLst>
            </a:endParaRPr>
          </a:p>
        </p:txBody>
      </p:sp>
      <p:sp>
        <p:nvSpPr>
          <p:cNvPr id="67" name="Freeform 66"/>
          <p:cNvSpPr>
            <a:spLocks/>
          </p:cNvSpPr>
          <p:nvPr/>
        </p:nvSpPr>
        <p:spPr bwMode="auto">
          <a:xfrm rot="10800000">
            <a:off x="957927" y="3956220"/>
            <a:ext cx="9723841" cy="691294"/>
          </a:xfrm>
          <a:custGeom>
            <a:avLst/>
            <a:gdLst/>
            <a:ahLst/>
            <a:cxnLst>
              <a:cxn ang="0">
                <a:pos x="3543" y="286"/>
              </a:cxn>
              <a:cxn ang="0">
                <a:pos x="3514" y="333"/>
              </a:cxn>
              <a:cxn ang="0">
                <a:pos x="3730" y="214"/>
              </a:cxn>
              <a:cxn ang="0">
                <a:pos x="3528" y="70"/>
              </a:cxn>
              <a:cxn ang="0">
                <a:pos x="3550" y="124"/>
              </a:cxn>
              <a:cxn ang="0">
                <a:pos x="1862" y="4"/>
              </a:cxn>
              <a:cxn ang="0">
                <a:pos x="180" y="124"/>
              </a:cxn>
              <a:cxn ang="0">
                <a:pos x="201" y="70"/>
              </a:cxn>
              <a:cxn ang="0">
                <a:pos x="0" y="214"/>
              </a:cxn>
              <a:cxn ang="0">
                <a:pos x="216" y="333"/>
              </a:cxn>
              <a:cxn ang="0">
                <a:pos x="187" y="286"/>
              </a:cxn>
              <a:cxn ang="0">
                <a:pos x="1862" y="130"/>
              </a:cxn>
              <a:cxn ang="0">
                <a:pos x="3543" y="286"/>
              </a:cxn>
            </a:cxnLst>
            <a:rect l="0" t="0" r="r" b="b"/>
            <a:pathLst>
              <a:path w="3730" h="333">
                <a:moveTo>
                  <a:pt x="3543" y="286"/>
                </a:moveTo>
                <a:cubicBezTo>
                  <a:pt x="3514" y="333"/>
                  <a:pt x="3514" y="333"/>
                  <a:pt x="3514" y="333"/>
                </a:cubicBezTo>
                <a:cubicBezTo>
                  <a:pt x="3730" y="214"/>
                  <a:pt x="3730" y="214"/>
                  <a:pt x="3730" y="214"/>
                </a:cubicBezTo>
                <a:cubicBezTo>
                  <a:pt x="3528" y="70"/>
                  <a:pt x="3528" y="70"/>
                  <a:pt x="3528" y="70"/>
                </a:cubicBezTo>
                <a:cubicBezTo>
                  <a:pt x="3550" y="124"/>
                  <a:pt x="3550" y="124"/>
                  <a:pt x="3550" y="124"/>
                </a:cubicBezTo>
                <a:cubicBezTo>
                  <a:pt x="3550" y="124"/>
                  <a:pt x="2665" y="4"/>
                  <a:pt x="1862" y="4"/>
                </a:cubicBezTo>
                <a:cubicBezTo>
                  <a:pt x="1092" y="0"/>
                  <a:pt x="180" y="124"/>
                  <a:pt x="180" y="124"/>
                </a:cubicBezTo>
                <a:cubicBezTo>
                  <a:pt x="201" y="70"/>
                  <a:pt x="201" y="70"/>
                  <a:pt x="201" y="70"/>
                </a:cubicBezTo>
                <a:cubicBezTo>
                  <a:pt x="0" y="214"/>
                  <a:pt x="0" y="214"/>
                  <a:pt x="0" y="214"/>
                </a:cubicBezTo>
                <a:cubicBezTo>
                  <a:pt x="216" y="333"/>
                  <a:pt x="216" y="333"/>
                  <a:pt x="216" y="333"/>
                </a:cubicBezTo>
                <a:cubicBezTo>
                  <a:pt x="187" y="286"/>
                  <a:pt x="187" y="286"/>
                  <a:pt x="187" y="286"/>
                </a:cubicBezTo>
                <a:cubicBezTo>
                  <a:pt x="187" y="286"/>
                  <a:pt x="965" y="134"/>
                  <a:pt x="1862" y="130"/>
                </a:cubicBezTo>
                <a:cubicBezTo>
                  <a:pt x="2724" y="148"/>
                  <a:pt x="3543" y="286"/>
                  <a:pt x="3543" y="286"/>
                </a:cubicBezTo>
                <a:close/>
              </a:path>
            </a:pathLst>
          </a:custGeom>
          <a:solidFill>
            <a:srgbClr val="4D4D4D"/>
          </a:solidFill>
          <a:ln w="9525">
            <a:solidFill>
              <a:srgbClr val="4D4D4D">
                <a:alpha val="67000"/>
              </a:srgbClr>
            </a:solidFill>
            <a:round/>
            <a:headEnd/>
            <a:tailEnd/>
          </a:ln>
          <a:effectLst>
            <a:outerShdw blurRad="114300" dist="139700" dir="16200000"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361"/>
            <a:endParaRPr lang="en-US" sz="1800" dirty="0">
              <a:solidFill>
                <a:prstClr val="white"/>
              </a:solidFill>
            </a:endParaRPr>
          </a:p>
        </p:txBody>
      </p:sp>
      <p:grpSp>
        <p:nvGrpSpPr>
          <p:cNvPr id="25" name="Group 24"/>
          <p:cNvGrpSpPr/>
          <p:nvPr/>
        </p:nvGrpSpPr>
        <p:grpSpPr>
          <a:xfrm>
            <a:off x="2819113" y="4273639"/>
            <a:ext cx="5569159" cy="470004"/>
            <a:chOff x="2819113" y="4273639"/>
            <a:chExt cx="5569159" cy="470004"/>
          </a:xfrm>
        </p:grpSpPr>
        <p:pic>
          <p:nvPicPr>
            <p:cNvPr id="68" name="Picture 67" descr="white-hot.png"/>
            <p:cNvPicPr>
              <a:picLocks noChangeAspect="1"/>
            </p:cNvPicPr>
            <p:nvPr/>
          </p:nvPicPr>
          <p:blipFill>
            <a:blip r:embed="rId5"/>
            <a:stretch>
              <a:fillRect/>
            </a:stretch>
          </p:blipFill>
          <p:spPr>
            <a:xfrm>
              <a:off x="2819113" y="4273639"/>
              <a:ext cx="5569159" cy="470004"/>
            </a:xfrm>
            <a:prstGeom prst="rect">
              <a:avLst/>
            </a:prstGeom>
            <a:noFill/>
            <a:ln>
              <a:noFill/>
            </a:ln>
          </p:spPr>
        </p:pic>
        <p:sp>
          <p:nvSpPr>
            <p:cNvPr id="99" name="TextBox 98"/>
            <p:cNvSpPr txBox="1"/>
            <p:nvPr/>
          </p:nvSpPr>
          <p:spPr>
            <a:xfrm>
              <a:off x="3804540" y="4370491"/>
              <a:ext cx="3902034" cy="193172"/>
            </a:xfrm>
            <a:prstGeom prst="rect">
              <a:avLst/>
            </a:prstGeom>
            <a:noFill/>
          </p:spPr>
          <p:txBody>
            <a:bodyPr spcFirstLastPara="1" wrap="square" lIns="68607" tIns="34304" rIns="68607" bIns="34304" numCol="1" rtlCol="0">
              <a:prstTxWarp prst="textArchDown">
                <a:avLst/>
              </a:prstTxWarp>
              <a:spAutoFit/>
            </a:bodyPr>
            <a:lstStyle>
              <a:defPPr>
                <a:defRPr lang="en-US"/>
              </a:defPPr>
              <a:lvl1pPr algn="ctr" defTabSz="914361">
                <a:defRPr sz="1600">
                  <a:gradFill>
                    <a:gsLst>
                      <a:gs pos="0">
                        <a:srgbClr val="000000"/>
                      </a:gs>
                      <a:gs pos="100000">
                        <a:srgbClr val="000000"/>
                      </a:gs>
                    </a:gsLst>
                    <a:lin ang="0" scaled="1"/>
                  </a:gradFill>
                  <a:latin typeface="Segoe Condensed" pitchFamily="34" charset="0"/>
                </a:defRPr>
              </a:lvl1pPr>
            </a:lstStyle>
            <a:p>
              <a:r>
                <a:rPr lang="en-US" sz="1200" dirty="0">
                  <a:latin typeface="Segoe Light" pitchFamily="34" charset="0"/>
                </a:rPr>
                <a:t>HIGH PERFORMANCE VIRTUALIZATION</a:t>
              </a:r>
            </a:p>
          </p:txBody>
        </p:sp>
      </p:grpSp>
      <p:grpSp>
        <p:nvGrpSpPr>
          <p:cNvPr id="95" name="Group 94"/>
          <p:cNvGrpSpPr/>
          <p:nvPr/>
        </p:nvGrpSpPr>
        <p:grpSpPr>
          <a:xfrm>
            <a:off x="6688476" y="3276496"/>
            <a:ext cx="784101" cy="818065"/>
            <a:chOff x="6879930" y="2508201"/>
            <a:chExt cx="1243505" cy="1686081"/>
          </a:xfrm>
        </p:grpSpPr>
        <p:pic>
          <p:nvPicPr>
            <p:cNvPr id="96" name="Picture 10" descr="C:\Users\Claudette\Documents\2010 jobs\logos\linux penguin.png"/>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6879930" y="2508201"/>
              <a:ext cx="1243505" cy="1443703"/>
            </a:xfrm>
            <a:prstGeom prst="rect">
              <a:avLst/>
            </a:prstGeom>
            <a:noFill/>
            <a:extLst>
              <a:ext uri="{909E8E84-426E-40DD-AFC4-6F175D3DCCD1}">
                <a14:hiddenFill xmlns:a14="http://schemas.microsoft.com/office/drawing/2010/main" xmlns="">
                  <a:solidFill>
                    <a:srgbClr val="FFFFFF"/>
                  </a:solidFill>
                </a14:hiddenFill>
              </a:ext>
            </a:extLst>
          </p:spPr>
        </p:pic>
        <p:pic>
          <p:nvPicPr>
            <p:cNvPr id="97" name="Picture 12" descr="C:\Users\Claudette\Documents\2010 jobs\logos\linux straight.tif"/>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7062678" y="3951904"/>
              <a:ext cx="887104" cy="242378"/>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028" name="Picture 4" descr="\\server3\internalbin\Resource DVD\DVD_ART36\DVD_Art_08-10-2010\Logos\Windows\_Windows (brand)\Windows-brand_v_r.png"/>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3751006" y="3359397"/>
            <a:ext cx="1068698" cy="746940"/>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12" descr="http://manqing.net/skins/redhat/css/logo.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9161091" y="3408036"/>
            <a:ext cx="334778" cy="333309"/>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2" descr="http://www.bca-wa.com/Portals/9/pics/suse-logo-green.png"/>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7680372" y="3394207"/>
            <a:ext cx="609909" cy="360967"/>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4" descr="http://mirror.leaseweb.com/centos/graphics/centos-transparent.png"/>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8337789" y="3667598"/>
            <a:ext cx="628330" cy="30159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9" name="Straight Connector 68"/>
          <p:cNvCxnSpPr/>
          <p:nvPr/>
        </p:nvCxnSpPr>
        <p:spPr>
          <a:xfrm>
            <a:off x="957928" y="3165348"/>
            <a:ext cx="9661216" cy="1603"/>
          </a:xfrm>
          <a:prstGeom prst="line">
            <a:avLst/>
          </a:prstGeom>
          <a:ln w="76200">
            <a:gradFill flip="none" rotWithShape="1">
              <a:gsLst>
                <a:gs pos="20000">
                  <a:srgbClr val="FFFFFF">
                    <a:alpha val="40000"/>
                  </a:srgbClr>
                </a:gs>
                <a:gs pos="0">
                  <a:srgbClr val="FFFFFF">
                    <a:alpha val="0"/>
                  </a:srgbClr>
                </a:gs>
                <a:gs pos="79000">
                  <a:srgbClr val="FFFFFF">
                    <a:alpha val="40000"/>
                  </a:srgbClr>
                </a:gs>
                <a:gs pos="100000">
                  <a:srgbClr val="FFFFFF">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9716913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3">
                                            <p:txEl>
                                              <p:pRg st="0" end="0"/>
                                            </p:txEl>
                                          </p:spTgt>
                                        </p:tgtEl>
                                        <p:attrNameLst>
                                          <p:attrName>style.visibility</p:attrName>
                                        </p:attrNameLst>
                                      </p:cBhvr>
                                      <p:to>
                                        <p:strVal val="visible"/>
                                      </p:to>
                                    </p:set>
                                    <p:animEffect transition="in" filter="fade">
                                      <p:cBhvr>
                                        <p:cTn id="7" dur="1000"/>
                                        <p:tgtEl>
                                          <p:spTgt spid="103">
                                            <p:txEl>
                                              <p:pRg st="0" end="0"/>
                                            </p:txEl>
                                          </p:spTgt>
                                        </p:tgtEl>
                                      </p:cBhvr>
                                    </p:animEffect>
                                  </p:childTnLst>
                                </p:cTn>
                              </p:par>
                            </p:childTnLst>
                          </p:cTn>
                        </p:par>
                        <p:par>
                          <p:cTn id="8" fill="hold">
                            <p:stCondLst>
                              <p:cond delay="1000"/>
                            </p:stCondLst>
                            <p:childTnLst>
                              <p:par>
                                <p:cTn id="9" presetID="16" presetClass="entr" presetSubtype="37"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Vertical)">
                                      <p:cBhvr>
                                        <p:cTn id="11" dur="500"/>
                                        <p:tgtEl>
                                          <p:spTgt spid="2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childTnLst>
                                </p:cTn>
                              </p:par>
                            </p:childTnLst>
                          </p:cTn>
                        </p:par>
                        <p:par>
                          <p:cTn id="15" fill="hold">
                            <p:stCondLst>
                              <p:cond delay="2000"/>
                            </p:stCondLst>
                            <p:childTnLst>
                              <p:par>
                                <p:cTn id="16" presetID="47"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7"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7" presetClass="entr" presetSubtype="0"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1000" fill="hold"/>
                                        <p:tgtEl>
                                          <p:spTgt spid="21"/>
                                        </p:tgtEl>
                                        <p:attrNameLst>
                                          <p:attrName>ppt_y</p:attrName>
                                        </p:attrNameLst>
                                      </p:cBhvr>
                                      <p:tavLst>
                                        <p:tav tm="0">
                                          <p:val>
                                            <p:strVal val="#ppt_y-.1"/>
                                          </p:val>
                                        </p:tav>
                                        <p:tav tm="100000">
                                          <p:val>
                                            <p:strVal val="#ppt_y"/>
                                          </p:val>
                                        </p:tav>
                                      </p:tavLst>
                                    </p:anim>
                                  </p:childTnLst>
                                </p:cTn>
                              </p:par>
                            </p:childTnLst>
                          </p:cTn>
                        </p:par>
                        <p:par>
                          <p:cTn id="33" fill="hold">
                            <p:stCondLst>
                              <p:cond delay="5000"/>
                            </p:stCondLst>
                            <p:childTnLst>
                              <p:par>
                                <p:cTn id="34" presetID="47" presetClass="entr" presetSubtype="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par>
                          <p:cTn id="39" fill="hold">
                            <p:stCondLst>
                              <p:cond delay="6000"/>
                            </p:stCondLst>
                            <p:childTnLst>
                              <p:par>
                                <p:cTn id="40" presetID="47" presetClass="entr" presetSubtype="0"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10" presetClass="entr" presetSubtype="0"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500"/>
                                        <p:tgtEl>
                                          <p:spTgt spid="69"/>
                                        </p:tgtEl>
                                      </p:cBhvr>
                                    </p:animEffect>
                                  </p:childTnLst>
                                </p:cTn>
                              </p:par>
                            </p:childTnLst>
                          </p:cTn>
                        </p:par>
                        <p:par>
                          <p:cTn id="48" fill="hold">
                            <p:stCondLst>
                              <p:cond delay="7000"/>
                            </p:stCondLst>
                            <p:childTnLst>
                              <p:par>
                                <p:cTn id="49" presetID="16" presetClass="entr" presetSubtype="37" fill="hold"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barn(outVertical)">
                                      <p:cBhvr>
                                        <p:cTn id="51" dur="500"/>
                                        <p:tgtEl>
                                          <p:spTgt spid="25"/>
                                        </p:tgtEl>
                                      </p:cBhvr>
                                    </p:animEffect>
                                  </p:childTnLst>
                                </p:cTn>
                              </p:par>
                              <p:par>
                                <p:cTn id="52" presetID="47" presetClass="entr" presetSubtype="0" fill="hold" nodeType="withEffect">
                                  <p:stCondLst>
                                    <p:cond delay="0"/>
                                  </p:stCondLst>
                                  <p:childTnLst>
                                    <p:set>
                                      <p:cBhvr>
                                        <p:cTn id="53" dur="1" fill="hold">
                                          <p:stCondLst>
                                            <p:cond delay="0"/>
                                          </p:stCondLst>
                                        </p:cTn>
                                        <p:tgtEl>
                                          <p:spTgt spid="2050"/>
                                        </p:tgtEl>
                                        <p:attrNameLst>
                                          <p:attrName>style.visibility</p:attrName>
                                        </p:attrNameLst>
                                      </p:cBhvr>
                                      <p:to>
                                        <p:strVal val="visible"/>
                                      </p:to>
                                    </p:set>
                                    <p:animEffect transition="in" filter="fade">
                                      <p:cBhvr>
                                        <p:cTn id="54" dur="1000"/>
                                        <p:tgtEl>
                                          <p:spTgt spid="2050"/>
                                        </p:tgtEl>
                                      </p:cBhvr>
                                    </p:animEffect>
                                    <p:anim calcmode="lin" valueType="num">
                                      <p:cBhvr>
                                        <p:cTn id="55" dur="1000" fill="hold"/>
                                        <p:tgtEl>
                                          <p:spTgt spid="2050"/>
                                        </p:tgtEl>
                                        <p:attrNameLst>
                                          <p:attrName>ppt_x</p:attrName>
                                        </p:attrNameLst>
                                      </p:cBhvr>
                                      <p:tavLst>
                                        <p:tav tm="0">
                                          <p:val>
                                            <p:strVal val="#ppt_x"/>
                                          </p:val>
                                        </p:tav>
                                        <p:tav tm="100000">
                                          <p:val>
                                            <p:strVal val="#ppt_x"/>
                                          </p:val>
                                        </p:tav>
                                      </p:tavLst>
                                    </p:anim>
                                    <p:anim calcmode="lin" valueType="num">
                                      <p:cBhvr>
                                        <p:cTn id="56" dur="1000" fill="hold"/>
                                        <p:tgtEl>
                                          <p:spTgt spid="2050"/>
                                        </p:tgtEl>
                                        <p:attrNameLst>
                                          <p:attrName>ppt_y</p:attrName>
                                        </p:attrNameLst>
                                      </p:cBhvr>
                                      <p:tavLst>
                                        <p:tav tm="0">
                                          <p:val>
                                            <p:strVal val="#ppt_y-.1"/>
                                          </p:val>
                                        </p:tav>
                                        <p:tav tm="100000">
                                          <p:val>
                                            <p:strVal val="#ppt_y"/>
                                          </p:val>
                                        </p:tav>
                                      </p:tavLst>
                                    </p:anim>
                                  </p:childTnLst>
                                </p:cTn>
                              </p:par>
                            </p:childTnLst>
                          </p:cTn>
                        </p:par>
                        <p:par>
                          <p:cTn id="57" fill="hold">
                            <p:stCondLst>
                              <p:cond delay="8000"/>
                            </p:stCondLst>
                            <p:childTnLst>
                              <p:par>
                                <p:cTn id="58" presetID="42" presetClass="entr" presetSubtype="0" fill="hold" nodeType="afterEffect">
                                  <p:stCondLst>
                                    <p:cond delay="0"/>
                                  </p:stCondLst>
                                  <p:childTnLst>
                                    <p:set>
                                      <p:cBhvr>
                                        <p:cTn id="59" dur="1" fill="hold">
                                          <p:stCondLst>
                                            <p:cond delay="0"/>
                                          </p:stCondLst>
                                        </p:cTn>
                                        <p:tgtEl>
                                          <p:spTgt spid="1028"/>
                                        </p:tgtEl>
                                        <p:attrNameLst>
                                          <p:attrName>style.visibility</p:attrName>
                                        </p:attrNameLst>
                                      </p:cBhvr>
                                      <p:to>
                                        <p:strVal val="visible"/>
                                      </p:to>
                                    </p:set>
                                    <p:animEffect transition="in" filter="fade">
                                      <p:cBhvr>
                                        <p:cTn id="60" dur="1000"/>
                                        <p:tgtEl>
                                          <p:spTgt spid="1028"/>
                                        </p:tgtEl>
                                      </p:cBhvr>
                                    </p:animEffect>
                                    <p:anim calcmode="lin" valueType="num">
                                      <p:cBhvr>
                                        <p:cTn id="61" dur="1000" fill="hold"/>
                                        <p:tgtEl>
                                          <p:spTgt spid="1028"/>
                                        </p:tgtEl>
                                        <p:attrNameLst>
                                          <p:attrName>ppt_x</p:attrName>
                                        </p:attrNameLst>
                                      </p:cBhvr>
                                      <p:tavLst>
                                        <p:tav tm="0">
                                          <p:val>
                                            <p:strVal val="#ppt_x"/>
                                          </p:val>
                                        </p:tav>
                                        <p:tav tm="100000">
                                          <p:val>
                                            <p:strVal val="#ppt_x"/>
                                          </p:val>
                                        </p:tav>
                                      </p:tavLst>
                                    </p:anim>
                                    <p:anim calcmode="lin" valueType="num">
                                      <p:cBhvr>
                                        <p:cTn id="62" dur="1000" fill="hold"/>
                                        <p:tgtEl>
                                          <p:spTgt spid="1028"/>
                                        </p:tgtEl>
                                        <p:attrNameLst>
                                          <p:attrName>ppt_y</p:attrName>
                                        </p:attrNameLst>
                                      </p:cBhvr>
                                      <p:tavLst>
                                        <p:tav tm="0">
                                          <p:val>
                                            <p:strVal val="#ppt_y+.1"/>
                                          </p:val>
                                        </p:tav>
                                        <p:tav tm="100000">
                                          <p:val>
                                            <p:strVal val="#ppt_y"/>
                                          </p:val>
                                        </p:tav>
                                      </p:tavLst>
                                    </p:anim>
                                  </p:childTnLst>
                                </p:cTn>
                              </p:par>
                            </p:childTnLst>
                          </p:cTn>
                        </p:par>
                        <p:par>
                          <p:cTn id="63" fill="hold">
                            <p:stCondLst>
                              <p:cond delay="9000"/>
                            </p:stCondLst>
                            <p:childTnLst>
                              <p:par>
                                <p:cTn id="64" presetID="42" presetClass="entr" presetSubtype="0" fill="hold" nodeType="afterEffect">
                                  <p:stCondLst>
                                    <p:cond delay="0"/>
                                  </p:stCondLst>
                                  <p:childTnLst>
                                    <p:set>
                                      <p:cBhvr>
                                        <p:cTn id="65" dur="1" fill="hold">
                                          <p:stCondLst>
                                            <p:cond delay="0"/>
                                          </p:stCondLst>
                                        </p:cTn>
                                        <p:tgtEl>
                                          <p:spTgt spid="95"/>
                                        </p:tgtEl>
                                        <p:attrNameLst>
                                          <p:attrName>style.visibility</p:attrName>
                                        </p:attrNameLst>
                                      </p:cBhvr>
                                      <p:to>
                                        <p:strVal val="visible"/>
                                      </p:to>
                                    </p:set>
                                    <p:animEffect transition="in" filter="fade">
                                      <p:cBhvr>
                                        <p:cTn id="66" dur="1000"/>
                                        <p:tgtEl>
                                          <p:spTgt spid="95"/>
                                        </p:tgtEl>
                                      </p:cBhvr>
                                    </p:animEffect>
                                    <p:anim calcmode="lin" valueType="num">
                                      <p:cBhvr>
                                        <p:cTn id="67" dur="1000" fill="hold"/>
                                        <p:tgtEl>
                                          <p:spTgt spid="95"/>
                                        </p:tgtEl>
                                        <p:attrNameLst>
                                          <p:attrName>ppt_x</p:attrName>
                                        </p:attrNameLst>
                                      </p:cBhvr>
                                      <p:tavLst>
                                        <p:tav tm="0">
                                          <p:val>
                                            <p:strVal val="#ppt_x"/>
                                          </p:val>
                                        </p:tav>
                                        <p:tav tm="100000">
                                          <p:val>
                                            <p:strVal val="#ppt_x"/>
                                          </p:val>
                                        </p:tav>
                                      </p:tavLst>
                                    </p:anim>
                                    <p:anim calcmode="lin" valueType="num">
                                      <p:cBhvr>
                                        <p:cTn id="68" dur="1000" fill="hold"/>
                                        <p:tgtEl>
                                          <p:spTgt spid="95"/>
                                        </p:tgtEl>
                                        <p:attrNameLst>
                                          <p:attrName>ppt_y</p:attrName>
                                        </p:attrNameLst>
                                      </p:cBhvr>
                                      <p:tavLst>
                                        <p:tav tm="0">
                                          <p:val>
                                            <p:strVal val="#ppt_y+.1"/>
                                          </p:val>
                                        </p:tav>
                                        <p:tav tm="100000">
                                          <p:val>
                                            <p:strVal val="#ppt_y"/>
                                          </p:val>
                                        </p:tav>
                                      </p:tavLst>
                                    </p:anim>
                                  </p:childTnLst>
                                </p:cTn>
                              </p:par>
                            </p:childTnLst>
                          </p:cTn>
                        </p:par>
                        <p:par>
                          <p:cTn id="69" fill="hold">
                            <p:stCondLst>
                              <p:cond delay="10000"/>
                            </p:stCondLst>
                            <p:childTnLst>
                              <p:par>
                                <p:cTn id="70" presetID="10" presetClass="entr" presetSubtype="0" fill="hold" nodeType="after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childTnLst>
                          </p:cTn>
                        </p:par>
                        <p:par>
                          <p:cTn id="73" fill="hold">
                            <p:stCondLst>
                              <p:cond delay="10500"/>
                            </p:stCondLst>
                            <p:childTnLst>
                              <p:par>
                                <p:cTn id="74" presetID="10" presetClass="entr" presetSubtype="0" fill="hold" nodeType="after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fade">
                                      <p:cBhvr>
                                        <p:cTn id="76" dur="500"/>
                                        <p:tgtEl>
                                          <p:spTgt spid="50"/>
                                        </p:tgtEl>
                                      </p:cBhvr>
                                    </p:animEffect>
                                  </p:childTnLst>
                                </p:cTn>
                              </p:par>
                            </p:childTnLst>
                          </p:cTn>
                        </p:par>
                        <p:par>
                          <p:cTn id="77" fill="hold">
                            <p:stCondLst>
                              <p:cond delay="11000"/>
                            </p:stCondLst>
                            <p:childTnLst>
                              <p:par>
                                <p:cTn id="78" presetID="10" presetClass="entr" presetSubtype="0" fill="hold" nodeType="after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fade">
                                      <p:cBhvr>
                                        <p:cTn id="80" dur="500"/>
                                        <p:tgtEl>
                                          <p:spTgt spid="44"/>
                                        </p:tgtEl>
                                      </p:cBhvr>
                                    </p:animEffect>
                                  </p:childTnLst>
                                </p:cTn>
                              </p:par>
                            </p:childTnLst>
                          </p:cTn>
                        </p:par>
                        <p:par>
                          <p:cTn id="81" fill="hold">
                            <p:stCondLst>
                              <p:cond delay="11500"/>
                            </p:stCondLst>
                            <p:childTnLst>
                              <p:par>
                                <p:cTn id="82" presetID="2" presetClass="entr" presetSubtype="2" fill="hold" grpId="0" nodeType="afterEffect">
                                  <p:stCondLst>
                                    <p:cond delay="0"/>
                                  </p:stCondLst>
                                  <p:childTnLst>
                                    <p:set>
                                      <p:cBhvr>
                                        <p:cTn id="83" dur="1" fill="hold">
                                          <p:stCondLst>
                                            <p:cond delay="0"/>
                                          </p:stCondLst>
                                        </p:cTn>
                                        <p:tgtEl>
                                          <p:spTgt spid="92"/>
                                        </p:tgtEl>
                                        <p:attrNameLst>
                                          <p:attrName>style.visibility</p:attrName>
                                        </p:attrNameLst>
                                      </p:cBhvr>
                                      <p:to>
                                        <p:strVal val="visible"/>
                                      </p:to>
                                    </p:set>
                                    <p:anim calcmode="lin" valueType="num">
                                      <p:cBhvr additive="base">
                                        <p:cTn id="84" dur="500" fill="hold"/>
                                        <p:tgtEl>
                                          <p:spTgt spid="92"/>
                                        </p:tgtEl>
                                        <p:attrNameLst>
                                          <p:attrName>ppt_x</p:attrName>
                                        </p:attrNameLst>
                                      </p:cBhvr>
                                      <p:tavLst>
                                        <p:tav tm="0">
                                          <p:val>
                                            <p:strVal val="1+#ppt_w/2"/>
                                          </p:val>
                                        </p:tav>
                                        <p:tav tm="100000">
                                          <p:val>
                                            <p:strVal val="#ppt_x"/>
                                          </p:val>
                                        </p:tav>
                                      </p:tavLst>
                                    </p:anim>
                                    <p:anim calcmode="lin" valueType="num">
                                      <p:cBhvr additive="base">
                                        <p:cTn id="85" dur="500" fill="hold"/>
                                        <p:tgtEl>
                                          <p:spTgt spid="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2" grpId="0" animBg="1"/>
      <p:bldP spid="10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831824" y="3211437"/>
            <a:ext cx="1682245" cy="1677153"/>
            <a:chOff x="8210139" y="1600200"/>
            <a:chExt cx="3451238" cy="3440791"/>
          </a:xfrm>
          <a:solidFill>
            <a:srgbClr val="C80137"/>
          </a:solidFill>
        </p:grpSpPr>
        <p:sp>
          <p:nvSpPr>
            <p:cNvPr id="45" name="Rectangle 44"/>
            <p:cNvSpPr/>
            <p:nvPr/>
          </p:nvSpPr>
          <p:spPr bwMode="auto">
            <a:xfrm>
              <a:off x="8210139" y="1600200"/>
              <a:ext cx="1677153" cy="1677153"/>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z="1800" spc="-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6" name="Rectangle 45"/>
            <p:cNvSpPr/>
            <p:nvPr/>
          </p:nvSpPr>
          <p:spPr bwMode="auto">
            <a:xfrm>
              <a:off x="9984224" y="1600200"/>
              <a:ext cx="1677153" cy="1677153"/>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z="1800" spc="-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7" name="Rectangle 46"/>
            <p:cNvSpPr/>
            <p:nvPr/>
          </p:nvSpPr>
          <p:spPr bwMode="auto">
            <a:xfrm>
              <a:off x="8210139" y="3363838"/>
              <a:ext cx="1677153" cy="1677153"/>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z="1800" spc="-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8" name="Rectangle 47"/>
            <p:cNvSpPr/>
            <p:nvPr/>
          </p:nvSpPr>
          <p:spPr bwMode="auto">
            <a:xfrm>
              <a:off x="9984224" y="3363838"/>
              <a:ext cx="1677153" cy="1677153"/>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z="1800" spc="-5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p:cNvSpPr>
            <a:spLocks noGrp="1"/>
          </p:cNvSpPr>
          <p:nvPr>
            <p:ph type="title"/>
          </p:nvPr>
        </p:nvSpPr>
        <p:spPr/>
        <p:txBody>
          <a:bodyPr/>
          <a:lstStyle/>
          <a:p>
            <a:r>
              <a:rPr lang="en-US" dirty="0" smtClean="0"/>
              <a:t>Microsoft + Open </a:t>
            </a:r>
            <a:r>
              <a:rPr lang="en-US" dirty="0"/>
              <a:t>Source </a:t>
            </a:r>
          </a:p>
        </p:txBody>
      </p:sp>
      <p:grpSp>
        <p:nvGrpSpPr>
          <p:cNvPr id="12" name="Group 11"/>
          <p:cNvGrpSpPr/>
          <p:nvPr/>
        </p:nvGrpSpPr>
        <p:grpSpPr>
          <a:xfrm>
            <a:off x="4509574" y="1447800"/>
            <a:ext cx="1677153" cy="1677153"/>
            <a:chOff x="4509574" y="1447800"/>
            <a:chExt cx="1677153" cy="1677153"/>
          </a:xfrm>
        </p:grpSpPr>
        <p:sp>
          <p:nvSpPr>
            <p:cNvPr id="21" name="Rectangle 20"/>
            <p:cNvSpPr/>
            <p:nvPr/>
          </p:nvSpPr>
          <p:spPr bwMode="auto">
            <a:xfrm>
              <a:off x="4509574" y="1447800"/>
              <a:ext cx="1677153" cy="167715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z="1800" spc="-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26" name="Picture 2" descr="http://upload.wikimedia.org/wikipedia/commons/thumb/2/27/PHP-logo.svg/1000px-PHP-logo.svg.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56726" y="2005345"/>
              <a:ext cx="1182847" cy="627072"/>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8" name="Group 17"/>
          <p:cNvGrpSpPr/>
          <p:nvPr/>
        </p:nvGrpSpPr>
        <p:grpSpPr>
          <a:xfrm>
            <a:off x="8057739" y="1447800"/>
            <a:ext cx="1677153" cy="1677153"/>
            <a:chOff x="8057739" y="1447800"/>
            <a:chExt cx="1677153" cy="1677153"/>
          </a:xfrm>
        </p:grpSpPr>
        <p:sp>
          <p:nvSpPr>
            <p:cNvPr id="23" name="Rectangle 22"/>
            <p:cNvSpPr/>
            <p:nvPr/>
          </p:nvSpPr>
          <p:spPr bwMode="auto">
            <a:xfrm>
              <a:off x="8057739" y="1447800"/>
              <a:ext cx="1677153" cy="167715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z="1800" spc="-5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4" name="Group 3"/>
            <p:cNvGrpSpPr/>
            <p:nvPr/>
          </p:nvGrpSpPr>
          <p:grpSpPr>
            <a:xfrm>
              <a:off x="8132763" y="2033894"/>
              <a:ext cx="1595541" cy="598523"/>
              <a:chOff x="3116982" y="3678239"/>
              <a:chExt cx="3416646" cy="1262061"/>
            </a:xfrm>
          </p:grpSpPr>
          <p:pic>
            <p:nvPicPr>
              <p:cNvPr id="1028" name="Picture 4" descr="File:Mozilla Firefox wordmark.svg">
                <a:hlinkClick r:id="rId4"/>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294939" y="3678239"/>
                <a:ext cx="2238689" cy="1262061"/>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File:Firefox 3.5 logo.png">
                <a:hlinkClick r:id="rId6"/>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116982" y="3749843"/>
                <a:ext cx="1190457" cy="1190457"/>
              </a:xfrm>
              <a:prstGeom prst="rect">
                <a:avLst/>
              </a:prstGeom>
              <a:noFill/>
              <a:extLst>
                <a:ext uri="{909E8E84-426E-40DD-AFC4-6F175D3DCCD1}">
                  <a14:hiddenFill xmlns:a14="http://schemas.microsoft.com/office/drawing/2010/main" xmlns="">
                    <a:solidFill>
                      <a:srgbClr val="FFFFFF"/>
                    </a:solidFill>
                  </a14:hiddenFill>
                </a:ext>
              </a:extLst>
            </p:spPr>
          </p:pic>
        </p:grpSp>
      </p:grpSp>
      <p:grpSp>
        <p:nvGrpSpPr>
          <p:cNvPr id="10" name="Group 9"/>
          <p:cNvGrpSpPr/>
          <p:nvPr/>
        </p:nvGrpSpPr>
        <p:grpSpPr>
          <a:xfrm>
            <a:off x="961408" y="1447800"/>
            <a:ext cx="1677153" cy="1677153"/>
            <a:chOff x="961408" y="1447800"/>
            <a:chExt cx="1677153" cy="1677153"/>
          </a:xfrm>
        </p:grpSpPr>
        <p:sp>
          <p:nvSpPr>
            <p:cNvPr id="25" name="Rectangle 24"/>
            <p:cNvSpPr/>
            <p:nvPr/>
          </p:nvSpPr>
          <p:spPr bwMode="auto">
            <a:xfrm>
              <a:off x="961408" y="1447800"/>
              <a:ext cx="1677153" cy="167715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z="1800" spc="-5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7" name="Group 6"/>
            <p:cNvGrpSpPr/>
            <p:nvPr/>
          </p:nvGrpSpPr>
          <p:grpSpPr>
            <a:xfrm>
              <a:off x="1380636" y="1718829"/>
              <a:ext cx="846577" cy="1200812"/>
              <a:chOff x="7018372" y="2665559"/>
              <a:chExt cx="975713" cy="1488938"/>
            </a:xfrm>
          </p:grpSpPr>
          <p:pic>
            <p:nvPicPr>
              <p:cNvPr id="1034" name="Picture 10" descr="C:\Users\Claudette\Documents\2010 jobs\logos\linux penguin.png"/>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7018372" y="2665559"/>
                <a:ext cx="975713" cy="1132797"/>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C:\Users\Claudette\Documents\2010 jobs\logos\linux straight.tif"/>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7062678" y="3912119"/>
                <a:ext cx="887103" cy="242378"/>
              </a:xfrm>
              <a:prstGeom prst="rect">
                <a:avLst/>
              </a:prstGeom>
              <a:noFill/>
              <a:extLst>
                <a:ext uri="{909E8E84-426E-40DD-AFC4-6F175D3DCCD1}">
                  <a14:hiddenFill xmlns:a14="http://schemas.microsoft.com/office/drawing/2010/main" xmlns="">
                    <a:solidFill>
                      <a:srgbClr val="FFFFFF"/>
                    </a:solidFill>
                  </a14:hiddenFill>
                </a:ext>
              </a:extLst>
            </p:spPr>
          </p:pic>
        </p:grpSp>
      </p:grpSp>
      <p:pic>
        <p:nvPicPr>
          <p:cNvPr id="19" name="Picture 18" descr="bridgebasetransparent.png"/>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238068" y="5381865"/>
            <a:ext cx="11753470" cy="1476135"/>
          </a:xfrm>
          <a:prstGeom prst="rect">
            <a:avLst/>
          </a:prstGeom>
          <a:noFill/>
          <a:ln>
            <a:noFill/>
          </a:ln>
        </p:spPr>
      </p:pic>
      <p:grpSp>
        <p:nvGrpSpPr>
          <p:cNvPr id="50" name="Group 49"/>
          <p:cNvGrpSpPr/>
          <p:nvPr/>
        </p:nvGrpSpPr>
        <p:grpSpPr>
          <a:xfrm>
            <a:off x="4509574" y="3211438"/>
            <a:ext cx="1677153" cy="1677153"/>
            <a:chOff x="4509574" y="3211438"/>
            <a:chExt cx="1677153" cy="1677153"/>
          </a:xfrm>
        </p:grpSpPr>
        <p:sp>
          <p:nvSpPr>
            <p:cNvPr id="29" name="Rectangle 28"/>
            <p:cNvSpPr/>
            <p:nvPr/>
          </p:nvSpPr>
          <p:spPr bwMode="auto">
            <a:xfrm>
              <a:off x="4509574" y="3211438"/>
              <a:ext cx="1677153" cy="167715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z="1800" spc="-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5" name="Picture 2" descr="http://upload.wikimedia.org/wikipedia/en/thumb/6/62/MySQL.svg/489px-MySQL.svg.png"/>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4703551" y="3591869"/>
              <a:ext cx="1236022" cy="639664"/>
            </a:xfrm>
            <a:prstGeom prst="rect">
              <a:avLst/>
            </a:prstGeom>
            <a:noFill/>
            <a:ln>
              <a:noFill/>
            </a:ln>
            <a:extLst/>
          </p:spPr>
        </p:pic>
      </p:grpSp>
      <p:grpSp>
        <p:nvGrpSpPr>
          <p:cNvPr id="26" name="Group 25"/>
          <p:cNvGrpSpPr/>
          <p:nvPr/>
        </p:nvGrpSpPr>
        <p:grpSpPr>
          <a:xfrm>
            <a:off x="9831824" y="1447800"/>
            <a:ext cx="1677153" cy="1677153"/>
            <a:chOff x="9831824" y="1447800"/>
            <a:chExt cx="1677153" cy="1677153"/>
          </a:xfrm>
        </p:grpSpPr>
        <p:sp>
          <p:nvSpPr>
            <p:cNvPr id="24" name="Rectangle 23"/>
            <p:cNvSpPr/>
            <p:nvPr/>
          </p:nvSpPr>
          <p:spPr bwMode="auto">
            <a:xfrm>
              <a:off x="9831824" y="1447800"/>
              <a:ext cx="1677153" cy="167715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z="1800" spc="-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6" name="Picture 2" descr="C:\Users\mjbrown\Desktop\Web\Graphics\Drupal\druplicon.small[1].png"/>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10270809" y="1842664"/>
              <a:ext cx="799182" cy="913588"/>
            </a:xfrm>
            <a:prstGeom prst="rect">
              <a:avLst/>
            </a:prstGeom>
            <a:noFill/>
            <a:ln>
              <a:noFill/>
            </a:ln>
            <a:extLst>
              <a:ext uri="{909E8E84-426E-40DD-AFC4-6F175D3DCCD1}">
                <a14:hiddenFill xmlns:a14="http://schemas.microsoft.com/office/drawing/2010/main" xmlns="">
                  <a:solidFill>
                    <a:srgbClr val="FFFFFF"/>
                  </a:solidFill>
                </a14:hiddenFill>
              </a:ext>
            </a:extLst>
          </p:spPr>
        </p:pic>
      </p:grpSp>
      <p:grpSp>
        <p:nvGrpSpPr>
          <p:cNvPr id="41" name="Group 40"/>
          <p:cNvGrpSpPr/>
          <p:nvPr/>
        </p:nvGrpSpPr>
        <p:grpSpPr>
          <a:xfrm>
            <a:off x="961408" y="3211438"/>
            <a:ext cx="1677153" cy="1677153"/>
            <a:chOff x="961408" y="3211438"/>
            <a:chExt cx="1677153" cy="1677153"/>
          </a:xfrm>
        </p:grpSpPr>
        <p:sp>
          <p:nvSpPr>
            <p:cNvPr id="33" name="Rectangle 32"/>
            <p:cNvSpPr/>
            <p:nvPr/>
          </p:nvSpPr>
          <p:spPr bwMode="auto">
            <a:xfrm>
              <a:off x="961408" y="3211438"/>
              <a:ext cx="1677153" cy="167715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z="1800" spc="-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7" name="Picture 2">
              <a:hlinkClick r:id="rId13"/>
            </p:cNvPr>
            <p:cNvPicPr>
              <a:picLocks noChangeAspect="1" noChangeArrowheads="1"/>
            </p:cNvPicPr>
            <p:nvPr/>
          </p:nvPicPr>
          <p:blipFill>
            <a:blip r:embed="rId14">
              <a:extLst>
                <a:ext uri="{28A0092B-C50C-407E-A947-70E740481C1C}">
                  <a14:useLocalDpi xmlns:a14="http://schemas.microsoft.com/office/drawing/2010/main" xmlns="" val="0"/>
                </a:ext>
              </a:extLst>
            </a:blip>
            <a:stretch>
              <a:fillRect/>
            </a:stretch>
          </p:blipFill>
          <p:spPr bwMode="auto">
            <a:xfrm>
              <a:off x="1011832" y="3766218"/>
              <a:ext cx="1574398" cy="53892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49" name="Group 48"/>
          <p:cNvGrpSpPr/>
          <p:nvPr/>
        </p:nvGrpSpPr>
        <p:grpSpPr>
          <a:xfrm>
            <a:off x="2735491" y="3211438"/>
            <a:ext cx="1677153" cy="1677153"/>
            <a:chOff x="2735491" y="3211438"/>
            <a:chExt cx="1677153" cy="1677153"/>
          </a:xfrm>
        </p:grpSpPr>
        <p:sp>
          <p:nvSpPr>
            <p:cNvPr id="28" name="Rectangle 27"/>
            <p:cNvSpPr/>
            <p:nvPr/>
          </p:nvSpPr>
          <p:spPr bwMode="auto">
            <a:xfrm>
              <a:off x="2735491" y="3211438"/>
              <a:ext cx="1677153" cy="167715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z="1800" spc="-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2051" name="Picture 3" descr="F:\2010 jobs\logos\samba.png"/>
            <p:cNvPicPr>
              <a:picLocks noChangeAspect="1" noChangeArrowheads="1"/>
            </p:cNvPicPr>
            <p:nvPr/>
          </p:nvPicPr>
          <p:blipFill>
            <a:blip r:embed="rId15">
              <a:extLst>
                <a:ext uri="{28A0092B-C50C-407E-A947-70E740481C1C}">
                  <a14:useLocalDpi xmlns:a14="http://schemas.microsoft.com/office/drawing/2010/main" xmlns="" val="0"/>
                </a:ext>
              </a:extLst>
            </a:blip>
            <a:srcRect/>
            <a:stretch>
              <a:fillRect/>
            </a:stretch>
          </p:blipFill>
          <p:spPr bwMode="auto">
            <a:xfrm>
              <a:off x="2834760" y="3939459"/>
              <a:ext cx="1443184" cy="25970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3" name="Group 12"/>
          <p:cNvGrpSpPr/>
          <p:nvPr/>
        </p:nvGrpSpPr>
        <p:grpSpPr>
          <a:xfrm>
            <a:off x="6283656" y="1447800"/>
            <a:ext cx="1677153" cy="1677153"/>
            <a:chOff x="6283656" y="1447800"/>
            <a:chExt cx="1677153" cy="1677153"/>
          </a:xfrm>
        </p:grpSpPr>
        <p:sp>
          <p:nvSpPr>
            <p:cNvPr id="22" name="Rectangle 21"/>
            <p:cNvSpPr/>
            <p:nvPr/>
          </p:nvSpPr>
          <p:spPr bwMode="auto">
            <a:xfrm>
              <a:off x="6283656" y="1447800"/>
              <a:ext cx="1677153" cy="167715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z="1800" spc="-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43" name="Picture 2" descr="C:\Users\claudette\Documents\2011 Jobs\Kelly Young\02-Crystal\graphics\java.png"/>
            <p:cNvPicPr>
              <a:picLocks noChangeAspect="1" noChangeArrowheads="1"/>
            </p:cNvPicPr>
            <p:nvPr/>
          </p:nvPicPr>
          <p:blipFill>
            <a:blip r:embed="rId16">
              <a:extLst>
                <a:ext uri="{28A0092B-C50C-407E-A947-70E740481C1C}">
                  <a14:useLocalDpi xmlns:a14="http://schemas.microsoft.com/office/drawing/2010/main" xmlns="" val="0"/>
                </a:ext>
              </a:extLst>
            </a:blip>
            <a:srcRect/>
            <a:stretch>
              <a:fillRect/>
            </a:stretch>
          </p:blipFill>
          <p:spPr bwMode="auto">
            <a:xfrm>
              <a:off x="6718646" y="1543817"/>
              <a:ext cx="807171" cy="1485117"/>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51" name="Group 50"/>
          <p:cNvGrpSpPr/>
          <p:nvPr/>
        </p:nvGrpSpPr>
        <p:grpSpPr>
          <a:xfrm>
            <a:off x="6283656" y="3211438"/>
            <a:ext cx="1677153" cy="1677153"/>
            <a:chOff x="6283656" y="3211438"/>
            <a:chExt cx="1677153" cy="1677153"/>
          </a:xfrm>
        </p:grpSpPr>
        <p:sp>
          <p:nvSpPr>
            <p:cNvPr id="30" name="Rectangle 29"/>
            <p:cNvSpPr/>
            <p:nvPr/>
          </p:nvSpPr>
          <p:spPr bwMode="auto">
            <a:xfrm>
              <a:off x="6283656" y="3211438"/>
              <a:ext cx="1677153" cy="167715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z="1800" spc="-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44" name="Picture 2" descr="C:\Users\claudette\Documents\2011 Jobs\logos\moodle-logo.png"/>
            <p:cNvPicPr>
              <a:picLocks noChangeAspect="1" noChangeArrowheads="1"/>
            </p:cNvPicPr>
            <p:nvPr/>
          </p:nvPicPr>
          <p:blipFill>
            <a:blip r:embed="rId17">
              <a:extLst>
                <a:ext uri="{28A0092B-C50C-407E-A947-70E740481C1C}">
                  <a14:useLocalDpi xmlns:a14="http://schemas.microsoft.com/office/drawing/2010/main" xmlns="" val="0"/>
                </a:ext>
              </a:extLst>
            </a:blip>
            <a:srcRect/>
            <a:stretch>
              <a:fillRect/>
            </a:stretch>
          </p:blipFill>
          <p:spPr bwMode="auto">
            <a:xfrm>
              <a:off x="6457409" y="3857761"/>
              <a:ext cx="1329645" cy="3757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52" name="Group 51"/>
          <p:cNvGrpSpPr/>
          <p:nvPr/>
        </p:nvGrpSpPr>
        <p:grpSpPr>
          <a:xfrm>
            <a:off x="8057739" y="3211438"/>
            <a:ext cx="1677153" cy="1677153"/>
            <a:chOff x="8057739" y="3211438"/>
            <a:chExt cx="1677153" cy="1677153"/>
          </a:xfrm>
        </p:grpSpPr>
        <p:sp>
          <p:nvSpPr>
            <p:cNvPr id="31" name="Rectangle 30"/>
            <p:cNvSpPr/>
            <p:nvPr/>
          </p:nvSpPr>
          <p:spPr bwMode="auto">
            <a:xfrm>
              <a:off x="8057739" y="3211438"/>
              <a:ext cx="1677153" cy="167715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z="1800" spc="-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2" descr="C:\Users\claudette\Documents\2011 Jobs\logos\hadoop.png"/>
            <p:cNvPicPr>
              <a:picLocks noChangeAspect="1" noChangeArrowheads="1"/>
            </p:cNvPicPr>
            <p:nvPr/>
          </p:nvPicPr>
          <p:blipFill>
            <a:blip r:embed="rId18">
              <a:extLst>
                <a:ext uri="{28A0092B-C50C-407E-A947-70E740481C1C}">
                  <a14:useLocalDpi xmlns:a14="http://schemas.microsoft.com/office/drawing/2010/main" xmlns="" val="0"/>
                </a:ext>
              </a:extLst>
            </a:blip>
            <a:srcRect/>
            <a:stretch>
              <a:fillRect/>
            </a:stretch>
          </p:blipFill>
          <p:spPr bwMode="auto">
            <a:xfrm>
              <a:off x="8185464" y="3887483"/>
              <a:ext cx="1339242" cy="316324"/>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5" name="Group 4"/>
          <p:cNvGrpSpPr/>
          <p:nvPr/>
        </p:nvGrpSpPr>
        <p:grpSpPr>
          <a:xfrm>
            <a:off x="2735491" y="1447800"/>
            <a:ext cx="1677153" cy="1677153"/>
            <a:chOff x="2735491" y="1447800"/>
            <a:chExt cx="1677153" cy="1677153"/>
          </a:xfrm>
        </p:grpSpPr>
        <p:sp>
          <p:nvSpPr>
            <p:cNvPr id="3" name="Rectangle 2"/>
            <p:cNvSpPr/>
            <p:nvPr/>
          </p:nvSpPr>
          <p:spPr bwMode="auto">
            <a:xfrm>
              <a:off x="2735491" y="1447800"/>
              <a:ext cx="1677153" cy="167715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z="1800" spc="-5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53" name="Picture 5" descr="C:\Users\claudette\Documents\2011 Jobs\logos\asf_logo [Converted].png"/>
            <p:cNvPicPr>
              <a:picLocks noChangeAspect="1" noChangeArrowheads="1"/>
            </p:cNvPicPr>
            <p:nvPr/>
          </p:nvPicPr>
          <p:blipFill>
            <a:blip r:embed="rId19">
              <a:extLst>
                <a:ext uri="{28A0092B-C50C-407E-A947-70E740481C1C}">
                  <a14:useLocalDpi xmlns:a14="http://schemas.microsoft.com/office/drawing/2010/main" xmlns="" val="0"/>
                </a:ext>
              </a:extLst>
            </a:blip>
            <a:srcRect/>
            <a:stretch>
              <a:fillRect/>
            </a:stretch>
          </p:blipFill>
          <p:spPr bwMode="auto">
            <a:xfrm>
              <a:off x="2800345" y="2174087"/>
              <a:ext cx="1469419" cy="333707"/>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30347909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500"/>
                                        <p:tgtEl>
                                          <p:spTgt spid="5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500"/>
                                        <p:tgtEl>
                                          <p:spTgt spid="51"/>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4176713" y="1777619"/>
            <a:ext cx="3849687" cy="38909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a:xfrm>
            <a:off x="519112" y="228600"/>
            <a:ext cx="11149013" cy="747897"/>
          </a:xfrm>
        </p:spPr>
        <p:txBody>
          <a:bodyPr/>
          <a:lstStyle/>
          <a:p>
            <a:r>
              <a:rPr lang="en-US" dirty="0" smtClean="0"/>
              <a:t>Microsoft </a:t>
            </a:r>
            <a:r>
              <a:rPr lang="en-US" dirty="0" smtClean="0">
                <a:solidFill>
                  <a:schemeClr val="accent1"/>
                </a:solidFill>
              </a:rPr>
              <a:t>+ Linux</a:t>
            </a:r>
            <a:endParaRPr lang="en-US" dirty="0">
              <a:solidFill>
                <a:schemeClr val="accent1"/>
              </a:solidFill>
            </a:endParaRPr>
          </a:p>
        </p:txBody>
      </p:sp>
      <p:grpSp>
        <p:nvGrpSpPr>
          <p:cNvPr id="17" name="Group 16"/>
          <p:cNvGrpSpPr/>
          <p:nvPr/>
        </p:nvGrpSpPr>
        <p:grpSpPr>
          <a:xfrm>
            <a:off x="5276586" y="2604223"/>
            <a:ext cx="1649940" cy="2237754"/>
            <a:chOff x="6879931" y="2508201"/>
            <a:chExt cx="1243505" cy="1686081"/>
          </a:xfrm>
        </p:grpSpPr>
        <p:pic>
          <p:nvPicPr>
            <p:cNvPr id="18" name="Picture 10" descr="C:\Users\Claudette\Documents\2010 jobs\logos\linux penguin.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879931" y="2508201"/>
              <a:ext cx="1243505" cy="1443703"/>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12" descr="C:\Users\Claudette\Documents\2010 jobs\logos\linux straight.tif"/>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062678" y="3951904"/>
              <a:ext cx="887104" cy="242378"/>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2" name="Content Placeholder 2"/>
          <p:cNvSpPr>
            <a:spLocks noGrp="1"/>
          </p:cNvSpPr>
          <p:nvPr>
            <p:ph type="body" sz="quarter" idx="10"/>
          </p:nvPr>
        </p:nvSpPr>
        <p:spPr>
          <a:xfrm>
            <a:off x="493268" y="1812179"/>
            <a:ext cx="3376525" cy="2774606"/>
          </a:xfrm>
        </p:spPr>
        <p:txBody>
          <a:bodyPr/>
          <a:lstStyle/>
          <a:p>
            <a:pPr marL="457200" indent="-457200">
              <a:buFont typeface="Arial" pitchFamily="34" charset="0"/>
              <a:buChar char="•"/>
            </a:pPr>
            <a:r>
              <a:rPr lang="ru-RU" sz="3200" dirty="0" smtClean="0"/>
              <a:t>Интеграция с </a:t>
            </a:r>
            <a:r>
              <a:rPr lang="en-US" sz="3200" dirty="0" smtClean="0"/>
              <a:t>Hyper-V</a:t>
            </a:r>
          </a:p>
          <a:p>
            <a:pPr marL="457200" indent="-457200">
              <a:buFont typeface="Arial" pitchFamily="34" charset="0"/>
              <a:buChar char="•"/>
            </a:pPr>
            <a:r>
              <a:rPr lang="ru-RU" sz="3200" dirty="0" smtClean="0"/>
              <a:t>Разработка приложений под </a:t>
            </a:r>
            <a:r>
              <a:rPr lang="en-US" sz="3200" dirty="0" smtClean="0"/>
              <a:t>Windows </a:t>
            </a:r>
            <a:r>
              <a:rPr lang="ru-RU" sz="3200" dirty="0" smtClean="0"/>
              <a:t>и </a:t>
            </a:r>
            <a:r>
              <a:rPr lang="en-US" sz="3200" dirty="0" smtClean="0"/>
              <a:t>Linux (</a:t>
            </a:r>
            <a:r>
              <a:rPr lang="en-US" sz="3200" dirty="0" err="1" smtClean="0"/>
              <a:t>CoApp</a:t>
            </a:r>
            <a:r>
              <a:rPr lang="en-US" sz="3200" dirty="0" smtClean="0"/>
              <a:t>)</a:t>
            </a:r>
          </a:p>
        </p:txBody>
      </p:sp>
      <p:sp>
        <p:nvSpPr>
          <p:cNvPr id="23" name="Rectangle 22"/>
          <p:cNvSpPr/>
          <p:nvPr/>
        </p:nvSpPr>
        <p:spPr bwMode="auto">
          <a:xfrm>
            <a:off x="8132763" y="1777619"/>
            <a:ext cx="3849687" cy="3890963"/>
          </a:xfrm>
          <a:prstGeom prst="rect">
            <a:avLst/>
          </a:prstGeom>
          <a:solidFill>
            <a:schemeClr val="tx2">
              <a:lumMod val="60000"/>
              <a:lumOff val="4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5" name="Oval Callout 24"/>
          <p:cNvSpPr/>
          <p:nvPr/>
        </p:nvSpPr>
        <p:spPr bwMode="auto">
          <a:xfrm>
            <a:off x="10880847" y="1993181"/>
            <a:ext cx="846777" cy="457411"/>
          </a:xfrm>
          <a:prstGeom prst="wedgeEllipseCallout">
            <a:avLst>
              <a:gd name="adj1" fmla="val -45459"/>
              <a:gd name="adj2" fmla="val 76538"/>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2" name="Rectangle 11"/>
          <p:cNvSpPr/>
          <p:nvPr/>
        </p:nvSpPr>
        <p:spPr>
          <a:xfrm>
            <a:off x="8257032" y="2846666"/>
            <a:ext cx="3639312" cy="1785104"/>
          </a:xfrm>
          <a:prstGeom prst="rect">
            <a:avLst/>
          </a:prstGeom>
        </p:spPr>
        <p:txBody>
          <a:bodyPr wrap="square">
            <a:spAutoFit/>
          </a:bodyPr>
          <a:lstStyle/>
          <a:p>
            <a:pPr defTabSz="914099" fontAlgn="base">
              <a:spcBef>
                <a:spcPct val="0"/>
              </a:spcBef>
              <a:spcAft>
                <a:spcPct val="0"/>
              </a:spcAft>
            </a:pPr>
            <a:r>
              <a:rPr lang="en-US" sz="2400" spc="-50" dirty="0">
                <a:solidFill>
                  <a:schemeClr val="bg1"/>
                </a:solidFill>
                <a:latin typeface="Segoe UI" pitchFamily="34" charset="0"/>
                <a:ea typeface="Segoe UI" pitchFamily="34" charset="0"/>
                <a:cs typeface="Segoe UI" pitchFamily="34" charset="0"/>
              </a:rPr>
              <a:t>“Microsoft is playing quite nicely with Linux and other open source tools. </a:t>
            </a:r>
            <a:r>
              <a:rPr lang="en-US" sz="2400" spc="-50" dirty="0" smtClean="0">
                <a:solidFill>
                  <a:schemeClr val="bg1"/>
                </a:solidFill>
                <a:latin typeface="Segoe UI" pitchFamily="34" charset="0"/>
                <a:ea typeface="Segoe UI" pitchFamily="34" charset="0"/>
                <a:cs typeface="Segoe UI" pitchFamily="34" charset="0"/>
              </a:rPr>
              <a:t>“</a:t>
            </a:r>
          </a:p>
          <a:p>
            <a:pPr defTabSz="914099" fontAlgn="base">
              <a:spcBef>
                <a:spcPct val="0"/>
              </a:spcBef>
              <a:spcAft>
                <a:spcPct val="0"/>
              </a:spcAft>
            </a:pPr>
            <a:endParaRPr lang="en-US" sz="2000" spc="-50" dirty="0">
              <a:solidFill>
                <a:schemeClr val="bg1"/>
              </a:solidFill>
              <a:latin typeface="Segoe UI" pitchFamily="34" charset="0"/>
              <a:ea typeface="Segoe UI" pitchFamily="34" charset="0"/>
              <a:cs typeface="Segoe UI" pitchFamily="34" charset="0"/>
            </a:endParaRPr>
          </a:p>
          <a:p>
            <a:pPr defTabSz="914099" fontAlgn="base">
              <a:spcBef>
                <a:spcPct val="0"/>
              </a:spcBef>
              <a:spcAft>
                <a:spcPct val="0"/>
              </a:spcAft>
            </a:pPr>
            <a:r>
              <a:rPr lang="en-US" spc="-50" dirty="0">
                <a:solidFill>
                  <a:schemeClr val="bg1"/>
                </a:solidFill>
                <a:latin typeface="Segoe UI" pitchFamily="34" charset="0"/>
                <a:ea typeface="Segoe UI" pitchFamily="34" charset="0"/>
                <a:cs typeface="Segoe UI" pitchFamily="34" charset="0"/>
              </a:rPr>
              <a:t>-Robert </a:t>
            </a:r>
            <a:r>
              <a:rPr lang="en-US" spc="-50" dirty="0" smtClean="0">
                <a:solidFill>
                  <a:schemeClr val="bg1"/>
                </a:solidFill>
                <a:latin typeface="Segoe UI" pitchFamily="34" charset="0"/>
                <a:ea typeface="Segoe UI" pitchFamily="34" charset="0"/>
                <a:cs typeface="Segoe UI" pitchFamily="34" charset="0"/>
              </a:rPr>
              <a:t>McMillan, Wired Enterprise</a:t>
            </a:r>
            <a:endParaRPr lang="en-US" spc="-50" dirty="0">
              <a:solidFill>
                <a:schemeClr val="bg1"/>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xmlns="" val="79253167"/>
      </p:ext>
    </p:extLst>
  </p:cSld>
  <p:clrMapOvr>
    <a:masterClrMapping/>
  </p:clrMapOvr>
  <mc:AlternateContent xmlns:mc="http://schemas.openxmlformats.org/markup-compatibility/2006">
    <mc:Choice xmlns:p14="http://schemas.microsoft.com/office/powerpoint/2010/main" xmlns="" Requires="p14">
      <p:transition spd="slow" p14:dur="15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1000"/>
                                        <p:tgtEl>
                                          <p:spTgt spid="2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xEl>
                                              <p:pRg st="1" end="1"/>
                                            </p:txEl>
                                          </p:spTgt>
                                        </p:tgtEl>
                                        <p:attrNameLst>
                                          <p:attrName>style.visibility</p:attrName>
                                        </p:attrNameLst>
                                      </p:cBhvr>
                                      <p:to>
                                        <p:strVal val="visible"/>
                                      </p:to>
                                    </p:set>
                                    <p:animEffect transition="in" filter="fade">
                                      <p:cBhvr>
                                        <p:cTn id="13" dur="10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747897"/>
          </a:xfrm>
        </p:spPr>
        <p:txBody>
          <a:bodyPr/>
          <a:lstStyle/>
          <a:p>
            <a:r>
              <a:rPr lang="en-US" dirty="0" smtClean="0"/>
              <a:t>Microsoft </a:t>
            </a:r>
            <a:r>
              <a:rPr lang="en-US" dirty="0" smtClean="0">
                <a:solidFill>
                  <a:schemeClr val="accent1"/>
                </a:solidFill>
              </a:rPr>
              <a:t>+ Apache Hadoop</a:t>
            </a:r>
            <a:endParaRPr lang="en-US" dirty="0">
              <a:solidFill>
                <a:schemeClr val="accent1"/>
              </a:solidFill>
            </a:endParaRPr>
          </a:p>
        </p:txBody>
      </p:sp>
      <p:sp>
        <p:nvSpPr>
          <p:cNvPr id="22" name="Content Placeholder 2"/>
          <p:cNvSpPr>
            <a:spLocks noGrp="1"/>
          </p:cNvSpPr>
          <p:nvPr>
            <p:ph type="body" sz="quarter" idx="10"/>
          </p:nvPr>
        </p:nvSpPr>
        <p:spPr>
          <a:xfrm>
            <a:off x="495121" y="1800528"/>
            <a:ext cx="3562529" cy="2830005"/>
          </a:xfrm>
        </p:spPr>
        <p:txBody>
          <a:bodyPr/>
          <a:lstStyle/>
          <a:p>
            <a:pPr marL="457200" indent="-457200">
              <a:buFont typeface="Arial" pitchFamily="34" charset="0"/>
              <a:buChar char="•"/>
            </a:pPr>
            <a:r>
              <a:rPr lang="ru-RU" sz="2800" dirty="0" smtClean="0"/>
              <a:t>Интеграция </a:t>
            </a:r>
            <a:r>
              <a:rPr lang="en-US" sz="2800" dirty="0" err="1" smtClean="0"/>
              <a:t>Hadoop</a:t>
            </a:r>
            <a:r>
              <a:rPr lang="en-US" sz="2800" dirty="0" smtClean="0"/>
              <a:t> </a:t>
            </a:r>
            <a:r>
              <a:rPr lang="ru-RU" sz="2800" dirty="0" smtClean="0"/>
              <a:t>с</a:t>
            </a:r>
            <a:r>
              <a:rPr lang="en-US" sz="2800" dirty="0" smtClean="0"/>
              <a:t> Windows Server </a:t>
            </a:r>
            <a:r>
              <a:rPr lang="ru-RU" sz="2800" dirty="0" smtClean="0"/>
              <a:t>и</a:t>
            </a:r>
            <a:r>
              <a:rPr lang="en-US" sz="2800" dirty="0" smtClean="0"/>
              <a:t> Windows Azure</a:t>
            </a:r>
            <a:endParaRPr lang="en-US" sz="2800" dirty="0"/>
          </a:p>
          <a:p>
            <a:pPr marL="457200" indent="-457200">
              <a:buFont typeface="Arial" pitchFamily="34" charset="0"/>
              <a:buChar char="•"/>
            </a:pPr>
            <a:r>
              <a:rPr lang="ru-RU" sz="2800" dirty="0" smtClean="0"/>
              <a:t>Подключение </a:t>
            </a:r>
            <a:r>
              <a:rPr lang="en-US" sz="2800" dirty="0" smtClean="0"/>
              <a:t>BI-</a:t>
            </a:r>
            <a:r>
              <a:rPr lang="ru-RU" sz="2800" dirty="0" smtClean="0"/>
              <a:t>инструментов </a:t>
            </a:r>
            <a:r>
              <a:rPr lang="en-US" sz="2800" dirty="0" smtClean="0"/>
              <a:t>Microsoft </a:t>
            </a:r>
            <a:r>
              <a:rPr lang="ru-RU" sz="2800" dirty="0" smtClean="0"/>
              <a:t>к данным </a:t>
            </a:r>
            <a:r>
              <a:rPr lang="en-US" sz="2800" dirty="0" err="1" smtClean="0"/>
              <a:t>Hadoop</a:t>
            </a:r>
            <a:endParaRPr lang="en-US" sz="2800" dirty="0"/>
          </a:p>
        </p:txBody>
      </p:sp>
      <p:sp>
        <p:nvSpPr>
          <p:cNvPr id="9" name="Rectangle 8"/>
          <p:cNvSpPr/>
          <p:nvPr/>
        </p:nvSpPr>
        <p:spPr bwMode="auto">
          <a:xfrm>
            <a:off x="4176713" y="1768475"/>
            <a:ext cx="3849687" cy="38909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auto">
          <a:xfrm>
            <a:off x="8132763" y="1768475"/>
            <a:ext cx="3849687" cy="3890963"/>
          </a:xfrm>
          <a:prstGeom prst="rect">
            <a:avLst/>
          </a:prstGeom>
          <a:solidFill>
            <a:schemeClr val="tx2">
              <a:lumMod val="60000"/>
              <a:lumOff val="4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3" name="Oval Callout 12"/>
          <p:cNvSpPr/>
          <p:nvPr/>
        </p:nvSpPr>
        <p:spPr bwMode="auto">
          <a:xfrm>
            <a:off x="10880847" y="1984037"/>
            <a:ext cx="846777" cy="457411"/>
          </a:xfrm>
          <a:prstGeom prst="wedgeEllipseCallout">
            <a:avLst>
              <a:gd name="adj1" fmla="val -45459"/>
              <a:gd name="adj2" fmla="val 76538"/>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4" name="Rectangle 13"/>
          <p:cNvSpPr/>
          <p:nvPr/>
        </p:nvSpPr>
        <p:spPr>
          <a:xfrm>
            <a:off x="8257032" y="2537474"/>
            <a:ext cx="3639312" cy="3477875"/>
          </a:xfrm>
          <a:prstGeom prst="rect">
            <a:avLst/>
          </a:prstGeom>
        </p:spPr>
        <p:txBody>
          <a:bodyPr wrap="square">
            <a:spAutoFit/>
          </a:bodyPr>
          <a:lstStyle/>
          <a:p>
            <a:pPr defTabSz="914099" fontAlgn="base">
              <a:spcBef>
                <a:spcPct val="0"/>
              </a:spcBef>
              <a:spcAft>
                <a:spcPct val="0"/>
              </a:spcAft>
            </a:pPr>
            <a:r>
              <a:rPr lang="en-US" sz="2200" spc="-50" dirty="0">
                <a:gradFill>
                  <a:gsLst>
                    <a:gs pos="0">
                      <a:srgbClr val="FFFFFF"/>
                    </a:gs>
                    <a:gs pos="100000">
                      <a:srgbClr val="FFFFFF"/>
                    </a:gs>
                  </a:gsLst>
                  <a:lin ang="5400000" scaled="0"/>
                </a:gradFill>
                <a:latin typeface="Segoe UI" pitchFamily="34" charset="0"/>
                <a:ea typeface="Segoe UI" pitchFamily="34" charset="0"/>
                <a:cs typeface="Segoe UI" pitchFamily="34" charset="0"/>
              </a:rPr>
              <a:t>“Microsoft's ongoing relationship in supporting the open source Hadoop technology continues apace as interoperability is being opened up for Windows Server and Windows Azure.“</a:t>
            </a:r>
            <a:endParaRPr lang="en-US" sz="22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defTabSz="914099" fontAlgn="base">
              <a:spcBef>
                <a:spcPct val="0"/>
              </a:spcBef>
              <a:spcAft>
                <a:spcPct val="0"/>
              </a:spcAft>
            </a:pPr>
            <a:endParaRPr lang="en-US" sz="22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defTabSz="914099" fontAlgn="base">
              <a:spcBef>
                <a:spcPct val="0"/>
              </a:spcBef>
              <a:spcAft>
                <a:spcPct val="0"/>
              </a:spcAft>
            </a:pPr>
            <a:r>
              <a:rPr lang="en-US" sz="2200" spc="-50" dirty="0">
                <a:gradFill>
                  <a:gsLst>
                    <a:gs pos="0">
                      <a:srgbClr val="FFFFFF"/>
                    </a:gs>
                    <a:gs pos="100000">
                      <a:srgbClr val="FFFFFF"/>
                    </a:gs>
                  </a:gsLst>
                  <a:lin ang="5400000" scaled="0"/>
                </a:gradFill>
                <a:latin typeface="Segoe UI" pitchFamily="34" charset="0"/>
                <a:ea typeface="Segoe UI" pitchFamily="34" charset="0"/>
                <a:cs typeface="Segoe UI" pitchFamily="34" charset="0"/>
              </a:rPr>
              <a:t>-Kurt </a:t>
            </a:r>
            <a:r>
              <a:rPr lang="en-US" sz="22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Mackie, Redmondmag.com</a:t>
            </a:r>
            <a:endParaRPr lang="en-US" sz="22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1026" name="Picture 2" descr="C:\Users\claudette\Documents\2011 Jobs\logos\hadoop.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76721" y="1968267"/>
            <a:ext cx="2070100" cy="488950"/>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descr="C:\Users\claudette\Documents\2011 Jobs\logos\asf_logo [Converted].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426837" y="3247638"/>
            <a:ext cx="3328796" cy="75597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68598493"/>
      </p:ext>
    </p:extLst>
  </p:cSld>
  <p:clrMapOvr>
    <a:masterClrMapping/>
  </p:clrMapOvr>
  <mc:AlternateContent xmlns:mc="http://schemas.openxmlformats.org/markup-compatibility/2006">
    <mc:Choice xmlns:p14="http://schemas.microsoft.com/office/powerpoint/2010/main" xmlns="" Requires="p14">
      <p:transition spd="slow" p14:dur="15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500"/>
                                        <p:tgtEl>
                                          <p:spTgt spid="10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10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8132763" y="1768475"/>
            <a:ext cx="3849687" cy="3890963"/>
          </a:xfrm>
          <a:prstGeom prst="rect">
            <a:avLst/>
          </a:prstGeom>
          <a:solidFill>
            <a:schemeClr val="tx2">
              <a:lumMod val="60000"/>
              <a:lumOff val="4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0" name="Rectangle 9"/>
          <p:cNvSpPr/>
          <p:nvPr/>
        </p:nvSpPr>
        <p:spPr bwMode="auto">
          <a:xfrm>
            <a:off x="4283076" y="1768474"/>
            <a:ext cx="3849687" cy="38909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2" name="Rectangle 11"/>
          <p:cNvSpPr/>
          <p:nvPr/>
        </p:nvSpPr>
        <p:spPr>
          <a:xfrm>
            <a:off x="8257032" y="2703724"/>
            <a:ext cx="3639312" cy="2369880"/>
          </a:xfrm>
          <a:prstGeom prst="rect">
            <a:avLst/>
          </a:prstGeom>
        </p:spPr>
        <p:txBody>
          <a:bodyPr wrap="square">
            <a:spAutoFit/>
          </a:bodyPr>
          <a:lstStyle/>
          <a:p>
            <a:pPr defTabSz="914099" fontAlgn="base">
              <a:spcBef>
                <a:spcPct val="0"/>
              </a:spcBef>
              <a:spcAft>
                <a:spcPct val="0"/>
              </a:spcAft>
            </a:pPr>
            <a:r>
              <a:rPr lang="en-US" sz="24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“Between </a:t>
            </a:r>
            <a:r>
              <a:rPr lang="en-US" sz="2400" spc="-50" dirty="0">
                <a:gradFill>
                  <a:gsLst>
                    <a:gs pos="0">
                      <a:srgbClr val="FFFFFF"/>
                    </a:gs>
                    <a:gs pos="100000">
                      <a:srgbClr val="FFFFFF"/>
                    </a:gs>
                  </a:gsLst>
                  <a:lin ang="5400000" scaled="0"/>
                </a:gradFill>
                <a:latin typeface="Segoe UI" pitchFamily="34" charset="0"/>
                <a:ea typeface="Segoe UI" pitchFamily="34" charset="0"/>
                <a:cs typeface="Segoe UI" pitchFamily="34" charset="0"/>
              </a:rPr>
              <a:t>2003 and 2012 we've seen the general opinion about Microsoft, Windows and PHP turn 180 degrees</a:t>
            </a:r>
            <a:r>
              <a:rPr lang="en-US" sz="24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a:t>
            </a:r>
          </a:p>
          <a:p>
            <a:pPr defTabSz="914099" fontAlgn="base">
              <a:spcBef>
                <a:spcPct val="0"/>
              </a:spcBef>
              <a:spcAft>
                <a:spcPct val="0"/>
              </a:spcAft>
            </a:pPr>
            <a:endParaRPr lang="en-US" sz="10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defTabSz="914099" fontAlgn="base">
              <a:spcBef>
                <a:spcPct val="0"/>
              </a:spcBef>
              <a:spcAft>
                <a:spcPct val="0"/>
              </a:spcAft>
            </a:pPr>
            <a:r>
              <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rPr>
              <a:t>-René de </a:t>
            </a:r>
            <a:r>
              <a:rPr lang="en-US"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Haas, </a:t>
            </a:r>
            <a:r>
              <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SoHosted</a:t>
            </a:r>
            <a:r>
              <a:rPr lang="en-US"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 </a:t>
            </a:r>
            <a:r>
              <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rPr>
              <a:t>CEO </a:t>
            </a:r>
            <a:endParaRPr lang="en-US" spc="-50" dirty="0">
              <a:solidFill>
                <a:schemeClr val="accent2">
                  <a:lumMod val="60000"/>
                  <a:lumOff val="40000"/>
                </a:schemeClr>
              </a:solidFill>
              <a:latin typeface="Segoe UI" pitchFamily="34" charset="0"/>
              <a:ea typeface="Segoe UI" pitchFamily="34" charset="0"/>
              <a:cs typeface="Segoe UI" pitchFamily="34" charset="0"/>
            </a:endParaRPr>
          </a:p>
        </p:txBody>
      </p:sp>
      <p:sp>
        <p:nvSpPr>
          <p:cNvPr id="13" name="Oval Callout 12"/>
          <p:cNvSpPr/>
          <p:nvPr/>
        </p:nvSpPr>
        <p:spPr bwMode="auto">
          <a:xfrm>
            <a:off x="10880847" y="1984037"/>
            <a:ext cx="846777" cy="457411"/>
          </a:xfrm>
          <a:prstGeom prst="wedgeEllipseCallout">
            <a:avLst>
              <a:gd name="adj1" fmla="val -45459"/>
              <a:gd name="adj2" fmla="val 76538"/>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a:xfrm>
            <a:off x="519112" y="228600"/>
            <a:ext cx="11149013" cy="747897"/>
          </a:xfrm>
        </p:spPr>
        <p:txBody>
          <a:bodyPr/>
          <a:lstStyle/>
          <a:p>
            <a:r>
              <a:rPr lang="en-US" dirty="0" smtClean="0"/>
              <a:t>Microsoft </a:t>
            </a:r>
            <a:r>
              <a:rPr lang="en-US" dirty="0" smtClean="0">
                <a:solidFill>
                  <a:schemeClr val="accent1"/>
                </a:solidFill>
              </a:rPr>
              <a:t>+ PHP/Java</a:t>
            </a:r>
            <a:endParaRPr lang="en-US" dirty="0">
              <a:solidFill>
                <a:schemeClr val="accent1"/>
              </a:solidFill>
            </a:endParaRPr>
          </a:p>
        </p:txBody>
      </p:sp>
      <p:sp>
        <p:nvSpPr>
          <p:cNvPr id="22" name="Content Placeholder 2"/>
          <p:cNvSpPr>
            <a:spLocks noGrp="1"/>
          </p:cNvSpPr>
          <p:nvPr>
            <p:ph type="body" sz="quarter" idx="10"/>
          </p:nvPr>
        </p:nvSpPr>
        <p:spPr>
          <a:xfrm>
            <a:off x="495120" y="1769249"/>
            <a:ext cx="3681593" cy="2054409"/>
          </a:xfrm>
        </p:spPr>
        <p:txBody>
          <a:bodyPr/>
          <a:lstStyle/>
          <a:p>
            <a:pPr marL="457200" indent="-457200">
              <a:buFont typeface="Arial" pitchFamily="34" charset="0"/>
              <a:buChar char="•"/>
            </a:pPr>
            <a:r>
              <a:rPr lang="en-US" sz="2800" dirty="0" smtClean="0"/>
              <a:t>PHP </a:t>
            </a:r>
            <a:r>
              <a:rPr lang="ru-RU" sz="2800" dirty="0" smtClean="0"/>
              <a:t>и </a:t>
            </a:r>
            <a:r>
              <a:rPr lang="en-US" sz="2800" dirty="0" smtClean="0"/>
              <a:t>Java </a:t>
            </a:r>
            <a:r>
              <a:rPr lang="ru-RU" sz="2800" dirty="0" smtClean="0"/>
              <a:t>на </a:t>
            </a:r>
            <a:r>
              <a:rPr lang="en-US" sz="2800" dirty="0" smtClean="0"/>
              <a:t>Windows Server </a:t>
            </a:r>
            <a:r>
              <a:rPr lang="ru-RU" sz="2800" dirty="0"/>
              <a:t>и</a:t>
            </a:r>
            <a:r>
              <a:rPr lang="en-US" sz="2800" dirty="0" smtClean="0"/>
              <a:t> </a:t>
            </a:r>
            <a:r>
              <a:rPr lang="en-US" sz="2800" dirty="0"/>
              <a:t>Windows </a:t>
            </a:r>
            <a:r>
              <a:rPr lang="en-US" sz="2800" dirty="0" smtClean="0"/>
              <a:t>Azure</a:t>
            </a:r>
            <a:endParaRPr lang="ru-RU" sz="2800" dirty="0" smtClean="0"/>
          </a:p>
          <a:p>
            <a:pPr marL="457200" indent="-457200">
              <a:buFont typeface="Arial" pitchFamily="34" charset="0"/>
              <a:buChar char="•"/>
            </a:pPr>
            <a:r>
              <a:rPr lang="en-US" sz="2800" dirty="0"/>
              <a:t>Windows Azure plug-in for </a:t>
            </a:r>
            <a:r>
              <a:rPr lang="en-US" sz="2800" dirty="0" smtClean="0"/>
              <a:t>Eclipse</a:t>
            </a:r>
            <a:endParaRPr lang="en-US" sz="2800" dirty="0"/>
          </a:p>
        </p:txBody>
      </p:sp>
      <p:pic>
        <p:nvPicPr>
          <p:cNvPr id="9" name="Picture 2" descr="http://upload.wikimedia.org/wikipedia/commons/thumb/2/27/PHP-logo.svg/1000px-PHP-logo.svg.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82143" y="2441448"/>
            <a:ext cx="1901346" cy="1007976"/>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398624" y="1883008"/>
            <a:ext cx="653936" cy="726596"/>
          </a:xfrm>
          <a:prstGeom prst="rect">
            <a:avLst/>
          </a:prstGeom>
          <a:noFill/>
          <a:ln w="571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2" descr="C:\Users\claudette\Documents\2011 Jobs\Kelly Young\02-Crystal\graphics\java.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447795" y="2703724"/>
            <a:ext cx="1328738" cy="24447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06155240"/>
      </p:ext>
    </p:extLst>
  </p:cSld>
  <p:clrMapOvr>
    <a:masterClrMapping/>
  </p:clrMapOvr>
  <mc:AlternateContent xmlns:mc="http://schemas.openxmlformats.org/markup-compatibility/2006">
    <mc:Choice xmlns:p14="http://schemas.microsoft.com/office/powerpoint/2010/main" xmlns="" Requires="p14">
      <p:transition spd="slow" p14:dur="15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Effect transition="in" filter="fade">
                                      <p:cBhvr>
                                        <p:cTn id="11" dur="1000"/>
                                        <p:tgtEl>
                                          <p:spTgt spid="22">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animEffect transition="in" filter="fade">
                                      <p:cBhvr>
                                        <p:cTn id="15" dur="1000"/>
                                        <p:tgtEl>
                                          <p:spTgt spid="2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9652015" y="1763901"/>
            <a:ext cx="1965837" cy="405874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ru-RU" sz="20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загрузок</a:t>
            </a:r>
            <a:endParaRPr lang="en-US" sz="20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ru-RU" sz="4000" dirty="0">
                <a:gradFill>
                  <a:gsLst>
                    <a:gs pos="0">
                      <a:schemeClr val="accent6"/>
                    </a:gs>
                    <a:gs pos="100000">
                      <a:schemeClr val="accent6"/>
                    </a:gs>
                  </a:gsLst>
                  <a:lin ang="5400000" scaled="0"/>
                </a:gradFill>
              </a:rPr>
              <a:t>Мы не конкурируем с СПО</a:t>
            </a:r>
            <a:endParaRPr lang="en-US" dirty="0"/>
          </a:p>
        </p:txBody>
      </p:sp>
      <p:sp>
        <p:nvSpPr>
          <p:cNvPr id="18" name="Right Arrow 17"/>
          <p:cNvSpPr/>
          <p:nvPr/>
        </p:nvSpPr>
        <p:spPr bwMode="auto">
          <a:xfrm rot="16200000">
            <a:off x="9909462" y="4206845"/>
            <a:ext cx="2633731" cy="597877"/>
          </a:xfrm>
          <a:prstGeom prst="rightArrow">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9" name="TextBox 18"/>
          <p:cNvSpPr txBox="1"/>
          <p:nvPr/>
        </p:nvSpPr>
        <p:spPr>
          <a:xfrm>
            <a:off x="9652015" y="4696879"/>
            <a:ext cx="1392073" cy="677108"/>
          </a:xfrm>
          <a:prstGeom prst="rect">
            <a:avLst/>
          </a:prstGeom>
          <a:noFill/>
        </p:spPr>
        <p:txBody>
          <a:bodyPr wrap="square" lIns="0" tIns="0" rIns="0" bIns="0" rtlCol="0">
            <a:spAutoFit/>
          </a:bodyPr>
          <a:lstStyle/>
          <a:p>
            <a:r>
              <a:rPr lang="en-US" sz="4400" spc="-300" dirty="0" smtClean="0">
                <a:gradFill>
                  <a:gsLst>
                    <a:gs pos="0">
                      <a:srgbClr val="FBFBFB"/>
                    </a:gs>
                    <a:gs pos="86000">
                      <a:srgbClr val="FBFBFB"/>
                    </a:gs>
                  </a:gsLst>
                  <a:lin ang="5400000" scaled="0"/>
                </a:gradFill>
                <a:latin typeface="+mj-lt"/>
              </a:rPr>
              <a:t>&gt;1M</a:t>
            </a:r>
          </a:p>
        </p:txBody>
      </p:sp>
      <p:sp>
        <p:nvSpPr>
          <p:cNvPr id="21" name="TextBox 20"/>
          <p:cNvSpPr txBox="1"/>
          <p:nvPr/>
        </p:nvSpPr>
        <p:spPr>
          <a:xfrm>
            <a:off x="8661796" y="1832523"/>
            <a:ext cx="2784145" cy="984885"/>
          </a:xfrm>
          <a:prstGeom prst="rect">
            <a:avLst/>
          </a:prstGeom>
          <a:noFill/>
        </p:spPr>
        <p:txBody>
          <a:bodyPr wrap="square" lIns="0" tIns="0" rIns="0" bIns="0" rtlCol="0">
            <a:spAutoFit/>
          </a:bodyPr>
          <a:lstStyle/>
          <a:p>
            <a:pPr algn="r"/>
            <a:r>
              <a:rPr lang="en-US" sz="3200" spc="-100" dirty="0" smtClean="0">
                <a:gradFill>
                  <a:gsLst>
                    <a:gs pos="0">
                      <a:srgbClr val="FBFBFB"/>
                    </a:gs>
                    <a:gs pos="86000">
                      <a:srgbClr val="FBFBFB"/>
                    </a:gs>
                  </a:gsLst>
                  <a:lin ang="5400000" scaled="0"/>
                </a:gradFill>
                <a:latin typeface="+mj-lt"/>
              </a:rPr>
              <a:t>Microsoft</a:t>
            </a:r>
          </a:p>
          <a:p>
            <a:pPr algn="r"/>
            <a:r>
              <a:rPr lang="en-US" sz="3200" spc="-100" dirty="0" smtClean="0">
                <a:gradFill>
                  <a:gsLst>
                    <a:gs pos="0">
                      <a:srgbClr val="FBFBFB"/>
                    </a:gs>
                    <a:gs pos="86000">
                      <a:srgbClr val="FBFBFB"/>
                    </a:gs>
                  </a:gsLst>
                  <a:lin ang="5400000" scaled="0"/>
                </a:gradFill>
                <a:latin typeface="+mj-lt"/>
              </a:rPr>
              <a:t>WebMatrix</a:t>
            </a:r>
          </a:p>
        </p:txBody>
      </p:sp>
      <p:sp>
        <p:nvSpPr>
          <p:cNvPr id="26" name="Rectangle 25"/>
          <p:cNvSpPr/>
          <p:nvPr/>
        </p:nvSpPr>
        <p:spPr bwMode="auto">
          <a:xfrm>
            <a:off x="509081" y="4330227"/>
            <a:ext cx="4766873" cy="149242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2" name="Content Placeholder 2"/>
          <p:cNvSpPr txBox="1">
            <a:spLocks/>
          </p:cNvSpPr>
          <p:nvPr/>
        </p:nvSpPr>
        <p:spPr>
          <a:xfrm>
            <a:off x="2892518" y="4483429"/>
            <a:ext cx="2159863" cy="1415438"/>
          </a:xfrm>
          <a:prstGeom prst="rect">
            <a:avLst/>
          </a:prstGeom>
        </p:spPr>
        <p:txBody>
          <a:bodyPr/>
          <a:lstStyle>
            <a:lvl1pPr marL="346075" indent="-346075" algn="l" defTabSz="914363" rtl="0" eaLnBrk="1" latinLnBrk="0" hangingPunct="1">
              <a:lnSpc>
                <a:spcPct val="90000"/>
              </a:lnSpc>
              <a:spcBef>
                <a:spcPct val="20000"/>
              </a:spcBef>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a:r>
              <a:rPr lang="en-US" sz="2000" spc="-50" dirty="0" smtClean="0">
                <a:solidFill>
                  <a:schemeClr val="tx1"/>
                </a:solidFill>
                <a:latin typeface="Segoe UI" pitchFamily="34" charset="0"/>
                <a:ea typeface="Segoe UI" pitchFamily="34" charset="0"/>
                <a:cs typeface="Segoe UI" pitchFamily="34" charset="0"/>
              </a:rPr>
              <a:t>28,000 </a:t>
            </a:r>
            <a:r>
              <a:rPr lang="ru-RU" sz="2000" spc="-50" dirty="0" smtClean="0">
                <a:solidFill>
                  <a:schemeClr val="tx1"/>
                </a:solidFill>
                <a:latin typeface="Segoe UI" pitchFamily="34" charset="0"/>
                <a:ea typeface="Segoe UI" pitchFamily="34" charset="0"/>
                <a:cs typeface="Segoe UI" pitchFamily="34" charset="0"/>
              </a:rPr>
              <a:t>СПО-проектов</a:t>
            </a:r>
            <a:endParaRPr lang="en-US" sz="2000" spc="-50" dirty="0">
              <a:solidFill>
                <a:schemeClr val="tx1"/>
              </a:solidFill>
              <a:latin typeface="Segoe UI" pitchFamily="34" charset="0"/>
              <a:ea typeface="Segoe UI" pitchFamily="34" charset="0"/>
              <a:cs typeface="Segoe UI" pitchFamily="34" charset="0"/>
            </a:endParaRPr>
          </a:p>
          <a:p>
            <a:pPr marL="228600" indent="-228600"/>
            <a:r>
              <a:rPr lang="en-US" sz="20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300,000</a:t>
            </a:r>
            <a:r>
              <a:rPr lang="en-US" sz="2000" spc="-50" dirty="0">
                <a:gradFill>
                  <a:gsLst>
                    <a:gs pos="0">
                      <a:srgbClr val="FFFFFF"/>
                    </a:gs>
                    <a:gs pos="100000">
                      <a:srgbClr val="FFFFFF"/>
                    </a:gs>
                  </a:gsLst>
                  <a:lin ang="5400000" scaled="0"/>
                </a:gradFill>
                <a:latin typeface="Segoe UI" pitchFamily="34" charset="0"/>
                <a:ea typeface="Segoe UI" pitchFamily="34" charset="0"/>
                <a:cs typeface="Segoe UI" pitchFamily="34" charset="0"/>
              </a:rPr>
              <a:t>+ </a:t>
            </a:r>
            <a:r>
              <a:rPr lang="ru-RU" sz="20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пользователей</a:t>
            </a:r>
            <a:endParaRPr lang="en-US" sz="20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24" name="Picture 2" descr="CodePlex"/>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7204" y="4552296"/>
            <a:ext cx="2255313" cy="800273"/>
          </a:xfrm>
          <a:prstGeom prst="rect">
            <a:avLst/>
          </a:prstGeom>
          <a:noFill/>
          <a:ln>
            <a:noFill/>
          </a:ln>
          <a:extLst>
            <a:ext uri="{909E8E84-426E-40DD-AFC4-6F175D3DCCD1}">
              <a14:hiddenFill xmlns:a14="http://schemas.microsoft.com/office/drawing/2010/main" xmlns="">
                <a:solidFill>
                  <a:srgbClr val="FFFFFF"/>
                </a:solidFill>
              </a14:hiddenFill>
            </a:ext>
          </a:extLst>
        </p:spPr>
      </p:pic>
      <p:sp>
        <p:nvSpPr>
          <p:cNvPr id="20" name="Rectangle 19"/>
          <p:cNvSpPr/>
          <p:nvPr/>
        </p:nvSpPr>
        <p:spPr bwMode="auto">
          <a:xfrm>
            <a:off x="509081" y="1757991"/>
            <a:ext cx="4766873" cy="24724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637204" y="1855974"/>
            <a:ext cx="4638750" cy="615553"/>
          </a:xfrm>
          <a:prstGeom prst="rect">
            <a:avLst/>
          </a:prstGeom>
          <a:noFill/>
        </p:spPr>
        <p:txBody>
          <a:bodyPr wrap="square" lIns="0" tIns="0" rIns="0" bIns="0" rtlCol="0">
            <a:spAutoFit/>
          </a:bodyPr>
          <a:lstStyle/>
          <a:p>
            <a:r>
              <a:rPr lang="ru-RU" sz="20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За год количество СПО-приложений на </a:t>
            </a:r>
            <a:r>
              <a:rPr lang="en-US" sz="20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Windows </a:t>
            </a:r>
            <a:r>
              <a:rPr lang="ru-RU" sz="20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выросло на </a:t>
            </a:r>
            <a:r>
              <a:rPr lang="en-US" sz="20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400</a:t>
            </a:r>
            <a:r>
              <a:rPr lang="en-US" sz="2000" spc="-50" dirty="0">
                <a:gradFill>
                  <a:gsLst>
                    <a:gs pos="0">
                      <a:srgbClr val="FFFFFF"/>
                    </a:gs>
                    <a:gs pos="100000">
                      <a:srgbClr val="FFFFFF"/>
                    </a:gs>
                  </a:gsLst>
                  <a:lin ang="5400000" scaled="0"/>
                </a:gradFill>
                <a:latin typeface="Segoe UI" pitchFamily="34" charset="0"/>
                <a:ea typeface="Segoe UI" pitchFamily="34" charset="0"/>
                <a:cs typeface="Segoe UI" pitchFamily="34" charset="0"/>
              </a:rPr>
              <a:t>%</a:t>
            </a:r>
          </a:p>
        </p:txBody>
      </p:sp>
      <p:sp>
        <p:nvSpPr>
          <p:cNvPr id="37" name="Rectangle 36"/>
          <p:cNvSpPr/>
          <p:nvPr/>
        </p:nvSpPr>
        <p:spPr bwMode="auto">
          <a:xfrm>
            <a:off x="5376579" y="1766782"/>
            <a:ext cx="4169075" cy="4064585"/>
          </a:xfrm>
          <a:prstGeom prst="rect">
            <a:avLst/>
          </a:prstGeom>
          <a:solidFill>
            <a:srgbClr val="C8013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9" name="TextBox 38"/>
          <p:cNvSpPr txBox="1"/>
          <p:nvPr/>
        </p:nvSpPr>
        <p:spPr>
          <a:xfrm>
            <a:off x="5464805" y="3932187"/>
            <a:ext cx="1465938" cy="1723549"/>
          </a:xfrm>
          <a:prstGeom prst="rect">
            <a:avLst/>
          </a:prstGeom>
          <a:noFill/>
        </p:spPr>
        <p:txBody>
          <a:bodyPr wrap="square" lIns="0" tIns="0" rIns="0" bIns="0" rtlCol="0">
            <a:spAutoFit/>
          </a:bodyPr>
          <a:lstStyle/>
          <a:p>
            <a:pPr algn="ctr"/>
            <a:r>
              <a:rPr lang="en-US" sz="1600" b="1" dirty="0">
                <a:solidFill>
                  <a:schemeClr val="bg1"/>
                </a:solidFill>
              </a:rPr>
              <a:t>23 </a:t>
            </a:r>
            <a:r>
              <a:rPr lang="ru-RU" sz="1600" b="1" dirty="0">
                <a:solidFill>
                  <a:schemeClr val="bg1"/>
                </a:solidFill>
              </a:rPr>
              <a:t>из </a:t>
            </a:r>
            <a:r>
              <a:rPr lang="en-US" sz="1600" b="1" dirty="0">
                <a:solidFill>
                  <a:schemeClr val="bg1"/>
                </a:solidFill>
              </a:rPr>
              <a:t>25 </a:t>
            </a:r>
            <a:br>
              <a:rPr lang="en-US" sz="1600" b="1" dirty="0">
                <a:solidFill>
                  <a:schemeClr val="bg1"/>
                </a:solidFill>
              </a:rPr>
            </a:br>
            <a:r>
              <a:rPr lang="ru-RU" sz="1600" b="1" dirty="0">
                <a:solidFill>
                  <a:schemeClr val="bg1"/>
                </a:solidFill>
              </a:rPr>
              <a:t>наиболее популярных СПО-проектов поддерживает работу на </a:t>
            </a:r>
            <a:r>
              <a:rPr lang="en-US" sz="1600" b="1" dirty="0">
                <a:solidFill>
                  <a:schemeClr val="bg1"/>
                </a:solidFill>
              </a:rPr>
              <a:t>Windows</a:t>
            </a:r>
          </a:p>
        </p:txBody>
      </p:sp>
      <p:sp>
        <p:nvSpPr>
          <p:cNvPr id="10" name="TextBox 9"/>
          <p:cNvSpPr txBox="1"/>
          <p:nvPr/>
        </p:nvSpPr>
        <p:spPr>
          <a:xfrm>
            <a:off x="496532" y="6427173"/>
            <a:ext cx="4919534" cy="184666"/>
          </a:xfrm>
          <a:prstGeom prst="rect">
            <a:avLst/>
          </a:prstGeom>
          <a:noFill/>
        </p:spPr>
        <p:txBody>
          <a:bodyPr wrap="square" lIns="0" tIns="0" rIns="0" bIns="0" rtlCol="0">
            <a:spAutoFit/>
          </a:bodyPr>
          <a:lstStyle/>
          <a:p>
            <a:r>
              <a:rPr lang="en-US" sz="1200" dirty="0"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rPr>
              <a:t>Source: </a:t>
            </a:r>
            <a:r>
              <a:rPr lang="en-US" sz="12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rPr>
              <a:t>Geeknet</a:t>
            </a:r>
            <a:endParaRPr lang="en-US" sz="1200" dirty="0"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endParaRPr>
          </a:p>
        </p:txBody>
      </p:sp>
      <p:sp>
        <p:nvSpPr>
          <p:cNvPr id="29" name="TextBox 28"/>
          <p:cNvSpPr txBox="1"/>
          <p:nvPr/>
        </p:nvSpPr>
        <p:spPr>
          <a:xfrm>
            <a:off x="3334052" y="2484007"/>
            <a:ext cx="1758084" cy="583012"/>
          </a:xfrm>
          <a:prstGeom prst="rect">
            <a:avLst/>
          </a:prstGeom>
          <a:noFill/>
        </p:spPr>
        <p:txBody>
          <a:bodyPr wrap="square" lIns="0" tIns="0" rIns="0" bIns="0" rtlCol="0">
            <a:spAutoFit/>
          </a:bodyPr>
          <a:lstStyle/>
          <a:p>
            <a:r>
              <a:rPr lang="en-US" sz="4000" spc="-300" dirty="0" smtClean="0">
                <a:gradFill>
                  <a:gsLst>
                    <a:gs pos="0">
                      <a:srgbClr val="FBFBFB"/>
                    </a:gs>
                    <a:gs pos="86000">
                      <a:srgbClr val="FBFBFB"/>
                    </a:gs>
                  </a:gsLst>
                  <a:lin ang="5400000" scaled="0"/>
                </a:gradFill>
                <a:latin typeface="+mj-lt"/>
              </a:rPr>
              <a:t>350,000</a:t>
            </a:r>
            <a:r>
              <a:rPr lang="en-US" sz="4000" spc="-300" baseline="30000" dirty="0" smtClean="0">
                <a:gradFill>
                  <a:gsLst>
                    <a:gs pos="0">
                      <a:srgbClr val="FBFBFB"/>
                    </a:gs>
                    <a:gs pos="86000">
                      <a:srgbClr val="FBFBFB"/>
                    </a:gs>
                  </a:gsLst>
                  <a:lin ang="5400000" scaled="0"/>
                </a:gradFill>
                <a:latin typeface="+mj-lt"/>
              </a:rPr>
              <a:t>+</a:t>
            </a:r>
          </a:p>
        </p:txBody>
      </p:sp>
      <p:sp>
        <p:nvSpPr>
          <p:cNvPr id="30" name="TextBox 29"/>
          <p:cNvSpPr txBox="1"/>
          <p:nvPr/>
        </p:nvSpPr>
        <p:spPr>
          <a:xfrm>
            <a:off x="637204" y="3165493"/>
            <a:ext cx="2399163" cy="583012"/>
          </a:xfrm>
          <a:prstGeom prst="rect">
            <a:avLst/>
          </a:prstGeom>
          <a:noFill/>
        </p:spPr>
        <p:txBody>
          <a:bodyPr wrap="square" lIns="0" tIns="0" rIns="0" bIns="0" rtlCol="0">
            <a:spAutoFit/>
          </a:bodyPr>
          <a:lstStyle/>
          <a:p>
            <a:r>
              <a:rPr lang="en-US" sz="4000" spc="-300" dirty="0" smtClean="0">
                <a:gradFill>
                  <a:gsLst>
                    <a:gs pos="0">
                      <a:srgbClr val="FBFBFB"/>
                    </a:gs>
                    <a:gs pos="86000">
                      <a:srgbClr val="FBFBFB"/>
                    </a:gs>
                  </a:gsLst>
                  <a:lin ang="5400000" scaled="0"/>
                </a:gradFill>
                <a:latin typeface="+mj-lt"/>
              </a:rPr>
              <a:t>80,000</a:t>
            </a:r>
          </a:p>
        </p:txBody>
      </p:sp>
      <p:sp>
        <p:nvSpPr>
          <p:cNvPr id="31" name="TextBox 30"/>
          <p:cNvSpPr txBox="1"/>
          <p:nvPr/>
        </p:nvSpPr>
        <p:spPr>
          <a:xfrm>
            <a:off x="1565906" y="3900628"/>
            <a:ext cx="835840" cy="307777"/>
          </a:xfrm>
          <a:prstGeom prst="rect">
            <a:avLst/>
          </a:prstGeom>
          <a:noFill/>
        </p:spPr>
        <p:txBody>
          <a:bodyPr wrap="square" lIns="0" tIns="0" rIns="0" bIns="0" rtlCol="0">
            <a:spAutoFit/>
          </a:bodyPr>
          <a:lstStyle/>
          <a:p>
            <a:r>
              <a:rPr lang="en-US" sz="2000" spc="-150" dirty="0">
                <a:gradFill>
                  <a:gsLst>
                    <a:gs pos="0">
                      <a:srgbClr val="FBFBFB"/>
                    </a:gs>
                    <a:gs pos="86000">
                      <a:srgbClr val="FBFBFB"/>
                    </a:gs>
                  </a:gsLst>
                  <a:lin ang="5400000" scaled="0"/>
                </a:gradFill>
              </a:rPr>
              <a:t>2009</a:t>
            </a:r>
          </a:p>
        </p:txBody>
      </p:sp>
      <p:sp>
        <p:nvSpPr>
          <p:cNvPr id="32" name="TextBox 31"/>
          <p:cNvSpPr txBox="1"/>
          <p:nvPr/>
        </p:nvSpPr>
        <p:spPr>
          <a:xfrm>
            <a:off x="3263290" y="3899179"/>
            <a:ext cx="835840" cy="307777"/>
          </a:xfrm>
          <a:prstGeom prst="rect">
            <a:avLst/>
          </a:prstGeom>
          <a:noFill/>
        </p:spPr>
        <p:txBody>
          <a:bodyPr wrap="square" lIns="0" tIns="0" rIns="0" bIns="0" rtlCol="0">
            <a:spAutoFit/>
          </a:bodyPr>
          <a:lstStyle/>
          <a:p>
            <a:r>
              <a:rPr lang="en-US" sz="2000" spc="-150" dirty="0" smtClean="0">
                <a:gradFill>
                  <a:gsLst>
                    <a:gs pos="0">
                      <a:srgbClr val="FBFBFB"/>
                    </a:gs>
                    <a:gs pos="86000">
                      <a:srgbClr val="FBFBFB"/>
                    </a:gs>
                  </a:gsLst>
                  <a:lin ang="5400000" scaled="0"/>
                </a:gradFill>
              </a:rPr>
              <a:t>2010</a:t>
            </a:r>
            <a:endParaRPr lang="en-US" sz="2000" spc="-150" dirty="0">
              <a:gradFill>
                <a:gsLst>
                  <a:gs pos="0">
                    <a:srgbClr val="FBFBFB"/>
                  </a:gs>
                  <a:gs pos="86000">
                    <a:srgbClr val="FBFBFB"/>
                  </a:gs>
                </a:gsLst>
                <a:lin ang="5400000" scaled="0"/>
              </a:gradFill>
            </a:endParaRPr>
          </a:p>
        </p:txBody>
      </p:sp>
      <p:sp>
        <p:nvSpPr>
          <p:cNvPr id="33" name="Right Arrow 32"/>
          <p:cNvSpPr/>
          <p:nvPr/>
        </p:nvSpPr>
        <p:spPr bwMode="auto">
          <a:xfrm rot="16200000">
            <a:off x="981696" y="3701428"/>
            <a:ext cx="460109" cy="597877"/>
          </a:xfrm>
          <a:prstGeom prst="rightArrow">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34" name="Right Arrow 33"/>
          <p:cNvSpPr/>
          <p:nvPr/>
        </p:nvSpPr>
        <p:spPr bwMode="auto">
          <a:xfrm rot="16200000">
            <a:off x="2123794" y="3090925"/>
            <a:ext cx="1681114" cy="597877"/>
          </a:xfrm>
          <a:prstGeom prst="rightArrow">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grpSp>
        <p:nvGrpSpPr>
          <p:cNvPr id="42" name="Group 41"/>
          <p:cNvGrpSpPr/>
          <p:nvPr/>
        </p:nvGrpSpPr>
        <p:grpSpPr>
          <a:xfrm>
            <a:off x="7104168" y="1894515"/>
            <a:ext cx="2105025" cy="3936011"/>
            <a:chOff x="7104168" y="1894515"/>
            <a:chExt cx="2105025" cy="3936011"/>
          </a:xfrm>
        </p:grpSpPr>
        <p:sp>
          <p:nvSpPr>
            <p:cNvPr id="43" name="Rectangle 42"/>
            <p:cNvSpPr/>
            <p:nvPr/>
          </p:nvSpPr>
          <p:spPr bwMode="auto">
            <a:xfrm>
              <a:off x="7104168" y="1894515"/>
              <a:ext cx="2105025" cy="3146654"/>
            </a:xfrm>
            <a:prstGeom prst="rect">
              <a:avLst/>
            </a:prstGeom>
            <a:solidFill>
              <a:srgbClr val="00AEEF">
                <a:lumMod val="20000"/>
                <a:lumOff val="80000"/>
              </a:srgbClr>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dirty="0" err="1" smtClean="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44" name="Rectangle 43"/>
            <p:cNvSpPr/>
            <p:nvPr/>
          </p:nvSpPr>
          <p:spPr bwMode="auto">
            <a:xfrm>
              <a:off x="7104168" y="2484946"/>
              <a:ext cx="2105025" cy="3345580"/>
            </a:xfrm>
            <a:prstGeom prst="rect">
              <a:avLst/>
            </a:prstGeom>
            <a:solidFill>
              <a:srgbClr val="00AEEF"/>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dirty="0" err="1" smtClean="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45" name="TextBox 44"/>
            <p:cNvSpPr txBox="1"/>
            <p:nvPr/>
          </p:nvSpPr>
          <p:spPr>
            <a:xfrm>
              <a:off x="7104168" y="3722592"/>
              <a:ext cx="2105025" cy="101566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0" i="0" u="none" strike="noStrike" kern="0" cap="none" spc="-300" normalizeH="0" baseline="0" noProof="0" dirty="0" smtClean="0">
                  <a:ln>
                    <a:noFill/>
                  </a:ln>
                  <a:gradFill>
                    <a:gsLst>
                      <a:gs pos="0">
                        <a:srgbClr val="FBFBFB"/>
                      </a:gs>
                      <a:gs pos="86000">
                        <a:srgbClr val="FBFBFB"/>
                      </a:gs>
                    </a:gsLst>
                    <a:lin ang="5400000" scaled="0"/>
                  </a:gradFill>
                  <a:effectLst/>
                  <a:uLnTx/>
                  <a:uFillTx/>
                  <a:latin typeface="Segoe UI Light"/>
                </a:rPr>
                <a:t>23/25</a:t>
              </a:r>
            </a:p>
          </p:txBody>
        </p:sp>
      </p:grpSp>
    </p:spTree>
    <p:extLst>
      <p:ext uri="{BB962C8B-B14F-4D97-AF65-F5344CB8AC3E}">
        <p14:creationId xmlns:p14="http://schemas.microsoft.com/office/powerpoint/2010/main" xmlns="" val="2265243182"/>
      </p:ext>
    </p:extLst>
  </p:cSld>
  <p:clrMapOvr>
    <a:masterClrMapping/>
  </p:clrMapOvr>
  <mc:AlternateContent xmlns:mc="http://schemas.openxmlformats.org/markup-compatibility/2006">
    <mc:Choice xmlns:p14="http://schemas.microsoft.com/office/powerpoint/2010/main" xmlns="" Requires="p14">
      <p:transition spd="slow" p14:dur="1500">
        <p:push/>
      </p:transition>
    </mc:Choice>
    <mc:Fallback>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down)">
                                      <p:cBhvr>
                                        <p:cTn id="16" dur="500"/>
                                        <p:tgtEl>
                                          <p:spTgt spid="3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down)">
                                      <p:cBhvr>
                                        <p:cTn id="26" dur="500"/>
                                        <p:tgtEl>
                                          <p:spTgt spid="3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down)">
                                      <p:cBhvr>
                                        <p:cTn id="29" dur="500"/>
                                        <p:tgtEl>
                                          <p:spTgt spid="29"/>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500"/>
                                        <p:tgtEl>
                                          <p:spTgt spid="18"/>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500"/>
                                        <p:tgtEl>
                                          <p:spTgt spid="3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500"/>
                                        <p:tgtEl>
                                          <p:spTgt spid="39"/>
                                        </p:tgtEl>
                                      </p:cBhvr>
                                    </p:animEffect>
                                  </p:childTnLst>
                                </p:cTn>
                              </p:par>
                            </p:childTnLst>
                          </p:cTn>
                        </p:par>
                        <p:par>
                          <p:cTn id="60" fill="hold">
                            <p:stCondLst>
                              <p:cond delay="2500"/>
                            </p:stCondLst>
                            <p:childTnLst>
                              <p:par>
                                <p:cTn id="61" presetID="22" presetClass="entr" presetSubtype="4" fill="hold" nodeType="after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wipe(down)">
                                      <p:cBhvr>
                                        <p:cTn id="6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p:bldP spid="21" grpId="0"/>
      <p:bldP spid="26" grpId="0" animBg="1"/>
      <p:bldP spid="22" grpId="0"/>
      <p:bldP spid="20" grpId="0" animBg="1"/>
      <p:bldP spid="28" grpId="0"/>
      <p:bldP spid="37" grpId="0" animBg="1"/>
      <p:bldP spid="39" grpId="0"/>
      <p:bldP spid="29" grpId="0"/>
      <p:bldP spid="30" grpId="0"/>
      <p:bldP spid="31" grpId="0"/>
      <p:bldP spid="32" grpId="0"/>
      <p:bldP spid="33"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endParaRPr lang="en-US" dirty="0">
              <a:latin typeface="Segoe Light" pitchFamily="34" charset="0"/>
            </a:endParaRPr>
          </a:p>
        </p:txBody>
      </p:sp>
      <p:sp>
        <p:nvSpPr>
          <p:cNvPr id="4" name="Content Placeholder 3"/>
          <p:cNvSpPr>
            <a:spLocks noGrp="1"/>
          </p:cNvSpPr>
          <p:nvPr>
            <p:ph sz="half" idx="13"/>
          </p:nvPr>
        </p:nvSpPr>
        <p:spPr/>
        <p:txBody>
          <a:bodyPr/>
          <a:lstStyle/>
          <a:p>
            <a:endParaRPr lang="en-US" dirty="0">
              <a:latin typeface="Segoe Light" pitchFamily="34" charset="0"/>
            </a:endParaRPr>
          </a:p>
        </p:txBody>
      </p:sp>
      <p:sp>
        <p:nvSpPr>
          <p:cNvPr id="5" name="Title 4"/>
          <p:cNvSpPr>
            <a:spLocks noGrp="1"/>
          </p:cNvSpPr>
          <p:nvPr>
            <p:ph type="title"/>
          </p:nvPr>
        </p:nvSpPr>
        <p:spPr>
          <a:xfrm>
            <a:off x="379413" y="225425"/>
            <a:ext cx="11753470" cy="714524"/>
          </a:xfrm>
        </p:spPr>
        <p:txBody>
          <a:bodyPr vert="horz" lIns="121899" tIns="60949" rIns="121899" bIns="60949" rtlCol="0" anchor="t" anchorCtr="0">
            <a:noAutofit/>
          </a:bodyPr>
          <a:lstStyle/>
          <a:p>
            <a:r>
              <a:rPr lang="ru-RU" sz="4000" dirty="0" smtClean="0">
                <a:gradFill>
                  <a:gsLst>
                    <a:gs pos="0">
                      <a:schemeClr val="accent6"/>
                    </a:gs>
                    <a:gs pos="100000">
                      <a:schemeClr val="accent6"/>
                    </a:gs>
                  </a:gsLst>
                  <a:lin ang="5400000" scaled="0"/>
                </a:gradFill>
              </a:rPr>
              <a:t>СПО в </a:t>
            </a:r>
            <a:r>
              <a:rPr lang="en-US" sz="4000" dirty="0" smtClean="0">
                <a:gradFill>
                  <a:gsLst>
                    <a:gs pos="0">
                      <a:schemeClr val="accent6"/>
                    </a:gs>
                    <a:gs pos="100000">
                      <a:schemeClr val="accent6"/>
                    </a:gs>
                  </a:gsLst>
                  <a:lin ang="5400000" scaled="0"/>
                </a:gradFill>
              </a:rPr>
              <a:t>Microsoft Research</a:t>
            </a:r>
            <a:endParaRPr lang="en-US" sz="4000" dirty="0">
              <a:gradFill>
                <a:gsLst>
                  <a:gs pos="0">
                    <a:schemeClr val="accent6"/>
                  </a:gs>
                  <a:gs pos="100000">
                    <a:schemeClr val="accent6"/>
                  </a:gs>
                </a:gsLst>
                <a:lin ang="5400000" scaled="0"/>
              </a:gradFill>
            </a:endParaRPr>
          </a:p>
        </p:txBody>
      </p:sp>
      <p:sp>
        <p:nvSpPr>
          <p:cNvPr id="7" name="Rectangle 6"/>
          <p:cNvSpPr/>
          <p:nvPr/>
        </p:nvSpPr>
        <p:spPr>
          <a:xfrm>
            <a:off x="-253272" y="958169"/>
            <a:ext cx="12790350" cy="1282535"/>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gradFill>
                <a:gsLst>
                  <a:gs pos="0">
                    <a:schemeClr val="bg1"/>
                  </a:gs>
                  <a:gs pos="100000">
                    <a:schemeClr val="bg1"/>
                  </a:gs>
                </a:gsLst>
                <a:path path="circle">
                  <a:fillToRect l="50000" t="130000" r="50000" b="-30000"/>
                </a:path>
              </a:gradFill>
              <a:latin typeface="Segoe Light" pitchFamily="34" charset="0"/>
            </a:endParaRPr>
          </a:p>
        </p:txBody>
      </p:sp>
      <p:sp>
        <p:nvSpPr>
          <p:cNvPr id="9" name="Rectangle 8"/>
          <p:cNvSpPr/>
          <p:nvPr/>
        </p:nvSpPr>
        <p:spPr>
          <a:xfrm>
            <a:off x="379414" y="2359024"/>
            <a:ext cx="11423650" cy="4227513"/>
          </a:xfrm>
          <a:prstGeom prst="rect">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121893" tIns="60947" rIns="121893" bIns="60947" numCol="1" rtlCol="0" anchor="t" anchorCtr="0" compatLnSpc="1">
            <a:prstTxWarp prst="textNoShape">
              <a:avLst/>
            </a:prstTxWarp>
          </a:bodyPr>
          <a:lstStyle/>
          <a:p>
            <a:pPr algn="ctr"/>
            <a:r>
              <a:rPr lang="ru-RU" sz="2000" dirty="0" smtClean="0">
                <a:gradFill>
                  <a:gsLst>
                    <a:gs pos="0">
                      <a:schemeClr val="bg1"/>
                    </a:gs>
                    <a:gs pos="100000">
                      <a:schemeClr val="bg1"/>
                    </a:gs>
                  </a:gsLst>
                  <a:path path="circle">
                    <a:fillToRect l="50000" t="130000" r="50000" b="-30000"/>
                  </a:path>
                </a:gradFill>
                <a:latin typeface="Segoe Light" pitchFamily="34" charset="0"/>
              </a:rPr>
              <a:t>СПО проекты </a:t>
            </a:r>
            <a:r>
              <a:rPr lang="en-US" sz="2000" dirty="0" smtClean="0">
                <a:gradFill>
                  <a:gsLst>
                    <a:gs pos="0">
                      <a:schemeClr val="bg1"/>
                    </a:gs>
                    <a:gs pos="100000">
                      <a:schemeClr val="bg1"/>
                    </a:gs>
                  </a:gsLst>
                  <a:path path="circle">
                    <a:fillToRect l="50000" t="130000" r="50000" b="-30000"/>
                  </a:path>
                </a:gradFill>
                <a:latin typeface="Segoe Light" pitchFamily="34" charset="0"/>
              </a:rPr>
              <a:t>Microsoft Research</a:t>
            </a:r>
            <a:endParaRPr lang="en-US" sz="2000" dirty="0">
              <a:gradFill>
                <a:gsLst>
                  <a:gs pos="0">
                    <a:schemeClr val="bg1"/>
                  </a:gs>
                  <a:gs pos="100000">
                    <a:schemeClr val="bg1"/>
                  </a:gs>
                </a:gsLst>
                <a:path path="circle">
                  <a:fillToRect l="50000" t="130000" r="50000" b="-30000"/>
                </a:path>
              </a:gradFill>
              <a:latin typeface="Segoe Light" pitchFamily="34" charset="0"/>
            </a:endParaRPr>
          </a:p>
          <a:p>
            <a:endParaRPr lang="en-US" sz="2000" dirty="0">
              <a:gradFill>
                <a:gsLst>
                  <a:gs pos="0">
                    <a:schemeClr val="bg1"/>
                  </a:gs>
                  <a:gs pos="100000">
                    <a:schemeClr val="bg1"/>
                  </a:gs>
                </a:gsLst>
                <a:path path="circle">
                  <a:fillToRect l="50000" t="130000" r="50000" b="-30000"/>
                </a:path>
              </a:gradFill>
              <a:latin typeface="Segoe Light" pitchFamily="34" charset="0"/>
            </a:endParaRPr>
          </a:p>
        </p:txBody>
      </p:sp>
      <p:sp>
        <p:nvSpPr>
          <p:cNvPr id="2" name="TextBox 1"/>
          <p:cNvSpPr txBox="1"/>
          <p:nvPr/>
        </p:nvSpPr>
        <p:spPr>
          <a:xfrm>
            <a:off x="316594" y="1033074"/>
            <a:ext cx="11698106" cy="923307"/>
          </a:xfrm>
          <a:prstGeom prst="rect">
            <a:avLst/>
          </a:prstGeom>
          <a:noFill/>
        </p:spPr>
        <p:txBody>
          <a:bodyPr wrap="square" lIns="121899" tIns="60949" rIns="121899" bIns="60949" rtlCol="0">
            <a:spAutoFit/>
          </a:bodyPr>
          <a:lstStyle/>
          <a:p>
            <a:pPr algn="ctr"/>
            <a:r>
              <a:rPr lang="ru-RU" sz="2000" dirty="0" smtClean="0">
                <a:gradFill>
                  <a:gsLst>
                    <a:gs pos="0">
                      <a:schemeClr val="bg1"/>
                    </a:gs>
                    <a:gs pos="100000">
                      <a:schemeClr val="bg1"/>
                    </a:gs>
                  </a:gsLst>
                  <a:path path="circle">
                    <a:fillToRect l="50000" t="130000" r="50000" b="-30000"/>
                  </a:path>
                </a:gradFill>
                <a:latin typeface="Segoe Light" pitchFamily="34" charset="0"/>
              </a:rPr>
              <a:t>Зачем это Майкрософт?</a:t>
            </a:r>
            <a:endParaRPr lang="en-US" sz="2000" dirty="0">
              <a:gradFill>
                <a:gsLst>
                  <a:gs pos="0">
                    <a:schemeClr val="bg1"/>
                  </a:gs>
                  <a:gs pos="100000">
                    <a:schemeClr val="bg1"/>
                  </a:gs>
                </a:gsLst>
                <a:path path="circle">
                  <a:fillToRect l="50000" t="130000" r="50000" b="-30000"/>
                </a:path>
              </a:gradFill>
              <a:latin typeface="Segoe Light" pitchFamily="34" charset="0"/>
            </a:endParaRPr>
          </a:p>
          <a:p>
            <a:pPr algn="ctr"/>
            <a:r>
              <a:rPr lang="ru-RU" sz="1600" dirty="0" smtClean="0">
                <a:gradFill>
                  <a:gsLst>
                    <a:gs pos="0">
                      <a:schemeClr val="bg1"/>
                    </a:gs>
                    <a:gs pos="100000">
                      <a:schemeClr val="bg1"/>
                    </a:gs>
                  </a:gsLst>
                  <a:path path="circle">
                    <a:fillToRect l="50000" t="130000" r="50000" b="-30000"/>
                  </a:path>
                </a:gradFill>
                <a:latin typeface="Segoe Light" pitchFamily="34" charset="0"/>
              </a:rPr>
              <a:t>Являясь платформенной компанией мы хотим предоставить средства для исследований и разработки новых продуктов  под нашу платформу.  Мы верим, что СПО – прекрасный механизм для этой цели. </a:t>
            </a:r>
            <a:endParaRPr lang="en-US" sz="1800" dirty="0">
              <a:gradFill>
                <a:gsLst>
                  <a:gs pos="0">
                    <a:schemeClr val="bg1"/>
                  </a:gs>
                  <a:gs pos="100000">
                    <a:schemeClr val="bg1"/>
                  </a:gs>
                </a:gsLst>
                <a:path path="circle">
                  <a:fillToRect l="50000" t="130000" r="50000" b="-30000"/>
                </a:path>
              </a:gradFill>
              <a:latin typeface="Segoe Light" pitchFamily="34" charset="0"/>
            </a:endParaRPr>
          </a:p>
        </p:txBody>
      </p:sp>
      <p:grpSp>
        <p:nvGrpSpPr>
          <p:cNvPr id="6" name="Group 5"/>
          <p:cNvGrpSpPr/>
          <p:nvPr/>
        </p:nvGrpSpPr>
        <p:grpSpPr>
          <a:xfrm>
            <a:off x="596901" y="2798314"/>
            <a:ext cx="10833099" cy="3883473"/>
            <a:chOff x="596901" y="2798314"/>
            <a:chExt cx="10833099" cy="3883473"/>
          </a:xfrm>
        </p:grpSpPr>
        <p:sp>
          <p:nvSpPr>
            <p:cNvPr id="8" name="TextBox 7"/>
            <p:cNvSpPr txBox="1"/>
            <p:nvPr/>
          </p:nvSpPr>
          <p:spPr>
            <a:xfrm>
              <a:off x="596901" y="2798315"/>
              <a:ext cx="4071352" cy="3539430"/>
            </a:xfrm>
            <a:prstGeom prst="rect">
              <a:avLst/>
            </a:prstGeom>
            <a:noFill/>
          </p:spPr>
          <p:txBody>
            <a:bodyPr wrap="square" rtlCol="0">
              <a:spAutoFit/>
            </a:bodyPr>
            <a:lstStyle/>
            <a:p>
              <a:r>
                <a:rPr lang="en-US" sz="1600" dirty="0">
                  <a:gradFill>
                    <a:gsLst>
                      <a:gs pos="0">
                        <a:schemeClr val="bg1"/>
                      </a:gs>
                      <a:gs pos="100000">
                        <a:schemeClr val="bg1"/>
                      </a:gs>
                    </a:gsLst>
                    <a:path path="circle">
                      <a:fillToRect l="50000" t="130000" r="50000" b="-30000"/>
                    </a:path>
                  </a:gradFill>
                  <a:latin typeface="Segoe Light" pitchFamily="34" charset="0"/>
                </a:rPr>
                <a:t>Abstract State </a:t>
              </a:r>
              <a:r>
                <a:rPr lang="en-US" sz="1600" dirty="0" smtClean="0">
                  <a:gradFill>
                    <a:gsLst>
                      <a:gs pos="0">
                        <a:schemeClr val="bg1"/>
                      </a:gs>
                      <a:gs pos="100000">
                        <a:schemeClr val="bg1"/>
                      </a:gs>
                    </a:gsLst>
                    <a:path path="circle">
                      <a:fillToRect l="50000" t="130000" r="50000" b="-30000"/>
                    </a:path>
                  </a:gradFill>
                  <a:latin typeface="Segoe Light" pitchFamily="34" charset="0"/>
                </a:rPr>
                <a:t>Machine </a:t>
              </a:r>
              <a:r>
                <a:rPr lang="en-US" sz="1600" dirty="0">
                  <a:gradFill>
                    <a:gsLst>
                      <a:gs pos="0">
                        <a:schemeClr val="bg1"/>
                      </a:gs>
                      <a:gs pos="100000">
                        <a:schemeClr val="bg1"/>
                      </a:gs>
                    </a:gsLst>
                    <a:path path="circle">
                      <a:fillToRect l="50000" t="130000" r="50000" b="-30000"/>
                    </a:path>
                  </a:gradFill>
                  <a:latin typeface="Segoe Light" pitchFamily="34" charset="0"/>
                </a:rPr>
                <a:t>Language (</a:t>
              </a:r>
              <a:r>
                <a:rPr lang="en-US" sz="1600" dirty="0" err="1">
                  <a:gradFill>
                    <a:gsLst>
                      <a:gs pos="0">
                        <a:schemeClr val="bg1"/>
                      </a:gs>
                      <a:gs pos="100000">
                        <a:schemeClr val="bg1"/>
                      </a:gs>
                    </a:gsLst>
                    <a:path path="circle">
                      <a:fillToRect l="50000" t="130000" r="50000" b="-30000"/>
                    </a:path>
                  </a:gradFill>
                  <a:latin typeface="Segoe Light" pitchFamily="34" charset="0"/>
                </a:rPr>
                <a:t>Asml</a:t>
              </a:r>
              <a:r>
                <a:rPr lang="en-US" sz="1600" dirty="0">
                  <a:gradFill>
                    <a:gsLst>
                      <a:gs pos="0">
                        <a:schemeClr val="bg1"/>
                      </a:gs>
                      <a:gs pos="100000">
                        <a:schemeClr val="bg1"/>
                      </a:gs>
                    </a:gsLst>
                    <a:path path="circle">
                      <a:fillToRect l="50000" t="130000" r="50000" b="-30000"/>
                    </a:path>
                  </a:gradFill>
                  <a:latin typeface="Segoe Light" pitchFamily="34" charset="0"/>
                </a:rPr>
                <a:t>)</a:t>
              </a:r>
            </a:p>
            <a:p>
              <a:r>
                <a:rPr lang="en-US" sz="1600" dirty="0">
                  <a:gradFill>
                    <a:gsLst>
                      <a:gs pos="0">
                        <a:schemeClr val="bg1"/>
                      </a:gs>
                      <a:gs pos="100000">
                        <a:schemeClr val="bg1"/>
                      </a:gs>
                    </a:gsLst>
                    <a:path path="circle">
                      <a:fillToRect l="50000" t="130000" r="50000" b="-30000"/>
                    </a:path>
                  </a:gradFill>
                  <a:latin typeface="Segoe Light" pitchFamily="34" charset="0"/>
                </a:rPr>
                <a:t>Boogie</a:t>
              </a:r>
            </a:p>
            <a:p>
              <a:r>
                <a:rPr lang="en-US" sz="1600" dirty="0">
                  <a:gradFill>
                    <a:gsLst>
                      <a:gs pos="0">
                        <a:schemeClr val="bg1"/>
                      </a:gs>
                      <a:gs pos="100000">
                        <a:schemeClr val="bg1"/>
                      </a:gs>
                    </a:gsLst>
                    <a:path path="circle">
                      <a:fillToRect l="50000" t="130000" r="50000" b="-30000"/>
                    </a:path>
                  </a:gradFill>
                  <a:latin typeface="Segoe Light" pitchFamily="34" charset="0"/>
                </a:rPr>
                <a:t>Chemistry Add-in for Word</a:t>
              </a:r>
            </a:p>
            <a:p>
              <a:r>
                <a:rPr lang="en-US" sz="1600" dirty="0">
                  <a:gradFill>
                    <a:gsLst>
                      <a:gs pos="0">
                        <a:schemeClr val="bg1"/>
                      </a:gs>
                      <a:gs pos="100000">
                        <a:schemeClr val="bg1"/>
                      </a:gs>
                    </a:gsLst>
                    <a:path path="circle">
                      <a:fillToRect l="50000" t="130000" r="50000" b="-30000"/>
                    </a:path>
                  </a:gradFill>
                  <a:latin typeface="Segoe Light" pitchFamily="34" charset="0"/>
                </a:rPr>
                <a:t>CHESS</a:t>
              </a:r>
            </a:p>
            <a:p>
              <a:r>
                <a:rPr lang="en-US" sz="1600" dirty="0">
                  <a:gradFill>
                    <a:gsLst>
                      <a:gs pos="0">
                        <a:schemeClr val="bg1"/>
                      </a:gs>
                      <a:gs pos="100000">
                        <a:schemeClr val="bg1"/>
                      </a:gs>
                    </a:gsLst>
                    <a:path path="circle">
                      <a:fillToRect l="50000" t="130000" r="50000" b="-30000"/>
                    </a:path>
                  </a:gradFill>
                  <a:latin typeface="Segoe Light" pitchFamily="34" charset="0"/>
                </a:rPr>
                <a:t>Common Compiler Infrastructure (CCI)</a:t>
              </a:r>
            </a:p>
            <a:p>
              <a:r>
                <a:rPr lang="en-US" sz="1600" dirty="0">
                  <a:gradFill>
                    <a:gsLst>
                      <a:gs pos="0">
                        <a:schemeClr val="bg1"/>
                      </a:gs>
                      <a:gs pos="100000">
                        <a:schemeClr val="bg1"/>
                      </a:gs>
                    </a:gsLst>
                    <a:path path="circle">
                      <a:fillToRect l="50000" t="130000" r="50000" b="-30000"/>
                    </a:path>
                  </a:gradFill>
                  <a:latin typeface="Segoe Light" pitchFamily="34" charset="0"/>
                </a:rPr>
                <a:t>Computational Biology Tools </a:t>
              </a:r>
            </a:p>
            <a:p>
              <a:r>
                <a:rPr lang="en-US" sz="1600" dirty="0">
                  <a:gradFill>
                    <a:gsLst>
                      <a:gs pos="0">
                        <a:schemeClr val="bg1"/>
                      </a:gs>
                      <a:gs pos="100000">
                        <a:schemeClr val="bg1"/>
                      </a:gs>
                    </a:gsLst>
                    <a:path path="circle">
                      <a:fillToRect l="50000" t="130000" r="50000" b="-30000"/>
                    </a:path>
                  </a:gradFill>
                  <a:latin typeface="Segoe Light" pitchFamily="34" charset="0"/>
                </a:rPr>
                <a:t>Conference XP</a:t>
              </a:r>
            </a:p>
            <a:p>
              <a:r>
                <a:rPr lang="en-US" sz="1600" dirty="0">
                  <a:gradFill>
                    <a:gsLst>
                      <a:gs pos="0">
                        <a:schemeClr val="bg1"/>
                      </a:gs>
                      <a:gs pos="100000">
                        <a:schemeClr val="bg1"/>
                      </a:gs>
                    </a:gsLst>
                    <a:path path="circle">
                      <a:fillToRect l="50000" t="130000" r="50000" b="-30000"/>
                    </a:path>
                  </a:gradFill>
                  <a:latin typeface="Segoe Light" pitchFamily="34" charset="0"/>
                </a:rPr>
                <a:t>Creative Commons Add-in for Office</a:t>
              </a:r>
            </a:p>
            <a:p>
              <a:r>
                <a:rPr lang="en-US" sz="1600" dirty="0">
                  <a:gradFill>
                    <a:gsLst>
                      <a:gs pos="0">
                        <a:schemeClr val="bg1"/>
                      </a:gs>
                      <a:gs pos="100000">
                        <a:schemeClr val="bg1"/>
                      </a:gs>
                    </a:gsLst>
                    <a:path path="circle">
                      <a:fillToRect l="50000" t="130000" r="50000" b="-30000"/>
                    </a:path>
                  </a:gradFill>
                  <a:latin typeface="Segoe Light" pitchFamily="34" charset="0"/>
                </a:rPr>
                <a:t>Environmental Scenario Search Engine (ESSE)</a:t>
              </a:r>
            </a:p>
            <a:p>
              <a:r>
                <a:rPr lang="en-US" sz="1600" dirty="0">
                  <a:gradFill>
                    <a:gsLst>
                      <a:gs pos="0">
                        <a:schemeClr val="bg1"/>
                      </a:gs>
                      <a:gs pos="100000">
                        <a:schemeClr val="bg1"/>
                      </a:gs>
                    </a:gsLst>
                    <a:path path="circle">
                      <a:fillToRect l="50000" t="130000" r="50000" b="-30000"/>
                    </a:path>
                  </a:gradFill>
                  <a:latin typeface="Segoe Light" pitchFamily="34" charset="0"/>
                </a:rPr>
                <a:t>ESSE Visualization Plugin for NASA </a:t>
              </a:r>
            </a:p>
            <a:p>
              <a:r>
                <a:rPr lang="en-US" sz="1600" dirty="0">
                  <a:gradFill>
                    <a:gsLst>
                      <a:gs pos="0">
                        <a:schemeClr val="bg1"/>
                      </a:gs>
                      <a:gs pos="100000">
                        <a:schemeClr val="bg1"/>
                      </a:gs>
                    </a:gsLst>
                    <a:path path="circle">
                      <a:fillToRect l="50000" t="130000" r="50000" b="-30000"/>
                    </a:path>
                  </a:gradFill>
                  <a:latin typeface="Segoe Light" pitchFamily="34" charset="0"/>
                </a:rPr>
                <a:t>World </a:t>
              </a:r>
              <a:r>
                <a:rPr lang="en-US" sz="1600" dirty="0" smtClean="0">
                  <a:gradFill>
                    <a:gsLst>
                      <a:gs pos="0">
                        <a:schemeClr val="bg1"/>
                      </a:gs>
                      <a:gs pos="100000">
                        <a:schemeClr val="bg1"/>
                      </a:gs>
                    </a:gsLst>
                    <a:path path="circle">
                      <a:fillToRect l="50000" t="130000" r="50000" b="-30000"/>
                    </a:path>
                  </a:gradFill>
                  <a:latin typeface="Segoe Light" pitchFamily="34" charset="0"/>
                </a:rPr>
                <a:t>Wind</a:t>
              </a:r>
            </a:p>
            <a:p>
              <a:r>
                <a:rPr lang="en-US" sz="1600" dirty="0">
                  <a:gradFill>
                    <a:gsLst>
                      <a:gs pos="0">
                        <a:schemeClr val="bg1"/>
                      </a:gs>
                      <a:gs pos="100000">
                        <a:schemeClr val="bg1"/>
                      </a:gs>
                    </a:gsLst>
                    <a:path path="circle">
                      <a:fillToRect l="50000" t="130000" r="50000" b="-30000"/>
                    </a:path>
                  </a:gradFill>
                  <a:latin typeface="Segoe Light" pitchFamily="34" charset="0"/>
                </a:rPr>
                <a:t>Gene Pattern Add-in for Word</a:t>
              </a:r>
            </a:p>
            <a:p>
              <a:r>
                <a:rPr lang="en-US" sz="1600" dirty="0">
                  <a:gradFill>
                    <a:gsLst>
                      <a:gs pos="0">
                        <a:schemeClr val="bg1"/>
                      </a:gs>
                      <a:gs pos="100000">
                        <a:schemeClr val="bg1"/>
                      </a:gs>
                    </a:gsLst>
                    <a:path path="circle">
                      <a:fillToRect l="50000" t="130000" r="50000" b="-30000"/>
                    </a:path>
                  </a:gradFill>
                  <a:latin typeface="Segoe Light" pitchFamily="34" charset="0"/>
                </a:rPr>
                <a:t>Goblin XNA</a:t>
              </a:r>
            </a:p>
            <a:p>
              <a:endParaRPr lang="en-US" sz="1600" dirty="0">
                <a:gradFill>
                  <a:gsLst>
                    <a:gs pos="0">
                      <a:schemeClr val="bg1"/>
                    </a:gs>
                    <a:gs pos="100000">
                      <a:schemeClr val="bg1"/>
                    </a:gs>
                  </a:gsLst>
                  <a:path path="circle">
                    <a:fillToRect l="50000" t="130000" r="50000" b="-30000"/>
                  </a:path>
                </a:gradFill>
                <a:latin typeface="Segoe Light" pitchFamily="34" charset="0"/>
              </a:endParaRPr>
            </a:p>
          </p:txBody>
        </p:sp>
        <p:sp>
          <p:nvSpPr>
            <p:cNvPr id="10" name="TextBox 9"/>
            <p:cNvSpPr txBox="1"/>
            <p:nvPr/>
          </p:nvSpPr>
          <p:spPr>
            <a:xfrm>
              <a:off x="4649427" y="2798314"/>
              <a:ext cx="3503973" cy="3883473"/>
            </a:xfrm>
            <a:prstGeom prst="rect">
              <a:avLst/>
            </a:prstGeom>
            <a:noFill/>
          </p:spPr>
          <p:txBody>
            <a:bodyPr wrap="square" rtlCol="0">
              <a:spAutoFit/>
            </a:bodyPr>
            <a:lstStyle/>
            <a:p>
              <a:r>
                <a:rPr lang="en-US" sz="1600" dirty="0">
                  <a:gradFill>
                    <a:gsLst>
                      <a:gs pos="0">
                        <a:schemeClr val="bg1"/>
                      </a:gs>
                      <a:gs pos="100000">
                        <a:schemeClr val="bg1"/>
                      </a:gs>
                    </a:gsLst>
                    <a:path path="circle">
                      <a:fillToRect l="50000" t="130000" r="50000" b="-30000"/>
                    </a:path>
                  </a:gradFill>
                  <a:latin typeface="Segoe Light" pitchFamily="34" charset="0"/>
                </a:rPr>
                <a:t>HD View SL</a:t>
              </a:r>
            </a:p>
            <a:p>
              <a:r>
                <a:rPr lang="en-US" sz="1600" dirty="0">
                  <a:gradFill>
                    <a:gsLst>
                      <a:gs pos="0">
                        <a:schemeClr val="bg1"/>
                      </a:gs>
                      <a:gs pos="100000">
                        <a:schemeClr val="bg1"/>
                      </a:gs>
                    </a:gsLst>
                    <a:path path="circle">
                      <a:fillToRect l="50000" t="130000" r="50000" b="-30000"/>
                    </a:path>
                  </a:gradFill>
                  <a:latin typeface="Segoe Light" pitchFamily="34" charset="0"/>
                </a:rPr>
                <a:t>Microsoft Biology Foundation</a:t>
              </a:r>
            </a:p>
            <a:p>
              <a:r>
                <a:rPr lang="en-US" sz="1600" dirty="0">
                  <a:gradFill>
                    <a:gsLst>
                      <a:gs pos="0">
                        <a:schemeClr val="bg1"/>
                      </a:gs>
                      <a:gs pos="100000">
                        <a:schemeClr val="bg1"/>
                      </a:gs>
                    </a:gsLst>
                    <a:path path="circle">
                      <a:fillToRect l="50000" t="130000" r="50000" b="-30000"/>
                    </a:path>
                  </a:gradFill>
                  <a:latin typeface="Segoe Light" pitchFamily="34" charset="0"/>
                </a:rPr>
                <a:t>Microsoft </a:t>
              </a:r>
              <a:r>
                <a:rPr lang="en-US" sz="1600" dirty="0" err="1">
                  <a:gradFill>
                    <a:gsLst>
                      <a:gs pos="0">
                        <a:schemeClr val="bg1"/>
                      </a:gs>
                      <a:gs pos="100000">
                        <a:schemeClr val="bg1"/>
                      </a:gs>
                    </a:gsLst>
                    <a:path path="circle">
                      <a:fillToRect l="50000" t="130000" r="50000" b="-30000"/>
                    </a:path>
                  </a:gradFill>
                  <a:latin typeface="Segoe Light" pitchFamily="34" charset="0"/>
                </a:rPr>
                <a:t>eScience</a:t>
              </a:r>
              <a:r>
                <a:rPr lang="en-US" sz="1600" dirty="0">
                  <a:gradFill>
                    <a:gsLst>
                      <a:gs pos="0">
                        <a:schemeClr val="bg1"/>
                      </a:gs>
                      <a:gs pos="100000">
                        <a:schemeClr val="bg1"/>
                      </a:gs>
                    </a:gsLst>
                    <a:path path="circle">
                      <a:fillToRect l="50000" t="130000" r="50000" b="-30000"/>
                    </a:path>
                  </a:gradFill>
                  <a:latin typeface="Segoe Light" pitchFamily="34" charset="0"/>
                </a:rPr>
                <a:t> Excel Tools</a:t>
              </a:r>
            </a:p>
            <a:p>
              <a:r>
                <a:rPr lang="en-US" sz="1600" dirty="0">
                  <a:gradFill>
                    <a:gsLst>
                      <a:gs pos="0">
                        <a:schemeClr val="bg1"/>
                      </a:gs>
                      <a:gs pos="100000">
                        <a:schemeClr val="bg1"/>
                      </a:gs>
                    </a:gsLst>
                    <a:path path="circle">
                      <a:fillToRect l="50000" t="130000" r="50000" b="-30000"/>
                    </a:path>
                  </a:gradFill>
                  <a:latin typeface="Segoe Light" pitchFamily="34" charset="0"/>
                </a:rPr>
                <a:t>Microsoft </a:t>
              </a:r>
              <a:r>
                <a:rPr lang="en-US" sz="1600" dirty="0" smtClean="0">
                  <a:gradFill>
                    <a:gsLst>
                      <a:gs pos="0">
                        <a:schemeClr val="bg1"/>
                      </a:gs>
                      <a:gs pos="100000">
                        <a:schemeClr val="bg1"/>
                      </a:gs>
                    </a:gsLst>
                    <a:path path="circle">
                      <a:fillToRect l="50000" t="130000" r="50000" b="-30000"/>
                    </a:path>
                  </a:gradFill>
                  <a:latin typeface="Segoe Light" pitchFamily="34" charset="0"/>
                </a:rPr>
                <a:t>.NET </a:t>
              </a:r>
              <a:r>
                <a:rPr lang="en-US" sz="1600" dirty="0" err="1">
                  <a:gradFill>
                    <a:gsLst>
                      <a:gs pos="0">
                        <a:schemeClr val="bg1"/>
                      </a:gs>
                      <a:gs pos="100000">
                        <a:schemeClr val="bg1"/>
                      </a:gs>
                    </a:gsLst>
                    <a:path path="circle">
                      <a:fillToRect l="50000" t="130000" r="50000" b="-30000"/>
                    </a:path>
                  </a:gradFill>
                  <a:latin typeface="Segoe Light" pitchFamily="34" charset="0"/>
                </a:rPr>
                <a:t>Gadgeter</a:t>
              </a:r>
              <a:endParaRPr lang="en-US" sz="1600" dirty="0">
                <a:gradFill>
                  <a:gsLst>
                    <a:gs pos="0">
                      <a:schemeClr val="bg1"/>
                    </a:gs>
                    <a:gs pos="100000">
                      <a:schemeClr val="bg1"/>
                    </a:gs>
                  </a:gsLst>
                  <a:path path="circle">
                    <a:fillToRect l="50000" t="130000" r="50000" b="-30000"/>
                  </a:path>
                </a:gradFill>
                <a:latin typeface="Segoe Light" pitchFamily="34" charset="0"/>
              </a:endParaRPr>
            </a:p>
            <a:p>
              <a:r>
                <a:rPr lang="en-US" sz="1600" dirty="0">
                  <a:gradFill>
                    <a:gsLst>
                      <a:gs pos="0">
                        <a:schemeClr val="bg1"/>
                      </a:gs>
                      <a:gs pos="100000">
                        <a:schemeClr val="bg1"/>
                      </a:gs>
                    </a:gsLst>
                    <a:path path="circle">
                      <a:fillToRect l="50000" t="130000" r="50000" b="-30000"/>
                    </a:path>
                  </a:gradFill>
                  <a:latin typeface="Segoe Light" pitchFamily="34" charset="0"/>
                </a:rPr>
                <a:t>Microsoft Research Biology Extension for Excel </a:t>
              </a:r>
            </a:p>
            <a:p>
              <a:r>
                <a:rPr lang="en-US" sz="1600" dirty="0">
                  <a:gradFill>
                    <a:gsLst>
                      <a:gs pos="0">
                        <a:schemeClr val="bg1"/>
                      </a:gs>
                      <a:gs pos="100000">
                        <a:schemeClr val="bg1"/>
                      </a:gs>
                    </a:gsLst>
                    <a:path path="circle">
                      <a:fillToRect l="50000" t="130000" r="50000" b="-30000"/>
                    </a:path>
                  </a:gradFill>
                  <a:latin typeface="Segoe Light" pitchFamily="34" charset="0"/>
                </a:rPr>
                <a:t>NETCDF Library </a:t>
              </a:r>
              <a:r>
                <a:rPr lang="en-US" sz="1600" dirty="0" smtClean="0">
                  <a:gradFill>
                    <a:gsLst>
                      <a:gs pos="0">
                        <a:schemeClr val="bg1"/>
                      </a:gs>
                      <a:gs pos="100000">
                        <a:schemeClr val="bg1"/>
                      </a:gs>
                    </a:gsLst>
                    <a:path path="circle">
                      <a:fillToRect l="50000" t="130000" r="50000" b="-30000"/>
                    </a:path>
                  </a:gradFill>
                  <a:latin typeface="Segoe Light" pitchFamily="34" charset="0"/>
                </a:rPr>
                <a:t>for </a:t>
              </a:r>
              <a:r>
                <a:rPr lang="en-US" sz="1600" dirty="0">
                  <a:gradFill>
                    <a:gsLst>
                      <a:gs pos="0">
                        <a:schemeClr val="bg1"/>
                      </a:gs>
                      <a:gs pos="100000">
                        <a:schemeClr val="bg1"/>
                      </a:gs>
                    </a:gsLst>
                    <a:path path="circle">
                      <a:fillToRect l="50000" t="130000" r="50000" b="-30000"/>
                    </a:path>
                  </a:gradFill>
                  <a:latin typeface="Segoe Light" pitchFamily="34" charset="0"/>
                </a:rPr>
                <a:t>.NET</a:t>
              </a:r>
            </a:p>
            <a:p>
              <a:r>
                <a:rPr lang="en-US" sz="1600" dirty="0" err="1">
                  <a:gradFill>
                    <a:gsLst>
                      <a:gs pos="0">
                        <a:schemeClr val="bg1"/>
                      </a:gs>
                      <a:gs pos="100000">
                        <a:schemeClr val="bg1"/>
                      </a:gs>
                    </a:gsLst>
                    <a:path path="circle">
                      <a:fillToRect l="50000" t="130000" r="50000" b="-30000"/>
                    </a:path>
                  </a:gradFill>
                  <a:latin typeface="Segoe Light" pitchFamily="34" charset="0"/>
                </a:rPr>
                <a:t>NodeXL</a:t>
              </a:r>
              <a:endParaRPr lang="en-US" sz="1600" dirty="0">
                <a:gradFill>
                  <a:gsLst>
                    <a:gs pos="0">
                      <a:schemeClr val="bg1"/>
                    </a:gs>
                    <a:gs pos="100000">
                      <a:schemeClr val="bg1"/>
                    </a:gs>
                  </a:gsLst>
                  <a:path path="circle">
                    <a:fillToRect l="50000" t="130000" r="50000" b="-30000"/>
                  </a:path>
                </a:gradFill>
                <a:latin typeface="Segoe Light" pitchFamily="34" charset="0"/>
              </a:endParaRPr>
            </a:p>
            <a:p>
              <a:r>
                <a:rPr lang="en-US" sz="1600" dirty="0">
                  <a:gradFill>
                    <a:gsLst>
                      <a:gs pos="0">
                        <a:schemeClr val="bg1"/>
                      </a:gs>
                      <a:gs pos="100000">
                        <a:schemeClr val="bg1"/>
                      </a:gs>
                    </a:gsLst>
                    <a:path path="circle">
                      <a:fillToRect l="50000" t="130000" r="50000" b="-30000"/>
                    </a:path>
                  </a:gradFill>
                  <a:latin typeface="Segoe Light" pitchFamily="34" charset="0"/>
                </a:rPr>
                <a:t>Ontology Add-in for Word</a:t>
              </a:r>
            </a:p>
            <a:p>
              <a:r>
                <a:rPr lang="en-US" sz="1600" dirty="0" err="1">
                  <a:gradFill>
                    <a:gsLst>
                      <a:gs pos="0">
                        <a:schemeClr val="bg1"/>
                      </a:gs>
                      <a:gs pos="100000">
                        <a:schemeClr val="bg1"/>
                      </a:gs>
                    </a:gsLst>
                    <a:path path="circle">
                      <a:fillToRect l="50000" t="130000" r="50000" b="-30000"/>
                    </a:path>
                  </a:gradFill>
                  <a:latin typeface="Segoe Light" pitchFamily="34" charset="0"/>
                </a:rPr>
                <a:t>Pex</a:t>
              </a:r>
              <a:r>
                <a:rPr lang="en-US" sz="1600" dirty="0">
                  <a:gradFill>
                    <a:gsLst>
                      <a:gs pos="0">
                        <a:schemeClr val="bg1"/>
                      </a:gs>
                      <a:gs pos="100000">
                        <a:schemeClr val="bg1"/>
                      </a:gs>
                    </a:gsLst>
                    <a:path path="circle">
                      <a:fillToRect l="50000" t="130000" r="50000" b="-30000"/>
                    </a:path>
                  </a:gradFill>
                  <a:latin typeface="Segoe Light" pitchFamily="34" charset="0"/>
                </a:rPr>
                <a:t> and Moles Open Source </a:t>
              </a:r>
              <a:r>
                <a:rPr lang="en-US" sz="1600" dirty="0" smtClean="0">
                  <a:gradFill>
                    <a:gsLst>
                      <a:gs pos="0">
                        <a:schemeClr val="bg1"/>
                      </a:gs>
                      <a:gs pos="100000">
                        <a:schemeClr val="bg1"/>
                      </a:gs>
                    </a:gsLst>
                    <a:path path="circle">
                      <a:fillToRect l="50000" t="130000" r="50000" b="-30000"/>
                    </a:path>
                  </a:gradFill>
                  <a:latin typeface="Segoe Light" pitchFamily="34" charset="0"/>
                </a:rPr>
                <a:t>Add-ons</a:t>
              </a:r>
            </a:p>
            <a:p>
              <a:r>
                <a:rPr lang="en-US" sz="1600" dirty="0">
                  <a:gradFill>
                    <a:gsLst>
                      <a:gs pos="0">
                        <a:schemeClr val="bg1"/>
                      </a:gs>
                      <a:gs pos="100000">
                        <a:schemeClr val="bg1"/>
                      </a:gs>
                    </a:gsLst>
                    <a:path path="circle">
                      <a:fillToRect l="50000" t="130000" r="50000" b="-30000"/>
                    </a:path>
                  </a:gradFill>
                  <a:latin typeface="Segoe Light" pitchFamily="34" charset="0"/>
                </a:rPr>
                <a:t>Practical Parallel and Concurrent Programming </a:t>
              </a:r>
            </a:p>
            <a:p>
              <a:r>
                <a:rPr lang="en-US" sz="1600" dirty="0" err="1">
                  <a:gradFill>
                    <a:gsLst>
                      <a:gs pos="0">
                        <a:schemeClr val="bg1"/>
                      </a:gs>
                      <a:gs pos="100000">
                        <a:schemeClr val="bg1"/>
                      </a:gs>
                    </a:gsLst>
                    <a:path path="circle">
                      <a:fillToRect l="50000" t="130000" r="50000" b="-30000"/>
                    </a:path>
                  </a:gradFill>
                  <a:latin typeface="Segoe Light" pitchFamily="34" charset="0"/>
                </a:rPr>
                <a:t>Randoop</a:t>
              </a:r>
              <a:endParaRPr lang="en-US" sz="1600" dirty="0">
                <a:gradFill>
                  <a:gsLst>
                    <a:gs pos="0">
                      <a:schemeClr val="bg1"/>
                    </a:gs>
                    <a:gs pos="100000">
                      <a:schemeClr val="bg1"/>
                    </a:gs>
                  </a:gsLst>
                  <a:path path="circle">
                    <a:fillToRect l="50000" t="130000" r="50000" b="-30000"/>
                  </a:path>
                </a:gradFill>
                <a:latin typeface="Segoe Light" pitchFamily="34" charset="0"/>
              </a:endParaRPr>
            </a:p>
            <a:p>
              <a:r>
                <a:rPr lang="en-US" sz="1600" dirty="0">
                  <a:gradFill>
                    <a:gsLst>
                      <a:gs pos="0">
                        <a:schemeClr val="bg1"/>
                      </a:gs>
                      <a:gs pos="100000">
                        <a:schemeClr val="bg1"/>
                      </a:gs>
                    </a:gsLst>
                    <a:path path="circle">
                      <a:fillToRect l="50000" t="130000" r="50000" b="-30000"/>
                    </a:path>
                  </a:gradFill>
                  <a:latin typeface="Segoe Light" pitchFamily="34" charset="0"/>
                </a:rPr>
                <a:t>Research Information </a:t>
              </a:r>
              <a:r>
                <a:rPr lang="en-US" sz="1600" dirty="0" smtClean="0">
                  <a:gradFill>
                    <a:gsLst>
                      <a:gs pos="0">
                        <a:schemeClr val="bg1"/>
                      </a:gs>
                      <a:gs pos="100000">
                        <a:schemeClr val="bg1"/>
                      </a:gs>
                    </a:gsLst>
                    <a:path path="circle">
                      <a:fillToRect l="50000" t="130000" r="50000" b="-30000"/>
                    </a:path>
                  </a:gradFill>
                  <a:latin typeface="Segoe Light" pitchFamily="34" charset="0"/>
                </a:rPr>
                <a:t>Center</a:t>
              </a:r>
              <a:endParaRPr lang="en-US" sz="1600" dirty="0">
                <a:gradFill>
                  <a:gsLst>
                    <a:gs pos="0">
                      <a:schemeClr val="bg1"/>
                    </a:gs>
                    <a:gs pos="100000">
                      <a:schemeClr val="bg1"/>
                    </a:gs>
                  </a:gsLst>
                  <a:path path="circle">
                    <a:fillToRect l="50000" t="130000" r="50000" b="-30000"/>
                  </a:path>
                </a:gradFill>
                <a:latin typeface="Segoe Light" pitchFamily="34" charset="0"/>
              </a:endParaRPr>
            </a:p>
            <a:p>
              <a:endParaRPr lang="en-US" sz="1600" dirty="0">
                <a:gradFill>
                  <a:gsLst>
                    <a:gs pos="0">
                      <a:schemeClr val="bg1"/>
                    </a:gs>
                    <a:gs pos="100000">
                      <a:schemeClr val="bg1"/>
                    </a:gs>
                  </a:gsLst>
                  <a:path path="circle">
                    <a:fillToRect l="50000" t="130000" r="50000" b="-30000"/>
                  </a:path>
                </a:gradFill>
                <a:latin typeface="Segoe Light" pitchFamily="34" charset="0"/>
              </a:endParaRPr>
            </a:p>
          </p:txBody>
        </p:sp>
        <p:sp>
          <p:nvSpPr>
            <p:cNvPr id="11" name="TextBox 10"/>
            <p:cNvSpPr txBox="1"/>
            <p:nvPr/>
          </p:nvSpPr>
          <p:spPr>
            <a:xfrm>
              <a:off x="8581527" y="2798314"/>
              <a:ext cx="2848473" cy="2554545"/>
            </a:xfrm>
            <a:prstGeom prst="rect">
              <a:avLst/>
            </a:prstGeom>
            <a:noFill/>
          </p:spPr>
          <p:txBody>
            <a:bodyPr wrap="square" rtlCol="0">
              <a:spAutoFit/>
            </a:bodyPr>
            <a:lstStyle/>
            <a:p>
              <a:r>
                <a:rPr lang="en-US" sz="1600" dirty="0">
                  <a:gradFill>
                    <a:gsLst>
                      <a:gs pos="0">
                        <a:schemeClr val="bg1"/>
                      </a:gs>
                      <a:gs pos="100000">
                        <a:schemeClr val="bg1"/>
                      </a:gs>
                    </a:gsLst>
                    <a:path path="circle">
                      <a:fillToRect l="50000" t="130000" r="50000" b="-30000"/>
                    </a:path>
                  </a:gradFill>
                  <a:latin typeface="Segoe Light" pitchFamily="34" charset="0"/>
                </a:rPr>
                <a:t>RNA Comparative Analysis Software Tools</a:t>
              </a:r>
            </a:p>
            <a:p>
              <a:r>
                <a:rPr lang="en-US" sz="1600" dirty="0">
                  <a:gradFill>
                    <a:gsLst>
                      <a:gs pos="0">
                        <a:schemeClr val="bg1"/>
                      </a:gs>
                      <a:gs pos="100000">
                        <a:schemeClr val="bg1"/>
                      </a:gs>
                    </a:gsLst>
                    <a:path path="circle">
                      <a:fillToRect l="50000" t="130000" r="50000" b="-30000"/>
                    </a:path>
                  </a:gradFill>
                  <a:latin typeface="Segoe Light" pitchFamily="34" charset="0"/>
                </a:rPr>
                <a:t>Scientific Dataset</a:t>
              </a:r>
            </a:p>
            <a:p>
              <a:r>
                <a:rPr lang="en-US" sz="1600" dirty="0">
                  <a:gradFill>
                    <a:gsLst>
                      <a:gs pos="0">
                        <a:schemeClr val="bg1"/>
                      </a:gs>
                      <a:gs pos="100000">
                        <a:schemeClr val="bg1"/>
                      </a:gs>
                    </a:gsLst>
                    <a:path path="circle">
                      <a:fillToRect l="50000" t="130000" r="50000" b="-30000"/>
                    </a:path>
                  </a:gradFill>
                  <a:latin typeface="Segoe Light" pitchFamily="34" charset="0"/>
                </a:rPr>
                <a:t>Scientific Workflow Workbench </a:t>
              </a:r>
            </a:p>
            <a:p>
              <a:r>
                <a:rPr lang="en-US" sz="1600" dirty="0" err="1">
                  <a:gradFill>
                    <a:gsLst>
                      <a:gs pos="0">
                        <a:schemeClr val="bg1"/>
                      </a:gs>
                      <a:gs pos="100000">
                        <a:schemeClr val="bg1"/>
                      </a:gs>
                    </a:gsLst>
                    <a:path path="circle">
                      <a:fillToRect l="50000" t="130000" r="50000" b="-30000"/>
                    </a:path>
                  </a:gradFill>
                  <a:latin typeface="Segoe Light" pitchFamily="34" charset="0"/>
                </a:rPr>
                <a:t>Sciscope</a:t>
              </a:r>
              <a:endParaRPr lang="en-US" sz="1600" dirty="0">
                <a:gradFill>
                  <a:gsLst>
                    <a:gs pos="0">
                      <a:schemeClr val="bg1"/>
                    </a:gs>
                    <a:gs pos="100000">
                      <a:schemeClr val="bg1"/>
                    </a:gs>
                  </a:gsLst>
                  <a:path path="circle">
                    <a:fillToRect l="50000" t="130000" r="50000" b="-30000"/>
                  </a:path>
                </a:gradFill>
                <a:latin typeface="Segoe Light" pitchFamily="34" charset="0"/>
              </a:endParaRPr>
            </a:p>
            <a:p>
              <a:r>
                <a:rPr lang="en-US" sz="1600" dirty="0">
                  <a:gradFill>
                    <a:gsLst>
                      <a:gs pos="0">
                        <a:schemeClr val="bg1"/>
                      </a:gs>
                      <a:gs pos="100000">
                        <a:schemeClr val="bg1"/>
                      </a:gs>
                    </a:gsLst>
                    <a:path path="circle">
                      <a:fillToRect l="50000" t="130000" r="50000" b="-30000"/>
                    </a:path>
                  </a:gradFill>
                  <a:latin typeface="Segoe Light" pitchFamily="34" charset="0"/>
                </a:rPr>
                <a:t>Singularity</a:t>
              </a:r>
            </a:p>
            <a:p>
              <a:r>
                <a:rPr lang="en-US" sz="1600" dirty="0">
                  <a:gradFill>
                    <a:gsLst>
                      <a:gs pos="0">
                        <a:schemeClr val="bg1"/>
                      </a:gs>
                      <a:gs pos="100000">
                        <a:schemeClr val="bg1"/>
                      </a:gs>
                    </a:gsLst>
                    <a:path path="circle">
                      <a:fillToRect l="50000" t="130000" r="50000" b="-30000"/>
                    </a:path>
                  </a:gradFill>
                  <a:latin typeface="Segoe Light" pitchFamily="34" charset="0"/>
                </a:rPr>
                <a:t>Spec#</a:t>
              </a:r>
            </a:p>
            <a:p>
              <a:r>
                <a:rPr lang="en-US" sz="1600" dirty="0">
                  <a:gradFill>
                    <a:gsLst>
                      <a:gs pos="0">
                        <a:schemeClr val="bg1"/>
                      </a:gs>
                      <a:gs pos="100000">
                        <a:schemeClr val="bg1"/>
                      </a:gs>
                    </a:gsLst>
                    <a:path path="circle">
                      <a:fillToRect l="50000" t="130000" r="50000" b="-30000"/>
                    </a:path>
                  </a:gradFill>
                  <a:latin typeface="Segoe Light" pitchFamily="34" charset="0"/>
                </a:rPr>
                <a:t>VCC</a:t>
              </a:r>
            </a:p>
            <a:p>
              <a:r>
                <a:rPr lang="en-US" sz="1600" dirty="0" err="1">
                  <a:gradFill>
                    <a:gsLst>
                      <a:gs pos="0">
                        <a:schemeClr val="bg1"/>
                      </a:gs>
                      <a:gs pos="100000">
                        <a:schemeClr val="bg1"/>
                      </a:gs>
                    </a:gsLst>
                    <a:path path="circle">
                      <a:fillToRect l="50000" t="130000" r="50000" b="-30000"/>
                    </a:path>
                  </a:gradFill>
                  <a:latin typeface="Segoe Light" pitchFamily="34" charset="0"/>
                </a:rPr>
                <a:t>WikiBhasha</a:t>
              </a:r>
              <a:endParaRPr lang="en-US" sz="1600" dirty="0">
                <a:gradFill>
                  <a:gsLst>
                    <a:gs pos="0">
                      <a:schemeClr val="bg1"/>
                    </a:gs>
                    <a:gs pos="100000">
                      <a:schemeClr val="bg1"/>
                    </a:gs>
                  </a:gsLst>
                  <a:path path="circle">
                    <a:fillToRect l="50000" t="130000" r="50000" b="-30000"/>
                  </a:path>
                </a:gradFill>
                <a:latin typeface="Segoe Light" pitchFamily="34" charset="0"/>
              </a:endParaRPr>
            </a:p>
            <a:p>
              <a:r>
                <a:rPr lang="en-US" sz="1600" dirty="0">
                  <a:gradFill>
                    <a:gsLst>
                      <a:gs pos="0">
                        <a:schemeClr val="bg1"/>
                      </a:gs>
                      <a:gs pos="100000">
                        <a:schemeClr val="bg1"/>
                      </a:gs>
                    </a:gsLst>
                    <a:path path="circle">
                      <a:fillToRect l="50000" t="130000" r="50000" b="-30000"/>
                    </a:path>
                  </a:gradFill>
                  <a:latin typeface="Segoe Light" pitchFamily="34" charset="0"/>
                </a:rPr>
                <a:t>WPF Dynamic Data Display </a:t>
              </a:r>
            </a:p>
          </p:txBody>
        </p:sp>
      </p:grpSp>
    </p:spTree>
    <p:extLst>
      <p:ext uri="{BB962C8B-B14F-4D97-AF65-F5344CB8AC3E}">
        <p14:creationId xmlns:p14="http://schemas.microsoft.com/office/powerpoint/2010/main" xmlns="" val="18454567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Linux Foundation. Annual </a:t>
            </a:r>
            <a:r>
              <a:rPr lang="en-US" b="1" dirty="0"/>
              <a:t>Linux Development </a:t>
            </a:r>
            <a:r>
              <a:rPr lang="en-US" b="1" dirty="0" smtClean="0"/>
              <a:t>Report, 03/04/12</a:t>
            </a:r>
            <a:br>
              <a:rPr lang="en-US" b="1" dirty="0" smtClean="0"/>
            </a:br>
            <a:r>
              <a:rPr lang="en-US" sz="2000" dirty="0"/>
              <a:t/>
            </a:r>
            <a:br>
              <a:rPr lang="en-US" sz="2000" dirty="0"/>
            </a:br>
            <a:r>
              <a:rPr lang="ru-RU" sz="2000" dirty="0" smtClean="0"/>
              <a:t>Основные выводы этого года:</a:t>
            </a:r>
            <a:br>
              <a:rPr lang="ru-RU" sz="2000" dirty="0" smtClean="0"/>
            </a:br>
            <a:r>
              <a:rPr lang="en-US" sz="2800" dirty="0" smtClean="0"/>
              <a:t>§ </a:t>
            </a:r>
            <a:r>
              <a:rPr lang="en-US" sz="2800" b="1" dirty="0"/>
              <a:t>More than 7,800 developers from almost 800 different companies have contributed to the Linux kernel </a:t>
            </a:r>
            <a:r>
              <a:rPr lang="ru-RU" sz="2800" b="1" dirty="0" smtClean="0"/>
              <a:t/>
            </a:r>
            <a:br>
              <a:rPr lang="ru-RU" sz="2800" b="1" dirty="0" smtClean="0"/>
            </a:br>
            <a:r>
              <a:rPr lang="en-US" sz="2800" dirty="0" smtClean="0"/>
              <a:t>§ </a:t>
            </a:r>
            <a:r>
              <a:rPr lang="en-US" sz="2800" b="1" dirty="0"/>
              <a:t>Seventy-five percent of all kernel development is done by developers who are being paid for their work.</a:t>
            </a:r>
            <a:r>
              <a:rPr lang="en-US" sz="2800" dirty="0"/>
              <a:t> </a:t>
            </a:r>
            <a:r>
              <a:rPr lang="en-US" sz="2800" dirty="0" smtClean="0"/>
              <a:t/>
            </a:r>
            <a:br>
              <a:rPr lang="en-US" sz="2800" dirty="0" smtClean="0"/>
            </a:br>
            <a:r>
              <a:rPr lang="en-US" sz="2800" dirty="0" smtClean="0"/>
              <a:t>§ </a:t>
            </a:r>
            <a:r>
              <a:rPr lang="en-US" sz="2800" b="1" dirty="0"/>
              <a:t>The top 10 organizations sponsoring Linux kernel development </a:t>
            </a:r>
            <a:r>
              <a:rPr lang="en-US" sz="2800" dirty="0"/>
              <a:t>since the last report (or Linux kernel 2.6.36) are Red Hat, Intel, Novell, IBM, Texas Instruments, Broadcom, Nokia, Samsung, Oracle and Google</a:t>
            </a:r>
            <a:r>
              <a:rPr lang="en-US" sz="2800" dirty="0" smtClean="0"/>
              <a:t>.</a:t>
            </a:r>
            <a:r>
              <a:rPr lang="ru-RU" sz="2800" dirty="0" smtClean="0"/>
              <a:t/>
            </a:r>
            <a:br>
              <a:rPr lang="ru-RU" sz="2800" dirty="0" smtClean="0"/>
            </a:br>
            <a:r>
              <a:rPr lang="en-US" sz="2800" dirty="0" smtClean="0"/>
              <a:t>§ </a:t>
            </a:r>
            <a:r>
              <a:rPr lang="en-US" sz="2800" b="1" dirty="0"/>
              <a:t>For the first time, Microsoft appears on list of companies that are contributing to the Linux kernel. </a:t>
            </a:r>
            <a:r>
              <a:rPr lang="en-US" sz="2800" dirty="0"/>
              <a:t>Ranking at number </a:t>
            </a:r>
            <a:r>
              <a:rPr lang="en-US" sz="2800" dirty="0" smtClean="0"/>
              <a:t>17</a:t>
            </a:r>
            <a:r>
              <a:rPr lang="ru-RU" sz="2800" dirty="0"/>
              <a:t>.</a:t>
            </a:r>
            <a:r>
              <a:rPr lang="en-US" sz="2000" dirty="0"/>
              <a:t/>
            </a:r>
            <a:br>
              <a:rPr lang="en-US" sz="2000" dirty="0"/>
            </a:br>
            <a:endParaRPr lang="en-US" sz="2000" dirty="0"/>
          </a:p>
        </p:txBody>
      </p:sp>
    </p:spTree>
    <p:extLst>
      <p:ext uri="{BB962C8B-B14F-4D97-AF65-F5344CB8AC3E}">
        <p14:creationId xmlns:p14="http://schemas.microsoft.com/office/powerpoint/2010/main" xmlns="" val="36486345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78787" y="225425"/>
            <a:ext cx="11753470" cy="714524"/>
          </a:xfrm>
        </p:spPr>
        <p:txBody>
          <a:bodyPr/>
          <a:lstStyle/>
          <a:p>
            <a:r>
              <a:rPr lang="en-US" dirty="0">
                <a:gradFill>
                  <a:gsLst>
                    <a:gs pos="0">
                      <a:schemeClr val="accent6"/>
                    </a:gs>
                    <a:gs pos="100000">
                      <a:schemeClr val="accent6"/>
                    </a:gs>
                  </a:gsLst>
                  <a:lin ang="5400000" scaled="0"/>
                </a:gradFill>
              </a:rPr>
              <a:t>Microsoft.com/web</a:t>
            </a:r>
          </a:p>
        </p:txBody>
      </p:sp>
      <p:sp>
        <p:nvSpPr>
          <p:cNvPr id="3" name="Text Placeholder 2"/>
          <p:cNvSpPr>
            <a:spLocks noGrp="1"/>
          </p:cNvSpPr>
          <p:nvPr>
            <p:ph type="body" sz="quarter" idx="13"/>
          </p:nvPr>
        </p:nvSpPr>
        <p:spPr>
          <a:xfrm>
            <a:off x="379413" y="837671"/>
            <a:ext cx="11752905" cy="605367"/>
          </a:xfrm>
        </p:spPr>
        <p:txBody>
          <a:bodyPr>
            <a:normAutofit fontScale="77500" lnSpcReduction="20000"/>
          </a:bodyPr>
          <a:lstStyle/>
          <a:p>
            <a:r>
              <a:rPr lang="en-US" i="1" dirty="0" smtClean="0">
                <a:gradFill>
                  <a:gsLst>
                    <a:gs pos="0">
                      <a:schemeClr val="tx1"/>
                    </a:gs>
                    <a:gs pos="100000">
                      <a:schemeClr val="tx1"/>
                    </a:gs>
                  </a:gsLst>
                  <a:lin ang="5400000" scaled="0"/>
                </a:gradFill>
                <a:latin typeface="Segoe Light" pitchFamily="34" charset="0"/>
              </a:rPr>
              <a:t>Making </a:t>
            </a:r>
            <a:r>
              <a:rPr lang="en-US" i="1" dirty="0">
                <a:gradFill>
                  <a:gsLst>
                    <a:gs pos="0">
                      <a:schemeClr val="tx1"/>
                    </a:gs>
                    <a:gs pos="100000">
                      <a:schemeClr val="tx1"/>
                    </a:gs>
                  </a:gsLst>
                  <a:lin ang="5400000" scaled="0"/>
                </a:gradFill>
                <a:latin typeface="Segoe Light" pitchFamily="34" charset="0"/>
              </a:rPr>
              <a:t>it simple </a:t>
            </a:r>
            <a:r>
              <a:rPr lang="en-US" i="1" dirty="0" smtClean="0">
                <a:gradFill>
                  <a:gsLst>
                    <a:gs pos="0">
                      <a:schemeClr val="tx1"/>
                    </a:gs>
                    <a:gs pos="100000">
                      <a:schemeClr val="tx1"/>
                    </a:gs>
                  </a:gsLst>
                  <a:lin ang="5400000" scaled="0"/>
                </a:gradFill>
                <a:latin typeface="Segoe Light" pitchFamily="34" charset="0"/>
              </a:rPr>
              <a:t>to develop</a:t>
            </a:r>
            <a:r>
              <a:rPr lang="en-US" i="1" dirty="0">
                <a:gradFill>
                  <a:gsLst>
                    <a:gs pos="0">
                      <a:schemeClr val="tx1"/>
                    </a:gs>
                    <a:gs pos="100000">
                      <a:schemeClr val="tx1"/>
                    </a:gs>
                  </a:gsLst>
                  <a:lin ang="5400000" scaled="0"/>
                </a:gradFill>
                <a:latin typeface="Segoe Light" pitchFamily="34" charset="0"/>
              </a:rPr>
              <a:t>, </a:t>
            </a:r>
            <a:r>
              <a:rPr lang="en-US" i="1" dirty="0" smtClean="0">
                <a:gradFill>
                  <a:gsLst>
                    <a:gs pos="0">
                      <a:schemeClr val="tx1"/>
                    </a:gs>
                    <a:gs pos="100000">
                      <a:schemeClr val="tx1"/>
                    </a:gs>
                  </a:gsLst>
                  <a:lin ang="5400000" scaled="0"/>
                </a:gradFill>
                <a:latin typeface="Segoe Light" pitchFamily="34" charset="0"/>
              </a:rPr>
              <a:t>deploy, </a:t>
            </a:r>
            <a:r>
              <a:rPr lang="en-US" i="1" dirty="0">
                <a:gradFill>
                  <a:gsLst>
                    <a:gs pos="0">
                      <a:schemeClr val="tx1"/>
                    </a:gs>
                    <a:gs pos="100000">
                      <a:schemeClr val="tx1"/>
                    </a:gs>
                  </a:gsLst>
                  <a:lin ang="5400000" scaled="0"/>
                </a:gradFill>
                <a:latin typeface="Segoe Light" pitchFamily="34" charset="0"/>
              </a:rPr>
              <a:t>and run web </a:t>
            </a:r>
            <a:r>
              <a:rPr lang="en-US" i="1" dirty="0" smtClean="0">
                <a:gradFill>
                  <a:gsLst>
                    <a:gs pos="0">
                      <a:schemeClr val="tx1"/>
                    </a:gs>
                    <a:gs pos="100000">
                      <a:schemeClr val="tx1"/>
                    </a:gs>
                  </a:gsLst>
                  <a:lin ang="5400000" scaled="0"/>
                </a:gradFill>
                <a:latin typeface="Segoe Light" pitchFamily="34" charset="0"/>
              </a:rPr>
              <a:t>applications on Windows – including open source</a:t>
            </a:r>
            <a:endParaRPr lang="en-US" i="1" dirty="0">
              <a:gradFill>
                <a:gsLst>
                  <a:gs pos="0">
                    <a:schemeClr val="tx1"/>
                  </a:gs>
                  <a:gs pos="100000">
                    <a:schemeClr val="tx1"/>
                  </a:gs>
                </a:gsLst>
                <a:lin ang="5400000" scaled="0"/>
              </a:gradFill>
              <a:latin typeface="Segoe Light" pitchFamily="34" charset="0"/>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448193" y="1574574"/>
            <a:ext cx="6907560" cy="47011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Box 6"/>
          <p:cNvSpPr txBox="1"/>
          <p:nvPr/>
        </p:nvSpPr>
        <p:spPr>
          <a:xfrm>
            <a:off x="7127368" y="1443038"/>
            <a:ext cx="4675695" cy="2320613"/>
          </a:xfrm>
          <a:prstGeom prst="rect">
            <a:avLst/>
          </a:prstGeom>
          <a:noFill/>
        </p:spPr>
        <p:txBody>
          <a:bodyPr wrap="square" lIns="121899" tIns="60949" rIns="121899" bIns="60949" rtlCol="0">
            <a:spAutoFit/>
          </a:bodyPr>
          <a:lstStyle/>
          <a:p>
            <a:r>
              <a:rPr lang="en-US" dirty="0" smtClean="0">
                <a:solidFill>
                  <a:schemeClr val="accent6"/>
                </a:solidFill>
                <a:latin typeface="Segoe Light" pitchFamily="34" charset="0"/>
              </a:rPr>
              <a:t>Microsoft Web Platform Installer</a:t>
            </a:r>
          </a:p>
          <a:p>
            <a:pPr marL="290513" indent="-290513">
              <a:spcBef>
                <a:spcPct val="20000"/>
              </a:spcBef>
              <a:buClr>
                <a:schemeClr val="accent2"/>
              </a:buClr>
              <a:buFont typeface="Wingdings" pitchFamily="2" charset="2"/>
              <a:buChar char="§"/>
              <a:defRPr/>
            </a:pPr>
            <a:r>
              <a:rPr lang="en-US" sz="1800" dirty="0" smtClean="0">
                <a:gradFill>
                  <a:gsLst>
                    <a:gs pos="0">
                      <a:schemeClr val="tx1"/>
                    </a:gs>
                    <a:gs pos="100000">
                      <a:schemeClr val="tx1"/>
                    </a:gs>
                  </a:gsLst>
                  <a:lin ang="5400000" scaled="0"/>
                </a:gradFill>
                <a:latin typeface="Segoe Light" pitchFamily="34" charset="0"/>
              </a:rPr>
              <a:t>Easily install free ASP.NET and PHP </a:t>
            </a:r>
            <a:br>
              <a:rPr lang="en-US" sz="1800" dirty="0" smtClean="0">
                <a:gradFill>
                  <a:gsLst>
                    <a:gs pos="0">
                      <a:schemeClr val="tx1"/>
                    </a:gs>
                    <a:gs pos="100000">
                      <a:schemeClr val="tx1"/>
                    </a:gs>
                  </a:gsLst>
                  <a:lin ang="5400000" scaled="0"/>
                </a:gradFill>
                <a:latin typeface="Segoe Light" pitchFamily="34" charset="0"/>
              </a:rPr>
            </a:br>
            <a:r>
              <a:rPr lang="en-US" sz="1800" dirty="0" smtClean="0">
                <a:gradFill>
                  <a:gsLst>
                    <a:gs pos="0">
                      <a:schemeClr val="tx1"/>
                    </a:gs>
                    <a:gs pos="100000">
                      <a:schemeClr val="tx1"/>
                    </a:gs>
                  </a:gsLst>
                  <a:lin ang="5400000" scaled="0"/>
                </a:gradFill>
                <a:latin typeface="Segoe Light" pitchFamily="34" charset="0"/>
              </a:rPr>
              <a:t>web apps for blogging and </a:t>
            </a:r>
            <a:br>
              <a:rPr lang="en-US" sz="1800" dirty="0" smtClean="0">
                <a:gradFill>
                  <a:gsLst>
                    <a:gs pos="0">
                      <a:schemeClr val="tx1"/>
                    </a:gs>
                    <a:gs pos="100000">
                      <a:schemeClr val="tx1"/>
                    </a:gs>
                  </a:gsLst>
                  <a:lin ang="5400000" scaled="0"/>
                </a:gradFill>
                <a:latin typeface="Segoe Light" pitchFamily="34" charset="0"/>
              </a:rPr>
            </a:br>
            <a:r>
              <a:rPr lang="en-US" sz="1800" dirty="0" smtClean="0">
                <a:gradFill>
                  <a:gsLst>
                    <a:gs pos="0">
                      <a:schemeClr val="tx1"/>
                    </a:gs>
                    <a:gs pos="100000">
                      <a:schemeClr val="tx1"/>
                    </a:gs>
                  </a:gsLst>
                  <a:lin ang="5400000" scaled="0"/>
                </a:gradFill>
                <a:latin typeface="Segoe Light" pitchFamily="34" charset="0"/>
              </a:rPr>
              <a:t>content management </a:t>
            </a:r>
          </a:p>
          <a:p>
            <a:pPr marL="290513" indent="-290513">
              <a:spcBef>
                <a:spcPct val="20000"/>
              </a:spcBef>
              <a:buClr>
                <a:schemeClr val="accent2"/>
              </a:buClr>
              <a:buFont typeface="Wingdings" pitchFamily="2" charset="2"/>
              <a:buChar char="§"/>
              <a:defRPr/>
            </a:pPr>
            <a:r>
              <a:rPr lang="en-US" sz="1800" dirty="0" smtClean="0">
                <a:gradFill>
                  <a:gsLst>
                    <a:gs pos="0">
                      <a:schemeClr val="tx1"/>
                    </a:gs>
                    <a:gs pos="100000">
                      <a:schemeClr val="tx1"/>
                    </a:gs>
                  </a:gsLst>
                  <a:lin ang="5400000" scaled="0"/>
                </a:gradFill>
                <a:latin typeface="Segoe Light" pitchFamily="34" charset="0"/>
              </a:rPr>
              <a:t>Over </a:t>
            </a:r>
            <a:r>
              <a:rPr lang="en-US" sz="1800" dirty="0">
                <a:gradFill>
                  <a:gsLst>
                    <a:gs pos="0">
                      <a:schemeClr val="tx1"/>
                    </a:gs>
                    <a:gs pos="100000">
                      <a:schemeClr val="tx1"/>
                    </a:gs>
                  </a:gsLst>
                  <a:lin ang="5400000" scaled="0"/>
                </a:gradFill>
                <a:latin typeface="Segoe Light" pitchFamily="34" charset="0"/>
              </a:rPr>
              <a:t>2 m</a:t>
            </a:r>
            <a:r>
              <a:rPr lang="en-US" sz="1800" dirty="0" smtClean="0">
                <a:gradFill>
                  <a:gsLst>
                    <a:gs pos="0">
                      <a:schemeClr val="tx1"/>
                    </a:gs>
                    <a:gs pos="100000">
                      <a:schemeClr val="tx1"/>
                    </a:gs>
                  </a:gsLst>
                  <a:lin ang="5400000" scaled="0"/>
                </a:gradFill>
                <a:latin typeface="Segoe Light" pitchFamily="34" charset="0"/>
              </a:rPr>
              <a:t>illion </a:t>
            </a:r>
            <a:r>
              <a:rPr lang="en-US" sz="1800" dirty="0">
                <a:gradFill>
                  <a:gsLst>
                    <a:gs pos="0">
                      <a:schemeClr val="tx1"/>
                    </a:gs>
                    <a:gs pos="100000">
                      <a:schemeClr val="tx1"/>
                    </a:gs>
                  </a:gsLst>
                  <a:lin ang="5400000" scaled="0"/>
                </a:gradFill>
                <a:latin typeface="Segoe Light" pitchFamily="34" charset="0"/>
              </a:rPr>
              <a:t>downloads since launch </a:t>
            </a:r>
            <a:r>
              <a:rPr lang="en-US" sz="1800" dirty="0" smtClean="0">
                <a:gradFill>
                  <a:gsLst>
                    <a:gs pos="0">
                      <a:schemeClr val="tx1"/>
                    </a:gs>
                    <a:gs pos="100000">
                      <a:schemeClr val="tx1"/>
                    </a:gs>
                  </a:gsLst>
                  <a:lin ang="5400000" scaled="0"/>
                </a:gradFill>
                <a:latin typeface="Segoe Light" pitchFamily="34" charset="0"/>
              </a:rPr>
              <a:t/>
            </a:r>
            <a:br>
              <a:rPr lang="en-US" sz="1800" dirty="0" smtClean="0">
                <a:gradFill>
                  <a:gsLst>
                    <a:gs pos="0">
                      <a:schemeClr val="tx1"/>
                    </a:gs>
                    <a:gs pos="100000">
                      <a:schemeClr val="tx1"/>
                    </a:gs>
                  </a:gsLst>
                  <a:lin ang="5400000" scaled="0"/>
                </a:gradFill>
                <a:latin typeface="Segoe Light" pitchFamily="34" charset="0"/>
              </a:rPr>
            </a:br>
            <a:r>
              <a:rPr lang="en-US" sz="1800" dirty="0" smtClean="0">
                <a:gradFill>
                  <a:gsLst>
                    <a:gs pos="0">
                      <a:schemeClr val="tx1"/>
                    </a:gs>
                    <a:gs pos="100000">
                      <a:schemeClr val="tx1"/>
                    </a:gs>
                  </a:gsLst>
                  <a:lin ang="5400000" scaled="0"/>
                </a:gradFill>
                <a:latin typeface="Segoe Light" pitchFamily="34" charset="0"/>
              </a:rPr>
              <a:t>in </a:t>
            </a:r>
            <a:r>
              <a:rPr lang="en-US" sz="1800" dirty="0">
                <a:gradFill>
                  <a:gsLst>
                    <a:gs pos="0">
                      <a:schemeClr val="tx1"/>
                    </a:gs>
                    <a:gs pos="100000">
                      <a:schemeClr val="tx1"/>
                    </a:gs>
                  </a:gsLst>
                  <a:lin ang="5400000" scaled="0"/>
                </a:gradFill>
                <a:latin typeface="Segoe Light" pitchFamily="34" charset="0"/>
              </a:rPr>
              <a:t>Jan 2010</a:t>
            </a:r>
          </a:p>
          <a:p>
            <a:pPr marL="290513" indent="-290513">
              <a:spcBef>
                <a:spcPct val="20000"/>
              </a:spcBef>
              <a:buClr>
                <a:schemeClr val="accent2"/>
              </a:buClr>
              <a:buFont typeface="Wingdings" pitchFamily="2" charset="2"/>
              <a:buChar char="§"/>
              <a:defRPr/>
            </a:pPr>
            <a:r>
              <a:rPr lang="en-US" sz="1800" dirty="0">
                <a:gradFill>
                  <a:gsLst>
                    <a:gs pos="0">
                      <a:schemeClr val="tx1"/>
                    </a:gs>
                    <a:gs pos="100000">
                      <a:schemeClr val="tx1"/>
                    </a:gs>
                  </a:gsLst>
                  <a:lin ang="5400000" scaled="0"/>
                </a:gradFill>
                <a:latin typeface="Segoe Light" pitchFamily="34" charset="0"/>
              </a:rPr>
              <a:t>Offers over 70 Web Platform </a:t>
            </a:r>
            <a:r>
              <a:rPr lang="en-US" sz="1800" dirty="0" smtClean="0">
                <a:gradFill>
                  <a:gsLst>
                    <a:gs pos="0">
                      <a:schemeClr val="tx1"/>
                    </a:gs>
                    <a:gs pos="100000">
                      <a:schemeClr val="tx1"/>
                    </a:gs>
                  </a:gsLst>
                  <a:lin ang="5400000" scaled="0"/>
                </a:gradFill>
                <a:latin typeface="Segoe Light" pitchFamily="34" charset="0"/>
              </a:rPr>
              <a:t>Products</a:t>
            </a:r>
            <a:endParaRPr lang="en-US" sz="1800" dirty="0">
              <a:gradFill>
                <a:gsLst>
                  <a:gs pos="0">
                    <a:schemeClr val="tx1"/>
                  </a:gs>
                  <a:gs pos="100000">
                    <a:schemeClr val="tx1"/>
                  </a:gs>
                </a:gsLst>
                <a:lin ang="5400000" scaled="0"/>
              </a:gradFill>
              <a:latin typeface="Segoe Light" pitchFamily="34"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rot="680057">
            <a:off x="2921844" y="3532551"/>
            <a:ext cx="4159437" cy="28856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xmlns="" val="21284856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80000" y="80000"/>
                                    </p:animScale>
                                  </p:childTnLst>
                                </p:cTn>
                              </p:par>
                              <p:par>
                                <p:cTn id="7" presetID="42" presetClass="path" presetSubtype="0" fill="hold" nodeType="withEffect">
                                  <p:stCondLst>
                                    <p:cond delay="0"/>
                                  </p:stCondLst>
                                  <p:childTnLst>
                                    <p:animMotion origin="layout" path="M 3.41845E-6 7.10155E-7 L -0.20558 -0.01295 " pathEditMode="relative" rAng="0" ptsTypes="AA">
                                      <p:cBhvr>
                                        <p:cTn id="8" dur="2000" fill="hold"/>
                                        <p:tgtEl>
                                          <p:spTgt spid="4"/>
                                        </p:tgtEl>
                                        <p:attrNameLst>
                                          <p:attrName>ppt_x</p:attrName>
                                          <p:attrName>ppt_y</p:attrName>
                                        </p:attrNameLst>
                                      </p:cBhvr>
                                      <p:rCtr x="-10279" y="-648"/>
                                    </p:animMotion>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53" presetClass="entr" presetSubtype="52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500" fill="hold"/>
                                        <p:tgtEl>
                                          <p:spTgt spid="8"/>
                                        </p:tgtEl>
                                        <p:attrNameLst>
                                          <p:attrName>ppt_w</p:attrName>
                                        </p:attrNameLst>
                                      </p:cBhvr>
                                      <p:tavLst>
                                        <p:tav tm="0">
                                          <p:val>
                                            <p:fltVal val="0"/>
                                          </p:val>
                                        </p:tav>
                                        <p:tav tm="100000">
                                          <p:val>
                                            <p:strVal val="#ppt_w"/>
                                          </p:val>
                                        </p:tav>
                                      </p:tavLst>
                                    </p:anim>
                                    <p:anim calcmode="lin" valueType="num">
                                      <p:cBhvr>
                                        <p:cTn id="19" dur="1500" fill="hold"/>
                                        <p:tgtEl>
                                          <p:spTgt spid="8"/>
                                        </p:tgtEl>
                                        <p:attrNameLst>
                                          <p:attrName>ppt_h</p:attrName>
                                        </p:attrNameLst>
                                      </p:cBhvr>
                                      <p:tavLst>
                                        <p:tav tm="0">
                                          <p:val>
                                            <p:fltVal val="0"/>
                                          </p:val>
                                        </p:tav>
                                        <p:tav tm="100000">
                                          <p:val>
                                            <p:strVal val="#ppt_h"/>
                                          </p:val>
                                        </p:tav>
                                      </p:tavLst>
                                    </p:anim>
                                    <p:animEffect transition="in" filter="fade">
                                      <p:cBhvr>
                                        <p:cTn id="20" dur="1500"/>
                                        <p:tgtEl>
                                          <p:spTgt spid="8"/>
                                        </p:tgtEl>
                                      </p:cBhvr>
                                    </p:animEffect>
                                    <p:anim calcmode="lin" valueType="num">
                                      <p:cBhvr>
                                        <p:cTn id="21" dur="1500" fill="hold"/>
                                        <p:tgtEl>
                                          <p:spTgt spid="8"/>
                                        </p:tgtEl>
                                        <p:attrNameLst>
                                          <p:attrName>ppt_x</p:attrName>
                                        </p:attrNameLst>
                                      </p:cBhvr>
                                      <p:tavLst>
                                        <p:tav tm="0">
                                          <p:val>
                                            <p:fltVal val="0.5"/>
                                          </p:val>
                                        </p:tav>
                                        <p:tav tm="100000">
                                          <p:val>
                                            <p:strVal val="#ppt_x"/>
                                          </p:val>
                                        </p:tav>
                                      </p:tavLst>
                                    </p:anim>
                                    <p:anim calcmode="lin" valueType="num">
                                      <p:cBhvr>
                                        <p:cTn id="22" dur="1500" fill="hold"/>
                                        <p:tgtEl>
                                          <p:spTgt spid="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gradFill>
                  <a:gsLst>
                    <a:gs pos="0">
                      <a:schemeClr val="accent6"/>
                    </a:gs>
                    <a:gs pos="100000">
                      <a:schemeClr val="accent6"/>
                    </a:gs>
                  </a:gsLst>
                  <a:lin ang="5400000" scaled="0"/>
                </a:gradFill>
              </a:rPr>
              <a:t>Codeplex.com</a:t>
            </a:r>
            <a:endParaRPr lang="en-US" dirty="0">
              <a:gradFill>
                <a:gsLst>
                  <a:gs pos="0">
                    <a:schemeClr val="accent6"/>
                  </a:gs>
                  <a:gs pos="100000">
                    <a:schemeClr val="accent6"/>
                  </a:gs>
                </a:gsLst>
                <a:lin ang="5400000" scaled="0"/>
              </a:gradFill>
            </a:endParaRPr>
          </a:p>
        </p:txBody>
      </p:sp>
      <p:sp>
        <p:nvSpPr>
          <p:cNvPr id="3" name="Text Placeholder 2"/>
          <p:cNvSpPr>
            <a:spLocks noGrp="1"/>
          </p:cNvSpPr>
          <p:nvPr>
            <p:ph type="body" sz="quarter" idx="13"/>
          </p:nvPr>
        </p:nvSpPr>
        <p:spPr/>
        <p:txBody>
          <a:bodyPr/>
          <a:lstStyle/>
          <a:p>
            <a:r>
              <a:rPr lang="en-US" i="1" dirty="0" smtClean="0">
                <a:gradFill>
                  <a:gsLst>
                    <a:gs pos="0">
                      <a:schemeClr val="tx1"/>
                    </a:gs>
                    <a:gs pos="100000">
                      <a:schemeClr val="tx1"/>
                    </a:gs>
                  </a:gsLst>
                  <a:lin ang="5400000" scaled="0"/>
                </a:gradFill>
                <a:latin typeface="Segoe Light" pitchFamily="34" charset="0"/>
              </a:rPr>
              <a:t>Microsoft’s Open </a:t>
            </a:r>
            <a:r>
              <a:rPr lang="en-US" dirty="0">
                <a:gradFill>
                  <a:gsLst>
                    <a:gs pos="0">
                      <a:schemeClr val="tx1"/>
                    </a:gs>
                    <a:gs pos="100000">
                      <a:schemeClr val="tx1"/>
                    </a:gs>
                  </a:gsLst>
                  <a:lin ang="5400000" scaled="0"/>
                </a:gradFill>
                <a:latin typeface="Segoe Light" pitchFamily="34" charset="0"/>
              </a:rPr>
              <a:t>S</a:t>
            </a:r>
            <a:r>
              <a:rPr lang="en-US" i="1" dirty="0" smtClean="0">
                <a:gradFill>
                  <a:gsLst>
                    <a:gs pos="0">
                      <a:schemeClr val="tx1"/>
                    </a:gs>
                    <a:gs pos="100000">
                      <a:schemeClr val="tx1"/>
                    </a:gs>
                  </a:gsLst>
                  <a:lin ang="5400000" scaled="0"/>
                </a:gradFill>
                <a:latin typeface="Segoe Light" pitchFamily="34" charset="0"/>
              </a:rPr>
              <a:t>ource project </a:t>
            </a:r>
            <a:r>
              <a:rPr lang="en-US" dirty="0">
                <a:gradFill>
                  <a:gsLst>
                    <a:gs pos="0">
                      <a:schemeClr val="tx1"/>
                    </a:gs>
                    <a:gs pos="100000">
                      <a:schemeClr val="tx1"/>
                    </a:gs>
                  </a:gsLst>
                  <a:lin ang="5400000" scaled="0"/>
                </a:gradFill>
                <a:latin typeface="Segoe Light" pitchFamily="34" charset="0"/>
              </a:rPr>
              <a:t>h</a:t>
            </a:r>
            <a:r>
              <a:rPr lang="en-US" i="1" dirty="0" smtClean="0">
                <a:gradFill>
                  <a:gsLst>
                    <a:gs pos="0">
                      <a:schemeClr val="tx1"/>
                    </a:gs>
                    <a:gs pos="100000">
                      <a:schemeClr val="tx1"/>
                    </a:gs>
                  </a:gsLst>
                  <a:lin ang="5400000" scaled="0"/>
                </a:gradFill>
                <a:latin typeface="Segoe Light" pitchFamily="34" charset="0"/>
              </a:rPr>
              <a:t>osting </a:t>
            </a:r>
            <a:r>
              <a:rPr lang="en-US" dirty="0">
                <a:gradFill>
                  <a:gsLst>
                    <a:gs pos="0">
                      <a:schemeClr val="tx1"/>
                    </a:gs>
                    <a:gs pos="100000">
                      <a:schemeClr val="tx1"/>
                    </a:gs>
                  </a:gsLst>
                  <a:lin ang="5400000" scaled="0"/>
                </a:gradFill>
                <a:latin typeface="Segoe Light" pitchFamily="34" charset="0"/>
              </a:rPr>
              <a:t>s</a:t>
            </a:r>
            <a:r>
              <a:rPr lang="en-US" i="1" dirty="0" smtClean="0">
                <a:gradFill>
                  <a:gsLst>
                    <a:gs pos="0">
                      <a:schemeClr val="tx1"/>
                    </a:gs>
                    <a:gs pos="100000">
                      <a:schemeClr val="tx1"/>
                    </a:gs>
                  </a:gsLst>
                  <a:lin ang="5400000" scaled="0"/>
                </a:gradFill>
                <a:latin typeface="Segoe Light" pitchFamily="34" charset="0"/>
              </a:rPr>
              <a:t>ite </a:t>
            </a:r>
            <a:endParaRPr lang="en-US" i="1" dirty="0">
              <a:gradFill>
                <a:gsLst>
                  <a:gs pos="0">
                    <a:schemeClr val="tx1"/>
                  </a:gs>
                  <a:gs pos="100000">
                    <a:schemeClr val="tx1"/>
                  </a:gs>
                </a:gsLst>
                <a:lin ang="5400000" scaled="0"/>
              </a:gradFill>
              <a:latin typeface="Segoe Light" pitchFamily="34" charset="0"/>
            </a:endParaRP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r="50000" b="6394"/>
          <a:stretch/>
        </p:blipFill>
        <p:spPr bwMode="auto">
          <a:xfrm>
            <a:off x="1126719" y="1443038"/>
            <a:ext cx="9941737" cy="52346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5"/>
          <p:cNvSpPr/>
          <p:nvPr/>
        </p:nvSpPr>
        <p:spPr bwMode="auto">
          <a:xfrm>
            <a:off x="7847763" y="2178676"/>
            <a:ext cx="3970910" cy="3920663"/>
          </a:xfrm>
          <a:prstGeom prst="rect">
            <a:avLst/>
          </a:prstGeom>
          <a:gradFill>
            <a:gsLst>
              <a:gs pos="0">
                <a:srgbClr val="000000">
                  <a:alpha val="0"/>
                </a:srgbClr>
              </a:gs>
              <a:gs pos="13000">
                <a:srgbClr val="000000">
                  <a:alpha val="20000"/>
                </a:srgbClr>
              </a:gs>
              <a:gs pos="100000">
                <a:srgbClr val="000000">
                  <a:alpha val="0"/>
                </a:srgbClr>
              </a:gs>
            </a:gsLst>
            <a:lin ang="0" scaled="0"/>
          </a:gradFill>
          <a:ln w="9525">
            <a:noFill/>
            <a:miter lim="800000"/>
            <a:headEnd/>
            <a:tailEn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smtClean="0">
              <a:gradFill>
                <a:gsLst>
                  <a:gs pos="0">
                    <a:srgbClr val="FFFFFF"/>
                  </a:gs>
                  <a:gs pos="100000">
                    <a:srgbClr val="FFFFFF"/>
                  </a:gs>
                </a:gsLst>
                <a:lin ang="5400000" scaled="0"/>
              </a:gradFill>
              <a:latin typeface="Segoe Light" pitchFamily="34" charset="0"/>
            </a:endParaRPr>
          </a:p>
        </p:txBody>
      </p:sp>
      <p:sp>
        <p:nvSpPr>
          <p:cNvPr id="29" name="TextBox 28"/>
          <p:cNvSpPr txBox="1"/>
          <p:nvPr/>
        </p:nvSpPr>
        <p:spPr>
          <a:xfrm>
            <a:off x="8425180" y="3046241"/>
            <a:ext cx="3358626" cy="2123658"/>
          </a:xfrm>
          <a:prstGeom prst="rect">
            <a:avLst/>
          </a:prstGeom>
          <a:noFill/>
        </p:spPr>
        <p:txBody>
          <a:bodyPr wrap="square" rtlCol="0">
            <a:spAutoFit/>
          </a:bodyPr>
          <a:lstStyle/>
          <a:p>
            <a:pPr marL="285750" indent="-285750">
              <a:spcBef>
                <a:spcPct val="20000"/>
              </a:spcBef>
              <a:buClr>
                <a:schemeClr val="accent2"/>
              </a:buClr>
              <a:buFont typeface="Wingdings" pitchFamily="2" charset="2"/>
              <a:buChar char="§"/>
              <a:defRPr/>
            </a:pPr>
            <a:r>
              <a:rPr lang="en-US" sz="2000" dirty="0">
                <a:gradFill>
                  <a:gsLst>
                    <a:gs pos="17000">
                      <a:schemeClr val="tx1"/>
                    </a:gs>
                    <a:gs pos="79000">
                      <a:schemeClr val="tx1"/>
                    </a:gs>
                    <a:gs pos="99583">
                      <a:schemeClr val="tx1"/>
                    </a:gs>
                    <a:gs pos="0">
                      <a:schemeClr val="tx1"/>
                    </a:gs>
                  </a:gsLst>
                  <a:lin ang="5400000" scaled="0"/>
                </a:gradFill>
                <a:latin typeface="Segoe Light" pitchFamily="34" charset="0"/>
              </a:rPr>
              <a:t>10,000+ </a:t>
            </a:r>
            <a:r>
              <a:rPr lang="en-US" sz="2000" dirty="0" smtClean="0">
                <a:gradFill>
                  <a:gsLst>
                    <a:gs pos="17000">
                      <a:schemeClr val="tx1"/>
                    </a:gs>
                    <a:gs pos="79000">
                      <a:schemeClr val="tx1"/>
                    </a:gs>
                    <a:gs pos="99583">
                      <a:schemeClr val="tx1"/>
                    </a:gs>
                    <a:gs pos="0">
                      <a:schemeClr val="tx1"/>
                    </a:gs>
                  </a:gsLst>
                  <a:lin ang="5400000" scaled="0"/>
                </a:gradFill>
                <a:latin typeface="Segoe Light" pitchFamily="34" charset="0"/>
              </a:rPr>
              <a:t>Open </a:t>
            </a:r>
            <a:br>
              <a:rPr lang="en-US" sz="2000" dirty="0" smtClean="0">
                <a:gradFill>
                  <a:gsLst>
                    <a:gs pos="17000">
                      <a:schemeClr val="tx1"/>
                    </a:gs>
                    <a:gs pos="79000">
                      <a:schemeClr val="tx1"/>
                    </a:gs>
                    <a:gs pos="99583">
                      <a:schemeClr val="tx1"/>
                    </a:gs>
                    <a:gs pos="0">
                      <a:schemeClr val="tx1"/>
                    </a:gs>
                  </a:gsLst>
                  <a:lin ang="5400000" scaled="0"/>
                </a:gradFill>
                <a:latin typeface="Segoe Light" pitchFamily="34" charset="0"/>
              </a:rPr>
            </a:br>
            <a:r>
              <a:rPr lang="en-US" sz="2000" dirty="0" smtClean="0">
                <a:gradFill>
                  <a:gsLst>
                    <a:gs pos="17000">
                      <a:schemeClr val="tx1"/>
                    </a:gs>
                    <a:gs pos="79000">
                      <a:schemeClr val="tx1"/>
                    </a:gs>
                    <a:gs pos="99583">
                      <a:schemeClr val="tx1"/>
                    </a:gs>
                    <a:gs pos="0">
                      <a:schemeClr val="tx1"/>
                    </a:gs>
                  </a:gsLst>
                  <a:lin ang="5400000" scaled="0"/>
                </a:gradFill>
                <a:latin typeface="Segoe Light" pitchFamily="34" charset="0"/>
              </a:rPr>
              <a:t>Source extensions </a:t>
            </a:r>
            <a:endParaRPr lang="en-US" sz="2000" dirty="0">
              <a:gradFill>
                <a:gsLst>
                  <a:gs pos="17000">
                    <a:schemeClr val="tx1"/>
                  </a:gs>
                  <a:gs pos="79000">
                    <a:schemeClr val="tx1"/>
                  </a:gs>
                  <a:gs pos="99583">
                    <a:schemeClr val="tx1"/>
                  </a:gs>
                  <a:gs pos="0">
                    <a:schemeClr val="tx1"/>
                  </a:gs>
                </a:gsLst>
                <a:lin ang="5400000" scaled="0"/>
              </a:gradFill>
              <a:latin typeface="Segoe Light" pitchFamily="34" charset="0"/>
            </a:endParaRPr>
          </a:p>
          <a:p>
            <a:pPr marL="285750" indent="-285750">
              <a:spcBef>
                <a:spcPct val="20000"/>
              </a:spcBef>
              <a:buClr>
                <a:schemeClr val="accent2"/>
              </a:buClr>
              <a:buFont typeface="Wingdings" pitchFamily="2" charset="2"/>
              <a:buChar char="§"/>
              <a:defRPr/>
            </a:pPr>
            <a:r>
              <a:rPr lang="en-US" sz="2000" dirty="0" smtClean="0">
                <a:gradFill>
                  <a:gsLst>
                    <a:gs pos="17000">
                      <a:schemeClr val="tx1"/>
                    </a:gs>
                    <a:gs pos="79000">
                      <a:schemeClr val="tx1"/>
                    </a:gs>
                    <a:gs pos="99583">
                      <a:schemeClr val="tx1"/>
                    </a:gs>
                    <a:gs pos="0">
                      <a:schemeClr val="tx1"/>
                    </a:gs>
                  </a:gsLst>
                  <a:lin ang="5400000" scaled="0"/>
                </a:gradFill>
                <a:latin typeface="Segoe Light" pitchFamily="34" charset="0"/>
              </a:rPr>
              <a:t>3,000 </a:t>
            </a:r>
            <a:r>
              <a:rPr lang="en-US" sz="2000" dirty="0">
                <a:gradFill>
                  <a:gsLst>
                    <a:gs pos="17000">
                      <a:schemeClr val="tx1"/>
                    </a:gs>
                    <a:gs pos="79000">
                      <a:schemeClr val="tx1"/>
                    </a:gs>
                    <a:gs pos="99583">
                      <a:schemeClr val="tx1"/>
                    </a:gs>
                    <a:gs pos="0">
                      <a:schemeClr val="tx1"/>
                    </a:gs>
                  </a:gsLst>
                  <a:lin ang="5400000" scaled="0"/>
                </a:gradFill>
                <a:latin typeface="Segoe Light" pitchFamily="34" charset="0"/>
              </a:rPr>
              <a:t>O</a:t>
            </a:r>
            <a:r>
              <a:rPr lang="en-US" sz="2000" dirty="0" smtClean="0">
                <a:gradFill>
                  <a:gsLst>
                    <a:gs pos="17000">
                      <a:schemeClr val="tx1"/>
                    </a:gs>
                    <a:gs pos="79000">
                      <a:schemeClr val="tx1"/>
                    </a:gs>
                    <a:gs pos="99583">
                      <a:schemeClr val="tx1"/>
                    </a:gs>
                    <a:gs pos="0">
                      <a:schemeClr val="tx1"/>
                    </a:gs>
                  </a:gsLst>
                  <a:lin ang="5400000" scaled="0"/>
                </a:gradFill>
                <a:latin typeface="Segoe Light" pitchFamily="34" charset="0"/>
              </a:rPr>
              <a:t>pen </a:t>
            </a:r>
            <a:r>
              <a:rPr lang="en-US" sz="2000" dirty="0">
                <a:gradFill>
                  <a:gsLst>
                    <a:gs pos="17000">
                      <a:schemeClr val="tx1"/>
                    </a:gs>
                    <a:gs pos="79000">
                      <a:schemeClr val="tx1"/>
                    </a:gs>
                    <a:gs pos="99583">
                      <a:schemeClr val="tx1"/>
                    </a:gs>
                    <a:gs pos="0">
                      <a:schemeClr val="tx1"/>
                    </a:gs>
                  </a:gsLst>
                  <a:lin ang="5400000" scaled="0"/>
                </a:gradFill>
                <a:latin typeface="Segoe Light" pitchFamily="34" charset="0"/>
              </a:rPr>
              <a:t>S</a:t>
            </a:r>
            <a:r>
              <a:rPr lang="en-US" sz="2000" dirty="0" smtClean="0">
                <a:gradFill>
                  <a:gsLst>
                    <a:gs pos="17000">
                      <a:schemeClr val="tx1"/>
                    </a:gs>
                    <a:gs pos="79000">
                      <a:schemeClr val="tx1"/>
                    </a:gs>
                    <a:gs pos="99583">
                      <a:schemeClr val="tx1"/>
                    </a:gs>
                    <a:gs pos="0">
                      <a:schemeClr val="tx1"/>
                    </a:gs>
                  </a:gsLst>
                  <a:lin ang="5400000" scaled="0"/>
                </a:gradFill>
                <a:latin typeface="Segoe Light" pitchFamily="34" charset="0"/>
              </a:rPr>
              <a:t>ource </a:t>
            </a:r>
            <a:br>
              <a:rPr lang="en-US" sz="2000" dirty="0" smtClean="0">
                <a:gradFill>
                  <a:gsLst>
                    <a:gs pos="17000">
                      <a:schemeClr val="tx1"/>
                    </a:gs>
                    <a:gs pos="79000">
                      <a:schemeClr val="tx1"/>
                    </a:gs>
                    <a:gs pos="99583">
                      <a:schemeClr val="tx1"/>
                    </a:gs>
                    <a:gs pos="0">
                      <a:schemeClr val="tx1"/>
                    </a:gs>
                  </a:gsLst>
                  <a:lin ang="5400000" scaled="0"/>
                </a:gradFill>
                <a:latin typeface="Segoe Light" pitchFamily="34" charset="0"/>
              </a:rPr>
            </a:br>
            <a:r>
              <a:rPr lang="en-US" sz="2000" dirty="0" smtClean="0">
                <a:gradFill>
                  <a:gsLst>
                    <a:gs pos="17000">
                      <a:schemeClr val="tx1"/>
                    </a:gs>
                    <a:gs pos="79000">
                      <a:schemeClr val="tx1"/>
                    </a:gs>
                    <a:gs pos="99583">
                      <a:schemeClr val="tx1"/>
                    </a:gs>
                    <a:gs pos="0">
                      <a:schemeClr val="tx1"/>
                    </a:gs>
                  </a:gsLst>
                  <a:lin ang="5400000" scaled="0"/>
                </a:gradFill>
                <a:latin typeface="Segoe Light" pitchFamily="34" charset="0"/>
              </a:rPr>
              <a:t>plug-ins for </a:t>
            </a:r>
            <a:r>
              <a:rPr lang="en-US" sz="2000" dirty="0">
                <a:gradFill>
                  <a:gsLst>
                    <a:gs pos="17000">
                      <a:schemeClr val="tx1"/>
                    </a:gs>
                    <a:gs pos="79000">
                      <a:schemeClr val="tx1"/>
                    </a:gs>
                    <a:gs pos="99583">
                      <a:schemeClr val="tx1"/>
                    </a:gs>
                    <a:gs pos="0">
                      <a:schemeClr val="tx1"/>
                    </a:gs>
                  </a:gsLst>
                  <a:lin ang="5400000" scaled="0"/>
                </a:gradFill>
                <a:latin typeface="Segoe Light" pitchFamily="34" charset="0"/>
              </a:rPr>
              <a:t>Windows </a:t>
            </a:r>
          </a:p>
          <a:p>
            <a:pPr marL="285750" indent="-285750">
              <a:spcBef>
                <a:spcPct val="20000"/>
              </a:spcBef>
              <a:buClr>
                <a:schemeClr val="accent2"/>
              </a:buClr>
              <a:buFont typeface="Wingdings" pitchFamily="2" charset="2"/>
              <a:buChar char="§"/>
              <a:defRPr/>
            </a:pPr>
            <a:r>
              <a:rPr lang="en-US" sz="2000" dirty="0">
                <a:gradFill>
                  <a:gsLst>
                    <a:gs pos="17000">
                      <a:schemeClr val="tx1"/>
                    </a:gs>
                    <a:gs pos="79000">
                      <a:schemeClr val="tx1"/>
                    </a:gs>
                    <a:gs pos="99583">
                      <a:schemeClr val="tx1"/>
                    </a:gs>
                    <a:gs pos="0">
                      <a:schemeClr val="tx1"/>
                    </a:gs>
                  </a:gsLst>
                  <a:lin ang="5400000" scaled="0"/>
                </a:gradFill>
                <a:latin typeface="Segoe Light" pitchFamily="34" charset="0"/>
              </a:rPr>
              <a:t>160,000+ registered users </a:t>
            </a:r>
          </a:p>
          <a:p>
            <a:pPr marL="285750" indent="-285750">
              <a:spcBef>
                <a:spcPct val="20000"/>
              </a:spcBef>
              <a:buClr>
                <a:schemeClr val="accent2"/>
              </a:buClr>
              <a:buFont typeface="Wingdings" pitchFamily="2" charset="2"/>
              <a:buChar char="§"/>
              <a:defRPr/>
            </a:pPr>
            <a:r>
              <a:rPr lang="en-US" sz="2000" dirty="0">
                <a:gradFill>
                  <a:gsLst>
                    <a:gs pos="17000">
                      <a:schemeClr val="tx1"/>
                    </a:gs>
                    <a:gs pos="79000">
                      <a:schemeClr val="tx1"/>
                    </a:gs>
                    <a:gs pos="99583">
                      <a:schemeClr val="tx1"/>
                    </a:gs>
                    <a:gs pos="0">
                      <a:schemeClr val="tx1"/>
                    </a:gs>
                  </a:gsLst>
                  <a:lin ang="5400000" scaled="0"/>
                </a:gradFill>
                <a:latin typeface="Segoe Light" pitchFamily="34" charset="0"/>
              </a:rPr>
              <a:t>3 million visitors/month </a:t>
            </a:r>
          </a:p>
        </p:txBody>
      </p:sp>
    </p:spTree>
    <p:extLst>
      <p:ext uri="{BB962C8B-B14F-4D97-AF65-F5344CB8AC3E}">
        <p14:creationId xmlns:p14="http://schemas.microsoft.com/office/powerpoint/2010/main" xmlns="" val="8789914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6" presetClass="emph" presetSubtype="0" fill="hold" nodeType="withEffect">
                                  <p:stCondLst>
                                    <p:cond delay="0"/>
                                  </p:stCondLst>
                                  <p:childTnLst>
                                    <p:animScale>
                                      <p:cBhvr>
                                        <p:cTn id="9" dur="2000" fill="hold"/>
                                        <p:tgtEl>
                                          <p:spTgt spid="8"/>
                                        </p:tgtEl>
                                      </p:cBhvr>
                                      <p:by x="80000" y="80000"/>
                                    </p:animScale>
                                  </p:childTnLst>
                                </p:cTn>
                              </p:par>
                              <p:par>
                                <p:cTn id="10" presetID="42" presetClass="path" presetSubtype="0" fill="hold" nodeType="withEffect">
                                  <p:stCondLst>
                                    <p:cond delay="0"/>
                                  </p:stCondLst>
                                  <p:childTnLst>
                                    <p:animMotion origin="layout" path="M -5.52371E-7 -2.67638E-6 L -0.16923 0.03192 " pathEditMode="relative" rAng="0" ptsTypes="AA">
                                      <p:cBhvr>
                                        <p:cTn id="11" dur="2000" fill="hold"/>
                                        <p:tgtEl>
                                          <p:spTgt spid="8"/>
                                        </p:tgtEl>
                                        <p:attrNameLst>
                                          <p:attrName>ppt_x</p:attrName>
                                          <p:attrName>ppt_y</p:attrName>
                                        </p:attrNameLst>
                                      </p:cBhvr>
                                      <p:rCtr x="-8468" y="1596"/>
                                    </p:animMotion>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1000"/>
                                        <p:tgtEl>
                                          <p:spTgt spid="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up)">
                                      <p:cBhvr>
                                        <p:cTn id="1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bwMode="auto">
          <a:xfrm>
            <a:off x="0" y="4730549"/>
            <a:ext cx="12188825" cy="2265680"/>
          </a:xfrm>
          <a:prstGeom prst="rect">
            <a:avLst/>
          </a:prstGeom>
          <a:gradFill flip="none" rotWithShape="1">
            <a:gsLst>
              <a:gs pos="14000">
                <a:srgbClr val="000000">
                  <a:alpha val="81000"/>
                </a:srgbClr>
              </a:gs>
              <a:gs pos="100000">
                <a:srgbClr val="0F111B">
                  <a:alpha val="0"/>
                </a:srgbClr>
              </a:gs>
            </a:gsLst>
            <a:lin ang="16200000" scaled="1"/>
            <a:tileRect/>
          </a:gra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endParaRPr lang="en-US" b="1" dirty="0">
              <a:gradFill>
                <a:gsLst>
                  <a:gs pos="0">
                    <a:srgbClr val="FFFFFF"/>
                  </a:gs>
                  <a:gs pos="100000">
                    <a:srgbClr val="FFFFFF"/>
                  </a:gs>
                </a:gsLst>
                <a:lin ang="5400000" scaled="0"/>
              </a:gradFill>
              <a:latin typeface="Segoe Light" pitchFamily="34" charset="0"/>
            </a:endParaRPr>
          </a:p>
        </p:txBody>
      </p:sp>
      <p:sp>
        <p:nvSpPr>
          <p:cNvPr id="2" name="Title 1"/>
          <p:cNvSpPr>
            <a:spLocks noGrp="1"/>
          </p:cNvSpPr>
          <p:nvPr>
            <p:ph type="title"/>
          </p:nvPr>
        </p:nvSpPr>
        <p:spPr>
          <a:xfrm>
            <a:off x="379413" y="225425"/>
            <a:ext cx="11753470" cy="714524"/>
          </a:xfrm>
        </p:spPr>
        <p:txBody>
          <a:bodyPr/>
          <a:lstStyle/>
          <a:p>
            <a:r>
              <a:rPr lang="en-US" dirty="0" smtClean="0">
                <a:gradFill>
                  <a:gsLst>
                    <a:gs pos="0">
                      <a:schemeClr val="accent6"/>
                    </a:gs>
                    <a:gs pos="100000">
                      <a:schemeClr val="accent6"/>
                    </a:gs>
                  </a:gsLst>
                  <a:lin ang="5400000" scaled="0"/>
                </a:gradFill>
              </a:rPr>
              <a:t>Windows Azure</a:t>
            </a:r>
            <a:endParaRPr lang="en-US" dirty="0">
              <a:gradFill>
                <a:gsLst>
                  <a:gs pos="0">
                    <a:schemeClr val="accent6"/>
                  </a:gs>
                  <a:gs pos="100000">
                    <a:schemeClr val="accent6"/>
                  </a:gs>
                </a:gsLst>
                <a:lin ang="5400000" scaled="0"/>
              </a:gradFill>
            </a:endParaRPr>
          </a:p>
        </p:txBody>
      </p:sp>
      <p:grpSp>
        <p:nvGrpSpPr>
          <p:cNvPr id="5" name="Group 4"/>
          <p:cNvGrpSpPr/>
          <p:nvPr/>
        </p:nvGrpSpPr>
        <p:grpSpPr>
          <a:xfrm>
            <a:off x="2004579" y="3206091"/>
            <a:ext cx="9333567" cy="1606280"/>
            <a:chOff x="1880659" y="2932994"/>
            <a:chExt cx="6553200" cy="1103821"/>
          </a:xfrm>
        </p:grpSpPr>
        <p:cxnSp>
          <p:nvCxnSpPr>
            <p:cNvPr id="6" name="Straight Connector 5"/>
            <p:cNvCxnSpPr/>
            <p:nvPr/>
          </p:nvCxnSpPr>
          <p:spPr>
            <a:xfrm rot="5400000">
              <a:off x="4900703" y="3203421"/>
              <a:ext cx="542441" cy="1588"/>
            </a:xfrm>
            <a:prstGeom prst="line">
              <a:avLst/>
            </a:prstGeom>
            <a:noFill/>
            <a:ln w="38100" cap="flat">
              <a:solidFill>
                <a:schemeClr val="accent1"/>
              </a:solidFill>
              <a:prstDash val="solid"/>
              <a:miter lim="800000"/>
              <a:headEnd/>
              <a:tailEnd/>
            </a:ln>
            <a:effectLst>
              <a:outerShdw blurRad="63500" algn="ctr" rotWithShape="0">
                <a:srgbClr val="FFFFFF">
                  <a:alpha val="40000"/>
                </a:srgbClr>
              </a:outerShdw>
            </a:effectLst>
          </p:spPr>
        </p:cxnSp>
        <p:sp>
          <p:nvSpPr>
            <p:cNvPr id="7" name="Freeform 6"/>
            <p:cNvSpPr>
              <a:spLocks/>
            </p:cNvSpPr>
            <p:nvPr/>
          </p:nvSpPr>
          <p:spPr bwMode="auto">
            <a:xfrm>
              <a:off x="1880659" y="3326880"/>
              <a:ext cx="6553200" cy="709935"/>
            </a:xfrm>
            <a:custGeom>
              <a:avLst/>
              <a:gdLst/>
              <a:ahLst/>
              <a:cxnLst>
                <a:cxn ang="0">
                  <a:pos x="1092" y="302"/>
                </a:cxn>
                <a:cxn ang="0">
                  <a:pos x="0" y="302"/>
                </a:cxn>
              </a:cxnLst>
              <a:rect l="0" t="0" r="r" b="b"/>
              <a:pathLst>
                <a:path w="1092" h="302">
                  <a:moveTo>
                    <a:pt x="1092" y="302"/>
                  </a:moveTo>
                  <a:cubicBezTo>
                    <a:pt x="790" y="0"/>
                    <a:pt x="302" y="0"/>
                    <a:pt x="0" y="302"/>
                  </a:cubicBezTo>
                </a:path>
              </a:pathLst>
            </a:custGeom>
            <a:noFill/>
            <a:ln w="38100" cap="flat">
              <a:solidFill>
                <a:schemeClr val="accent1"/>
              </a:solidFill>
              <a:prstDash val="solid"/>
              <a:miter lim="800000"/>
              <a:headEnd/>
              <a:tailEnd/>
            </a:ln>
            <a:effectLst>
              <a:outerShdw blurRad="63500" algn="ctr" rotWithShape="0">
                <a:srgbClr val="FFFFFF">
                  <a:alpha val="40000"/>
                </a:srgbClr>
              </a:outerShdw>
            </a:effectLst>
          </p:spPr>
          <p:txBody>
            <a:bodyPr vert="horz" wrap="square" lIns="91440" tIns="45720" rIns="91440" bIns="45720" numCol="1" anchor="t" anchorCtr="0" compatLnSpc="1">
              <a:prstTxWarp prst="textNoShape">
                <a:avLst/>
              </a:prstTxWarp>
            </a:bodyPr>
            <a:lstStyle/>
            <a:p>
              <a:endParaRPr lang="en-US" b="1" dirty="0">
                <a:solidFill>
                  <a:schemeClr val="bg1"/>
                </a:solidFill>
                <a:latin typeface="Segoe Light" pitchFamily="34" charset="0"/>
              </a:endParaRPr>
            </a:p>
          </p:txBody>
        </p:sp>
      </p:grpSp>
      <p:grpSp>
        <p:nvGrpSpPr>
          <p:cNvPr id="27" name="Group 26"/>
          <p:cNvGrpSpPr/>
          <p:nvPr/>
        </p:nvGrpSpPr>
        <p:grpSpPr>
          <a:xfrm>
            <a:off x="358362" y="4704811"/>
            <a:ext cx="2062057" cy="2018442"/>
            <a:chOff x="100531" y="4110639"/>
            <a:chExt cx="1584877" cy="1550951"/>
          </a:xfrm>
        </p:grpSpPr>
        <p:sp>
          <p:nvSpPr>
            <p:cNvPr id="28" name="Rectangle 27"/>
            <p:cNvSpPr/>
            <p:nvPr/>
          </p:nvSpPr>
          <p:spPr bwMode="invGray">
            <a:xfrm rot="5400000">
              <a:off x="117494" y="4093676"/>
              <a:ext cx="1550951" cy="1584877"/>
            </a:xfrm>
            <a:prstGeom prst="rect">
              <a:avLst/>
            </a:prstGeom>
            <a:gradFill>
              <a:gsLst>
                <a:gs pos="0">
                  <a:srgbClr val="000000">
                    <a:alpha val="0"/>
                  </a:srgbClr>
                </a:gs>
                <a:gs pos="50000">
                  <a:schemeClr val="accent6"/>
                </a:gs>
                <a:gs pos="100000">
                  <a:srgbClr val="000000">
                    <a:alpha val="0"/>
                  </a:srgbClr>
                </a:gs>
              </a:gsLst>
              <a:lin ang="0" scaled="0"/>
            </a:gradFill>
            <a:ln w="12700" cap="flat" cmpd="thickThin" algn="ctr">
              <a:gradFill>
                <a:gsLst>
                  <a:gs pos="0">
                    <a:srgbClr val="FFFFFF">
                      <a:alpha val="0"/>
                    </a:srgbClr>
                  </a:gs>
                  <a:gs pos="50000">
                    <a:srgbClr val="FFFFFF"/>
                  </a:gs>
                  <a:gs pos="100000">
                    <a:srgbClr val="FFFFFF">
                      <a:alpha val="0"/>
                    </a:srgbClr>
                  </a:gs>
                </a:gsLst>
                <a:lin ang="0" scaled="0"/>
              </a:gradFill>
              <a:prstDash val="solid"/>
            </a:ln>
            <a:effectLst>
              <a:reflection blurRad="6350" stA="52000" endA="300" endPos="35000" dir="5400000" sy="-100000" algn="bl" rotWithShape="0"/>
            </a:effectLst>
          </p:spPr>
          <p:txBody>
            <a:bodyPr rtlCol="0" anchor="ctr"/>
            <a:lstStyle/>
            <a:p>
              <a:pPr algn="ctr" defTabSz="1218987">
                <a:defRPr/>
              </a:pPr>
              <a:endParaRPr lang="en-US" sz="1400" b="1" kern="0" dirty="0">
                <a:solidFill>
                  <a:srgbClr val="000000"/>
                </a:solidFill>
                <a:latin typeface="Segoe Light" pitchFamily="34" charset="0"/>
              </a:endParaRPr>
            </a:p>
          </p:txBody>
        </p:sp>
        <p:pic>
          <p:nvPicPr>
            <p:cNvPr id="29" name="Picture 28" descr="python.png"/>
            <p:cNvPicPr>
              <a:picLocks noChangeAspect="1"/>
            </p:cNvPicPr>
            <p:nvPr/>
          </p:nvPicPr>
          <p:blipFill>
            <a:blip r:embed="rId3" cstate="print">
              <a:lum bright="100000"/>
            </a:blip>
            <a:stretch>
              <a:fillRect/>
            </a:stretch>
          </p:blipFill>
          <p:spPr>
            <a:xfrm>
              <a:off x="596542" y="4695479"/>
              <a:ext cx="716329" cy="206024"/>
            </a:xfrm>
            <a:prstGeom prst="rect">
              <a:avLst/>
            </a:prstGeom>
          </p:spPr>
        </p:pic>
        <p:pic>
          <p:nvPicPr>
            <p:cNvPr id="30" name="Picture 4" descr="http://neowide.com/images/neowide/http:__www.sizlopedia.com_wp-content_uploads_php-logo.png"/>
            <p:cNvPicPr>
              <a:picLocks noChangeAspect="1" noChangeArrowheads="1"/>
            </p:cNvPicPr>
            <p:nvPr/>
          </p:nvPicPr>
          <p:blipFill>
            <a:blip r:embed="rId4" cstate="print"/>
            <a:srcRect/>
            <a:stretch>
              <a:fillRect/>
            </a:stretch>
          </p:blipFill>
          <p:spPr bwMode="auto">
            <a:xfrm>
              <a:off x="548883" y="4325300"/>
              <a:ext cx="494239" cy="258104"/>
            </a:xfrm>
            <a:prstGeom prst="rect">
              <a:avLst/>
            </a:prstGeom>
            <a:noFill/>
          </p:spPr>
        </p:pic>
        <p:pic>
          <p:nvPicPr>
            <p:cNvPr id="31" name="Picture 30" descr="Rubh_white.png"/>
            <p:cNvPicPr>
              <a:picLocks noChangeAspect="1"/>
            </p:cNvPicPr>
            <p:nvPr/>
          </p:nvPicPr>
          <p:blipFill>
            <a:blip r:embed="rId5" cstate="print"/>
            <a:srcRect l="18200" b="32178"/>
            <a:stretch>
              <a:fillRect/>
            </a:stretch>
          </p:blipFill>
          <p:spPr>
            <a:xfrm>
              <a:off x="650284" y="4960381"/>
              <a:ext cx="319763" cy="284897"/>
            </a:xfrm>
            <a:prstGeom prst="rect">
              <a:avLst/>
            </a:prstGeom>
            <a:effectLst>
              <a:outerShdw blurRad="127000" dist="50800" dir="5760000" algn="ctr" rotWithShape="0">
                <a:schemeClr val="tx1"/>
              </a:outerShdw>
            </a:effectLst>
          </p:spPr>
        </p:pic>
        <p:pic>
          <p:nvPicPr>
            <p:cNvPr id="32" name="Picture 2" descr="http://www.protenus.com/Portals/0/java%20logo.png"/>
            <p:cNvPicPr>
              <a:picLocks noChangeAspect="1" noChangeArrowheads="1"/>
            </p:cNvPicPr>
            <p:nvPr/>
          </p:nvPicPr>
          <p:blipFill>
            <a:blip r:embed="rId6" cstate="print">
              <a:lum bright="-10000"/>
            </a:blip>
            <a:srcRect/>
            <a:stretch>
              <a:fillRect/>
            </a:stretch>
          </p:blipFill>
          <p:spPr bwMode="auto">
            <a:xfrm>
              <a:off x="1368013" y="4738218"/>
              <a:ext cx="233526" cy="461861"/>
            </a:xfrm>
            <a:prstGeom prst="rect">
              <a:avLst/>
            </a:prstGeom>
            <a:noFill/>
          </p:spPr>
        </p:pic>
        <p:pic>
          <p:nvPicPr>
            <p:cNvPr id="33" name="Picture 2" descr="C:\Users\jccim\Downloads\Tomcat.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103195" y="4281825"/>
              <a:ext cx="458817" cy="324812"/>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TextBox 33"/>
            <p:cNvSpPr txBox="1"/>
            <p:nvPr/>
          </p:nvSpPr>
          <p:spPr>
            <a:xfrm rot="16200000">
              <a:off x="6072" y="4775446"/>
              <a:ext cx="807032" cy="402142"/>
            </a:xfrm>
            <a:prstGeom prst="rect">
              <a:avLst/>
            </a:prstGeom>
            <a:noFill/>
          </p:spPr>
          <p:txBody>
            <a:bodyPr wrap="none" rtlCol="0">
              <a:spAutoFit/>
            </a:bodyPr>
            <a:lstStyle/>
            <a:p>
              <a:pPr algn="ctr"/>
              <a:r>
                <a:rPr lang="en-US" sz="1400" b="1" dirty="0">
                  <a:gradFill>
                    <a:gsLst>
                      <a:gs pos="0">
                        <a:schemeClr val="bg1"/>
                      </a:gs>
                      <a:gs pos="100000">
                        <a:schemeClr val="bg1"/>
                      </a:gs>
                    </a:gsLst>
                    <a:path path="circle">
                      <a:fillToRect l="50000" t="130000" r="50000" b="-30000"/>
                    </a:path>
                  </a:gradFill>
                  <a:latin typeface="Segoe Light" pitchFamily="34" charset="0"/>
                </a:rPr>
                <a:t>Runtimes &amp;</a:t>
              </a:r>
            </a:p>
            <a:p>
              <a:pPr algn="ctr"/>
              <a:r>
                <a:rPr lang="en-US" sz="1400" b="1" dirty="0">
                  <a:gradFill>
                    <a:gsLst>
                      <a:gs pos="0">
                        <a:schemeClr val="bg1"/>
                      </a:gs>
                      <a:gs pos="100000">
                        <a:schemeClr val="bg1"/>
                      </a:gs>
                    </a:gsLst>
                    <a:path path="circle">
                      <a:fillToRect l="50000" t="130000" r="50000" b="-30000"/>
                    </a:path>
                  </a:gradFill>
                  <a:latin typeface="Segoe Light" pitchFamily="34" charset="0"/>
                </a:rPr>
                <a:t>Services</a:t>
              </a:r>
            </a:p>
          </p:txBody>
        </p:sp>
        <p:pic>
          <p:nvPicPr>
            <p:cNvPr id="35" name="Picture 2" descr="New MySQL Dolphin Logo"/>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659297" y="5160829"/>
              <a:ext cx="654553" cy="33707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36" name="Group 35"/>
          <p:cNvGrpSpPr/>
          <p:nvPr/>
        </p:nvGrpSpPr>
        <p:grpSpPr>
          <a:xfrm>
            <a:off x="2186816" y="4751865"/>
            <a:ext cx="8604864" cy="384721"/>
            <a:chOff x="2199361" y="3991438"/>
            <a:chExt cx="6455329" cy="288542"/>
          </a:xfrm>
        </p:grpSpPr>
        <p:sp>
          <p:nvSpPr>
            <p:cNvPr id="37" name="Rectangle 30"/>
            <p:cNvSpPr/>
            <p:nvPr/>
          </p:nvSpPr>
          <p:spPr>
            <a:xfrm>
              <a:off x="2199361" y="3991438"/>
              <a:ext cx="621967" cy="288542"/>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pPr algn="ctr"/>
              <a:r>
                <a:rPr lang="en-US" sz="1900" b="1" dirty="0">
                  <a:solidFill>
                    <a:schemeClr val="tx1"/>
                  </a:solidFill>
                  <a:latin typeface="Segoe Light" pitchFamily="34" charset="0"/>
                </a:rPr>
                <a:t>http://</a:t>
              </a:r>
            </a:p>
          </p:txBody>
        </p:sp>
        <p:sp>
          <p:nvSpPr>
            <p:cNvPr id="38" name="Rectangle 30"/>
            <p:cNvSpPr/>
            <p:nvPr/>
          </p:nvSpPr>
          <p:spPr>
            <a:xfrm>
              <a:off x="5956547" y="3991438"/>
              <a:ext cx="516141" cy="288542"/>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pPr algn="ctr"/>
              <a:r>
                <a:rPr lang="en-US" sz="1900" b="1" dirty="0">
                  <a:solidFill>
                    <a:schemeClr val="tx1"/>
                  </a:solidFill>
                  <a:latin typeface="Segoe Light" pitchFamily="34" charset="0"/>
                </a:rPr>
                <a:t>REST</a:t>
              </a:r>
            </a:p>
          </p:txBody>
        </p:sp>
        <p:sp>
          <p:nvSpPr>
            <p:cNvPr id="39" name="Rectangle 30"/>
            <p:cNvSpPr/>
            <p:nvPr/>
          </p:nvSpPr>
          <p:spPr>
            <a:xfrm>
              <a:off x="7494215" y="3991438"/>
              <a:ext cx="1160475" cy="288542"/>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pPr algn="ctr"/>
              <a:r>
                <a:rPr lang="en-US" sz="1900" b="1" dirty="0">
                  <a:solidFill>
                    <a:schemeClr val="tx1"/>
                  </a:solidFill>
                  <a:latin typeface="Segoe Light" pitchFamily="34" charset="0"/>
                </a:rPr>
                <a:t>Web Services</a:t>
              </a:r>
            </a:p>
          </p:txBody>
        </p:sp>
        <p:sp>
          <p:nvSpPr>
            <p:cNvPr id="40" name="Rectangle 30"/>
            <p:cNvSpPr/>
            <p:nvPr/>
          </p:nvSpPr>
          <p:spPr>
            <a:xfrm>
              <a:off x="4034916" y="3991438"/>
              <a:ext cx="478861" cy="288542"/>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pPr algn="ctr"/>
              <a:r>
                <a:rPr lang="en-US" sz="1900" b="1" dirty="0">
                  <a:solidFill>
                    <a:schemeClr val="tx1"/>
                  </a:solidFill>
                  <a:latin typeface="Segoe Light" pitchFamily="34" charset="0"/>
                </a:rPr>
                <a:t>XML</a:t>
              </a:r>
            </a:p>
          </p:txBody>
        </p:sp>
        <p:sp>
          <p:nvSpPr>
            <p:cNvPr id="41" name="Rectangle 30"/>
            <p:cNvSpPr/>
            <p:nvPr/>
          </p:nvSpPr>
          <p:spPr>
            <a:xfrm>
              <a:off x="3126650" y="3991438"/>
              <a:ext cx="597915" cy="288542"/>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pPr algn="ctr"/>
              <a:r>
                <a:rPr lang="en-US" sz="1900" b="1" dirty="0" err="1">
                  <a:solidFill>
                    <a:schemeClr val="tx1"/>
                  </a:solidFill>
                  <a:latin typeface="Segoe Light" pitchFamily="34" charset="0"/>
                </a:rPr>
                <a:t>oData</a:t>
              </a:r>
              <a:endParaRPr lang="en-US" sz="1900" b="1" dirty="0">
                <a:solidFill>
                  <a:schemeClr val="tx1"/>
                </a:solidFill>
                <a:latin typeface="Segoe Light" pitchFamily="34" charset="0"/>
              </a:endParaRPr>
            </a:p>
          </p:txBody>
        </p:sp>
        <p:sp>
          <p:nvSpPr>
            <p:cNvPr id="42" name="Rectangle 30"/>
            <p:cNvSpPr/>
            <p:nvPr/>
          </p:nvSpPr>
          <p:spPr>
            <a:xfrm>
              <a:off x="4808658" y="3991438"/>
              <a:ext cx="856419" cy="288542"/>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pPr algn="ctr"/>
              <a:r>
                <a:rPr lang="en-US" sz="1900" b="1" dirty="0" err="1">
                  <a:solidFill>
                    <a:schemeClr val="tx1"/>
                  </a:solidFill>
                  <a:latin typeface="Segoe Light" pitchFamily="34" charset="0"/>
                </a:rPr>
                <a:t>AtomPub</a:t>
              </a:r>
              <a:endParaRPr lang="en-US" sz="1900" b="1" dirty="0">
                <a:solidFill>
                  <a:schemeClr val="tx1"/>
                </a:solidFill>
                <a:latin typeface="Segoe Light" pitchFamily="34" charset="0"/>
              </a:endParaRPr>
            </a:p>
          </p:txBody>
        </p:sp>
        <p:sp>
          <p:nvSpPr>
            <p:cNvPr id="43" name="Rectangle 30"/>
            <p:cNvSpPr/>
            <p:nvPr/>
          </p:nvSpPr>
          <p:spPr>
            <a:xfrm>
              <a:off x="6791274" y="3991438"/>
              <a:ext cx="422341" cy="288542"/>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pPr algn="ctr"/>
              <a:r>
                <a:rPr lang="en-US" sz="1900" b="1" dirty="0">
                  <a:solidFill>
                    <a:schemeClr val="tx1"/>
                  </a:solidFill>
                  <a:latin typeface="Segoe Light" pitchFamily="34" charset="0"/>
                </a:rPr>
                <a:t>RSS</a:t>
              </a:r>
            </a:p>
          </p:txBody>
        </p:sp>
      </p:grpSp>
      <p:sp>
        <p:nvSpPr>
          <p:cNvPr id="45" name="Rounded Rectangle 44"/>
          <p:cNvSpPr/>
          <p:nvPr/>
        </p:nvSpPr>
        <p:spPr bwMode="auto">
          <a:xfrm>
            <a:off x="1" y="1438717"/>
            <a:ext cx="12188824" cy="1962333"/>
          </a:xfrm>
          <a:prstGeom prst="roundRect">
            <a:avLst>
              <a:gd name="adj" fmla="val 0"/>
            </a:avLst>
          </a:prstGeom>
          <a:gradFill>
            <a:gsLst>
              <a:gs pos="0">
                <a:srgbClr val="000000">
                  <a:alpha val="0"/>
                </a:srgbClr>
              </a:gs>
              <a:gs pos="50000">
                <a:schemeClr val="accent6"/>
              </a:gs>
              <a:gs pos="100000">
                <a:srgbClr val="000000">
                  <a:alpha val="0"/>
                </a:srgbClr>
              </a:gs>
            </a:gsLst>
            <a:lin ang="0" scaled="0"/>
          </a:gradFill>
          <a:ln w="12700" cap="flat" cmpd="thickThin" algn="ctr">
            <a:gradFill>
              <a:gsLst>
                <a:gs pos="0">
                  <a:srgbClr val="FFFFFF">
                    <a:alpha val="0"/>
                  </a:srgbClr>
                </a:gs>
                <a:gs pos="50000">
                  <a:srgbClr val="FFFFFF"/>
                </a:gs>
                <a:gs pos="100000">
                  <a:srgbClr val="FFFFFF">
                    <a:alpha val="0"/>
                  </a:srgbClr>
                </a:gs>
              </a:gsLst>
              <a:lin ang="0" scaled="0"/>
            </a:gradFill>
            <a:prstDash val="solid"/>
          </a:ln>
          <a:effectLst>
            <a:reflection blurRad="6350" stA="52000" endA="300" endPos="35000" dir="5400000" sy="-100000" algn="bl" rotWithShape="0"/>
          </a:effectLst>
        </p:spPr>
        <p:txBody>
          <a:bodyPr rtlCol="0" anchor="ctr"/>
          <a:lstStyle/>
          <a:p>
            <a:pPr algn="ctr" defTabSz="1218987" fontAlgn="base">
              <a:spcBef>
                <a:spcPct val="0"/>
              </a:spcBef>
              <a:spcAft>
                <a:spcPct val="0"/>
              </a:spcAft>
              <a:defRPr/>
            </a:pPr>
            <a:endParaRPr lang="en-US" sz="1400" b="1" kern="0" dirty="0">
              <a:solidFill>
                <a:srgbClr val="000000"/>
              </a:solidFill>
              <a:latin typeface="Segoe Light" pitchFamily="34" charset="0"/>
            </a:endParaRPr>
          </a:p>
        </p:txBody>
      </p:sp>
      <p:grpSp>
        <p:nvGrpSpPr>
          <p:cNvPr id="4" name="Group 3"/>
          <p:cNvGrpSpPr/>
          <p:nvPr/>
        </p:nvGrpSpPr>
        <p:grpSpPr>
          <a:xfrm>
            <a:off x="2601353" y="1628794"/>
            <a:ext cx="6954976" cy="814206"/>
            <a:chOff x="2601353" y="1628794"/>
            <a:chExt cx="6954976" cy="814206"/>
          </a:xfrm>
        </p:grpSpPr>
        <p:sp>
          <p:nvSpPr>
            <p:cNvPr id="46" name="TextBox 45"/>
            <p:cNvSpPr txBox="1"/>
            <p:nvPr/>
          </p:nvSpPr>
          <p:spPr>
            <a:xfrm>
              <a:off x="2601353" y="1628794"/>
              <a:ext cx="6954976" cy="480131"/>
            </a:xfrm>
            <a:prstGeom prst="rect">
              <a:avLst/>
            </a:prstGeom>
            <a:noFill/>
          </p:spPr>
          <p:txBody>
            <a:bodyPr wrap="square" rtlCol="0">
              <a:spAutoFit/>
            </a:bodyPr>
            <a:lstStyle/>
            <a:p>
              <a:pPr marL="0" lvl="1" indent="-207397" algn="ctr" eaLnBrk="0" fontAlgn="base" hangingPunct="0">
                <a:lnSpc>
                  <a:spcPct val="90000"/>
                </a:lnSpc>
                <a:spcBef>
                  <a:spcPts val="800"/>
                </a:spcBef>
                <a:spcAft>
                  <a:spcPts val="1600"/>
                </a:spcAft>
                <a:buClr>
                  <a:srgbClr val="FFC000"/>
                </a:buClr>
                <a:defRPr/>
              </a:pPr>
              <a:r>
                <a:rPr lang="ru-RU" sz="2800" b="1" dirty="0" smtClean="0">
                  <a:gradFill>
                    <a:gsLst>
                      <a:gs pos="0">
                        <a:schemeClr val="bg1"/>
                      </a:gs>
                      <a:gs pos="100000">
                        <a:schemeClr val="bg1"/>
                      </a:gs>
                    </a:gsLst>
                    <a:path path="circle">
                      <a:fillToRect l="50000" t="130000" r="50000" b="-30000"/>
                    </a:path>
                  </a:gradFill>
                  <a:latin typeface="Segoe Light" pitchFamily="34" charset="0"/>
                </a:rPr>
                <a:t>Приложения</a:t>
              </a:r>
              <a:endParaRPr lang="en-US" sz="2800" b="1" dirty="0">
                <a:gradFill>
                  <a:gsLst>
                    <a:gs pos="0">
                      <a:schemeClr val="bg1"/>
                    </a:gs>
                    <a:gs pos="100000">
                      <a:schemeClr val="bg1"/>
                    </a:gs>
                  </a:gsLst>
                  <a:path path="circle">
                    <a:fillToRect l="50000" t="130000" r="50000" b="-30000"/>
                  </a:path>
                </a:gradFill>
                <a:latin typeface="Segoe Light" pitchFamily="34" charset="0"/>
              </a:endParaRPr>
            </a:p>
          </p:txBody>
        </p:sp>
        <p:sp>
          <p:nvSpPr>
            <p:cNvPr id="47" name="TextBox 46"/>
            <p:cNvSpPr txBox="1"/>
            <p:nvPr/>
          </p:nvSpPr>
          <p:spPr>
            <a:xfrm>
              <a:off x="2601353" y="2073668"/>
              <a:ext cx="6950357" cy="369332"/>
            </a:xfrm>
            <a:prstGeom prst="rect">
              <a:avLst/>
            </a:prstGeom>
            <a:noFill/>
          </p:spPr>
          <p:txBody>
            <a:bodyPr wrap="square" rtlCol="0">
              <a:spAutoFit/>
            </a:bodyPr>
            <a:lstStyle/>
            <a:p>
              <a:pPr marL="0" lvl="1" indent="-207397" algn="ctr" eaLnBrk="0" fontAlgn="base" hangingPunct="0">
                <a:lnSpc>
                  <a:spcPct val="90000"/>
                </a:lnSpc>
                <a:spcBef>
                  <a:spcPts val="800"/>
                </a:spcBef>
                <a:spcAft>
                  <a:spcPts val="1600"/>
                </a:spcAft>
                <a:buClr>
                  <a:srgbClr val="FFC000"/>
                </a:buClr>
                <a:defRPr/>
              </a:pPr>
              <a:r>
                <a:rPr lang="ru-RU" sz="2000" b="1" dirty="0" smtClean="0">
                  <a:gradFill>
                    <a:gsLst>
                      <a:gs pos="0">
                        <a:schemeClr val="bg1"/>
                      </a:gs>
                      <a:gs pos="100000">
                        <a:schemeClr val="bg1"/>
                      </a:gs>
                    </a:gsLst>
                    <a:path path="circle">
                      <a:fillToRect l="50000" t="130000" r="50000" b="-30000"/>
                    </a:path>
                  </a:gradFill>
                  <a:latin typeface="Segoe Light" pitchFamily="34" charset="0"/>
                </a:rPr>
                <a:t>Привычный язык и среды разработки </a:t>
              </a:r>
              <a:endParaRPr lang="en-US" sz="2000" b="1" dirty="0">
                <a:gradFill>
                  <a:gsLst>
                    <a:gs pos="0">
                      <a:schemeClr val="bg1"/>
                    </a:gs>
                    <a:gs pos="100000">
                      <a:schemeClr val="bg1"/>
                    </a:gs>
                  </a:gsLst>
                  <a:path path="circle">
                    <a:fillToRect l="50000" t="130000" r="50000" b="-30000"/>
                  </a:path>
                </a:gradFill>
                <a:latin typeface="Segoe Light" pitchFamily="34" charset="0"/>
              </a:endParaRPr>
            </a:p>
          </p:txBody>
        </p:sp>
      </p:grpSp>
      <p:pic>
        <p:nvPicPr>
          <p:cNvPr id="48" name="Picture 14" descr="E:\RESOURCES\DVD_ART36\Logos\Visual Studio\Visual Studio (generic)\Visual Studio (generic) -r h.png"/>
          <p:cNvPicPr>
            <a:picLocks noChangeAspect="1" noChangeArrowheads="1"/>
          </p:cNvPicPr>
          <p:nvPr/>
        </p:nvPicPr>
        <p:blipFill>
          <a:blip r:embed="rId9" cstate="print"/>
          <a:stretch>
            <a:fillRect/>
          </a:stretch>
        </p:blipFill>
        <p:spPr bwMode="auto">
          <a:xfrm>
            <a:off x="4516311" y="2657425"/>
            <a:ext cx="2290121" cy="326983"/>
          </a:xfrm>
          <a:prstGeom prst="rect">
            <a:avLst/>
          </a:prstGeom>
          <a:noFill/>
          <a:ln>
            <a:noFill/>
          </a:ln>
        </p:spPr>
      </p:pic>
      <p:sp>
        <p:nvSpPr>
          <p:cNvPr id="49" name="Freeform 9"/>
          <p:cNvSpPr>
            <a:spLocks/>
          </p:cNvSpPr>
          <p:nvPr/>
        </p:nvSpPr>
        <p:spPr bwMode="auto">
          <a:xfrm>
            <a:off x="7964779" y="1583618"/>
            <a:ext cx="1389119" cy="541008"/>
          </a:xfrm>
          <a:custGeom>
            <a:avLst/>
            <a:gdLst/>
            <a:ahLst/>
            <a:cxnLst>
              <a:cxn ang="0">
                <a:pos x="337" y="272"/>
              </a:cxn>
              <a:cxn ang="0">
                <a:pos x="309" y="258"/>
              </a:cxn>
              <a:cxn ang="0">
                <a:pos x="285" y="263"/>
              </a:cxn>
              <a:cxn ang="0">
                <a:pos x="268" y="254"/>
              </a:cxn>
              <a:cxn ang="0">
                <a:pos x="251" y="264"/>
              </a:cxn>
              <a:cxn ang="0">
                <a:pos x="213" y="263"/>
              </a:cxn>
              <a:cxn ang="0">
                <a:pos x="132" y="260"/>
              </a:cxn>
              <a:cxn ang="0">
                <a:pos x="106" y="272"/>
              </a:cxn>
              <a:cxn ang="0">
                <a:pos x="57" y="260"/>
              </a:cxn>
              <a:cxn ang="0">
                <a:pos x="48" y="258"/>
              </a:cxn>
              <a:cxn ang="0">
                <a:pos x="11" y="197"/>
              </a:cxn>
              <a:cxn ang="0">
                <a:pos x="26" y="188"/>
              </a:cxn>
              <a:cxn ang="0">
                <a:pos x="60" y="157"/>
              </a:cxn>
              <a:cxn ang="0">
                <a:pos x="66" y="154"/>
              </a:cxn>
              <a:cxn ang="0">
                <a:pos x="98" y="136"/>
              </a:cxn>
              <a:cxn ang="0">
                <a:pos x="105" y="132"/>
              </a:cxn>
              <a:cxn ang="0">
                <a:pos x="123" y="116"/>
              </a:cxn>
              <a:cxn ang="0">
                <a:pos x="124" y="88"/>
              </a:cxn>
              <a:cxn ang="0">
                <a:pos x="135" y="78"/>
              </a:cxn>
              <a:cxn ang="0">
                <a:pos x="153" y="39"/>
              </a:cxn>
              <a:cxn ang="0">
                <a:pos x="170" y="29"/>
              </a:cxn>
              <a:cxn ang="0">
                <a:pos x="203" y="19"/>
              </a:cxn>
              <a:cxn ang="0">
                <a:pos x="222" y="35"/>
              </a:cxn>
              <a:cxn ang="0">
                <a:pos x="242" y="57"/>
              </a:cxn>
              <a:cxn ang="0">
                <a:pos x="276" y="43"/>
              </a:cxn>
              <a:cxn ang="0">
                <a:pos x="301" y="12"/>
              </a:cxn>
              <a:cxn ang="0">
                <a:pos x="321" y="12"/>
              </a:cxn>
              <a:cxn ang="0">
                <a:pos x="333" y="18"/>
              </a:cxn>
              <a:cxn ang="0">
                <a:pos x="401" y="25"/>
              </a:cxn>
              <a:cxn ang="0">
                <a:pos x="409" y="31"/>
              </a:cxn>
              <a:cxn ang="0">
                <a:pos x="441" y="66"/>
              </a:cxn>
              <a:cxn ang="0">
                <a:pos x="444" y="66"/>
              </a:cxn>
              <a:cxn ang="0">
                <a:pos x="518" y="70"/>
              </a:cxn>
              <a:cxn ang="0">
                <a:pos x="534" y="100"/>
              </a:cxn>
              <a:cxn ang="0">
                <a:pos x="533" y="106"/>
              </a:cxn>
              <a:cxn ang="0">
                <a:pos x="554" y="124"/>
              </a:cxn>
              <a:cxn ang="0">
                <a:pos x="559" y="126"/>
              </a:cxn>
              <a:cxn ang="0">
                <a:pos x="581" y="129"/>
              </a:cxn>
              <a:cxn ang="0">
                <a:pos x="631" y="146"/>
              </a:cxn>
              <a:cxn ang="0">
                <a:pos x="634" y="165"/>
              </a:cxn>
              <a:cxn ang="0">
                <a:pos x="636" y="199"/>
              </a:cxn>
              <a:cxn ang="0">
                <a:pos x="634" y="207"/>
              </a:cxn>
              <a:cxn ang="0">
                <a:pos x="569" y="255"/>
              </a:cxn>
              <a:cxn ang="0">
                <a:pos x="523" y="273"/>
              </a:cxn>
              <a:cxn ang="0">
                <a:pos x="475" y="263"/>
              </a:cxn>
              <a:cxn ang="0">
                <a:pos x="453" y="274"/>
              </a:cxn>
              <a:cxn ang="0">
                <a:pos x="401" y="261"/>
              </a:cxn>
              <a:cxn ang="0">
                <a:pos x="377" y="276"/>
              </a:cxn>
            </a:cxnLst>
            <a:rect l="0" t="0" r="r" b="b"/>
            <a:pathLst>
              <a:path w="644" h="277">
                <a:moveTo>
                  <a:pt x="353" y="276"/>
                </a:moveTo>
                <a:cubicBezTo>
                  <a:pt x="348" y="275"/>
                  <a:pt x="342" y="274"/>
                  <a:pt x="337" y="272"/>
                </a:cubicBezTo>
                <a:cubicBezTo>
                  <a:pt x="331" y="270"/>
                  <a:pt x="319" y="264"/>
                  <a:pt x="314" y="261"/>
                </a:cubicBezTo>
                <a:cubicBezTo>
                  <a:pt x="312" y="260"/>
                  <a:pt x="311" y="259"/>
                  <a:pt x="309" y="258"/>
                </a:cubicBezTo>
                <a:cubicBezTo>
                  <a:pt x="308" y="259"/>
                  <a:pt x="307" y="260"/>
                  <a:pt x="306" y="260"/>
                </a:cubicBezTo>
                <a:cubicBezTo>
                  <a:pt x="299" y="264"/>
                  <a:pt x="292" y="265"/>
                  <a:pt x="285" y="263"/>
                </a:cubicBezTo>
                <a:cubicBezTo>
                  <a:pt x="281" y="262"/>
                  <a:pt x="274" y="259"/>
                  <a:pt x="271" y="256"/>
                </a:cubicBezTo>
                <a:cubicBezTo>
                  <a:pt x="270" y="255"/>
                  <a:pt x="269" y="254"/>
                  <a:pt x="268" y="254"/>
                </a:cubicBezTo>
                <a:cubicBezTo>
                  <a:pt x="267" y="255"/>
                  <a:pt x="266" y="255"/>
                  <a:pt x="265" y="256"/>
                </a:cubicBezTo>
                <a:cubicBezTo>
                  <a:pt x="262" y="259"/>
                  <a:pt x="256" y="262"/>
                  <a:pt x="251" y="264"/>
                </a:cubicBezTo>
                <a:cubicBezTo>
                  <a:pt x="243" y="266"/>
                  <a:pt x="228" y="265"/>
                  <a:pt x="218" y="262"/>
                </a:cubicBezTo>
                <a:cubicBezTo>
                  <a:pt x="216" y="261"/>
                  <a:pt x="216" y="261"/>
                  <a:pt x="213" y="263"/>
                </a:cubicBezTo>
                <a:cubicBezTo>
                  <a:pt x="193" y="277"/>
                  <a:pt x="165" y="277"/>
                  <a:pt x="138" y="263"/>
                </a:cubicBezTo>
                <a:cubicBezTo>
                  <a:pt x="135" y="262"/>
                  <a:pt x="132" y="260"/>
                  <a:pt x="132" y="260"/>
                </a:cubicBezTo>
                <a:cubicBezTo>
                  <a:pt x="131" y="259"/>
                  <a:pt x="130" y="260"/>
                  <a:pt x="127" y="262"/>
                </a:cubicBezTo>
                <a:cubicBezTo>
                  <a:pt x="121" y="267"/>
                  <a:pt x="114" y="270"/>
                  <a:pt x="106" y="272"/>
                </a:cubicBezTo>
                <a:cubicBezTo>
                  <a:pt x="101" y="273"/>
                  <a:pt x="91" y="273"/>
                  <a:pt x="86" y="272"/>
                </a:cubicBezTo>
                <a:cubicBezTo>
                  <a:pt x="77" y="270"/>
                  <a:pt x="66" y="265"/>
                  <a:pt x="57" y="260"/>
                </a:cubicBezTo>
                <a:cubicBezTo>
                  <a:pt x="56" y="259"/>
                  <a:pt x="55" y="258"/>
                  <a:pt x="53" y="257"/>
                </a:cubicBezTo>
                <a:cubicBezTo>
                  <a:pt x="52" y="257"/>
                  <a:pt x="50" y="257"/>
                  <a:pt x="48" y="258"/>
                </a:cubicBezTo>
                <a:cubicBezTo>
                  <a:pt x="38" y="259"/>
                  <a:pt x="27" y="256"/>
                  <a:pt x="19" y="249"/>
                </a:cubicBezTo>
                <a:cubicBezTo>
                  <a:pt x="4" y="237"/>
                  <a:pt x="0" y="210"/>
                  <a:pt x="11" y="197"/>
                </a:cubicBezTo>
                <a:cubicBezTo>
                  <a:pt x="14" y="194"/>
                  <a:pt x="20" y="191"/>
                  <a:pt x="25" y="191"/>
                </a:cubicBezTo>
                <a:cubicBezTo>
                  <a:pt x="26" y="191"/>
                  <a:pt x="26" y="190"/>
                  <a:pt x="26" y="188"/>
                </a:cubicBezTo>
                <a:cubicBezTo>
                  <a:pt x="26" y="183"/>
                  <a:pt x="27" y="178"/>
                  <a:pt x="29" y="174"/>
                </a:cubicBezTo>
                <a:cubicBezTo>
                  <a:pt x="34" y="164"/>
                  <a:pt x="45" y="158"/>
                  <a:pt x="60" y="157"/>
                </a:cubicBezTo>
                <a:cubicBezTo>
                  <a:pt x="61" y="157"/>
                  <a:pt x="63" y="157"/>
                  <a:pt x="65" y="157"/>
                </a:cubicBezTo>
                <a:cubicBezTo>
                  <a:pt x="65" y="156"/>
                  <a:pt x="66" y="155"/>
                  <a:pt x="66" y="154"/>
                </a:cubicBezTo>
                <a:cubicBezTo>
                  <a:pt x="70" y="148"/>
                  <a:pt x="76" y="141"/>
                  <a:pt x="82" y="138"/>
                </a:cubicBezTo>
                <a:cubicBezTo>
                  <a:pt x="87" y="136"/>
                  <a:pt x="91" y="135"/>
                  <a:pt x="98" y="136"/>
                </a:cubicBezTo>
                <a:cubicBezTo>
                  <a:pt x="99" y="136"/>
                  <a:pt x="101" y="136"/>
                  <a:pt x="103" y="136"/>
                </a:cubicBezTo>
                <a:cubicBezTo>
                  <a:pt x="104" y="134"/>
                  <a:pt x="105" y="133"/>
                  <a:pt x="105" y="132"/>
                </a:cubicBezTo>
                <a:cubicBezTo>
                  <a:pt x="109" y="125"/>
                  <a:pt x="115" y="118"/>
                  <a:pt x="121" y="116"/>
                </a:cubicBezTo>
                <a:cubicBezTo>
                  <a:pt x="122" y="116"/>
                  <a:pt x="123" y="116"/>
                  <a:pt x="123" y="116"/>
                </a:cubicBezTo>
                <a:cubicBezTo>
                  <a:pt x="123" y="116"/>
                  <a:pt x="123" y="114"/>
                  <a:pt x="122" y="111"/>
                </a:cubicBezTo>
                <a:cubicBezTo>
                  <a:pt x="120" y="103"/>
                  <a:pt x="121" y="94"/>
                  <a:pt x="124" y="88"/>
                </a:cubicBezTo>
                <a:cubicBezTo>
                  <a:pt x="125" y="85"/>
                  <a:pt x="130" y="81"/>
                  <a:pt x="132" y="79"/>
                </a:cubicBezTo>
                <a:cubicBezTo>
                  <a:pt x="133" y="79"/>
                  <a:pt x="134" y="79"/>
                  <a:pt x="135" y="78"/>
                </a:cubicBezTo>
                <a:cubicBezTo>
                  <a:pt x="135" y="76"/>
                  <a:pt x="135" y="75"/>
                  <a:pt x="135" y="73"/>
                </a:cubicBezTo>
                <a:cubicBezTo>
                  <a:pt x="136" y="58"/>
                  <a:pt x="142" y="46"/>
                  <a:pt x="153" y="39"/>
                </a:cubicBezTo>
                <a:cubicBezTo>
                  <a:pt x="157" y="36"/>
                  <a:pt x="162" y="33"/>
                  <a:pt x="166" y="32"/>
                </a:cubicBezTo>
                <a:cubicBezTo>
                  <a:pt x="168" y="31"/>
                  <a:pt x="169" y="31"/>
                  <a:pt x="170" y="29"/>
                </a:cubicBezTo>
                <a:cubicBezTo>
                  <a:pt x="175" y="23"/>
                  <a:pt x="185" y="18"/>
                  <a:pt x="195" y="18"/>
                </a:cubicBezTo>
                <a:cubicBezTo>
                  <a:pt x="198" y="18"/>
                  <a:pt x="202" y="19"/>
                  <a:pt x="203" y="19"/>
                </a:cubicBezTo>
                <a:cubicBezTo>
                  <a:pt x="210" y="21"/>
                  <a:pt x="215" y="25"/>
                  <a:pt x="218" y="31"/>
                </a:cubicBezTo>
                <a:cubicBezTo>
                  <a:pt x="219" y="34"/>
                  <a:pt x="220" y="35"/>
                  <a:pt x="222" y="35"/>
                </a:cubicBezTo>
                <a:cubicBezTo>
                  <a:pt x="230" y="37"/>
                  <a:pt x="237" y="44"/>
                  <a:pt x="240" y="53"/>
                </a:cubicBezTo>
                <a:cubicBezTo>
                  <a:pt x="241" y="55"/>
                  <a:pt x="241" y="57"/>
                  <a:pt x="242" y="57"/>
                </a:cubicBezTo>
                <a:cubicBezTo>
                  <a:pt x="242" y="57"/>
                  <a:pt x="243" y="56"/>
                  <a:pt x="244" y="55"/>
                </a:cubicBezTo>
                <a:cubicBezTo>
                  <a:pt x="252" y="49"/>
                  <a:pt x="265" y="44"/>
                  <a:pt x="276" y="43"/>
                </a:cubicBezTo>
                <a:cubicBezTo>
                  <a:pt x="282" y="42"/>
                  <a:pt x="282" y="43"/>
                  <a:pt x="282" y="38"/>
                </a:cubicBezTo>
                <a:cubicBezTo>
                  <a:pt x="281" y="27"/>
                  <a:pt x="289" y="16"/>
                  <a:pt x="301" y="12"/>
                </a:cubicBezTo>
                <a:cubicBezTo>
                  <a:pt x="304" y="11"/>
                  <a:pt x="306" y="10"/>
                  <a:pt x="311" y="10"/>
                </a:cubicBezTo>
                <a:cubicBezTo>
                  <a:pt x="316" y="10"/>
                  <a:pt x="317" y="10"/>
                  <a:pt x="321" y="12"/>
                </a:cubicBezTo>
                <a:cubicBezTo>
                  <a:pt x="324" y="13"/>
                  <a:pt x="327" y="14"/>
                  <a:pt x="329" y="16"/>
                </a:cubicBezTo>
                <a:cubicBezTo>
                  <a:pt x="330" y="17"/>
                  <a:pt x="332" y="18"/>
                  <a:pt x="333" y="18"/>
                </a:cubicBezTo>
                <a:cubicBezTo>
                  <a:pt x="335" y="17"/>
                  <a:pt x="336" y="16"/>
                  <a:pt x="338" y="15"/>
                </a:cubicBezTo>
                <a:cubicBezTo>
                  <a:pt x="362" y="0"/>
                  <a:pt x="385" y="4"/>
                  <a:pt x="401" y="25"/>
                </a:cubicBezTo>
                <a:cubicBezTo>
                  <a:pt x="403" y="27"/>
                  <a:pt x="404" y="29"/>
                  <a:pt x="404" y="29"/>
                </a:cubicBezTo>
                <a:cubicBezTo>
                  <a:pt x="404" y="30"/>
                  <a:pt x="406" y="30"/>
                  <a:pt x="409" y="31"/>
                </a:cubicBezTo>
                <a:cubicBezTo>
                  <a:pt x="421" y="34"/>
                  <a:pt x="431" y="41"/>
                  <a:pt x="436" y="51"/>
                </a:cubicBezTo>
                <a:cubicBezTo>
                  <a:pt x="438" y="55"/>
                  <a:pt x="440" y="62"/>
                  <a:pt x="441" y="66"/>
                </a:cubicBezTo>
                <a:cubicBezTo>
                  <a:pt x="441" y="67"/>
                  <a:pt x="441" y="68"/>
                  <a:pt x="441" y="68"/>
                </a:cubicBezTo>
                <a:cubicBezTo>
                  <a:pt x="442" y="68"/>
                  <a:pt x="443" y="67"/>
                  <a:pt x="444" y="66"/>
                </a:cubicBezTo>
                <a:cubicBezTo>
                  <a:pt x="466" y="49"/>
                  <a:pt x="486" y="45"/>
                  <a:pt x="504" y="57"/>
                </a:cubicBezTo>
                <a:cubicBezTo>
                  <a:pt x="509" y="60"/>
                  <a:pt x="514" y="65"/>
                  <a:pt x="518" y="70"/>
                </a:cubicBezTo>
                <a:cubicBezTo>
                  <a:pt x="519" y="72"/>
                  <a:pt x="521" y="74"/>
                  <a:pt x="523" y="75"/>
                </a:cubicBezTo>
                <a:cubicBezTo>
                  <a:pt x="531" y="81"/>
                  <a:pt x="535" y="91"/>
                  <a:pt x="534" y="100"/>
                </a:cubicBezTo>
                <a:cubicBezTo>
                  <a:pt x="534" y="102"/>
                  <a:pt x="533" y="104"/>
                  <a:pt x="533" y="105"/>
                </a:cubicBezTo>
                <a:cubicBezTo>
                  <a:pt x="533" y="106"/>
                  <a:pt x="533" y="106"/>
                  <a:pt x="533" y="106"/>
                </a:cubicBezTo>
                <a:cubicBezTo>
                  <a:pt x="533" y="106"/>
                  <a:pt x="535" y="107"/>
                  <a:pt x="536" y="107"/>
                </a:cubicBezTo>
                <a:cubicBezTo>
                  <a:pt x="544" y="109"/>
                  <a:pt x="550" y="116"/>
                  <a:pt x="554" y="124"/>
                </a:cubicBezTo>
                <a:cubicBezTo>
                  <a:pt x="554" y="125"/>
                  <a:pt x="555" y="126"/>
                  <a:pt x="555" y="127"/>
                </a:cubicBezTo>
                <a:cubicBezTo>
                  <a:pt x="555" y="127"/>
                  <a:pt x="557" y="126"/>
                  <a:pt x="559" y="126"/>
                </a:cubicBezTo>
                <a:cubicBezTo>
                  <a:pt x="566" y="123"/>
                  <a:pt x="573" y="124"/>
                  <a:pt x="578" y="128"/>
                </a:cubicBezTo>
                <a:cubicBezTo>
                  <a:pt x="579" y="128"/>
                  <a:pt x="580" y="129"/>
                  <a:pt x="581" y="129"/>
                </a:cubicBezTo>
                <a:cubicBezTo>
                  <a:pt x="583" y="129"/>
                  <a:pt x="586" y="128"/>
                  <a:pt x="588" y="128"/>
                </a:cubicBezTo>
                <a:cubicBezTo>
                  <a:pt x="611" y="126"/>
                  <a:pt x="626" y="132"/>
                  <a:pt x="631" y="146"/>
                </a:cubicBezTo>
                <a:cubicBezTo>
                  <a:pt x="632" y="149"/>
                  <a:pt x="632" y="157"/>
                  <a:pt x="631" y="160"/>
                </a:cubicBezTo>
                <a:cubicBezTo>
                  <a:pt x="631" y="162"/>
                  <a:pt x="631" y="162"/>
                  <a:pt x="634" y="165"/>
                </a:cubicBezTo>
                <a:cubicBezTo>
                  <a:pt x="635" y="167"/>
                  <a:pt x="637" y="169"/>
                  <a:pt x="638" y="171"/>
                </a:cubicBezTo>
                <a:cubicBezTo>
                  <a:pt x="644" y="181"/>
                  <a:pt x="643" y="191"/>
                  <a:pt x="636" y="199"/>
                </a:cubicBezTo>
                <a:cubicBezTo>
                  <a:pt x="636" y="200"/>
                  <a:pt x="635" y="200"/>
                  <a:pt x="634" y="201"/>
                </a:cubicBezTo>
                <a:cubicBezTo>
                  <a:pt x="634" y="203"/>
                  <a:pt x="634" y="205"/>
                  <a:pt x="634" y="207"/>
                </a:cubicBezTo>
                <a:cubicBezTo>
                  <a:pt x="634" y="234"/>
                  <a:pt x="612" y="252"/>
                  <a:pt x="575" y="254"/>
                </a:cubicBezTo>
                <a:cubicBezTo>
                  <a:pt x="573" y="254"/>
                  <a:pt x="571" y="255"/>
                  <a:pt x="569" y="255"/>
                </a:cubicBezTo>
                <a:cubicBezTo>
                  <a:pt x="568" y="256"/>
                  <a:pt x="567" y="257"/>
                  <a:pt x="566" y="259"/>
                </a:cubicBezTo>
                <a:cubicBezTo>
                  <a:pt x="555" y="269"/>
                  <a:pt x="542" y="274"/>
                  <a:pt x="523" y="273"/>
                </a:cubicBezTo>
                <a:cubicBezTo>
                  <a:pt x="510" y="273"/>
                  <a:pt x="498" y="271"/>
                  <a:pt x="483" y="265"/>
                </a:cubicBezTo>
                <a:cubicBezTo>
                  <a:pt x="480" y="265"/>
                  <a:pt x="478" y="264"/>
                  <a:pt x="475" y="263"/>
                </a:cubicBezTo>
                <a:cubicBezTo>
                  <a:pt x="474" y="264"/>
                  <a:pt x="474" y="264"/>
                  <a:pt x="473" y="265"/>
                </a:cubicBezTo>
                <a:cubicBezTo>
                  <a:pt x="467" y="270"/>
                  <a:pt x="461" y="272"/>
                  <a:pt x="453" y="274"/>
                </a:cubicBezTo>
                <a:cubicBezTo>
                  <a:pt x="440" y="276"/>
                  <a:pt x="422" y="272"/>
                  <a:pt x="406" y="264"/>
                </a:cubicBezTo>
                <a:cubicBezTo>
                  <a:pt x="404" y="263"/>
                  <a:pt x="403" y="262"/>
                  <a:pt x="401" y="261"/>
                </a:cubicBezTo>
                <a:cubicBezTo>
                  <a:pt x="400" y="262"/>
                  <a:pt x="399" y="263"/>
                  <a:pt x="398" y="264"/>
                </a:cubicBezTo>
                <a:cubicBezTo>
                  <a:pt x="391" y="270"/>
                  <a:pt x="385" y="273"/>
                  <a:pt x="377" y="276"/>
                </a:cubicBezTo>
                <a:cubicBezTo>
                  <a:pt x="372" y="277"/>
                  <a:pt x="359" y="277"/>
                  <a:pt x="353" y="276"/>
                </a:cubicBezTo>
                <a:close/>
              </a:path>
            </a:pathLst>
          </a:custGeom>
          <a:blipFill dpi="0" rotWithShape="1">
            <a:blip r:embed="rId10"/>
            <a:srcRect/>
            <a:tile tx="0" ty="0" sx="50000" sy="50000" flip="none" algn="tl"/>
          </a:blipFill>
          <a:ln w="9525">
            <a:noFill/>
            <a:round/>
            <a:headEnd/>
            <a:tailEnd/>
          </a:ln>
          <a:effectLst>
            <a:outerShdw blurRad="304800" algn="ctr" rotWithShape="0">
              <a:schemeClr val="accent2">
                <a:lumMod val="20000"/>
                <a:lumOff val="80000"/>
              </a:schemeClr>
            </a:outerShdw>
          </a:effectLst>
        </p:spPr>
        <p:txBody>
          <a:bodyPr vert="horz" wrap="square" lIns="0" tIns="274320" rIns="0" bIns="0" numCol="1" anchor="ctr" anchorCtr="0" compatLnSpc="1">
            <a:prstTxWarp prst="textNoShape">
              <a:avLst/>
            </a:prstTxWarp>
          </a:bodyPr>
          <a:lstStyle/>
          <a:p>
            <a:pPr algn="ctr"/>
            <a:endParaRPr lang="en-US" sz="2700" b="1" dirty="0">
              <a:gradFill flip="none" rotWithShape="1">
                <a:gsLst>
                  <a:gs pos="0">
                    <a:schemeClr val="tx1"/>
                  </a:gs>
                  <a:gs pos="87000">
                    <a:schemeClr val="tx1"/>
                  </a:gs>
                </a:gsLst>
                <a:lin ang="5400000" scaled="0"/>
                <a:tileRect/>
              </a:gradFill>
              <a:effectLst>
                <a:outerShdw blurRad="304800" algn="ctr" rotWithShape="0">
                  <a:schemeClr val="accent2"/>
                </a:outerShdw>
              </a:effectLst>
              <a:latin typeface="Segoe Light" pitchFamily="34" charset="0"/>
            </a:endParaRPr>
          </a:p>
        </p:txBody>
      </p:sp>
      <p:pic>
        <p:nvPicPr>
          <p:cNvPr id="50" name="Picture 49" descr="\\SERVER3\InternalBin\Resource DVD\DVD_ART36\Artwork_Imagery\Icons - Illustrations\_ SUPER VISTA STYLE\server.png"/>
          <p:cNvPicPr>
            <a:picLocks noChangeAspect="1" noChangeArrowheads="1"/>
          </p:cNvPicPr>
          <p:nvPr/>
        </p:nvPicPr>
        <p:blipFill>
          <a:blip r:embed="rId11"/>
          <a:stretch>
            <a:fillRect/>
          </a:stretch>
        </p:blipFill>
        <p:spPr bwMode="auto">
          <a:xfrm>
            <a:off x="2501891" y="1619924"/>
            <a:ext cx="785549" cy="709083"/>
          </a:xfrm>
          <a:prstGeom prst="rect">
            <a:avLst/>
          </a:prstGeom>
          <a:noFill/>
          <a:ln>
            <a:noFill/>
          </a:ln>
        </p:spPr>
      </p:pic>
      <p:pic>
        <p:nvPicPr>
          <p:cNvPr id="51" name="Picture 13" descr="\\SERVER3\InternalBin\Resource DVD\DVD_ART36\Artwork_Imagery\Icons - Illustrations\_ SUPER VISTA STYLE\server.png"/>
          <p:cNvPicPr>
            <a:picLocks noChangeAspect="1" noChangeArrowheads="1"/>
          </p:cNvPicPr>
          <p:nvPr/>
        </p:nvPicPr>
        <p:blipFill>
          <a:blip r:embed="rId11"/>
          <a:stretch>
            <a:fillRect/>
          </a:stretch>
        </p:blipFill>
        <p:spPr bwMode="auto">
          <a:xfrm>
            <a:off x="2847962" y="1700846"/>
            <a:ext cx="786576" cy="710009"/>
          </a:xfrm>
          <a:prstGeom prst="rect">
            <a:avLst/>
          </a:prstGeom>
          <a:noFill/>
          <a:ln>
            <a:noFill/>
          </a:ln>
        </p:spPr>
      </p:pic>
      <p:pic>
        <p:nvPicPr>
          <p:cNvPr id="52" name="Picture 4" descr="C:\Users\jccim.000\Desktop\QBR-fall2009\eclipse.pn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9145563" y="2136404"/>
            <a:ext cx="1381965" cy="663844"/>
          </a:xfrm>
          <a:prstGeom prst="rect">
            <a:avLst/>
          </a:prstGeom>
          <a:noFill/>
          <a:extLst>
            <a:ext uri="{909E8E84-426E-40DD-AFC4-6F175D3DCCD1}">
              <a14:hiddenFill xmlns:a14="http://schemas.microsoft.com/office/drawing/2010/main" xmlns="">
                <a:solidFill>
                  <a:srgbClr val="FFFFFF"/>
                </a:solidFill>
              </a14:hiddenFill>
            </a:ext>
          </a:extLst>
        </p:spPr>
      </p:pic>
      <p:sp>
        <p:nvSpPr>
          <p:cNvPr id="53" name="TextBox 52"/>
          <p:cNvSpPr txBox="1"/>
          <p:nvPr/>
        </p:nvSpPr>
        <p:spPr>
          <a:xfrm>
            <a:off x="7997006" y="2672143"/>
            <a:ext cx="3331163" cy="369332"/>
          </a:xfrm>
          <a:prstGeom prst="rect">
            <a:avLst/>
          </a:prstGeom>
          <a:noFill/>
        </p:spPr>
        <p:txBody>
          <a:bodyPr wrap="square" rtlCol="0">
            <a:spAutoFit/>
          </a:bodyPr>
          <a:lstStyle/>
          <a:p>
            <a:pPr algn="ctr"/>
            <a:r>
              <a:rPr lang="en-US" sz="1800" b="1" dirty="0">
                <a:latin typeface="Segoe Light" pitchFamily="34" charset="0"/>
              </a:rPr>
              <a:t>Tools for Windows Azure  </a:t>
            </a:r>
          </a:p>
        </p:txBody>
      </p:sp>
      <p:grpSp>
        <p:nvGrpSpPr>
          <p:cNvPr id="54" name="Group 53"/>
          <p:cNvGrpSpPr/>
          <p:nvPr/>
        </p:nvGrpSpPr>
        <p:grpSpPr>
          <a:xfrm>
            <a:off x="2744600" y="3245405"/>
            <a:ext cx="2461197" cy="1549941"/>
            <a:chOff x="2058984" y="2861591"/>
            <a:chExt cx="1846378" cy="1162456"/>
          </a:xfrm>
        </p:grpSpPr>
        <p:sp>
          <p:nvSpPr>
            <p:cNvPr id="55" name="Rectangle 54"/>
            <p:cNvSpPr/>
            <p:nvPr/>
          </p:nvSpPr>
          <p:spPr bwMode="invGray">
            <a:xfrm rot="5400000">
              <a:off x="2412043" y="2530728"/>
              <a:ext cx="1162456" cy="1824182"/>
            </a:xfrm>
            <a:prstGeom prst="rect">
              <a:avLst/>
            </a:prstGeom>
            <a:gradFill>
              <a:gsLst>
                <a:gs pos="0">
                  <a:srgbClr val="000000">
                    <a:alpha val="0"/>
                  </a:srgbClr>
                </a:gs>
                <a:gs pos="50000">
                  <a:schemeClr val="accent6"/>
                </a:gs>
                <a:gs pos="100000">
                  <a:srgbClr val="000000">
                    <a:alpha val="0"/>
                  </a:srgbClr>
                </a:gs>
              </a:gsLst>
              <a:lin ang="0" scaled="0"/>
            </a:gradFill>
            <a:ln w="12700" cap="flat" cmpd="thickThin" algn="ctr">
              <a:gradFill>
                <a:gsLst>
                  <a:gs pos="0">
                    <a:srgbClr val="FFFFFF">
                      <a:alpha val="0"/>
                    </a:srgbClr>
                  </a:gs>
                  <a:gs pos="50000">
                    <a:srgbClr val="FFFFFF"/>
                  </a:gs>
                  <a:gs pos="100000">
                    <a:srgbClr val="FFFFFF">
                      <a:alpha val="0"/>
                    </a:srgbClr>
                  </a:gs>
                </a:gsLst>
                <a:lin ang="0" scaled="0"/>
              </a:gradFill>
              <a:prstDash val="solid"/>
            </a:ln>
            <a:effectLst>
              <a:reflection blurRad="6350" stA="52000" endA="300" endPos="35000" dir="5400000" sy="-100000" algn="bl" rotWithShape="0"/>
            </a:effectLst>
          </p:spPr>
          <p:txBody>
            <a:bodyPr rtlCol="0" anchor="ctr"/>
            <a:lstStyle/>
            <a:p>
              <a:pPr algn="ctr" defTabSz="1218987">
                <a:defRPr/>
              </a:pPr>
              <a:endParaRPr lang="en-US" sz="1400" b="1" kern="0" dirty="0">
                <a:solidFill>
                  <a:schemeClr val="bg1"/>
                </a:solidFill>
                <a:latin typeface="Segoe Light" pitchFamily="34" charset="0"/>
              </a:endParaRPr>
            </a:p>
          </p:txBody>
        </p:sp>
        <p:sp>
          <p:nvSpPr>
            <p:cNvPr id="56" name="TextBox 55"/>
            <p:cNvSpPr txBox="1"/>
            <p:nvPr/>
          </p:nvSpPr>
          <p:spPr>
            <a:xfrm rot="16200000">
              <a:off x="1839387" y="3113798"/>
              <a:ext cx="1097237" cy="658044"/>
            </a:xfrm>
            <a:prstGeom prst="rect">
              <a:avLst/>
            </a:prstGeom>
            <a:noFill/>
          </p:spPr>
          <p:txBody>
            <a:bodyPr wrap="square" rtlCol="0">
              <a:spAutoFit/>
            </a:bodyPr>
            <a:lstStyle/>
            <a:p>
              <a:pPr algn="ctr"/>
              <a:r>
                <a:rPr lang="en-US" sz="1700" b="1" dirty="0">
                  <a:gradFill>
                    <a:gsLst>
                      <a:gs pos="0">
                        <a:schemeClr val="bg1"/>
                      </a:gs>
                      <a:gs pos="100000">
                        <a:schemeClr val="bg1"/>
                      </a:gs>
                    </a:gsLst>
                    <a:path path="circle">
                      <a:fillToRect l="50000" t="130000" r="50000" b="-30000"/>
                    </a:path>
                  </a:gradFill>
                  <a:latin typeface="Segoe Light" pitchFamily="34" charset="0"/>
                </a:rPr>
                <a:t>Windows Azure  </a:t>
              </a:r>
              <a:br>
                <a:rPr lang="en-US" sz="1700" b="1" dirty="0">
                  <a:gradFill>
                    <a:gsLst>
                      <a:gs pos="0">
                        <a:schemeClr val="bg1"/>
                      </a:gs>
                      <a:gs pos="100000">
                        <a:schemeClr val="bg1"/>
                      </a:gs>
                    </a:gsLst>
                    <a:path path="circle">
                      <a:fillToRect l="50000" t="130000" r="50000" b="-30000"/>
                    </a:path>
                  </a:gradFill>
                  <a:latin typeface="Segoe Light" pitchFamily="34" charset="0"/>
                </a:rPr>
              </a:br>
              <a:r>
                <a:rPr lang="en-US" sz="1700" b="1" dirty="0">
                  <a:gradFill>
                    <a:gsLst>
                      <a:gs pos="0">
                        <a:schemeClr val="bg1"/>
                      </a:gs>
                      <a:gs pos="100000">
                        <a:schemeClr val="bg1"/>
                      </a:gs>
                    </a:gsLst>
                    <a:path path="circle">
                      <a:fillToRect l="50000" t="130000" r="50000" b="-30000"/>
                    </a:path>
                  </a:gradFill>
                  <a:latin typeface="Segoe Light" pitchFamily="34" charset="0"/>
                </a:rPr>
                <a:t>SDKs</a:t>
              </a:r>
            </a:p>
          </p:txBody>
        </p:sp>
        <p:pic>
          <p:nvPicPr>
            <p:cNvPr id="57" name="Picture 4" descr="http://neowide.com/images/neowide/http:__www.sizlopedia.com_wp-content_uploads_php-logo.png"/>
            <p:cNvPicPr>
              <a:picLocks noChangeAspect="1" noChangeArrowheads="1"/>
            </p:cNvPicPr>
            <p:nvPr/>
          </p:nvPicPr>
          <p:blipFill>
            <a:blip r:embed="rId4" cstate="print"/>
            <a:srcRect/>
            <a:stretch>
              <a:fillRect/>
            </a:stretch>
          </p:blipFill>
          <p:spPr bwMode="auto">
            <a:xfrm>
              <a:off x="2918772" y="3088749"/>
              <a:ext cx="494239" cy="258104"/>
            </a:xfrm>
            <a:prstGeom prst="rect">
              <a:avLst/>
            </a:prstGeom>
            <a:noFill/>
          </p:spPr>
        </p:pic>
        <p:pic>
          <p:nvPicPr>
            <p:cNvPr id="58" name="Picture 2" descr="http://www.protenus.com/Portals/0/java%20logo.png"/>
            <p:cNvPicPr>
              <a:picLocks noChangeAspect="1" noChangeArrowheads="1"/>
            </p:cNvPicPr>
            <p:nvPr/>
          </p:nvPicPr>
          <p:blipFill>
            <a:blip r:embed="rId6" cstate="print">
              <a:lum bright="-10000"/>
            </a:blip>
            <a:srcRect/>
            <a:stretch>
              <a:fillRect/>
            </a:stretch>
          </p:blipFill>
          <p:spPr bwMode="auto">
            <a:xfrm>
              <a:off x="3401502" y="3392039"/>
              <a:ext cx="233526" cy="461861"/>
            </a:xfrm>
            <a:prstGeom prst="rect">
              <a:avLst/>
            </a:prstGeom>
            <a:noFill/>
          </p:spPr>
        </p:pic>
        <p:pic>
          <p:nvPicPr>
            <p:cNvPr id="59" name="Picture 58" descr="Rubh_white.png"/>
            <p:cNvPicPr>
              <a:picLocks noChangeAspect="1"/>
            </p:cNvPicPr>
            <p:nvPr/>
          </p:nvPicPr>
          <p:blipFill>
            <a:blip r:embed="rId5" cstate="print"/>
            <a:srcRect l="18200" b="32178"/>
            <a:stretch>
              <a:fillRect/>
            </a:stretch>
          </p:blipFill>
          <p:spPr>
            <a:xfrm>
              <a:off x="2786794" y="3597398"/>
              <a:ext cx="319763" cy="284897"/>
            </a:xfrm>
            <a:prstGeom prst="rect">
              <a:avLst/>
            </a:prstGeom>
            <a:effectLst>
              <a:outerShdw blurRad="127000" dist="50800" dir="5760000" algn="ctr" rotWithShape="0">
                <a:schemeClr val="tx1"/>
              </a:outerShdw>
            </a:effectLst>
          </p:spPr>
        </p:pic>
      </p:grpSp>
      <p:pic>
        <p:nvPicPr>
          <p:cNvPr id="62" name="Picture 4" descr="http://neowide.com/images/neowide/http:__www.sizlopedia.com_wp-content_uploads_php-logo.png"/>
          <p:cNvPicPr>
            <a:picLocks noChangeAspect="1" noChangeArrowheads="1"/>
          </p:cNvPicPr>
          <p:nvPr/>
        </p:nvPicPr>
        <p:blipFill>
          <a:blip r:embed="rId4" cstate="print"/>
          <a:stretch>
            <a:fillRect/>
          </a:stretch>
        </p:blipFill>
        <p:spPr bwMode="auto">
          <a:xfrm>
            <a:off x="3279275" y="2683506"/>
            <a:ext cx="681498" cy="354693"/>
          </a:xfrm>
          <a:prstGeom prst="rect">
            <a:avLst/>
          </a:prstGeom>
          <a:noFill/>
          <a:ln>
            <a:noFill/>
          </a:ln>
        </p:spPr>
      </p:pic>
      <p:sp>
        <p:nvSpPr>
          <p:cNvPr id="63" name="TextBox 62"/>
          <p:cNvSpPr txBox="1"/>
          <p:nvPr/>
        </p:nvSpPr>
        <p:spPr>
          <a:xfrm>
            <a:off x="518677" y="2372875"/>
            <a:ext cx="3006120" cy="677086"/>
          </a:xfrm>
          <a:prstGeom prst="rect">
            <a:avLst/>
          </a:prstGeom>
          <a:noFill/>
        </p:spPr>
        <p:txBody>
          <a:bodyPr wrap="square" lIns="121899" tIns="60949" rIns="121899" bIns="60949" rtlCol="0">
            <a:spAutoFit/>
          </a:bodyPr>
          <a:lstStyle/>
          <a:p>
            <a:pPr algn="ctr"/>
            <a:r>
              <a:rPr lang="en-US" sz="1800" b="1" dirty="0">
                <a:gradFill>
                  <a:gsLst>
                    <a:gs pos="0">
                      <a:schemeClr val="tx1"/>
                    </a:gs>
                    <a:gs pos="100000">
                      <a:schemeClr val="tx1"/>
                    </a:gs>
                  </a:gsLst>
                  <a:lin ang="5400000" scaled="0"/>
                </a:gradFill>
                <a:latin typeface="Segoe Light" pitchFamily="34" charset="0"/>
              </a:rPr>
              <a:t>Windows Azure </a:t>
            </a:r>
            <a:br>
              <a:rPr lang="en-US" sz="1800" b="1" dirty="0">
                <a:gradFill>
                  <a:gsLst>
                    <a:gs pos="0">
                      <a:schemeClr val="tx1"/>
                    </a:gs>
                    <a:gs pos="100000">
                      <a:schemeClr val="tx1"/>
                    </a:gs>
                  </a:gsLst>
                  <a:lin ang="5400000" scaled="0"/>
                </a:gradFill>
                <a:latin typeface="Segoe Light" pitchFamily="34" charset="0"/>
              </a:rPr>
            </a:br>
            <a:r>
              <a:rPr lang="en-US" sz="1800" b="1" dirty="0">
                <a:gradFill>
                  <a:gsLst>
                    <a:gs pos="0">
                      <a:schemeClr val="tx1"/>
                    </a:gs>
                    <a:gs pos="100000">
                      <a:schemeClr val="tx1"/>
                    </a:gs>
                  </a:gsLst>
                  <a:lin ang="5400000" scaled="0"/>
                </a:gradFill>
                <a:latin typeface="Segoe Light" pitchFamily="34" charset="0"/>
              </a:rPr>
              <a:t>Command-line Tool for   </a:t>
            </a:r>
          </a:p>
        </p:txBody>
      </p:sp>
      <p:grpSp>
        <p:nvGrpSpPr>
          <p:cNvPr id="65" name="Group 64"/>
          <p:cNvGrpSpPr/>
          <p:nvPr/>
        </p:nvGrpSpPr>
        <p:grpSpPr>
          <a:xfrm>
            <a:off x="7973860" y="3287439"/>
            <a:ext cx="2749041" cy="1540697"/>
            <a:chOff x="5981953" y="2893115"/>
            <a:chExt cx="2062318" cy="1155523"/>
          </a:xfrm>
        </p:grpSpPr>
        <p:sp>
          <p:nvSpPr>
            <p:cNvPr id="66" name="Rectangle 65"/>
            <p:cNvSpPr/>
            <p:nvPr/>
          </p:nvSpPr>
          <p:spPr bwMode="invGray">
            <a:xfrm rot="5400000">
              <a:off x="6510621" y="2439716"/>
              <a:ext cx="1004982" cy="2062318"/>
            </a:xfrm>
            <a:prstGeom prst="rect">
              <a:avLst/>
            </a:prstGeom>
            <a:gradFill>
              <a:gsLst>
                <a:gs pos="0">
                  <a:srgbClr val="000000">
                    <a:alpha val="0"/>
                  </a:srgbClr>
                </a:gs>
                <a:gs pos="50000">
                  <a:schemeClr val="accent6"/>
                </a:gs>
                <a:gs pos="100000">
                  <a:srgbClr val="000000">
                    <a:alpha val="0"/>
                  </a:srgbClr>
                </a:gs>
              </a:gsLst>
              <a:lin ang="0" scaled="0"/>
            </a:gradFill>
            <a:ln w="12700" cap="flat" cmpd="thickThin" algn="ctr">
              <a:gradFill>
                <a:gsLst>
                  <a:gs pos="0">
                    <a:srgbClr val="FFFFFF">
                      <a:alpha val="0"/>
                    </a:srgbClr>
                  </a:gs>
                  <a:gs pos="50000">
                    <a:srgbClr val="FFFFFF"/>
                  </a:gs>
                  <a:gs pos="100000">
                    <a:srgbClr val="FFFFFF">
                      <a:alpha val="0"/>
                    </a:srgbClr>
                  </a:gs>
                </a:gsLst>
                <a:lin ang="0" scaled="0"/>
              </a:gradFill>
              <a:prstDash val="solid"/>
            </a:ln>
            <a:effectLst>
              <a:reflection blurRad="6350" stA="52000" endA="300" endPos="35000" dir="5400000" sy="-100000" algn="bl" rotWithShape="0"/>
            </a:effectLst>
          </p:spPr>
          <p:txBody>
            <a:bodyPr rtlCol="0" anchor="ctr"/>
            <a:lstStyle/>
            <a:p>
              <a:pPr algn="ctr" defTabSz="1218987">
                <a:defRPr/>
              </a:pPr>
              <a:endParaRPr lang="en-US" sz="1400" b="1" kern="0" dirty="0">
                <a:solidFill>
                  <a:schemeClr val="bg1"/>
                </a:solidFill>
                <a:latin typeface="Segoe Light" pitchFamily="34" charset="0"/>
              </a:endParaRPr>
            </a:p>
          </p:txBody>
        </p:sp>
        <p:pic>
          <p:nvPicPr>
            <p:cNvPr id="67" name="Picture 4" descr="http://neowide.com/images/neowide/http:__www.sizlopedia.com_wp-content_uploads_php-logo.png"/>
            <p:cNvPicPr>
              <a:picLocks noChangeAspect="1" noChangeArrowheads="1"/>
            </p:cNvPicPr>
            <p:nvPr/>
          </p:nvPicPr>
          <p:blipFill>
            <a:blip r:embed="rId4" cstate="print"/>
            <a:srcRect/>
            <a:stretch>
              <a:fillRect/>
            </a:stretch>
          </p:blipFill>
          <p:spPr bwMode="auto">
            <a:xfrm>
              <a:off x="6570975" y="3036645"/>
              <a:ext cx="494239" cy="258104"/>
            </a:xfrm>
            <a:prstGeom prst="rect">
              <a:avLst/>
            </a:prstGeom>
            <a:noFill/>
          </p:spPr>
        </p:pic>
        <p:pic>
          <p:nvPicPr>
            <p:cNvPr id="68" name="Picture 2" descr="http://www.protenus.com/Portals/0/java%20logo.png"/>
            <p:cNvPicPr>
              <a:picLocks noChangeAspect="1" noChangeArrowheads="1"/>
            </p:cNvPicPr>
            <p:nvPr/>
          </p:nvPicPr>
          <p:blipFill>
            <a:blip r:embed="rId6" cstate="print">
              <a:lum bright="-10000"/>
            </a:blip>
            <a:srcRect/>
            <a:stretch>
              <a:fillRect/>
            </a:stretch>
          </p:blipFill>
          <p:spPr bwMode="auto">
            <a:xfrm>
              <a:off x="7358114" y="3088749"/>
              <a:ext cx="233526" cy="461861"/>
            </a:xfrm>
            <a:prstGeom prst="rect">
              <a:avLst/>
            </a:prstGeom>
            <a:noFill/>
          </p:spPr>
        </p:pic>
        <p:pic>
          <p:nvPicPr>
            <p:cNvPr id="69" name="Picture 68" descr="Rubh_white.png"/>
            <p:cNvPicPr>
              <a:picLocks noChangeAspect="1"/>
            </p:cNvPicPr>
            <p:nvPr/>
          </p:nvPicPr>
          <p:blipFill>
            <a:blip r:embed="rId5" cstate="print"/>
            <a:srcRect l="18200" b="32178"/>
            <a:stretch>
              <a:fillRect/>
            </a:stretch>
          </p:blipFill>
          <p:spPr>
            <a:xfrm>
              <a:off x="6957383" y="3472738"/>
              <a:ext cx="319763" cy="284897"/>
            </a:xfrm>
            <a:prstGeom prst="rect">
              <a:avLst/>
            </a:prstGeom>
            <a:effectLst>
              <a:outerShdw blurRad="127000" dist="50800" dir="5760000" algn="ctr" rotWithShape="0">
                <a:schemeClr val="tx1"/>
              </a:outerShdw>
            </a:effectLst>
          </p:spPr>
        </p:pic>
        <p:sp>
          <p:nvSpPr>
            <p:cNvPr id="70" name="TextBox 69"/>
            <p:cNvSpPr txBox="1"/>
            <p:nvPr/>
          </p:nvSpPr>
          <p:spPr>
            <a:xfrm rot="16200000">
              <a:off x="5723683" y="3239984"/>
              <a:ext cx="1155523" cy="461785"/>
            </a:xfrm>
            <a:prstGeom prst="rect">
              <a:avLst/>
            </a:prstGeom>
            <a:noFill/>
          </p:spPr>
          <p:txBody>
            <a:bodyPr wrap="square" rtlCol="0">
              <a:spAutoFit/>
            </a:bodyPr>
            <a:lstStyle/>
            <a:p>
              <a:pPr algn="ctr"/>
              <a:r>
                <a:rPr lang="en-US" sz="1700" b="1" dirty="0">
                  <a:gradFill>
                    <a:gsLst>
                      <a:gs pos="0">
                        <a:schemeClr val="bg1"/>
                      </a:gs>
                      <a:gs pos="100000">
                        <a:schemeClr val="bg1"/>
                      </a:gs>
                    </a:gsLst>
                    <a:path path="circle">
                      <a:fillToRect l="50000" t="130000" r="50000" b="-30000"/>
                    </a:path>
                  </a:gradFill>
                  <a:latin typeface="Segoe Light" pitchFamily="34" charset="0"/>
                </a:rPr>
                <a:t>AppFabric SDKs</a:t>
              </a:r>
            </a:p>
          </p:txBody>
        </p:sp>
      </p:grpSp>
      <p:pic>
        <p:nvPicPr>
          <p:cNvPr id="71" name="Picture 2"/>
          <p:cNvPicPr>
            <a:picLocks noChangeAspect="1" noChangeArrowheads="1"/>
          </p:cNvPicPr>
          <p:nvPr/>
        </p:nvPicPr>
        <p:blipFill rotWithShape="1">
          <a:blip r:embed="rId13">
            <a:duotone>
              <a:prstClr val="black"/>
              <a:schemeClr val="accent6">
                <a:tint val="45000"/>
                <a:satMod val="400000"/>
              </a:schemeClr>
            </a:duotone>
            <a:extLst>
              <a:ext uri="{BEBA8EAE-BF5A-486C-A8C5-ECC9F3942E4B}">
                <a14:imgProps xmlns:a14="http://schemas.microsoft.com/office/drawing/2010/main" xmlns="">
                  <a14:imgLayer r:embed="rId14">
                    <a14:imgEffect>
                      <a14:colorTemperature colorTemp="11200"/>
                    </a14:imgEffect>
                    <a14:imgEffect>
                      <a14:brightnessContrast bright="40000" contrast="40000"/>
                    </a14:imgEffect>
                  </a14:imgLayer>
                </a14:imgProps>
              </a:ext>
              <a:ext uri="{28A0092B-C50C-407E-A947-70E740481C1C}">
                <a14:useLocalDpi xmlns:a14="http://schemas.microsoft.com/office/drawing/2010/main" xmlns="" val="0"/>
              </a:ext>
            </a:extLst>
          </a:blip>
          <a:srcRect l="55655" t="3699" r="6319" b="55593"/>
          <a:stretch/>
        </p:blipFill>
        <p:spPr bwMode="auto">
          <a:xfrm>
            <a:off x="2269909" y="4786623"/>
            <a:ext cx="7983363" cy="1854817"/>
          </a:xfrm>
          <a:prstGeom prst="rect">
            <a:avLst/>
          </a:prstGeom>
          <a:noFill/>
          <a:ln>
            <a:noFill/>
          </a:ln>
          <a:effectLst>
            <a:softEdge rad="6350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3" descr="D:\AA - Microsoft\Events DVD 35\DVD_ART35\Logos\Azure Services Platform\Windows Azure\Windows Azure logo bl.png"/>
          <p:cNvPicPr>
            <a:picLocks noChangeAspect="1" noChangeArrowheads="1"/>
          </p:cNvPicPr>
          <p:nvPr/>
        </p:nvPicPr>
        <p:blipFill>
          <a:blip r:embed="rId15" cstate="print"/>
          <a:stretch>
            <a:fillRect/>
          </a:stretch>
        </p:blipFill>
        <p:spPr bwMode="auto">
          <a:xfrm>
            <a:off x="3665448" y="5895023"/>
            <a:ext cx="2948757" cy="471760"/>
          </a:xfrm>
          <a:prstGeom prst="rect">
            <a:avLst/>
          </a:prstGeom>
          <a:noFill/>
          <a:ln>
            <a:noFill/>
          </a:ln>
        </p:spPr>
      </p:pic>
      <p:pic>
        <p:nvPicPr>
          <p:cNvPr id="22" name="Picture 21" descr="SQLAzurelogo_BlkText.png"/>
          <p:cNvPicPr>
            <a:picLocks noChangeAspect="1"/>
          </p:cNvPicPr>
          <p:nvPr/>
        </p:nvPicPr>
        <p:blipFill>
          <a:blip r:embed="rId16" cstate="print"/>
          <a:srcRect l="6490"/>
          <a:stretch>
            <a:fillRect/>
          </a:stretch>
        </p:blipFill>
        <p:spPr>
          <a:xfrm>
            <a:off x="6772852" y="5727870"/>
            <a:ext cx="2028461" cy="667633"/>
          </a:xfrm>
          <a:prstGeom prst="rect">
            <a:avLst/>
          </a:prstGeom>
        </p:spPr>
      </p:pic>
      <p:sp>
        <p:nvSpPr>
          <p:cNvPr id="8" name="Text Placeholder 7"/>
          <p:cNvSpPr>
            <a:spLocks noGrp="1"/>
          </p:cNvSpPr>
          <p:nvPr>
            <p:ph type="body" sz="quarter" idx="13"/>
          </p:nvPr>
        </p:nvSpPr>
        <p:spPr/>
        <p:txBody>
          <a:bodyPr/>
          <a:lstStyle/>
          <a:p>
            <a:endParaRPr lang="en-US" dirty="0">
              <a:gradFill>
                <a:gsLst>
                  <a:gs pos="0">
                    <a:schemeClr val="tx1"/>
                  </a:gs>
                  <a:gs pos="100000">
                    <a:schemeClr val="tx1"/>
                  </a:gs>
                </a:gsLst>
                <a:lin ang="5400000" scaled="0"/>
              </a:gradFill>
              <a:latin typeface="Segoe Light" pitchFamily="34" charset="0"/>
            </a:endParaRPr>
          </a:p>
        </p:txBody>
      </p:sp>
    </p:spTree>
    <p:extLst>
      <p:ext uri="{BB962C8B-B14F-4D97-AF65-F5344CB8AC3E}">
        <p14:creationId xmlns:p14="http://schemas.microsoft.com/office/powerpoint/2010/main" xmlns="" val="228950675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2000" tmFilter="0, 0; .2, .5; .8, .5; 1, 0"/>
                                        <p:tgtEl>
                                          <p:spTgt spid="4"/>
                                        </p:tgtEl>
                                      </p:cBhvr>
                                    </p:animEffect>
                                    <p:animScale>
                                      <p:cBhvr>
                                        <p:cTn id="7" dur="10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4730549"/>
            <a:ext cx="12188825" cy="2265680"/>
          </a:xfrm>
          <a:prstGeom prst="rect">
            <a:avLst/>
          </a:prstGeom>
          <a:gradFill flip="none" rotWithShape="1">
            <a:gsLst>
              <a:gs pos="14000">
                <a:srgbClr val="000000">
                  <a:alpha val="81000"/>
                </a:srgbClr>
              </a:gs>
              <a:gs pos="100000">
                <a:srgbClr val="0F111B">
                  <a:alpha val="0"/>
                </a:srgbClr>
              </a:gs>
            </a:gsLst>
            <a:lin ang="16200000" scaled="1"/>
            <a:tileRect/>
          </a:gra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endParaRPr lang="en-US" b="1" dirty="0">
              <a:gradFill>
                <a:gsLst>
                  <a:gs pos="0">
                    <a:srgbClr val="FFFFFF"/>
                  </a:gs>
                  <a:gs pos="100000">
                    <a:srgbClr val="FFFFFF"/>
                  </a:gs>
                </a:gsLst>
                <a:lin ang="5400000" scaled="0"/>
              </a:gradFill>
              <a:latin typeface="Segoe Light" pitchFamily="34" charset="0"/>
            </a:endParaRPr>
          </a:p>
        </p:txBody>
      </p:sp>
      <p:sp>
        <p:nvSpPr>
          <p:cNvPr id="2" name="Title 1"/>
          <p:cNvSpPr>
            <a:spLocks noGrp="1"/>
          </p:cNvSpPr>
          <p:nvPr>
            <p:ph type="title"/>
          </p:nvPr>
        </p:nvSpPr>
        <p:spPr>
          <a:xfrm>
            <a:off x="379413" y="219844"/>
            <a:ext cx="11173090" cy="886396"/>
          </a:xfrm>
        </p:spPr>
        <p:txBody>
          <a:bodyPr/>
          <a:lstStyle/>
          <a:p>
            <a:r>
              <a:rPr lang="ru-RU" sz="4000" dirty="0" smtClean="0">
                <a:gradFill>
                  <a:gsLst>
                    <a:gs pos="0">
                      <a:schemeClr val="accent6"/>
                    </a:gs>
                    <a:gs pos="100000">
                      <a:schemeClr val="accent6"/>
                    </a:gs>
                  </a:gsLst>
                  <a:lin ang="5400000" scaled="0"/>
                </a:gradFill>
              </a:rPr>
              <a:t>Спасибо</a:t>
            </a:r>
            <a:endParaRPr lang="en-US" sz="4000" dirty="0">
              <a:gradFill>
                <a:gsLst>
                  <a:gs pos="0">
                    <a:schemeClr val="accent6"/>
                  </a:gs>
                  <a:gs pos="100000">
                    <a:schemeClr val="accent6"/>
                  </a:gs>
                </a:gsLst>
                <a:lin ang="5400000" scaled="0"/>
              </a:gradFill>
            </a:endParaRPr>
          </a:p>
        </p:txBody>
      </p:sp>
      <p:sp>
        <p:nvSpPr>
          <p:cNvPr id="5" name="Text Placeholder 4"/>
          <p:cNvSpPr>
            <a:spLocks noGrp="1"/>
          </p:cNvSpPr>
          <p:nvPr>
            <p:ph type="body" sz="quarter" idx="10"/>
          </p:nvPr>
        </p:nvSpPr>
        <p:spPr>
          <a:xfrm>
            <a:off x="379413" y="2798763"/>
            <a:ext cx="6000605" cy="2667397"/>
          </a:xfrm>
        </p:spPr>
        <p:txBody>
          <a:bodyPr>
            <a:normAutofit/>
          </a:bodyPr>
          <a:lstStyle/>
          <a:p>
            <a:pPr marL="0" indent="0">
              <a:buNone/>
            </a:pPr>
            <a:r>
              <a:rPr lang="en-US" sz="2800" u="sng" dirty="0" smtClean="0">
                <a:gradFill>
                  <a:gsLst>
                    <a:gs pos="0">
                      <a:schemeClr val="accent6"/>
                    </a:gs>
                    <a:gs pos="100000">
                      <a:schemeClr val="accent6"/>
                    </a:gs>
                  </a:gsLst>
                  <a:lin ang="5400000" scaled="0"/>
                </a:gradFill>
                <a:latin typeface="Segoe Light" pitchFamily="34" charset="0"/>
                <a:hlinkClick r:id="rId2"/>
              </a:rPr>
              <a:t>Leonid.Anikin@microsoft.com</a:t>
            </a:r>
            <a:r>
              <a:rPr lang="en-US" sz="2800" u="sng" dirty="0" smtClean="0">
                <a:gradFill>
                  <a:gsLst>
                    <a:gs pos="0">
                      <a:schemeClr val="accent6"/>
                    </a:gs>
                    <a:gs pos="100000">
                      <a:schemeClr val="accent6"/>
                    </a:gs>
                  </a:gsLst>
                  <a:lin ang="5400000" scaled="0"/>
                </a:gradFill>
                <a:latin typeface="Segoe Light" pitchFamily="34" charset="0"/>
              </a:rPr>
              <a:t> </a:t>
            </a:r>
            <a:r>
              <a:rPr lang="en-US" sz="2800" dirty="0">
                <a:solidFill>
                  <a:schemeClr val="tx1"/>
                </a:solidFill>
                <a:latin typeface="Segoe Light" pitchFamily="34" charset="0"/>
              </a:rPr>
              <a:t/>
            </a:r>
            <a:br>
              <a:rPr lang="en-US" sz="2800" dirty="0">
                <a:solidFill>
                  <a:schemeClr val="tx1"/>
                </a:solidFill>
                <a:latin typeface="Segoe Light" pitchFamily="34" charset="0"/>
              </a:rPr>
            </a:br>
            <a:r>
              <a:rPr lang="en-US" sz="2800" dirty="0">
                <a:gradFill>
                  <a:gsLst>
                    <a:gs pos="0">
                      <a:schemeClr val="tx1"/>
                    </a:gs>
                    <a:gs pos="100000">
                      <a:schemeClr val="tx1"/>
                    </a:gs>
                  </a:gsLst>
                  <a:lin ang="5400000" scaled="0"/>
                </a:gradFill>
                <a:latin typeface="Segoe Light" pitchFamily="34" charset="0"/>
              </a:rPr>
              <a:t>web: </a:t>
            </a:r>
            <a:r>
              <a:rPr lang="en-US" sz="2800" dirty="0" smtClean="0">
                <a:gradFill>
                  <a:gsLst>
                    <a:gs pos="0">
                      <a:schemeClr val="tx1"/>
                    </a:gs>
                    <a:gs pos="100000">
                      <a:schemeClr val="tx1"/>
                    </a:gs>
                  </a:gsLst>
                  <a:lin ang="5400000" scaled="0"/>
                </a:gradFill>
                <a:latin typeface="Segoe Light" pitchFamily="34" charset="0"/>
              </a:rPr>
              <a:t>microsoft.com/openness </a:t>
            </a:r>
            <a:r>
              <a:rPr lang="en-US" sz="2800" dirty="0">
                <a:gradFill>
                  <a:gsLst>
                    <a:gs pos="0">
                      <a:schemeClr val="tx1"/>
                    </a:gs>
                    <a:gs pos="100000">
                      <a:schemeClr val="tx1"/>
                    </a:gs>
                  </a:gsLst>
                  <a:lin ang="5400000" scaled="0"/>
                </a:gradFill>
                <a:latin typeface="Segoe Light" pitchFamily="34" charset="0"/>
              </a:rPr>
              <a:t/>
            </a:r>
            <a:br>
              <a:rPr lang="en-US" sz="2800" dirty="0">
                <a:gradFill>
                  <a:gsLst>
                    <a:gs pos="0">
                      <a:schemeClr val="tx1"/>
                    </a:gs>
                    <a:gs pos="100000">
                      <a:schemeClr val="tx1"/>
                    </a:gs>
                  </a:gsLst>
                  <a:lin ang="5400000" scaled="0"/>
                </a:gradFill>
                <a:latin typeface="Segoe Light" pitchFamily="34" charset="0"/>
              </a:rPr>
            </a:br>
            <a:r>
              <a:rPr lang="en-US" sz="2800" dirty="0">
                <a:gradFill>
                  <a:gsLst>
                    <a:gs pos="0">
                      <a:schemeClr val="tx1"/>
                    </a:gs>
                    <a:gs pos="100000">
                      <a:schemeClr val="tx1"/>
                    </a:gs>
                  </a:gsLst>
                  <a:lin ang="5400000" scaled="0"/>
                </a:gradFill>
                <a:latin typeface="Segoe Light" pitchFamily="34" charset="0"/>
              </a:rPr>
              <a:t>blog: </a:t>
            </a:r>
            <a:r>
              <a:rPr lang="en-US" sz="2800" dirty="0" err="1" smtClean="0">
                <a:gradFill>
                  <a:gsLst>
                    <a:gs pos="0">
                      <a:schemeClr val="tx1"/>
                    </a:gs>
                    <a:gs pos="100000">
                      <a:schemeClr val="tx1"/>
                    </a:gs>
                  </a:gsLst>
                  <a:lin ang="5400000" scaled="0"/>
                </a:gradFill>
                <a:latin typeface="Segoe Light" pitchFamily="34" charset="0"/>
              </a:rPr>
              <a:t>openness@microsoft</a:t>
            </a:r>
            <a:endParaRPr lang="en-US" sz="2800" dirty="0">
              <a:gradFill>
                <a:gsLst>
                  <a:gs pos="0">
                    <a:schemeClr val="tx1"/>
                  </a:gs>
                  <a:gs pos="100000">
                    <a:schemeClr val="tx1"/>
                  </a:gs>
                </a:gsLst>
                <a:lin ang="5400000" scaled="0"/>
              </a:gradFill>
              <a:latin typeface="Segoe Light" pitchFamily="34" charset="0"/>
            </a:endParaRPr>
          </a:p>
        </p:txBody>
      </p:sp>
      <p:pic>
        <p:nvPicPr>
          <p:cNvPr id="19458" name="Picture 2" descr="C:\Users\Public\Pictures\DVD_ART37-Sept2010\Artwork_Imagery\Brand Photos\_Soft Edge Scenarios\FY08 Brand - Business - No_exp\man hands typing laptop working developer IW mobility.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266554" y="1443038"/>
            <a:ext cx="6536509" cy="422804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7141172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blackWhite">
          <a:xfrm>
            <a:off x="378786" y="3610558"/>
            <a:ext cx="11615357" cy="615535"/>
          </a:xfrm>
          <a:prstGeom prst="rect">
            <a:avLst/>
          </a:prstGeom>
          <a:noFill/>
          <a:ln w="12700">
            <a:noFill/>
            <a:miter lim="800000"/>
            <a:headEnd type="none" w="sm" len="sm"/>
            <a:tailEnd type="none" w="sm" len="sm"/>
          </a:ln>
          <a:effectLst/>
        </p:spPr>
        <p:txBody>
          <a:bodyPr vert="horz" wrap="square" lIns="121879" tIns="60940" rIns="121879" bIns="60940" numCol="1" anchor="t" anchorCtr="0" compatLnSpc="1">
            <a:prstTxWarp prst="textNoShape">
              <a:avLst/>
            </a:prstTxWarp>
            <a:spAutoFit/>
          </a:bodyPr>
          <a:lstStyle/>
          <a:p>
            <a:pPr algn="ctr" defTabSz="1218585" eaLnBrk="0" hangingPunct="0"/>
            <a:r>
              <a:rPr lang="en-US" sz="800" dirty="0">
                <a:gradFill>
                  <a:gsLst>
                    <a:gs pos="0">
                      <a:schemeClr val="tx2"/>
                    </a:gs>
                    <a:gs pos="100000">
                      <a:schemeClr val="tx2"/>
                    </a:gs>
                  </a:gsLst>
                  <a:lin ang="5400000" scaled="0"/>
                </a:gradFill>
                <a:latin typeface="Segoe Light" pitchFamily="34" charset="0"/>
                <a:cs typeface="Arial" charset="0"/>
              </a:rPr>
              <a:t>© </a:t>
            </a:r>
            <a:r>
              <a:rPr lang="en-US" sz="800" dirty="0" smtClean="0">
                <a:gradFill>
                  <a:gsLst>
                    <a:gs pos="0">
                      <a:schemeClr val="tx2"/>
                    </a:gs>
                    <a:gs pos="100000">
                      <a:schemeClr val="tx2"/>
                    </a:gs>
                  </a:gsLst>
                  <a:lin ang="5400000" scaled="0"/>
                </a:gradFill>
                <a:latin typeface="Segoe Light" pitchFamily="34" charset="0"/>
                <a:cs typeface="Arial" charset="0"/>
              </a:rPr>
              <a:t>2011 </a:t>
            </a:r>
            <a:r>
              <a:rPr lang="en-US" sz="800" dirty="0">
                <a:gradFill>
                  <a:gsLst>
                    <a:gs pos="0">
                      <a:schemeClr val="tx2"/>
                    </a:gs>
                    <a:gs pos="100000">
                      <a:schemeClr val="tx2"/>
                    </a:gs>
                  </a:gsLst>
                  <a:lin ang="5400000" scaled="0"/>
                </a:gradFill>
                <a:latin typeface="Segoe Light" pitchFamily="34" charset="0"/>
                <a:cs typeface="Arial" charset="0"/>
              </a:rPr>
              <a:t>Microsoft Corporation. All rights reserved. Microsoft, Windows, Windows Vista and other product names are or may be registered trademarks and/or trademarks in the U.S. and/or other countries.</a:t>
            </a:r>
          </a:p>
          <a:p>
            <a:pPr algn="ctr" defTabSz="1218585" eaLnBrk="0" hangingPunct="0"/>
            <a:r>
              <a:rPr lang="en-US" sz="800" dirty="0">
                <a:gradFill>
                  <a:gsLst>
                    <a:gs pos="0">
                      <a:schemeClr val="tx2"/>
                    </a:gs>
                    <a:gs pos="100000">
                      <a:schemeClr val="tx2"/>
                    </a:gs>
                  </a:gsLst>
                  <a:lin ang="5400000" scaled="0"/>
                </a:gradFill>
                <a:latin typeface="Segoe Light" pitchFamily="34" charset="0"/>
                <a:cs typeface="Arial" charset="0"/>
              </a:rPr>
              <a:t>The information herein is for informational purposes only and represents the current view of Microsoft Corporation as of the date of this presentation.  Because Microsoft must respond to changing market conditions, </a:t>
            </a:r>
            <a:br>
              <a:rPr lang="en-US" sz="800" dirty="0">
                <a:gradFill>
                  <a:gsLst>
                    <a:gs pos="0">
                      <a:schemeClr val="tx2"/>
                    </a:gs>
                    <a:gs pos="100000">
                      <a:schemeClr val="tx2"/>
                    </a:gs>
                  </a:gsLst>
                  <a:lin ang="5400000" scaled="0"/>
                </a:gradFill>
                <a:latin typeface="Segoe Light" pitchFamily="34" charset="0"/>
                <a:cs typeface="Arial" charset="0"/>
              </a:rPr>
            </a:br>
            <a:r>
              <a:rPr lang="en-US" sz="800" dirty="0">
                <a:gradFill>
                  <a:gsLst>
                    <a:gs pos="0">
                      <a:schemeClr val="tx2"/>
                    </a:gs>
                    <a:gs pos="100000">
                      <a:schemeClr val="tx2"/>
                    </a:gs>
                  </a:gsLst>
                  <a:lin ang="5400000" scaled="0"/>
                </a:gradFill>
                <a:latin typeface="Segoe Light" pitchFamily="34" charset="0"/>
                <a:cs typeface="Arial" charset="0"/>
              </a:rPr>
              <a:t>it should not be interpreted to be a commitment on the part of Microsoft, and Microsoft cannot guarantee the accuracy of any information provided after the date of this presentation.  </a:t>
            </a:r>
            <a:br>
              <a:rPr lang="en-US" sz="800" dirty="0">
                <a:gradFill>
                  <a:gsLst>
                    <a:gs pos="0">
                      <a:schemeClr val="tx2"/>
                    </a:gs>
                    <a:gs pos="100000">
                      <a:schemeClr val="tx2"/>
                    </a:gs>
                  </a:gsLst>
                  <a:lin ang="5400000" scaled="0"/>
                </a:gradFill>
                <a:latin typeface="Segoe Light" pitchFamily="34" charset="0"/>
                <a:cs typeface="Arial" charset="0"/>
              </a:rPr>
            </a:br>
            <a:r>
              <a:rPr lang="en-US" sz="800" dirty="0">
                <a:gradFill>
                  <a:gsLst>
                    <a:gs pos="0">
                      <a:schemeClr val="tx2"/>
                    </a:gs>
                    <a:gs pos="100000">
                      <a:schemeClr val="tx2"/>
                    </a:gs>
                  </a:gsLst>
                  <a:lin ang="5400000" scaled="0"/>
                </a:gradFill>
                <a:latin typeface="Segoe Light" pitchFamily="34" charset="0"/>
                <a:cs typeface="Arial" charset="0"/>
              </a:rPr>
              <a:t>MICROSOFT MAKES NO WARRANTIES, EXPRESS, IMPLIED OR STATUTORY, AS TO THE INFORMATION IN THIS PRESENTATION.</a:t>
            </a:r>
          </a:p>
        </p:txBody>
      </p:sp>
      <p:pic>
        <p:nvPicPr>
          <p:cNvPr id="4098" name="Picture 2" descr="C:\Users\Claudette\Documents\2010 jobs\Microsoft Branding 2010\Microsoft Business Identity\Microsoft logo\ms-logo_bL-20.png"/>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xmlns="" val="0"/>
              </a:ext>
            </a:extLst>
          </a:blip>
          <a:srcRect/>
          <a:stretch>
            <a:fillRect/>
          </a:stretch>
        </p:blipFill>
        <p:spPr bwMode="auto">
          <a:xfrm>
            <a:off x="4469238" y="2591989"/>
            <a:ext cx="3250355" cy="52750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189956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79413" y="225425"/>
            <a:ext cx="11753470" cy="714524"/>
          </a:xfrm>
        </p:spPr>
        <p:txBody>
          <a:bodyPr/>
          <a:lstStyle/>
          <a:p>
            <a:r>
              <a:rPr lang="en-US" sz="4000" dirty="0">
                <a:gradFill>
                  <a:gsLst>
                    <a:gs pos="0">
                      <a:schemeClr val="accent6"/>
                    </a:gs>
                    <a:gs pos="100000">
                      <a:schemeClr val="accent6"/>
                    </a:gs>
                  </a:gsLst>
                  <a:lin ang="5400000" scaled="0"/>
                </a:gradFill>
                <a:latin typeface="Segoe Light"/>
              </a:rPr>
              <a:t>Facts and Figures</a:t>
            </a:r>
          </a:p>
        </p:txBody>
      </p:sp>
      <p:grpSp>
        <p:nvGrpSpPr>
          <p:cNvPr id="11" name="Group 10"/>
          <p:cNvGrpSpPr/>
          <p:nvPr/>
        </p:nvGrpSpPr>
        <p:grpSpPr>
          <a:xfrm>
            <a:off x="425413" y="1528396"/>
            <a:ext cx="3291286" cy="1411127"/>
            <a:chOff x="8120257" y="2015645"/>
            <a:chExt cx="3291286" cy="1411127"/>
          </a:xfrm>
        </p:grpSpPr>
        <p:sp>
          <p:nvSpPr>
            <p:cNvPr id="13" name="TextBox 12"/>
            <p:cNvSpPr txBox="1"/>
            <p:nvPr/>
          </p:nvSpPr>
          <p:spPr>
            <a:xfrm>
              <a:off x="8120257" y="2015645"/>
              <a:ext cx="3291286" cy="923330"/>
            </a:xfrm>
            <a:prstGeom prst="rect">
              <a:avLst/>
            </a:prstGeom>
            <a:noFill/>
          </p:spPr>
          <p:txBody>
            <a:bodyPr wrap="none" rtlCol="0">
              <a:spAutoFit/>
            </a:bodyPr>
            <a:lstStyle/>
            <a:p>
              <a:r>
                <a:rPr lang="en-US" sz="5400" b="1" dirty="0" smtClean="0">
                  <a:solidFill>
                    <a:srgbClr val="92D050"/>
                  </a:solidFill>
                </a:rPr>
                <a:t>$350,000+</a:t>
              </a:r>
              <a:endParaRPr lang="en-US" sz="5400" b="1" dirty="0">
                <a:solidFill>
                  <a:srgbClr val="92D050"/>
                </a:solidFill>
              </a:endParaRPr>
            </a:p>
          </p:txBody>
        </p:sp>
        <p:sp>
          <p:nvSpPr>
            <p:cNvPr id="14" name="TextBox 13"/>
            <p:cNvSpPr txBox="1"/>
            <p:nvPr/>
          </p:nvSpPr>
          <p:spPr>
            <a:xfrm>
              <a:off x="8165227" y="2841997"/>
              <a:ext cx="2908482" cy="584775"/>
            </a:xfrm>
            <a:prstGeom prst="rect">
              <a:avLst/>
            </a:prstGeom>
            <a:noFill/>
          </p:spPr>
          <p:txBody>
            <a:bodyPr wrap="square" rtlCol="0">
              <a:spAutoFit/>
            </a:bodyPr>
            <a:lstStyle/>
            <a:p>
              <a:r>
                <a:rPr lang="en-US" sz="1600" dirty="0" smtClean="0">
                  <a:gradFill>
                    <a:gsLst>
                      <a:gs pos="0">
                        <a:srgbClr val="4D4D4F"/>
                      </a:gs>
                      <a:gs pos="100000">
                        <a:srgbClr val="4D4D4F"/>
                      </a:gs>
                    </a:gsLst>
                    <a:lin ang="0" scaled="1"/>
                  </a:gradFill>
                </a:rPr>
                <a:t>Open Source applications run on Microsoft platforms</a:t>
              </a:r>
              <a:endParaRPr lang="en-US" sz="1600" dirty="0">
                <a:gradFill>
                  <a:gsLst>
                    <a:gs pos="0">
                      <a:srgbClr val="4D4D4F"/>
                    </a:gs>
                    <a:gs pos="100000">
                      <a:srgbClr val="4D4D4F"/>
                    </a:gs>
                  </a:gsLst>
                  <a:lin ang="0" scaled="1"/>
                </a:gradFill>
              </a:endParaRPr>
            </a:p>
          </p:txBody>
        </p:sp>
      </p:grpSp>
      <p:grpSp>
        <p:nvGrpSpPr>
          <p:cNvPr id="18" name="Group 17"/>
          <p:cNvGrpSpPr/>
          <p:nvPr/>
        </p:nvGrpSpPr>
        <p:grpSpPr>
          <a:xfrm>
            <a:off x="4607246" y="1191020"/>
            <a:ext cx="3582249" cy="1265958"/>
            <a:chOff x="-3363800" y="328152"/>
            <a:chExt cx="3582249" cy="1265958"/>
          </a:xfrm>
        </p:grpSpPr>
        <p:sp>
          <p:nvSpPr>
            <p:cNvPr id="26" name="TextBox 25"/>
            <p:cNvSpPr txBox="1"/>
            <p:nvPr/>
          </p:nvSpPr>
          <p:spPr>
            <a:xfrm>
              <a:off x="-3202665" y="328152"/>
              <a:ext cx="3089307" cy="923330"/>
            </a:xfrm>
            <a:prstGeom prst="rect">
              <a:avLst/>
            </a:prstGeom>
            <a:noFill/>
          </p:spPr>
          <p:txBody>
            <a:bodyPr wrap="none" rtlCol="0">
              <a:spAutoFit/>
            </a:bodyPr>
            <a:lstStyle/>
            <a:p>
              <a:r>
                <a:rPr lang="en-US" sz="5400" b="1" dirty="0">
                  <a:solidFill>
                    <a:srgbClr val="92D050"/>
                  </a:solidFill>
                </a:rPr>
                <a:t>700,000+</a:t>
              </a:r>
            </a:p>
          </p:txBody>
        </p:sp>
        <p:sp>
          <p:nvSpPr>
            <p:cNvPr id="27" name="TextBox 26"/>
            <p:cNvSpPr txBox="1"/>
            <p:nvPr/>
          </p:nvSpPr>
          <p:spPr>
            <a:xfrm>
              <a:off x="-3363800" y="1194000"/>
              <a:ext cx="3582249" cy="400110"/>
            </a:xfrm>
            <a:prstGeom prst="rect">
              <a:avLst/>
            </a:prstGeom>
            <a:noFill/>
          </p:spPr>
          <p:txBody>
            <a:bodyPr wrap="square" rtlCol="0">
              <a:spAutoFit/>
            </a:bodyPr>
            <a:lstStyle/>
            <a:p>
              <a:r>
                <a:rPr lang="en-US" sz="2000" dirty="0" smtClean="0">
                  <a:gradFill>
                    <a:gsLst>
                      <a:gs pos="0">
                        <a:srgbClr val="4D4D4F"/>
                      </a:gs>
                      <a:gs pos="100000">
                        <a:srgbClr val="4D4D4F"/>
                      </a:gs>
                    </a:gsLst>
                    <a:lin ang="0" scaled="1"/>
                  </a:gradFill>
                </a:rPr>
                <a:t>Microsoft Partners worldwide</a:t>
              </a:r>
              <a:endParaRPr lang="en-US" sz="2000" dirty="0">
                <a:gradFill>
                  <a:gsLst>
                    <a:gs pos="0">
                      <a:srgbClr val="4D4D4F"/>
                    </a:gs>
                    <a:gs pos="100000">
                      <a:srgbClr val="4D4D4F"/>
                    </a:gs>
                  </a:gsLst>
                  <a:lin ang="0" scaled="1"/>
                </a:gradFill>
              </a:endParaRPr>
            </a:p>
          </p:txBody>
        </p:sp>
      </p:grpSp>
      <p:grpSp>
        <p:nvGrpSpPr>
          <p:cNvPr id="20" name="Group 19"/>
          <p:cNvGrpSpPr/>
          <p:nvPr/>
        </p:nvGrpSpPr>
        <p:grpSpPr>
          <a:xfrm>
            <a:off x="460125" y="4767836"/>
            <a:ext cx="3614148" cy="1232591"/>
            <a:chOff x="369044" y="4691266"/>
            <a:chExt cx="3614148" cy="1232591"/>
          </a:xfrm>
        </p:grpSpPr>
        <p:sp>
          <p:nvSpPr>
            <p:cNvPr id="28" name="TextBox 27"/>
            <p:cNvSpPr txBox="1"/>
            <p:nvPr/>
          </p:nvSpPr>
          <p:spPr>
            <a:xfrm>
              <a:off x="369044" y="4691266"/>
              <a:ext cx="3150221" cy="830997"/>
            </a:xfrm>
            <a:prstGeom prst="rect">
              <a:avLst/>
            </a:prstGeom>
            <a:noFill/>
          </p:spPr>
          <p:txBody>
            <a:bodyPr wrap="none" rtlCol="0">
              <a:spAutoFit/>
            </a:bodyPr>
            <a:lstStyle/>
            <a:p>
              <a:r>
                <a:rPr lang="en-US" sz="4800" b="1" dirty="0">
                  <a:solidFill>
                    <a:srgbClr val="92D050"/>
                  </a:solidFill>
                </a:rPr>
                <a:t>$537 </a:t>
              </a:r>
              <a:r>
                <a:rPr lang="en-US" sz="4800" b="1" dirty="0" smtClean="0">
                  <a:solidFill>
                    <a:srgbClr val="92D050"/>
                  </a:solidFill>
                </a:rPr>
                <a:t>billion</a:t>
              </a:r>
              <a:endParaRPr lang="en-US" sz="4800" b="1" dirty="0">
                <a:solidFill>
                  <a:srgbClr val="92D050"/>
                </a:solidFill>
              </a:endParaRPr>
            </a:p>
          </p:txBody>
        </p:sp>
        <p:sp>
          <p:nvSpPr>
            <p:cNvPr id="29" name="TextBox 28"/>
            <p:cNvSpPr txBox="1"/>
            <p:nvPr/>
          </p:nvSpPr>
          <p:spPr>
            <a:xfrm>
              <a:off x="889971" y="5339082"/>
              <a:ext cx="3093221" cy="584775"/>
            </a:xfrm>
            <a:prstGeom prst="rect">
              <a:avLst/>
            </a:prstGeom>
            <a:noFill/>
          </p:spPr>
          <p:txBody>
            <a:bodyPr wrap="square" rtlCol="0">
              <a:spAutoFit/>
            </a:bodyPr>
            <a:lstStyle/>
            <a:p>
              <a:pPr algn="r"/>
              <a:r>
                <a:rPr lang="en-US" sz="1600" dirty="0" smtClean="0">
                  <a:gradFill>
                    <a:gsLst>
                      <a:gs pos="0">
                        <a:srgbClr val="4D4D4F"/>
                      </a:gs>
                      <a:gs pos="100000">
                        <a:srgbClr val="4D4D4F"/>
                      </a:gs>
                    </a:gsLst>
                    <a:lin ang="0" scaled="1"/>
                  </a:gradFill>
                </a:rPr>
                <a:t>Revenue that the Microsoft ecosystem collectively generated</a:t>
              </a:r>
              <a:endParaRPr lang="en-US" sz="1600" dirty="0">
                <a:gradFill>
                  <a:gsLst>
                    <a:gs pos="0">
                      <a:srgbClr val="4D4D4F"/>
                    </a:gs>
                    <a:gs pos="100000">
                      <a:srgbClr val="4D4D4F"/>
                    </a:gs>
                  </a:gsLst>
                  <a:lin ang="0" scaled="1"/>
                </a:gradFill>
              </a:endParaRPr>
            </a:p>
          </p:txBody>
        </p:sp>
      </p:grpSp>
      <p:grpSp>
        <p:nvGrpSpPr>
          <p:cNvPr id="12" name="Group 11"/>
          <p:cNvGrpSpPr/>
          <p:nvPr/>
        </p:nvGrpSpPr>
        <p:grpSpPr>
          <a:xfrm>
            <a:off x="9240479" y="1324523"/>
            <a:ext cx="2221057" cy="2198789"/>
            <a:chOff x="5683250" y="1336168"/>
            <a:chExt cx="2221057" cy="2198789"/>
          </a:xfrm>
        </p:grpSpPr>
        <p:sp>
          <p:nvSpPr>
            <p:cNvPr id="24" name="TextBox 23"/>
            <p:cNvSpPr txBox="1"/>
            <p:nvPr/>
          </p:nvSpPr>
          <p:spPr>
            <a:xfrm>
              <a:off x="5683250" y="2703960"/>
              <a:ext cx="1592103" cy="830997"/>
            </a:xfrm>
            <a:prstGeom prst="rect">
              <a:avLst/>
            </a:prstGeom>
            <a:noFill/>
          </p:spPr>
          <p:txBody>
            <a:bodyPr wrap="none" rtlCol="0">
              <a:spAutoFit/>
            </a:bodyPr>
            <a:lstStyle/>
            <a:p>
              <a:r>
                <a:rPr lang="en-US" sz="4800" b="1" dirty="0">
                  <a:solidFill>
                    <a:srgbClr val="92D050"/>
                  </a:solidFill>
                </a:rPr>
                <a:t>$8.70</a:t>
              </a:r>
            </a:p>
          </p:txBody>
        </p:sp>
        <p:sp>
          <p:nvSpPr>
            <p:cNvPr id="45" name="TextBox 44"/>
            <p:cNvSpPr txBox="1"/>
            <p:nvPr/>
          </p:nvSpPr>
          <p:spPr>
            <a:xfrm>
              <a:off x="5683250" y="1336168"/>
              <a:ext cx="1094852" cy="369332"/>
            </a:xfrm>
            <a:prstGeom prst="rect">
              <a:avLst/>
            </a:prstGeom>
            <a:noFill/>
          </p:spPr>
          <p:txBody>
            <a:bodyPr wrap="none" rtlCol="0">
              <a:spAutoFit/>
            </a:bodyPr>
            <a:lstStyle/>
            <a:p>
              <a:r>
                <a:rPr lang="en-US" sz="1800" dirty="0" smtClean="0">
                  <a:solidFill>
                    <a:srgbClr val="4D4D4F"/>
                  </a:solidFill>
                </a:rPr>
                <a:t>For every</a:t>
              </a:r>
              <a:endParaRPr lang="en-US" sz="1800" dirty="0">
                <a:solidFill>
                  <a:srgbClr val="4D4D4F"/>
                </a:solidFill>
              </a:endParaRPr>
            </a:p>
          </p:txBody>
        </p:sp>
        <p:sp>
          <p:nvSpPr>
            <p:cNvPr id="46" name="TextBox 45"/>
            <p:cNvSpPr txBox="1"/>
            <p:nvPr/>
          </p:nvSpPr>
          <p:spPr>
            <a:xfrm>
              <a:off x="5683250" y="1534557"/>
              <a:ext cx="768159" cy="769441"/>
            </a:xfrm>
            <a:prstGeom prst="rect">
              <a:avLst/>
            </a:prstGeom>
          </p:spPr>
          <p:txBody>
            <a:bodyPr wrap="none" rtlCol="0">
              <a:spAutoFit/>
            </a:bodyPr>
            <a:lstStyle/>
            <a:p>
              <a:r>
                <a:rPr lang="en-US" sz="4400" b="1" dirty="0">
                  <a:solidFill>
                    <a:srgbClr val="92D050"/>
                  </a:solidFill>
                </a:rPr>
                <a:t>$1</a:t>
              </a:r>
            </a:p>
          </p:txBody>
        </p:sp>
        <p:sp>
          <p:nvSpPr>
            <p:cNvPr id="47" name="TextBox 46"/>
            <p:cNvSpPr txBox="1"/>
            <p:nvPr/>
          </p:nvSpPr>
          <p:spPr>
            <a:xfrm>
              <a:off x="5683250" y="2203287"/>
              <a:ext cx="2221057" cy="646331"/>
            </a:xfrm>
            <a:prstGeom prst="rect">
              <a:avLst/>
            </a:prstGeom>
            <a:noFill/>
          </p:spPr>
          <p:txBody>
            <a:bodyPr wrap="none" rtlCol="0">
              <a:spAutoFit/>
            </a:bodyPr>
            <a:lstStyle/>
            <a:p>
              <a:r>
                <a:rPr lang="en-US" sz="1800" dirty="0">
                  <a:solidFill>
                    <a:srgbClr val="4D4D4F"/>
                  </a:solidFill>
                </a:rPr>
                <a:t>o</a:t>
              </a:r>
              <a:r>
                <a:rPr lang="en-US" sz="1800" dirty="0" smtClean="0">
                  <a:solidFill>
                    <a:srgbClr val="4D4D4F"/>
                  </a:solidFill>
                </a:rPr>
                <a:t>f Microsoft revenue,</a:t>
              </a:r>
            </a:p>
            <a:p>
              <a:r>
                <a:rPr lang="en-US" sz="1800" dirty="0">
                  <a:solidFill>
                    <a:srgbClr val="4D4D4F"/>
                  </a:solidFill>
                </a:rPr>
                <a:t>p</a:t>
              </a:r>
              <a:r>
                <a:rPr lang="en-US" sz="1800" dirty="0" smtClean="0">
                  <a:solidFill>
                    <a:srgbClr val="4D4D4F"/>
                  </a:solidFill>
                </a:rPr>
                <a:t>artners earn</a:t>
              </a:r>
              <a:endParaRPr lang="en-US" sz="1800" dirty="0">
                <a:solidFill>
                  <a:srgbClr val="4D4D4F"/>
                </a:solidFill>
              </a:endParaRPr>
            </a:p>
          </p:txBody>
        </p:sp>
      </p:grpSp>
      <p:grpSp>
        <p:nvGrpSpPr>
          <p:cNvPr id="10" name="Group 9"/>
          <p:cNvGrpSpPr/>
          <p:nvPr/>
        </p:nvGrpSpPr>
        <p:grpSpPr>
          <a:xfrm>
            <a:off x="4764988" y="2939523"/>
            <a:ext cx="3158237" cy="2609008"/>
            <a:chOff x="4438452" y="3619888"/>
            <a:chExt cx="3158237" cy="2609008"/>
          </a:xfrm>
        </p:grpSpPr>
        <p:sp>
          <p:nvSpPr>
            <p:cNvPr id="31" name="TextBox 30"/>
            <p:cNvSpPr txBox="1"/>
            <p:nvPr/>
          </p:nvSpPr>
          <p:spPr>
            <a:xfrm>
              <a:off x="4438452" y="3619888"/>
              <a:ext cx="2768614" cy="707886"/>
            </a:xfrm>
            <a:prstGeom prst="rect">
              <a:avLst/>
            </a:prstGeom>
          </p:spPr>
          <p:txBody>
            <a:bodyPr wrap="square" rtlCol="0">
              <a:spAutoFit/>
            </a:bodyPr>
            <a:lstStyle/>
            <a:p>
              <a:r>
                <a:rPr lang="en-US" sz="2000" dirty="0" smtClean="0">
                  <a:gradFill>
                    <a:gsLst>
                      <a:gs pos="0">
                        <a:srgbClr val="4D4D4F"/>
                      </a:gs>
                      <a:gs pos="100000">
                        <a:srgbClr val="4D4D4F"/>
                      </a:gs>
                    </a:gsLst>
                    <a:lin ang="0" scaled="1"/>
                  </a:gradFill>
                </a:rPr>
                <a:t>Microsoft cloud services are used by</a:t>
              </a:r>
              <a:endParaRPr lang="en-US" sz="2000" dirty="0">
                <a:gradFill>
                  <a:gsLst>
                    <a:gs pos="0">
                      <a:srgbClr val="4D4D4F"/>
                    </a:gs>
                    <a:gs pos="100000">
                      <a:srgbClr val="4D4D4F"/>
                    </a:gs>
                  </a:gsLst>
                  <a:lin ang="0" scaled="1"/>
                </a:gradFill>
              </a:endParaRPr>
            </a:p>
          </p:txBody>
        </p:sp>
        <p:sp>
          <p:nvSpPr>
            <p:cNvPr id="23" name="TextBox 22"/>
            <p:cNvSpPr txBox="1"/>
            <p:nvPr/>
          </p:nvSpPr>
          <p:spPr>
            <a:xfrm>
              <a:off x="4438452" y="4407786"/>
              <a:ext cx="2262158" cy="930126"/>
            </a:xfrm>
            <a:prstGeom prst="rect">
              <a:avLst/>
            </a:prstGeom>
            <a:noFill/>
          </p:spPr>
          <p:txBody>
            <a:bodyPr wrap="none" rtlCol="0">
              <a:spAutoFit/>
            </a:bodyPr>
            <a:lstStyle/>
            <a:p>
              <a:pPr>
                <a:lnSpc>
                  <a:spcPct val="70000"/>
                </a:lnSpc>
              </a:pPr>
              <a:r>
                <a:rPr lang="en-US" sz="4000" b="1" dirty="0" smtClean="0">
                  <a:solidFill>
                    <a:srgbClr val="92D050"/>
                  </a:solidFill>
                </a:rPr>
                <a:t>20 million</a:t>
              </a:r>
              <a:br>
                <a:rPr lang="en-US" sz="4000" b="1" dirty="0" smtClean="0">
                  <a:solidFill>
                    <a:srgbClr val="92D050"/>
                  </a:solidFill>
                </a:rPr>
              </a:br>
              <a:r>
                <a:rPr lang="en-US" sz="3600" b="1" dirty="0" smtClean="0">
                  <a:solidFill>
                    <a:srgbClr val="92D050"/>
                  </a:solidFill>
                </a:rPr>
                <a:t>businesses</a:t>
              </a:r>
              <a:endParaRPr lang="en-US" sz="3600" b="1" dirty="0">
                <a:solidFill>
                  <a:srgbClr val="92D050"/>
                </a:solidFill>
              </a:endParaRPr>
            </a:p>
          </p:txBody>
        </p:sp>
        <p:sp>
          <p:nvSpPr>
            <p:cNvPr id="25" name="TextBox 24"/>
            <p:cNvSpPr txBox="1"/>
            <p:nvPr/>
          </p:nvSpPr>
          <p:spPr>
            <a:xfrm>
              <a:off x="4438452" y="5142391"/>
              <a:ext cx="2768614" cy="400110"/>
            </a:xfrm>
            <a:prstGeom prst="rect">
              <a:avLst/>
            </a:prstGeom>
          </p:spPr>
          <p:txBody>
            <a:bodyPr wrap="square" rtlCol="0">
              <a:spAutoFit/>
            </a:bodyPr>
            <a:lstStyle/>
            <a:p>
              <a:r>
                <a:rPr lang="en-US" sz="2000" dirty="0">
                  <a:gradFill>
                    <a:gsLst>
                      <a:gs pos="0">
                        <a:srgbClr val="4D4D4F"/>
                      </a:gs>
                      <a:gs pos="100000">
                        <a:srgbClr val="4D4D4F"/>
                      </a:gs>
                    </a:gsLst>
                    <a:lin ang="0" scaled="1"/>
                  </a:gradFill>
                </a:rPr>
                <a:t>a</a:t>
              </a:r>
              <a:r>
                <a:rPr lang="en-US" sz="2000" dirty="0" smtClean="0">
                  <a:gradFill>
                    <a:gsLst>
                      <a:gs pos="0">
                        <a:srgbClr val="4D4D4F"/>
                      </a:gs>
                      <a:gs pos="100000">
                        <a:srgbClr val="4D4D4F"/>
                      </a:gs>
                    </a:gsLst>
                    <a:lin ang="0" scaled="1"/>
                  </a:gradFill>
                </a:rPr>
                <a:t>nd more than</a:t>
              </a:r>
              <a:endParaRPr lang="en-US" sz="2000" dirty="0">
                <a:gradFill>
                  <a:gsLst>
                    <a:gs pos="0">
                      <a:srgbClr val="4D4D4F"/>
                    </a:gs>
                    <a:gs pos="100000">
                      <a:srgbClr val="4D4D4F"/>
                    </a:gs>
                  </a:gsLst>
                  <a:lin ang="0" scaled="1"/>
                </a:gradFill>
              </a:endParaRPr>
            </a:p>
          </p:txBody>
        </p:sp>
        <p:sp>
          <p:nvSpPr>
            <p:cNvPr id="30" name="TextBox 29"/>
            <p:cNvSpPr txBox="1"/>
            <p:nvPr/>
          </p:nvSpPr>
          <p:spPr>
            <a:xfrm>
              <a:off x="4438452" y="5441179"/>
              <a:ext cx="3158237" cy="590931"/>
            </a:xfrm>
            <a:prstGeom prst="rect">
              <a:avLst/>
            </a:prstGeom>
            <a:noFill/>
          </p:spPr>
          <p:txBody>
            <a:bodyPr wrap="none" rtlCol="0">
              <a:spAutoFit/>
            </a:bodyPr>
            <a:lstStyle/>
            <a:p>
              <a:pPr>
                <a:lnSpc>
                  <a:spcPct val="90000"/>
                </a:lnSpc>
              </a:pPr>
              <a:r>
                <a:rPr lang="en-US" sz="3600" b="1" dirty="0" smtClean="0">
                  <a:solidFill>
                    <a:srgbClr val="92D050"/>
                  </a:solidFill>
                </a:rPr>
                <a:t>1 billion people</a:t>
              </a:r>
              <a:endParaRPr lang="en-US" sz="3600" b="1" dirty="0">
                <a:solidFill>
                  <a:srgbClr val="92D050"/>
                </a:solidFill>
              </a:endParaRPr>
            </a:p>
          </p:txBody>
        </p:sp>
        <p:sp>
          <p:nvSpPr>
            <p:cNvPr id="32" name="TextBox 31"/>
            <p:cNvSpPr txBox="1"/>
            <p:nvPr/>
          </p:nvSpPr>
          <p:spPr>
            <a:xfrm>
              <a:off x="4438452" y="5828786"/>
              <a:ext cx="2768614" cy="400110"/>
            </a:xfrm>
            <a:prstGeom prst="rect">
              <a:avLst/>
            </a:prstGeom>
          </p:spPr>
          <p:txBody>
            <a:bodyPr wrap="square" rtlCol="0">
              <a:spAutoFit/>
            </a:bodyPr>
            <a:lstStyle/>
            <a:p>
              <a:r>
                <a:rPr lang="en-US" sz="2000" dirty="0" smtClean="0">
                  <a:gradFill>
                    <a:gsLst>
                      <a:gs pos="0">
                        <a:srgbClr val="4D4D4F"/>
                      </a:gs>
                      <a:gs pos="100000">
                        <a:srgbClr val="4D4D4F"/>
                      </a:gs>
                    </a:gsLst>
                    <a:lin ang="0" scaled="1"/>
                  </a:gradFill>
                </a:rPr>
                <a:t>worldwide</a:t>
              </a:r>
              <a:endParaRPr lang="en-US" sz="1800" dirty="0">
                <a:gradFill>
                  <a:gsLst>
                    <a:gs pos="0">
                      <a:srgbClr val="4D4D4F"/>
                    </a:gs>
                    <a:gs pos="100000">
                      <a:srgbClr val="4D4D4F"/>
                    </a:gs>
                  </a:gsLst>
                  <a:lin ang="0" scaled="1"/>
                </a:gradFill>
              </a:endParaRPr>
            </a:p>
          </p:txBody>
        </p:sp>
      </p:grpSp>
      <p:grpSp>
        <p:nvGrpSpPr>
          <p:cNvPr id="33" name="Group 32"/>
          <p:cNvGrpSpPr/>
          <p:nvPr/>
        </p:nvGrpSpPr>
        <p:grpSpPr>
          <a:xfrm>
            <a:off x="8721355" y="4280907"/>
            <a:ext cx="3081708" cy="2269490"/>
            <a:chOff x="4397391" y="3864619"/>
            <a:chExt cx="2768615" cy="2269490"/>
          </a:xfrm>
        </p:grpSpPr>
        <p:sp>
          <p:nvSpPr>
            <p:cNvPr id="34" name="TextBox 33"/>
            <p:cNvSpPr txBox="1"/>
            <p:nvPr/>
          </p:nvSpPr>
          <p:spPr>
            <a:xfrm>
              <a:off x="4397391" y="3864619"/>
              <a:ext cx="2768614" cy="584775"/>
            </a:xfrm>
            <a:prstGeom prst="rect">
              <a:avLst/>
            </a:prstGeom>
          </p:spPr>
          <p:txBody>
            <a:bodyPr wrap="square" rtlCol="0">
              <a:spAutoFit/>
            </a:bodyPr>
            <a:lstStyle/>
            <a:p>
              <a:r>
                <a:rPr lang="en-US" sz="1600" dirty="0" smtClean="0">
                  <a:gradFill>
                    <a:gsLst>
                      <a:gs pos="0">
                        <a:srgbClr val="4D4D4F"/>
                      </a:gs>
                      <a:gs pos="100000">
                        <a:srgbClr val="4D4D4F"/>
                      </a:gs>
                    </a:gsLst>
                    <a:lin ang="0" scaled="1"/>
                  </a:gradFill>
                </a:rPr>
                <a:t>Microsoft’s </a:t>
              </a:r>
              <a:r>
                <a:rPr lang="en-US" sz="1600" dirty="0" err="1" smtClean="0">
                  <a:gradFill>
                    <a:gsLst>
                      <a:gs pos="0">
                        <a:srgbClr val="4D4D4F"/>
                      </a:gs>
                      <a:gs pos="100000">
                        <a:srgbClr val="4D4D4F"/>
                      </a:gs>
                    </a:gsLst>
                    <a:lin ang="0" scaled="1"/>
                  </a:gradFill>
                </a:rPr>
                <a:t>BizSpark</a:t>
              </a:r>
              <a:r>
                <a:rPr lang="en-US" sz="1600" dirty="0" smtClean="0">
                  <a:gradFill>
                    <a:gsLst>
                      <a:gs pos="0">
                        <a:srgbClr val="4D4D4F"/>
                      </a:gs>
                      <a:gs pos="100000">
                        <a:srgbClr val="4D4D4F"/>
                      </a:gs>
                    </a:gsLst>
                    <a:lin ang="0" scaled="1"/>
                  </a:gradFill>
                </a:rPr>
                <a:t> program has helped more than</a:t>
              </a:r>
              <a:endParaRPr lang="en-US" sz="1600" dirty="0">
                <a:gradFill>
                  <a:gsLst>
                    <a:gs pos="0">
                      <a:srgbClr val="4D4D4F"/>
                    </a:gs>
                    <a:gs pos="100000">
                      <a:srgbClr val="4D4D4F"/>
                    </a:gs>
                  </a:gsLst>
                  <a:lin ang="0" scaled="1"/>
                </a:gradFill>
              </a:endParaRPr>
            </a:p>
          </p:txBody>
        </p:sp>
        <p:sp>
          <p:nvSpPr>
            <p:cNvPr id="35" name="TextBox 34"/>
            <p:cNvSpPr txBox="1"/>
            <p:nvPr/>
          </p:nvSpPr>
          <p:spPr>
            <a:xfrm>
              <a:off x="4397392" y="4507288"/>
              <a:ext cx="2317881" cy="928011"/>
            </a:xfrm>
            <a:prstGeom prst="rect">
              <a:avLst/>
            </a:prstGeom>
            <a:noFill/>
          </p:spPr>
          <p:txBody>
            <a:bodyPr wrap="none" rtlCol="0">
              <a:spAutoFit/>
            </a:bodyPr>
            <a:lstStyle/>
            <a:p>
              <a:pPr>
                <a:lnSpc>
                  <a:spcPct val="70000"/>
                </a:lnSpc>
              </a:pPr>
              <a:r>
                <a:rPr lang="en-US" sz="4400" b="1" dirty="0" smtClean="0">
                  <a:solidFill>
                    <a:srgbClr val="92D050"/>
                  </a:solidFill>
                </a:rPr>
                <a:t>40,000</a:t>
              </a:r>
              <a:r>
                <a:rPr lang="en-US" sz="3200" b="1" dirty="0" smtClean="0">
                  <a:solidFill>
                    <a:srgbClr val="92D050"/>
                  </a:solidFill>
                </a:rPr>
                <a:t/>
              </a:r>
              <a:br>
                <a:rPr lang="en-US" sz="3200" b="1" dirty="0" smtClean="0">
                  <a:solidFill>
                    <a:srgbClr val="92D050"/>
                  </a:solidFill>
                </a:rPr>
              </a:br>
              <a:r>
                <a:rPr lang="en-US" sz="3200" b="1" dirty="0" smtClean="0">
                  <a:solidFill>
                    <a:srgbClr val="92D050"/>
                  </a:solidFill>
                </a:rPr>
                <a:t>entrepreneurs</a:t>
              </a:r>
              <a:endParaRPr lang="en-US" sz="3200" b="1" dirty="0">
                <a:solidFill>
                  <a:srgbClr val="92D050"/>
                </a:solidFill>
              </a:endParaRPr>
            </a:p>
          </p:txBody>
        </p:sp>
        <p:sp>
          <p:nvSpPr>
            <p:cNvPr id="36" name="TextBox 35"/>
            <p:cNvSpPr txBox="1"/>
            <p:nvPr/>
          </p:nvSpPr>
          <p:spPr>
            <a:xfrm>
              <a:off x="4397392" y="5303112"/>
              <a:ext cx="2768614" cy="830997"/>
            </a:xfrm>
            <a:prstGeom prst="rect">
              <a:avLst/>
            </a:prstGeom>
          </p:spPr>
          <p:txBody>
            <a:bodyPr wrap="square" rtlCol="0">
              <a:spAutoFit/>
            </a:bodyPr>
            <a:lstStyle/>
            <a:p>
              <a:r>
                <a:rPr lang="en-US" sz="1600" dirty="0">
                  <a:gradFill>
                    <a:gsLst>
                      <a:gs pos="0">
                        <a:srgbClr val="4D4D4F"/>
                      </a:gs>
                      <a:gs pos="100000">
                        <a:srgbClr val="4D4D4F"/>
                      </a:gs>
                    </a:gsLst>
                    <a:lin ang="0" scaled="1"/>
                  </a:gradFill>
                </a:rPr>
                <a:t>a</a:t>
              </a:r>
              <a:r>
                <a:rPr lang="en-US" sz="1600" dirty="0" smtClean="0">
                  <a:gradFill>
                    <a:gsLst>
                      <a:gs pos="0">
                        <a:srgbClr val="4D4D4F"/>
                      </a:gs>
                      <a:gs pos="100000">
                        <a:srgbClr val="4D4D4F"/>
                      </a:gs>
                    </a:gsLst>
                    <a:lin ang="0" scaled="1"/>
                  </a:gradFill>
                </a:rPr>
                <a:t>nd early-stage startups with software and connections </a:t>
              </a:r>
              <a:br>
                <a:rPr lang="en-US" sz="1600" dirty="0" smtClean="0">
                  <a:gradFill>
                    <a:gsLst>
                      <a:gs pos="0">
                        <a:srgbClr val="4D4D4F"/>
                      </a:gs>
                      <a:gs pos="100000">
                        <a:srgbClr val="4D4D4F"/>
                      </a:gs>
                    </a:gsLst>
                    <a:lin ang="0" scaled="1"/>
                  </a:gradFill>
                </a:rPr>
              </a:br>
              <a:r>
                <a:rPr lang="en-US" sz="1600" dirty="0" smtClean="0">
                  <a:gradFill>
                    <a:gsLst>
                      <a:gs pos="0">
                        <a:srgbClr val="4D4D4F"/>
                      </a:gs>
                      <a:gs pos="100000">
                        <a:srgbClr val="4D4D4F"/>
                      </a:gs>
                    </a:gsLst>
                    <a:lin ang="0" scaled="1"/>
                  </a:gradFill>
                </a:rPr>
                <a:t>to over 2,000 partners</a:t>
              </a:r>
              <a:endParaRPr lang="en-US" sz="1600" dirty="0">
                <a:gradFill>
                  <a:gsLst>
                    <a:gs pos="0">
                      <a:srgbClr val="4D4D4F"/>
                    </a:gs>
                    <a:gs pos="100000">
                      <a:srgbClr val="4D4D4F"/>
                    </a:gs>
                  </a:gsLst>
                  <a:lin ang="0" scaled="1"/>
                </a:gradFill>
              </a:endParaRPr>
            </a:p>
          </p:txBody>
        </p:sp>
      </p:grpSp>
      <p:grpSp>
        <p:nvGrpSpPr>
          <p:cNvPr id="3" name="Group 2"/>
          <p:cNvGrpSpPr/>
          <p:nvPr/>
        </p:nvGrpSpPr>
        <p:grpSpPr>
          <a:xfrm>
            <a:off x="1042255" y="3117859"/>
            <a:ext cx="2908482" cy="1352853"/>
            <a:chOff x="1599563" y="3333983"/>
            <a:chExt cx="2908482" cy="1352853"/>
          </a:xfrm>
        </p:grpSpPr>
        <p:sp>
          <p:nvSpPr>
            <p:cNvPr id="15" name="TextBox 14"/>
            <p:cNvSpPr txBox="1"/>
            <p:nvPr/>
          </p:nvSpPr>
          <p:spPr>
            <a:xfrm>
              <a:off x="2297026" y="3722768"/>
              <a:ext cx="1537600" cy="830997"/>
            </a:xfrm>
            <a:prstGeom prst="rect">
              <a:avLst/>
            </a:prstGeom>
            <a:noFill/>
          </p:spPr>
          <p:txBody>
            <a:bodyPr wrap="none" rtlCol="0">
              <a:spAutoFit/>
            </a:bodyPr>
            <a:lstStyle/>
            <a:p>
              <a:r>
                <a:rPr lang="en-US" sz="4800" b="1" dirty="0">
                  <a:solidFill>
                    <a:srgbClr val="92D050"/>
                  </a:solidFill>
                </a:rPr>
                <a:t>150+</a:t>
              </a:r>
            </a:p>
          </p:txBody>
        </p:sp>
        <p:sp>
          <p:nvSpPr>
            <p:cNvPr id="16" name="TextBox 15"/>
            <p:cNvSpPr txBox="1"/>
            <p:nvPr/>
          </p:nvSpPr>
          <p:spPr>
            <a:xfrm>
              <a:off x="1599563" y="4348282"/>
              <a:ext cx="2908482" cy="338554"/>
            </a:xfrm>
            <a:prstGeom prst="rect">
              <a:avLst/>
            </a:prstGeom>
            <a:noFill/>
          </p:spPr>
          <p:txBody>
            <a:bodyPr wrap="square" rtlCol="0">
              <a:spAutoFit/>
            </a:bodyPr>
            <a:lstStyle/>
            <a:p>
              <a:pPr algn="ctr"/>
              <a:r>
                <a:rPr lang="en-US" sz="1600" dirty="0" smtClean="0">
                  <a:gradFill>
                    <a:gsLst>
                      <a:gs pos="0">
                        <a:srgbClr val="4D4D4F"/>
                      </a:gs>
                      <a:gs pos="100000">
                        <a:srgbClr val="4D4D4F"/>
                      </a:gs>
                    </a:gsLst>
                    <a:lin ang="0" scaled="1"/>
                  </a:gradFill>
                </a:rPr>
                <a:t>Standards Organizations</a:t>
              </a:r>
              <a:endParaRPr lang="en-US" sz="1600" dirty="0">
                <a:gradFill>
                  <a:gsLst>
                    <a:gs pos="0">
                      <a:srgbClr val="4D4D4F"/>
                    </a:gs>
                    <a:gs pos="100000">
                      <a:srgbClr val="4D4D4F"/>
                    </a:gs>
                  </a:gsLst>
                  <a:lin ang="0" scaled="1"/>
                </a:gradFill>
              </a:endParaRPr>
            </a:p>
          </p:txBody>
        </p:sp>
        <p:sp>
          <p:nvSpPr>
            <p:cNvPr id="52" name="TextBox 51"/>
            <p:cNvSpPr txBox="1"/>
            <p:nvPr/>
          </p:nvSpPr>
          <p:spPr>
            <a:xfrm>
              <a:off x="2246786" y="3333983"/>
              <a:ext cx="1687282" cy="584775"/>
            </a:xfrm>
            <a:prstGeom prst="rect">
              <a:avLst/>
            </a:prstGeom>
            <a:noFill/>
          </p:spPr>
          <p:txBody>
            <a:bodyPr wrap="square" rtlCol="0">
              <a:spAutoFit/>
            </a:bodyPr>
            <a:lstStyle/>
            <a:p>
              <a:pPr algn="ctr"/>
              <a:r>
                <a:rPr lang="en-US" sz="1600" dirty="0" smtClean="0">
                  <a:gradFill>
                    <a:gsLst>
                      <a:gs pos="0">
                        <a:srgbClr val="4D4D4F"/>
                      </a:gs>
                      <a:gs pos="100000">
                        <a:srgbClr val="4D4D4F"/>
                      </a:gs>
                    </a:gsLst>
                    <a:lin ang="0" scaled="1"/>
                  </a:gradFill>
                </a:rPr>
                <a:t>Microsoft is </a:t>
              </a:r>
              <a:br>
                <a:rPr lang="en-US" sz="1600" dirty="0" smtClean="0">
                  <a:gradFill>
                    <a:gsLst>
                      <a:gs pos="0">
                        <a:srgbClr val="4D4D4F"/>
                      </a:gs>
                      <a:gs pos="100000">
                        <a:srgbClr val="4D4D4F"/>
                      </a:gs>
                    </a:gsLst>
                    <a:lin ang="0" scaled="1"/>
                  </a:gradFill>
                </a:rPr>
              </a:br>
              <a:r>
                <a:rPr lang="en-US" sz="1600" dirty="0" smtClean="0">
                  <a:gradFill>
                    <a:gsLst>
                      <a:gs pos="0">
                        <a:srgbClr val="4D4D4F"/>
                      </a:gs>
                      <a:gs pos="100000">
                        <a:srgbClr val="4D4D4F"/>
                      </a:gs>
                    </a:gsLst>
                    <a:lin ang="0" scaled="1"/>
                  </a:gradFill>
                </a:rPr>
                <a:t>involved with</a:t>
              </a:r>
              <a:endParaRPr lang="en-US" sz="1600" dirty="0">
                <a:gradFill>
                  <a:gsLst>
                    <a:gs pos="0">
                      <a:srgbClr val="4D4D4F"/>
                    </a:gs>
                    <a:gs pos="100000">
                      <a:srgbClr val="4D4D4F"/>
                    </a:gs>
                  </a:gsLst>
                  <a:lin ang="0" scaled="1"/>
                </a:gradFill>
              </a:endParaRPr>
            </a:p>
          </p:txBody>
        </p:sp>
      </p:grpSp>
      <p:sp>
        <p:nvSpPr>
          <p:cNvPr id="4" name="Text Placeholder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xmlns="" val="1151891189"/>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Effect transition="in" filter="fade">
                                      <p:cBhvr>
                                        <p:cTn id="21" dur="1000"/>
                                        <p:tgtEl>
                                          <p:spTgt spid="10"/>
                                        </p:tgtEl>
                                      </p:cBhvr>
                                    </p:animEffect>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000" fill="hold"/>
                                        <p:tgtEl>
                                          <p:spTgt spid="20"/>
                                        </p:tgtEl>
                                        <p:attrNameLst>
                                          <p:attrName>ppt_w</p:attrName>
                                        </p:attrNameLst>
                                      </p:cBhvr>
                                      <p:tavLst>
                                        <p:tav tm="0">
                                          <p:val>
                                            <p:fltVal val="0"/>
                                          </p:val>
                                        </p:tav>
                                        <p:tav tm="100000">
                                          <p:val>
                                            <p:strVal val="#ppt_w"/>
                                          </p:val>
                                        </p:tav>
                                      </p:tavLst>
                                    </p:anim>
                                    <p:anim calcmode="lin" valueType="num">
                                      <p:cBhvr>
                                        <p:cTn id="26" dur="1000" fill="hold"/>
                                        <p:tgtEl>
                                          <p:spTgt spid="20"/>
                                        </p:tgtEl>
                                        <p:attrNameLst>
                                          <p:attrName>ppt_h</p:attrName>
                                        </p:attrNameLst>
                                      </p:cBhvr>
                                      <p:tavLst>
                                        <p:tav tm="0">
                                          <p:val>
                                            <p:fltVal val="0"/>
                                          </p:val>
                                        </p:tav>
                                        <p:tav tm="100000">
                                          <p:val>
                                            <p:strVal val="#ppt_h"/>
                                          </p:val>
                                        </p:tav>
                                      </p:tavLst>
                                    </p:anim>
                                    <p:animEffect transition="in" filter="fade">
                                      <p:cBhvr>
                                        <p:cTn id="27" dur="1000"/>
                                        <p:tgtEl>
                                          <p:spTgt spid="20"/>
                                        </p:tgtEl>
                                      </p:cBhvr>
                                    </p:animEffect>
                                  </p:childTnLst>
                                </p:cTn>
                              </p:par>
                            </p:childTnLst>
                          </p:cTn>
                        </p:par>
                        <p:par>
                          <p:cTn id="28" fill="hold">
                            <p:stCondLst>
                              <p:cond delay="3500"/>
                            </p:stCondLst>
                            <p:childTnLst>
                              <p:par>
                                <p:cTn id="29" presetID="53" presetClass="entr" presetSubtype="16"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1000" fill="hold"/>
                                        <p:tgtEl>
                                          <p:spTgt spid="18"/>
                                        </p:tgtEl>
                                        <p:attrNameLst>
                                          <p:attrName>ppt_w</p:attrName>
                                        </p:attrNameLst>
                                      </p:cBhvr>
                                      <p:tavLst>
                                        <p:tav tm="0">
                                          <p:val>
                                            <p:fltVal val="0"/>
                                          </p:val>
                                        </p:tav>
                                        <p:tav tm="100000">
                                          <p:val>
                                            <p:strVal val="#ppt_w"/>
                                          </p:val>
                                        </p:tav>
                                      </p:tavLst>
                                    </p:anim>
                                    <p:anim calcmode="lin" valueType="num">
                                      <p:cBhvr>
                                        <p:cTn id="32" dur="1000" fill="hold"/>
                                        <p:tgtEl>
                                          <p:spTgt spid="18"/>
                                        </p:tgtEl>
                                        <p:attrNameLst>
                                          <p:attrName>ppt_h</p:attrName>
                                        </p:attrNameLst>
                                      </p:cBhvr>
                                      <p:tavLst>
                                        <p:tav tm="0">
                                          <p:val>
                                            <p:fltVal val="0"/>
                                          </p:val>
                                        </p:tav>
                                        <p:tav tm="100000">
                                          <p:val>
                                            <p:strVal val="#ppt_h"/>
                                          </p:val>
                                        </p:tav>
                                      </p:tavLst>
                                    </p:anim>
                                    <p:animEffect transition="in" filter="fade">
                                      <p:cBhvr>
                                        <p:cTn id="33" dur="1000"/>
                                        <p:tgtEl>
                                          <p:spTgt spid="18"/>
                                        </p:tgtEl>
                                      </p:cBhvr>
                                    </p:animEffect>
                                  </p:childTnLst>
                                </p:cTn>
                              </p:par>
                            </p:childTnLst>
                          </p:cTn>
                        </p:par>
                        <p:par>
                          <p:cTn id="34" fill="hold">
                            <p:stCondLst>
                              <p:cond delay="4500"/>
                            </p:stCondLst>
                            <p:childTnLst>
                              <p:par>
                                <p:cTn id="35" presetID="53" presetClass="entr" presetSubtype="16"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Effect transition="in" filter="fade">
                                      <p:cBhvr>
                                        <p:cTn id="39" dur="1000"/>
                                        <p:tgtEl>
                                          <p:spTgt spid="12"/>
                                        </p:tgtEl>
                                      </p:cBhvr>
                                    </p:animEffect>
                                  </p:childTnLst>
                                </p:cTn>
                              </p:par>
                            </p:childTnLst>
                          </p:cTn>
                        </p:par>
                        <p:par>
                          <p:cTn id="40" fill="hold">
                            <p:stCondLst>
                              <p:cond delay="5500"/>
                            </p:stCondLst>
                            <p:childTnLst>
                              <p:par>
                                <p:cTn id="41" presetID="53" presetClass="entr" presetSubtype="16" fill="hold" nodeType="after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p:cTn id="43" dur="1000" fill="hold"/>
                                        <p:tgtEl>
                                          <p:spTgt spid="33"/>
                                        </p:tgtEl>
                                        <p:attrNameLst>
                                          <p:attrName>ppt_w</p:attrName>
                                        </p:attrNameLst>
                                      </p:cBhvr>
                                      <p:tavLst>
                                        <p:tav tm="0">
                                          <p:val>
                                            <p:fltVal val="0"/>
                                          </p:val>
                                        </p:tav>
                                        <p:tav tm="100000">
                                          <p:val>
                                            <p:strVal val="#ppt_w"/>
                                          </p:val>
                                        </p:tav>
                                      </p:tavLst>
                                    </p:anim>
                                    <p:anim calcmode="lin" valueType="num">
                                      <p:cBhvr>
                                        <p:cTn id="44" dur="1000" fill="hold"/>
                                        <p:tgtEl>
                                          <p:spTgt spid="33"/>
                                        </p:tgtEl>
                                        <p:attrNameLst>
                                          <p:attrName>ppt_h</p:attrName>
                                        </p:attrNameLst>
                                      </p:cBhvr>
                                      <p:tavLst>
                                        <p:tav tm="0">
                                          <p:val>
                                            <p:fltVal val="0"/>
                                          </p:val>
                                        </p:tav>
                                        <p:tav tm="100000">
                                          <p:val>
                                            <p:strVal val="#ppt_h"/>
                                          </p:val>
                                        </p:tav>
                                      </p:tavLst>
                                    </p:anim>
                                    <p:animEffect transition="in" filter="fade">
                                      <p:cBhvr>
                                        <p:cTn id="45"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2"/>
          <p:cNvGrpSpPr/>
          <p:nvPr/>
        </p:nvGrpSpPr>
        <p:grpSpPr>
          <a:xfrm>
            <a:off x="-149644" y="4197928"/>
            <a:ext cx="12358113" cy="2756640"/>
            <a:chOff x="-2" y="3657774"/>
            <a:chExt cx="9144001" cy="1120588"/>
          </a:xfrm>
        </p:grpSpPr>
        <p:grpSp>
          <p:nvGrpSpPr>
            <p:cNvPr id="6" name="Group 49"/>
            <p:cNvGrpSpPr/>
            <p:nvPr/>
          </p:nvGrpSpPr>
          <p:grpSpPr>
            <a:xfrm>
              <a:off x="-1" y="4290494"/>
              <a:ext cx="9144000" cy="472860"/>
              <a:chOff x="0" y="1941837"/>
              <a:chExt cx="9144000" cy="472860"/>
            </a:xfrm>
          </p:grpSpPr>
          <p:cxnSp>
            <p:nvCxnSpPr>
              <p:cNvPr id="8" name="Straight Connector 7"/>
              <p:cNvCxnSpPr/>
              <p:nvPr/>
            </p:nvCxnSpPr>
            <p:spPr>
              <a:xfrm>
                <a:off x="0" y="2414697"/>
                <a:ext cx="9144000" cy="0"/>
              </a:xfrm>
              <a:prstGeom prst="line">
                <a:avLst/>
              </a:prstGeom>
              <a:ln>
                <a:gradFill>
                  <a:gsLst>
                    <a:gs pos="0">
                      <a:schemeClr val="tx1"/>
                    </a:gs>
                    <a:gs pos="50000">
                      <a:srgbClr val="D8F3FC"/>
                    </a:gs>
                    <a:gs pos="100000">
                      <a:srgbClr val="5986B7">
                        <a:alpha val="0"/>
                      </a:srgbClr>
                    </a:gs>
                  </a:gsLst>
                  <a:lin ang="0" scaled="0"/>
                </a:gra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47917" y="1941837"/>
                <a:ext cx="136686" cy="311624"/>
              </a:xfrm>
              <a:prstGeom prst="rect">
                <a:avLst/>
              </a:prstGeom>
            </p:spPr>
            <p:txBody>
              <a:bodyPr wrap="none">
                <a:spAutoFit/>
              </a:bodyPr>
              <a:lstStyle/>
              <a:p>
                <a:pPr lvl="0"/>
                <a:endParaRPr lang="en-US" sz="2100" spc="400" dirty="0">
                  <a:gradFill>
                    <a:gsLst>
                      <a:gs pos="0">
                        <a:srgbClr val="253C55"/>
                      </a:gs>
                      <a:gs pos="50000">
                        <a:srgbClr val="192E47"/>
                      </a:gs>
                    </a:gsLst>
                    <a:lin ang="5400000" scaled="0"/>
                  </a:gradFill>
                </a:endParaRPr>
              </a:p>
            </p:txBody>
          </p:sp>
        </p:grpSp>
        <p:sp>
          <p:nvSpPr>
            <p:cNvPr id="7" name="Rounded Rectangle 6"/>
            <p:cNvSpPr/>
            <p:nvPr/>
          </p:nvSpPr>
          <p:spPr bwMode="auto">
            <a:xfrm rot="16200000">
              <a:off x="4011705" y="-353933"/>
              <a:ext cx="1120588" cy="9144001"/>
            </a:xfrm>
            <a:prstGeom prst="roundRect">
              <a:avLst>
                <a:gd name="adj" fmla="val 0"/>
              </a:avLst>
            </a:prstGeom>
            <a:gradFill flip="none" rotWithShape="1">
              <a:gsLst>
                <a:gs pos="0">
                  <a:schemeClr val="tx1">
                    <a:alpha val="48000"/>
                  </a:schemeClr>
                </a:gs>
                <a:gs pos="50000">
                  <a:schemeClr val="tx1">
                    <a:alpha val="8000"/>
                  </a:schemeClr>
                </a:gs>
                <a:gs pos="100000">
                  <a:srgbClr val="00B0F0">
                    <a:alpha val="0"/>
                  </a:srgbClr>
                </a:gs>
              </a:gsLst>
              <a:lin ang="0" scaled="1"/>
              <a:tileRect/>
            </a:gradFill>
            <a:ln w="12700">
              <a:noFill/>
              <a:headEnd type="none" w="med" len="med"/>
              <a:tailEnd type="none" w="med" len="med"/>
            </a:ln>
            <a:effectLst/>
            <a:scene3d>
              <a:camera prst="orthographicFront">
                <a:rot lat="0" lon="0" rev="0"/>
              </a:camera>
              <a:lightRig rig="threePt" dir="t">
                <a:rot lat="0" lon="0" rev="1200000"/>
              </a:lightRig>
            </a:scene3d>
            <a:sp3d prstMaterial="matte"/>
          </p:spPr>
          <p:txBody>
            <a:bodyPr vert="horz" wrap="square" lIns="182880" tIns="182880" rIns="91392" bIns="45696" numCol="1" rtlCol="0" anchor="ctr" anchorCtr="0" compatLnSpc="1">
              <a:prstTxWarp prst="textNoShape">
                <a:avLst/>
              </a:prstTxWarp>
            </a:bodyPr>
            <a:lstStyle/>
            <a:p>
              <a:pPr lvl="0"/>
              <a:endParaRPr lang="en-US" dirty="0">
                <a:gradFill>
                  <a:gsLst>
                    <a:gs pos="0">
                      <a:srgbClr val="253C55"/>
                    </a:gs>
                    <a:gs pos="50000">
                      <a:srgbClr val="192E47"/>
                    </a:gs>
                  </a:gsLst>
                  <a:lin ang="5400000" scaled="0"/>
                </a:gradFill>
                <a:effectLst/>
              </a:endParaRPr>
            </a:p>
          </p:txBody>
        </p:sp>
      </p:grpSp>
      <p:pic>
        <p:nvPicPr>
          <p:cNvPr id="1026" name="Picture 2" descr="C:\Users\Public\Pictures\DVD_ART37-Sept2010\Artwork_Imagery\Brand Photos\_Soft Edge Scenarios\FY09 Brand Business - no exp\group men women talking meeting work conference.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746397" y="1221318"/>
            <a:ext cx="8706215" cy="548634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4"/>
          <p:cNvSpPr>
            <a:spLocks noGrp="1"/>
          </p:cNvSpPr>
          <p:nvPr>
            <p:ph type="title"/>
          </p:nvPr>
        </p:nvSpPr>
        <p:spPr>
          <a:xfrm>
            <a:off x="596900" y="1581102"/>
            <a:ext cx="5051434" cy="647411"/>
          </a:xfrm>
        </p:spPr>
        <p:txBody>
          <a:bodyPr>
            <a:noAutofit/>
          </a:bodyPr>
          <a:lstStyle/>
          <a:p>
            <a:r>
              <a:rPr lang="ru-RU" sz="4300" dirty="0" smtClean="0">
                <a:gradFill>
                  <a:gsLst>
                    <a:gs pos="0">
                      <a:schemeClr val="accent6"/>
                    </a:gs>
                    <a:gs pos="100000">
                      <a:schemeClr val="accent6"/>
                    </a:gs>
                  </a:gsLst>
                  <a:lin ang="5400000" scaled="0"/>
                </a:gradFill>
              </a:rPr>
              <a:t>За последние 5 лет Майкрософт изменилась как компания и стала более </a:t>
            </a:r>
            <a:r>
              <a:rPr lang="ru-RU" sz="4300" b="1" dirty="0" smtClean="0">
                <a:gradFill>
                  <a:gsLst>
                    <a:gs pos="0">
                      <a:schemeClr val="accent6"/>
                    </a:gs>
                    <a:gs pos="100000">
                      <a:schemeClr val="accent6"/>
                    </a:gs>
                  </a:gsLst>
                  <a:lin ang="5400000" scaled="0"/>
                </a:gradFill>
              </a:rPr>
              <a:t>открытой</a:t>
            </a:r>
            <a:r>
              <a:rPr lang="en-US" sz="4300" b="1" dirty="0" smtClean="0">
                <a:gradFill>
                  <a:gsLst>
                    <a:gs pos="0">
                      <a:schemeClr val="accent6"/>
                    </a:gs>
                    <a:gs pos="100000">
                      <a:schemeClr val="accent6"/>
                    </a:gs>
                  </a:gsLst>
                  <a:lin ang="5400000" scaled="0"/>
                </a:gradFill>
              </a:rPr>
              <a:t> </a:t>
            </a:r>
            <a:endParaRPr lang="en-US" sz="4300" b="1" dirty="0">
              <a:gradFill>
                <a:gsLst>
                  <a:gs pos="0">
                    <a:schemeClr val="accent6"/>
                  </a:gs>
                  <a:gs pos="100000">
                    <a:schemeClr val="accent6"/>
                  </a:gs>
                </a:gsLst>
                <a:lin ang="5400000" scaled="0"/>
              </a:gradFill>
            </a:endParaRPr>
          </a:p>
        </p:txBody>
      </p:sp>
    </p:spTree>
    <p:extLst>
      <p:ext uri="{BB962C8B-B14F-4D97-AF65-F5344CB8AC3E}">
        <p14:creationId xmlns:p14="http://schemas.microsoft.com/office/powerpoint/2010/main" xmlns="" val="202086038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2"/>
          <p:cNvGrpSpPr/>
          <p:nvPr/>
        </p:nvGrpSpPr>
        <p:grpSpPr>
          <a:xfrm>
            <a:off x="-149644" y="4197928"/>
            <a:ext cx="12358113" cy="2756640"/>
            <a:chOff x="-2" y="3657774"/>
            <a:chExt cx="9144001" cy="1120588"/>
          </a:xfrm>
        </p:grpSpPr>
        <p:grpSp>
          <p:nvGrpSpPr>
            <p:cNvPr id="6" name="Group 49"/>
            <p:cNvGrpSpPr/>
            <p:nvPr/>
          </p:nvGrpSpPr>
          <p:grpSpPr>
            <a:xfrm>
              <a:off x="-1" y="4290494"/>
              <a:ext cx="9144000" cy="472860"/>
              <a:chOff x="0" y="1941837"/>
              <a:chExt cx="9144000" cy="472860"/>
            </a:xfrm>
          </p:grpSpPr>
          <p:cxnSp>
            <p:nvCxnSpPr>
              <p:cNvPr id="8" name="Straight Connector 7"/>
              <p:cNvCxnSpPr/>
              <p:nvPr/>
            </p:nvCxnSpPr>
            <p:spPr>
              <a:xfrm>
                <a:off x="0" y="2414697"/>
                <a:ext cx="9144000" cy="0"/>
              </a:xfrm>
              <a:prstGeom prst="line">
                <a:avLst/>
              </a:prstGeom>
              <a:ln>
                <a:gradFill>
                  <a:gsLst>
                    <a:gs pos="0">
                      <a:schemeClr val="tx1"/>
                    </a:gs>
                    <a:gs pos="50000">
                      <a:srgbClr val="D8F3FC"/>
                    </a:gs>
                    <a:gs pos="100000">
                      <a:srgbClr val="5986B7">
                        <a:alpha val="0"/>
                      </a:srgbClr>
                    </a:gs>
                  </a:gsLst>
                  <a:lin ang="0" scaled="0"/>
                </a:gra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47917" y="1941837"/>
                <a:ext cx="136686" cy="311624"/>
              </a:xfrm>
              <a:prstGeom prst="rect">
                <a:avLst/>
              </a:prstGeom>
            </p:spPr>
            <p:txBody>
              <a:bodyPr wrap="none">
                <a:spAutoFit/>
              </a:bodyPr>
              <a:lstStyle/>
              <a:p>
                <a:pPr lvl="0"/>
                <a:endParaRPr lang="en-US" sz="2100" spc="400" dirty="0">
                  <a:gradFill>
                    <a:gsLst>
                      <a:gs pos="0">
                        <a:srgbClr val="253C55"/>
                      </a:gs>
                      <a:gs pos="50000">
                        <a:srgbClr val="192E47"/>
                      </a:gs>
                    </a:gsLst>
                    <a:lin ang="5400000" scaled="0"/>
                  </a:gradFill>
                </a:endParaRPr>
              </a:p>
            </p:txBody>
          </p:sp>
        </p:grpSp>
        <p:sp>
          <p:nvSpPr>
            <p:cNvPr id="7" name="Rounded Rectangle 6"/>
            <p:cNvSpPr/>
            <p:nvPr/>
          </p:nvSpPr>
          <p:spPr bwMode="auto">
            <a:xfrm rot="16200000">
              <a:off x="4011705" y="-353933"/>
              <a:ext cx="1120588" cy="9144001"/>
            </a:xfrm>
            <a:prstGeom prst="roundRect">
              <a:avLst>
                <a:gd name="adj" fmla="val 0"/>
              </a:avLst>
            </a:prstGeom>
            <a:gradFill flip="none" rotWithShape="1">
              <a:gsLst>
                <a:gs pos="0">
                  <a:schemeClr val="tx1">
                    <a:alpha val="48000"/>
                  </a:schemeClr>
                </a:gs>
                <a:gs pos="50000">
                  <a:schemeClr val="tx1">
                    <a:alpha val="8000"/>
                  </a:schemeClr>
                </a:gs>
                <a:gs pos="100000">
                  <a:srgbClr val="00B0F0">
                    <a:alpha val="0"/>
                  </a:srgbClr>
                </a:gs>
              </a:gsLst>
              <a:lin ang="0" scaled="1"/>
              <a:tileRect/>
            </a:gradFill>
            <a:ln w="12700">
              <a:noFill/>
              <a:headEnd type="none" w="med" len="med"/>
              <a:tailEnd type="none" w="med" len="med"/>
            </a:ln>
            <a:effectLst/>
            <a:scene3d>
              <a:camera prst="orthographicFront">
                <a:rot lat="0" lon="0" rev="0"/>
              </a:camera>
              <a:lightRig rig="threePt" dir="t">
                <a:rot lat="0" lon="0" rev="1200000"/>
              </a:lightRig>
            </a:scene3d>
            <a:sp3d prstMaterial="matte"/>
          </p:spPr>
          <p:txBody>
            <a:bodyPr vert="horz" wrap="square" lIns="182880" tIns="182880" rIns="91392" bIns="45696" numCol="1" rtlCol="0" anchor="ctr" anchorCtr="0" compatLnSpc="1">
              <a:prstTxWarp prst="textNoShape">
                <a:avLst/>
              </a:prstTxWarp>
            </a:bodyPr>
            <a:lstStyle/>
            <a:p>
              <a:pPr lvl="0"/>
              <a:endParaRPr lang="en-US" dirty="0">
                <a:gradFill>
                  <a:gsLst>
                    <a:gs pos="0">
                      <a:srgbClr val="253C55"/>
                    </a:gs>
                    <a:gs pos="50000">
                      <a:srgbClr val="192E47"/>
                    </a:gs>
                  </a:gsLst>
                  <a:lin ang="5400000" scaled="0"/>
                </a:gradFill>
                <a:effectLst/>
              </a:endParaRPr>
            </a:p>
          </p:txBody>
        </p:sp>
      </p:grpSp>
      <p:pic>
        <p:nvPicPr>
          <p:cNvPr id="1026" name="Picture 2" descr="C:\Users\Public\Pictures\DVD_ART37-Sept2010\Artwork_Imagery\Brand Photos\_Soft Edge Scenarios\FY09 Brand Business - no exp\group men women talking meeting work conference.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746397" y="1221318"/>
            <a:ext cx="8706215" cy="548634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endParaRPr lang="en-US"/>
          </a:p>
        </p:txBody>
      </p:sp>
      <p:sp>
        <p:nvSpPr>
          <p:cNvPr id="10" name="TextBox 9"/>
          <p:cNvSpPr txBox="1"/>
          <p:nvPr/>
        </p:nvSpPr>
        <p:spPr>
          <a:xfrm>
            <a:off x="655093" y="1787857"/>
            <a:ext cx="4408226" cy="2246769"/>
          </a:xfrm>
          <a:prstGeom prst="rect">
            <a:avLst/>
          </a:prstGeom>
          <a:noFill/>
        </p:spPr>
        <p:txBody>
          <a:bodyPr wrap="square" rtlCol="0">
            <a:spAutoFit/>
          </a:bodyPr>
          <a:lstStyle/>
          <a:p>
            <a:pPr marL="457200" indent="-457200">
              <a:buFont typeface="+mj-lt"/>
              <a:buAutoNum type="arabicPeriod"/>
            </a:pPr>
            <a:r>
              <a:rPr lang="ru-RU" sz="2800" dirty="0" smtClean="0"/>
              <a:t>Открытые стандарты. Интеграция с СПО.</a:t>
            </a:r>
          </a:p>
          <a:p>
            <a:pPr marL="457200" indent="-457200">
              <a:buFont typeface="+mj-lt"/>
              <a:buAutoNum type="arabicPeriod"/>
            </a:pPr>
            <a:r>
              <a:rPr lang="ru-RU" sz="2800" dirty="0" smtClean="0"/>
              <a:t>Сотрудничество с другими игроками</a:t>
            </a:r>
          </a:p>
          <a:p>
            <a:pPr marL="457200" indent="-457200">
              <a:buFont typeface="+mj-lt"/>
              <a:buAutoNum type="arabicPeriod"/>
            </a:pPr>
            <a:r>
              <a:rPr lang="ru-RU" sz="2800" dirty="0" smtClean="0"/>
              <a:t>Миграция в облако</a:t>
            </a:r>
            <a:endParaRPr lang="en-US" sz="2800" dirty="0"/>
          </a:p>
        </p:txBody>
      </p:sp>
    </p:spTree>
    <p:extLst>
      <p:ext uri="{BB962C8B-B14F-4D97-AF65-F5344CB8AC3E}">
        <p14:creationId xmlns:p14="http://schemas.microsoft.com/office/powerpoint/2010/main" xmlns="" val="32668687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z="4000" dirty="0" smtClean="0">
                <a:gradFill>
                  <a:gsLst>
                    <a:gs pos="0">
                      <a:schemeClr val="accent6"/>
                    </a:gs>
                    <a:gs pos="100000">
                      <a:schemeClr val="accent6"/>
                    </a:gs>
                  </a:gsLst>
                  <a:lin ang="5400000" scaled="0"/>
                </a:gradFill>
              </a:rPr>
              <a:t>Поддержка стандартов</a:t>
            </a:r>
            <a:endParaRPr lang="en-US" sz="4000" dirty="0">
              <a:gradFill>
                <a:gsLst>
                  <a:gs pos="0">
                    <a:schemeClr val="accent6"/>
                  </a:gs>
                  <a:gs pos="100000">
                    <a:schemeClr val="accent6"/>
                  </a:gs>
                </a:gsLst>
                <a:lin ang="5400000" scaled="0"/>
              </a:gradFill>
            </a:endParaRPr>
          </a:p>
        </p:txBody>
      </p:sp>
      <p:grpSp>
        <p:nvGrpSpPr>
          <p:cNvPr id="8" name="Group 7"/>
          <p:cNvGrpSpPr/>
          <p:nvPr/>
        </p:nvGrpSpPr>
        <p:grpSpPr>
          <a:xfrm>
            <a:off x="385449" y="1427173"/>
            <a:ext cx="11424277" cy="4448951"/>
            <a:chOff x="385449" y="1427173"/>
            <a:chExt cx="11424277" cy="4448951"/>
          </a:xfrm>
        </p:grpSpPr>
        <p:sp>
          <p:nvSpPr>
            <p:cNvPr id="6" name="Rounded Rectangle 5"/>
            <p:cNvSpPr/>
            <p:nvPr/>
          </p:nvSpPr>
          <p:spPr>
            <a:xfrm>
              <a:off x="385449" y="1427173"/>
              <a:ext cx="11424277" cy="4448951"/>
            </a:xfrm>
            <a:prstGeom prst="roundRect">
              <a:avLst>
                <a:gd name="adj" fmla="val 12887"/>
              </a:avLst>
            </a:prstGeom>
          </p:spPr>
          <p:style>
            <a:lnRef idx="1">
              <a:schemeClr val="accent3"/>
            </a:lnRef>
            <a:fillRef idx="3">
              <a:schemeClr val="accent3"/>
            </a:fillRef>
            <a:effectRef idx="2">
              <a:schemeClr val="accent3"/>
            </a:effectRef>
            <a:fontRef idx="minor">
              <a:schemeClr val="lt1"/>
            </a:fontRef>
          </p:style>
          <p:txBody>
            <a:bodyPr lIns="121899" tIns="60949" rIns="121899" bIns="60949" rtlCol="0" anchor="ctr"/>
            <a:lstStyle/>
            <a:p>
              <a:pPr algn="ctr"/>
              <a:endParaRPr lang="en-US" dirty="0">
                <a:latin typeface="Segoe Light" pitchFamily="34" charset="0"/>
              </a:endParaRPr>
            </a:p>
          </p:txBody>
        </p:sp>
        <p:sp>
          <p:nvSpPr>
            <p:cNvPr id="5" name="Rounded Rectangle 4"/>
            <p:cNvSpPr/>
            <p:nvPr/>
          </p:nvSpPr>
          <p:spPr>
            <a:xfrm>
              <a:off x="739570" y="1737690"/>
              <a:ext cx="10725079" cy="3823821"/>
            </a:xfrm>
            <a:prstGeom prst="roundRect">
              <a:avLst>
                <a:gd name="adj" fmla="val 12819"/>
              </a:avLst>
            </a:prstGeom>
            <a:solidFill>
              <a:schemeClr val="bg1"/>
            </a:solidFill>
            <a:ln>
              <a:noFill/>
            </a:ln>
            <a:effectLst>
              <a:glow rad="127000">
                <a:schemeClr val="bg1">
                  <a:alpha val="40000"/>
                </a:schemeClr>
              </a:glo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dirty="0">
                <a:latin typeface="Segoe Light" pitchFamily="34" charset="0"/>
              </a:endParaRPr>
            </a:p>
          </p:txBody>
        </p:sp>
        <p:grpSp>
          <p:nvGrpSpPr>
            <p:cNvPr id="3" name="Group 2"/>
            <p:cNvGrpSpPr/>
            <p:nvPr/>
          </p:nvGrpSpPr>
          <p:grpSpPr>
            <a:xfrm>
              <a:off x="1026458" y="2079337"/>
              <a:ext cx="10122442" cy="3300650"/>
              <a:chOff x="1218101" y="1735769"/>
              <a:chExt cx="10122442" cy="3300650"/>
            </a:xfrm>
          </p:grpSpPr>
          <p:pic>
            <p:nvPicPr>
              <p:cNvPr id="7" name="Picture 6" descr="logo"/>
              <p:cNvPicPr/>
              <p:nvPr/>
            </p:nvPicPr>
            <p:blipFill>
              <a:blip r:embed="rId3" cstate="print">
                <a:extLst>
                  <a:ext uri="{28A0092B-C50C-407E-A947-70E740481C1C}">
                    <a14:useLocalDpi xmlns:a14="http://schemas.microsoft.com/office/drawing/2010/main" xmlns="" val="0"/>
                  </a:ext>
                </a:extLst>
              </a:blip>
              <a:stretch>
                <a:fillRect/>
              </a:stretch>
            </p:blipFill>
            <p:spPr bwMode="auto">
              <a:xfrm>
                <a:off x="1218103" y="1757425"/>
                <a:ext cx="1111965" cy="680972"/>
              </a:xfrm>
              <a:prstGeom prst="rect">
                <a:avLst/>
              </a:prstGeom>
              <a:noFill/>
              <a:ln>
                <a:noFill/>
              </a:ln>
              <a:extLst/>
            </p:spPr>
          </p:pic>
          <p:pic>
            <p:nvPicPr>
              <p:cNvPr id="13" name="Picture 12" descr="oasis"/>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68868" y="3584214"/>
                <a:ext cx="1951001" cy="425385"/>
              </a:xfrm>
              <a:prstGeom prst="rect">
                <a:avLst/>
              </a:prstGeom>
              <a:noFill/>
              <a:ln>
                <a:noFill/>
              </a:ln>
              <a:extLst/>
            </p:spPr>
          </p:pic>
          <p:pic>
            <p:nvPicPr>
              <p:cNvPr id="16" name="Picture 15" descr="oma_logo"/>
              <p:cNvPicPr/>
              <p:nvPr/>
            </p:nvPicPr>
            <p:blipFill>
              <a:blip r:embed="rId5" cstate="print">
                <a:extLst>
                  <a:ext uri="{28A0092B-C50C-407E-A947-70E740481C1C}">
                    <a14:useLocalDpi xmlns:a14="http://schemas.microsoft.com/office/drawing/2010/main" xmlns="" val="0"/>
                  </a:ext>
                </a:extLst>
              </a:blip>
              <a:stretch>
                <a:fillRect/>
              </a:stretch>
            </p:blipFill>
            <p:spPr bwMode="auto">
              <a:xfrm>
                <a:off x="6359478" y="3584214"/>
                <a:ext cx="1458357" cy="415703"/>
              </a:xfrm>
              <a:prstGeom prst="rect">
                <a:avLst/>
              </a:prstGeom>
              <a:noFill/>
              <a:ln>
                <a:noFill/>
              </a:ln>
              <a:extLst/>
            </p:spPr>
          </p:pic>
          <p:pic>
            <p:nvPicPr>
              <p:cNvPr id="19" name="Picture 18" descr="final_r1_c1"/>
              <p:cNvPicPr>
                <a:picLocks noChangeAspect="1"/>
              </p:cNvPicPr>
              <p:nvPr/>
            </p:nvPicPr>
            <p:blipFill>
              <a:blip r:embed="rId6" cstate="print">
                <a:extLst>
                  <a:ext uri="{28A0092B-C50C-407E-A947-70E740481C1C}">
                    <a14:useLocalDpi xmlns:a14="http://schemas.microsoft.com/office/drawing/2010/main" xmlns="" val="0"/>
                  </a:ext>
                </a:extLst>
              </a:blip>
              <a:srcRect l="2936" t="7205"/>
              <a:stretch>
                <a:fillRect/>
              </a:stretch>
            </p:blipFill>
            <p:spPr bwMode="auto">
              <a:xfrm>
                <a:off x="1218101" y="2650105"/>
                <a:ext cx="1561765" cy="688652"/>
              </a:xfrm>
              <a:prstGeom prst="rect">
                <a:avLst/>
              </a:prstGeom>
              <a:noFill/>
              <a:ln>
                <a:noFill/>
              </a:ln>
              <a:extLst/>
            </p:spPr>
          </p:pic>
          <p:pic>
            <p:nvPicPr>
              <p:cNvPr id="22" name="Picture 21" descr="incits_nw_banne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8429446" y="2615247"/>
                <a:ext cx="1916914" cy="704931"/>
              </a:xfrm>
              <a:prstGeom prst="rect">
                <a:avLst/>
              </a:prstGeom>
              <a:noFill/>
              <a:ln>
                <a:noFill/>
              </a:ln>
              <a:extLst/>
            </p:spPr>
          </p:pic>
          <p:pic>
            <p:nvPicPr>
              <p:cNvPr id="25" name="Rectangle 23585" descr="W3C"/>
              <p:cNvPicPr/>
              <p:nvPr/>
            </p:nvPicPr>
            <p:blipFill>
              <a:blip r:embed="rId8" cstate="print"/>
              <a:stretch>
                <a:fillRect/>
              </a:stretch>
            </p:blipFill>
            <p:spPr bwMode="auto">
              <a:xfrm>
                <a:off x="8835625" y="4408170"/>
                <a:ext cx="2504918" cy="364588"/>
              </a:xfrm>
              <a:prstGeom prst="rect">
                <a:avLst/>
              </a:prstGeom>
              <a:noFill/>
              <a:ln>
                <a:noFill/>
              </a:ln>
            </p:spPr>
          </p:pic>
          <p:pic>
            <p:nvPicPr>
              <p:cNvPr id="28" name="Rectangle 23577" descr="wsi full logo"/>
              <p:cNvPicPr/>
              <p:nvPr/>
            </p:nvPicPr>
            <p:blipFill>
              <a:blip r:embed="rId9" cstate="print"/>
              <a:stretch>
                <a:fillRect/>
              </a:stretch>
            </p:blipFill>
            <p:spPr bwMode="auto">
              <a:xfrm>
                <a:off x="1328943" y="3896824"/>
                <a:ext cx="928790" cy="707495"/>
              </a:xfrm>
              <a:prstGeom prst="rect">
                <a:avLst/>
              </a:prstGeom>
              <a:noFill/>
              <a:ln>
                <a:noFill/>
              </a:ln>
            </p:spPr>
          </p:pic>
          <p:pic>
            <p:nvPicPr>
              <p:cNvPr id="31" name="Rectangle 23584" descr="ITU-logo"/>
              <p:cNvPicPr/>
              <p:nvPr/>
            </p:nvPicPr>
            <p:blipFill>
              <a:blip r:embed="rId10" cstate="print"/>
              <a:stretch>
                <a:fillRect/>
              </a:stretch>
            </p:blipFill>
            <p:spPr bwMode="auto">
              <a:xfrm>
                <a:off x="10067016" y="3440284"/>
                <a:ext cx="594017" cy="618928"/>
              </a:xfrm>
              <a:prstGeom prst="rect">
                <a:avLst/>
              </a:prstGeom>
              <a:noFill/>
              <a:ln>
                <a:noFill/>
              </a:ln>
            </p:spPr>
          </p:pic>
          <p:pic>
            <p:nvPicPr>
              <p:cNvPr id="34" name="Picture 6" descr="http://portal.opengis.org/files/?artifact_id=4436"/>
              <p:cNvPicPr>
                <a:picLocks noChangeAspect="1" noChangeArrowheads="1"/>
              </p:cNvPicPr>
              <p:nvPr/>
            </p:nvPicPr>
            <p:blipFill>
              <a:blip r:embed="rId11" cstate="print"/>
              <a:srcRect/>
              <a:stretch>
                <a:fillRect/>
              </a:stretch>
            </p:blipFill>
            <p:spPr bwMode="auto">
              <a:xfrm>
                <a:off x="5865440" y="4193872"/>
                <a:ext cx="1167224" cy="842547"/>
              </a:xfrm>
              <a:prstGeom prst="roundRect">
                <a:avLst/>
              </a:prstGeom>
              <a:noFill/>
              <a:ln>
                <a:noFill/>
              </a:ln>
            </p:spPr>
          </p:pic>
          <p:pic>
            <p:nvPicPr>
              <p:cNvPr id="37" name="Rectangle 23581" descr="ecma international 2"/>
              <p:cNvPicPr/>
              <p:nvPr/>
            </p:nvPicPr>
            <p:blipFill>
              <a:blip r:embed="rId12" cstate="print"/>
              <a:srcRect/>
              <a:stretch>
                <a:fillRect/>
              </a:stretch>
            </p:blipFill>
            <p:spPr bwMode="auto">
              <a:xfrm>
                <a:off x="5899728" y="1743303"/>
                <a:ext cx="2265875" cy="554336"/>
              </a:xfrm>
              <a:prstGeom prst="rect">
                <a:avLst/>
              </a:prstGeom>
              <a:noFill/>
              <a:ln>
                <a:noFill/>
              </a:ln>
            </p:spPr>
          </p:pic>
          <p:pic>
            <p:nvPicPr>
              <p:cNvPr id="40" name="Rectangle 23583" descr="ETSI -European Telecommunications Standards logo"/>
              <p:cNvPicPr/>
              <p:nvPr/>
            </p:nvPicPr>
            <p:blipFill>
              <a:blip r:embed="rId13" cstate="print"/>
              <a:stretch>
                <a:fillRect/>
              </a:stretch>
            </p:blipFill>
            <p:spPr bwMode="auto">
              <a:xfrm>
                <a:off x="9142085" y="1735769"/>
                <a:ext cx="1738069" cy="541175"/>
              </a:xfrm>
              <a:prstGeom prst="rect">
                <a:avLst/>
              </a:prstGeom>
              <a:noFill/>
              <a:ln>
                <a:noFill/>
              </a:ln>
            </p:spPr>
          </p:pic>
          <p:pic>
            <p:nvPicPr>
              <p:cNvPr id="43" name="Picture 2" descr="C:\Users\cwissink\Desktop\Cmis_logo.png"/>
              <p:cNvPicPr>
                <a:picLocks noChangeAspect="1" noChangeArrowheads="1"/>
              </p:cNvPicPr>
              <p:nvPr/>
            </p:nvPicPr>
            <p:blipFill>
              <a:blip r:embed="rId14" cstate="print"/>
              <a:srcRect/>
              <a:stretch>
                <a:fillRect/>
              </a:stretch>
            </p:blipFill>
            <p:spPr bwMode="auto">
              <a:xfrm>
                <a:off x="3067252" y="1760530"/>
                <a:ext cx="1952617" cy="537109"/>
              </a:xfrm>
              <a:prstGeom prst="rect">
                <a:avLst/>
              </a:prstGeom>
              <a:noFill/>
              <a:ln>
                <a:noFill/>
              </a:ln>
            </p:spPr>
          </p:pic>
          <p:pic>
            <p:nvPicPr>
              <p:cNvPr id="46" name="Rectangle 23578" descr="IEEE"/>
              <p:cNvPicPr/>
              <p:nvPr/>
            </p:nvPicPr>
            <p:blipFill>
              <a:blip r:embed="rId15" cstate="print"/>
              <a:stretch>
                <a:fillRect/>
              </a:stretch>
            </p:blipFill>
            <p:spPr bwMode="auto">
              <a:xfrm>
                <a:off x="6057062" y="2765584"/>
                <a:ext cx="1682394" cy="404255"/>
              </a:xfrm>
              <a:prstGeom prst="rect">
                <a:avLst/>
              </a:prstGeom>
              <a:noFill/>
              <a:ln>
                <a:noFill/>
              </a:ln>
            </p:spPr>
          </p:pic>
          <p:pic>
            <p:nvPicPr>
              <p:cNvPr id="49" name="Picture 48" descr="jtc_banner"/>
              <p:cNvPicPr/>
              <p:nvPr/>
            </p:nvPicPr>
            <p:blipFill>
              <a:blip r:embed="rId16" cstate="print">
                <a:extLst>
                  <a:ext uri="{28A0092B-C50C-407E-A947-70E740481C1C}">
                    <a14:useLocalDpi xmlns:a14="http://schemas.microsoft.com/office/drawing/2010/main" xmlns="" val="0"/>
                  </a:ext>
                </a:extLst>
              </a:blip>
              <a:srcRect t="-811" b="4989"/>
              <a:stretch>
                <a:fillRect/>
              </a:stretch>
            </p:blipFill>
            <p:spPr bwMode="auto">
              <a:xfrm>
                <a:off x="2728341" y="4458757"/>
                <a:ext cx="2462845" cy="424739"/>
              </a:xfrm>
              <a:prstGeom prst="rect">
                <a:avLst/>
              </a:prstGeom>
              <a:noFill/>
              <a:ln>
                <a:noFill/>
              </a:ln>
              <a:extLst/>
            </p:spPr>
          </p:pic>
          <p:pic>
            <p:nvPicPr>
              <p:cNvPr id="52" name="Rectangle 23580" descr="IETF logo"/>
              <p:cNvPicPr/>
              <p:nvPr/>
            </p:nvPicPr>
            <p:blipFill>
              <a:blip r:embed="rId17" cstate="print"/>
              <a:stretch>
                <a:fillRect/>
              </a:stretch>
            </p:blipFill>
            <p:spPr bwMode="auto">
              <a:xfrm>
                <a:off x="3427758" y="2730723"/>
                <a:ext cx="1118799" cy="559547"/>
              </a:xfrm>
              <a:prstGeom prst="rect">
                <a:avLst/>
              </a:prstGeom>
              <a:noFill/>
              <a:ln>
                <a:noFill/>
              </a:ln>
            </p:spPr>
          </p:pic>
          <p:pic>
            <p:nvPicPr>
              <p:cNvPr id="1026" name="Picture 2" descr="\\SFP\Users\Staff\nicolem\My Documents\My Pictures\100px-Unicode_logo_svg.png"/>
              <p:cNvPicPr>
                <a:picLocks noChangeAspect="1" noChangeArrowheads="1"/>
              </p:cNvPicPr>
              <p:nvPr/>
            </p:nvPicPr>
            <p:blipFill>
              <a:blip r:embed="rId18">
                <a:extLst>
                  <a:ext uri="{28A0092B-C50C-407E-A947-70E740481C1C}">
                    <a14:useLocalDpi xmlns:a14="http://schemas.microsoft.com/office/drawing/2010/main" xmlns="" val="0"/>
                  </a:ext>
                </a:extLst>
              </a:blip>
              <a:srcRect/>
              <a:stretch>
                <a:fillRect/>
              </a:stretch>
            </p:blipFill>
            <p:spPr bwMode="auto">
              <a:xfrm>
                <a:off x="7693340" y="4193872"/>
                <a:ext cx="807172" cy="807172"/>
              </a:xfrm>
              <a:prstGeom prst="rect">
                <a:avLst/>
              </a:prstGeom>
              <a:noFill/>
              <a:extLst>
                <a:ext uri="{909E8E84-426E-40DD-AFC4-6F175D3DCCD1}">
                  <a14:hiddenFill xmlns:a14="http://schemas.microsoft.com/office/drawing/2010/main" xmlns="">
                    <a:solidFill>
                      <a:srgbClr val="FFFFFF"/>
                    </a:solidFill>
                  </a14:hiddenFill>
                </a:ext>
              </a:extLst>
            </p:spPr>
          </p:pic>
        </p:grpSp>
      </p:grpSp>
    </p:spTree>
    <p:extLst>
      <p:ext uri="{BB962C8B-B14F-4D97-AF65-F5344CB8AC3E}">
        <p14:creationId xmlns:p14="http://schemas.microsoft.com/office/powerpoint/2010/main" xmlns="" val="428360263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500"/>
                            </p:stCondLst>
                            <p:childTnLst>
                              <p:par>
                                <p:cTn id="9" presetID="26" presetClass="emph" presetSubtype="0" fill="hold" nodeType="afterEffect">
                                  <p:stCondLst>
                                    <p:cond delay="0"/>
                                  </p:stCondLst>
                                  <p:childTnLst>
                                    <p:animEffect transition="out" filter="fade">
                                      <p:cBhvr>
                                        <p:cTn id="10" dur="2000" tmFilter="0, 0; .2, .5; .8, .5; 1, 0"/>
                                        <p:tgtEl>
                                          <p:spTgt spid="8"/>
                                        </p:tgtEl>
                                      </p:cBhvr>
                                    </p:animEffect>
                                    <p:animScale>
                                      <p:cBhvr>
                                        <p:cTn id="11"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667" y="302294"/>
            <a:ext cx="11823158" cy="5915628"/>
          </a:xfrm>
          <a:prstGeom prst="rect">
            <a:avLst/>
          </a:prstGeom>
        </p:spPr>
        <p:txBody>
          <a:bodyPr wrap="square" lIns="121899" tIns="60949" rIns="121899" bIns="60949" numCol="2">
            <a:noAutofit/>
          </a:bodyPr>
          <a:lstStyle/>
          <a:p>
            <a:pPr>
              <a:buClr>
                <a:schemeClr val="accent2"/>
              </a:buClr>
            </a:pPr>
            <a:r>
              <a:rPr lang="en-GB" sz="1400" dirty="0" smtClean="0">
                <a:gradFill>
                  <a:gsLst>
                    <a:gs pos="0">
                      <a:schemeClr val="tx1"/>
                    </a:gs>
                    <a:gs pos="100000">
                      <a:schemeClr val="tx1"/>
                    </a:gs>
                  </a:gsLst>
                  <a:lin ang="5400000" scaled="0"/>
                </a:gradFill>
              </a:rPr>
              <a:t>AIIM </a:t>
            </a:r>
            <a:r>
              <a:rPr lang="en-GB" sz="1400" dirty="0">
                <a:gradFill>
                  <a:gsLst>
                    <a:gs pos="0">
                      <a:schemeClr val="tx1"/>
                    </a:gs>
                    <a:gs pos="100000">
                      <a:schemeClr val="tx1"/>
                    </a:gs>
                  </a:gsLst>
                  <a:lin ang="5400000" scaled="0"/>
                </a:gradFill>
              </a:rPr>
              <a:t>(Association for Information and Image Management)</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ANSI (American National Standards Institute)</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ATIS (Alliance for Telecommunications Industry Solutions)</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ATSC (Advanced Television Systems Committee)</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CalConnect (The Calendaring &amp; Scheduling Consortium)</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CCSA (China Communications Standards Association)</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CIPA (Camera Imaging Products Association)</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DAISY (Digital Accessible Information System Consortium)</a:t>
            </a:r>
            <a:endParaRPr lang="en-US" sz="1400" dirty="0">
              <a:gradFill>
                <a:gsLst>
                  <a:gs pos="0">
                    <a:schemeClr val="tx1"/>
                  </a:gs>
                  <a:gs pos="100000">
                    <a:schemeClr val="tx1"/>
                  </a:gs>
                </a:gsLst>
                <a:lin ang="5400000" scaled="0"/>
              </a:gradFill>
            </a:endParaRPr>
          </a:p>
          <a:p>
            <a:pPr>
              <a:buClr>
                <a:schemeClr val="accent2"/>
              </a:buClr>
            </a:pPr>
            <a:r>
              <a:rPr lang="en-GB" sz="1400" dirty="0" smtClean="0">
                <a:gradFill>
                  <a:gsLst>
                    <a:gs pos="0">
                      <a:schemeClr val="tx1"/>
                    </a:gs>
                    <a:gs pos="100000">
                      <a:schemeClr val="tx1"/>
                    </a:gs>
                  </a:gsLst>
                  <a:lin ang="5400000" scaled="0"/>
                </a:gradFill>
              </a:rPr>
              <a:t>DLNA </a:t>
            </a:r>
            <a:r>
              <a:rPr lang="en-GB" sz="1400" dirty="0">
                <a:gradFill>
                  <a:gsLst>
                    <a:gs pos="0">
                      <a:schemeClr val="tx1"/>
                    </a:gs>
                    <a:gs pos="100000">
                      <a:schemeClr val="tx1"/>
                    </a:gs>
                  </a:gsLst>
                  <a:lin ang="5400000" scaled="0"/>
                </a:gradFill>
              </a:rPr>
              <a:t>(Digital Living Network Alliance)</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DMFT (Distributed Management Task Force)</a:t>
            </a:r>
            <a:endParaRPr lang="en-US" sz="1400" dirty="0">
              <a:gradFill>
                <a:gsLst>
                  <a:gs pos="0">
                    <a:schemeClr val="tx1"/>
                  </a:gs>
                  <a:gs pos="100000">
                    <a:schemeClr val="tx1"/>
                  </a:gs>
                </a:gsLst>
                <a:lin ang="5400000" scaled="0"/>
              </a:gradFill>
            </a:endParaRPr>
          </a:p>
          <a:p>
            <a:pPr defTabSz="866775">
              <a:buClr>
                <a:schemeClr val="accent2"/>
              </a:buClr>
              <a:tabLst>
                <a:tab pos="5318125" algn="l"/>
                <a:tab pos="5430838" algn="l"/>
              </a:tabLst>
            </a:pPr>
            <a:r>
              <a:rPr lang="en-GB" sz="1400" dirty="0" smtClean="0">
                <a:gradFill>
                  <a:gsLst>
                    <a:gs pos="0">
                      <a:schemeClr val="tx1"/>
                    </a:gs>
                    <a:gs pos="100000">
                      <a:schemeClr val="tx1"/>
                    </a:gs>
                  </a:gsLst>
                  <a:lin ang="5400000" scaled="0"/>
                </a:gradFill>
              </a:rPr>
              <a:t>DTLA </a:t>
            </a:r>
            <a:r>
              <a:rPr lang="en-GB" sz="1400" dirty="0">
                <a:gradFill>
                  <a:gsLst>
                    <a:gs pos="0">
                      <a:schemeClr val="tx1"/>
                    </a:gs>
                    <a:gs pos="100000">
                      <a:schemeClr val="tx1"/>
                    </a:gs>
                  </a:gsLst>
                  <a:lin ang="5400000" scaled="0"/>
                </a:gradFill>
              </a:rPr>
              <a:t>(Digital Transmission Licensing Administrator)</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DVB (Digital Video Broadcasting)</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DVD Forum</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ECMA International</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ETSI (European Telecommunications Standardization Institute)</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The Green Grid</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GSMA (the GSM Association)</a:t>
            </a:r>
            <a:endParaRPr lang="en-US" sz="1400" dirty="0">
              <a:gradFill>
                <a:gsLst>
                  <a:gs pos="0">
                    <a:schemeClr val="tx1"/>
                  </a:gs>
                  <a:gs pos="100000">
                    <a:schemeClr val="tx1"/>
                  </a:gs>
                </a:gsLst>
                <a:lin ang="5400000" scaled="0"/>
              </a:gradFill>
            </a:endParaRPr>
          </a:p>
          <a:p>
            <a:pPr>
              <a:buClr>
                <a:schemeClr val="accent2"/>
              </a:buClr>
            </a:pPr>
            <a:r>
              <a:rPr lang="en-GB" sz="1400" dirty="0" smtClean="0">
                <a:gradFill>
                  <a:gsLst>
                    <a:gs pos="0">
                      <a:schemeClr val="tx1"/>
                    </a:gs>
                    <a:gs pos="100000">
                      <a:schemeClr val="tx1"/>
                    </a:gs>
                  </a:gsLst>
                  <a:lin ang="5400000" scaled="0"/>
                </a:gradFill>
              </a:rPr>
              <a:t>HL7 </a:t>
            </a:r>
            <a:r>
              <a:rPr lang="en-GB" sz="1400" dirty="0">
                <a:gradFill>
                  <a:gsLst>
                    <a:gs pos="0">
                      <a:schemeClr val="tx1"/>
                    </a:gs>
                    <a:gs pos="100000">
                      <a:schemeClr val="tx1"/>
                    </a:gs>
                  </a:gsLst>
                  <a:lin ang="5400000" scaled="0"/>
                </a:gradFill>
              </a:rPr>
              <a:t>(Health Level Seven)</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HR-XML Consortium</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ICTSB (ICT Standards Board)</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IEEE (Institute of Electrical and Electronics Engineers)</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IETF (Internet Engineering Task Force)</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INCITS (InterNational Committee for Information Technology Standards)</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Inria CAML Consortium</a:t>
            </a:r>
            <a:endParaRPr lang="en-US" sz="1400" dirty="0">
              <a:gradFill>
                <a:gsLst>
                  <a:gs pos="0">
                    <a:schemeClr val="tx1"/>
                  </a:gs>
                  <a:gs pos="100000">
                    <a:schemeClr val="tx1"/>
                  </a:gs>
                </a:gsLst>
                <a:lin ang="5400000" scaled="0"/>
              </a:gradFill>
            </a:endParaRPr>
          </a:p>
          <a:p>
            <a:pPr>
              <a:buClr>
                <a:schemeClr val="accent2"/>
              </a:buClr>
            </a:pPr>
            <a:r>
              <a:rPr lang="en-GB" sz="1400" dirty="0" smtClean="0">
                <a:gradFill>
                  <a:gsLst>
                    <a:gs pos="0">
                      <a:schemeClr val="tx1"/>
                    </a:gs>
                    <a:gs pos="100000">
                      <a:schemeClr val="tx1"/>
                    </a:gs>
                  </a:gsLst>
                  <a:lin ang="5400000" scaled="0"/>
                </a:gradFill>
              </a:rPr>
              <a:t>ISO/IEC </a:t>
            </a:r>
            <a:r>
              <a:rPr lang="en-GB" sz="1400" dirty="0">
                <a:gradFill>
                  <a:gsLst>
                    <a:gs pos="0">
                      <a:schemeClr val="tx1"/>
                    </a:gs>
                    <a:gs pos="100000">
                      <a:schemeClr val="tx1"/>
                    </a:gs>
                  </a:gsLst>
                  <a:lin ang="5400000" scaled="0"/>
                </a:gradFill>
              </a:rPr>
              <a:t>JTC 1 (International Organisation for </a:t>
            </a:r>
            <a:r>
              <a:rPr lang="en-GB" sz="1400" dirty="0" smtClean="0">
                <a:gradFill>
                  <a:gsLst>
                    <a:gs pos="0">
                      <a:schemeClr val="tx1"/>
                    </a:gs>
                    <a:gs pos="100000">
                      <a:schemeClr val="tx1"/>
                    </a:gs>
                  </a:gsLst>
                  <a:lin ang="5400000" scaled="0"/>
                </a:gradFill>
              </a:rPr>
              <a:t>Standardisation/International </a:t>
            </a:r>
            <a:r>
              <a:rPr lang="en-GB" sz="1400" dirty="0">
                <a:gradFill>
                  <a:gsLst>
                    <a:gs pos="0">
                      <a:schemeClr val="tx1"/>
                    </a:gs>
                    <a:gs pos="100000">
                      <a:schemeClr val="tx1"/>
                    </a:gs>
                  </a:gsLst>
                  <a:lin ang="5400000" scaled="0"/>
                </a:gradFill>
              </a:rPr>
              <a:t>Electrotechnical Commission Joint </a:t>
            </a:r>
            <a:r>
              <a:rPr lang="en-GB" sz="1400" dirty="0" smtClean="0">
                <a:gradFill>
                  <a:gsLst>
                    <a:gs pos="0">
                      <a:schemeClr val="tx1"/>
                    </a:gs>
                    <a:gs pos="100000">
                      <a:schemeClr val="tx1"/>
                    </a:gs>
                  </a:gsLst>
                  <a:lin ang="5400000" scaled="0"/>
                </a:gradFill>
              </a:rPr>
              <a:t> Technical </a:t>
            </a:r>
            <a:r>
              <a:rPr lang="en-GB" sz="1400" dirty="0">
                <a:gradFill>
                  <a:gsLst>
                    <a:gs pos="0">
                      <a:schemeClr val="tx1"/>
                    </a:gs>
                    <a:gs pos="100000">
                      <a:schemeClr val="tx1"/>
                    </a:gs>
                  </a:gsLst>
                  <a:lin ang="5400000" scaled="0"/>
                </a:gradFill>
              </a:rPr>
              <a:t>Committee)</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ISOC (Internet Society)</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ITU-T (International Telecommunications Union</a:t>
            </a:r>
            <a:r>
              <a:rPr lang="en-GB" sz="1400" dirty="0" smtClean="0">
                <a:gradFill>
                  <a:gsLst>
                    <a:gs pos="0">
                      <a:schemeClr val="tx1"/>
                    </a:gs>
                    <a:gs pos="100000">
                      <a:schemeClr val="tx1"/>
                    </a:gs>
                  </a:gsLst>
                  <a:lin ang="5400000" scaled="0"/>
                </a:gradFill>
              </a:rPr>
              <a:t>)</a:t>
            </a:r>
          </a:p>
          <a:p>
            <a:pPr>
              <a:buClr>
                <a:schemeClr val="accent2"/>
              </a:buClr>
            </a:pPr>
            <a:r>
              <a:rPr lang="en-GB" sz="1400" dirty="0" smtClean="0"/>
              <a:t>JEDEC</a:t>
            </a:r>
            <a:endParaRPr lang="en-US" sz="1400" dirty="0"/>
          </a:p>
          <a:p>
            <a:pPr>
              <a:buClr>
                <a:schemeClr val="accent2"/>
              </a:buClr>
            </a:pPr>
            <a:r>
              <a:rPr lang="en-GB" sz="1400" dirty="0" smtClean="0">
                <a:gradFill>
                  <a:gsLst>
                    <a:gs pos="0">
                      <a:schemeClr val="tx1"/>
                    </a:gs>
                    <a:gs pos="100000">
                      <a:schemeClr val="tx1"/>
                    </a:gs>
                  </a:gsLst>
                  <a:lin ang="5400000" scaled="0"/>
                </a:gradFill>
              </a:rPr>
              <a:t>NFC </a:t>
            </a:r>
            <a:r>
              <a:rPr lang="en-GB" sz="1400" dirty="0">
                <a:gradFill>
                  <a:gsLst>
                    <a:gs pos="0">
                      <a:schemeClr val="tx1"/>
                    </a:gs>
                    <a:gs pos="100000">
                      <a:schemeClr val="tx1"/>
                    </a:gs>
                  </a:gsLst>
                  <a:lin ang="5400000" scaled="0"/>
                </a:gradFill>
              </a:rPr>
              <a:t>(Near Field Communication Forum)</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OASIS (Organization for the Advancement </a:t>
            </a:r>
            <a:r>
              <a:rPr lang="en-GB" sz="1400" dirty="0" smtClean="0">
                <a:gradFill>
                  <a:gsLst>
                    <a:gs pos="0">
                      <a:schemeClr val="tx1"/>
                    </a:gs>
                    <a:gs pos="100000">
                      <a:schemeClr val="tx1"/>
                    </a:gs>
                  </a:gsLst>
                  <a:lin ang="5400000" scaled="0"/>
                </a:gradFill>
              </a:rPr>
              <a:t>of </a:t>
            </a:r>
            <a:r>
              <a:rPr lang="en-GB" sz="1400" dirty="0">
                <a:gradFill>
                  <a:gsLst>
                    <a:gs pos="0">
                      <a:schemeClr val="tx1"/>
                    </a:gs>
                    <a:gs pos="100000">
                      <a:schemeClr val="tx1"/>
                    </a:gs>
                  </a:gsLst>
                  <a:lin ang="5400000" scaled="0"/>
                </a:gradFill>
              </a:rPr>
              <a:t>St</a:t>
            </a:r>
            <a:r>
              <a:rPr lang="en-GB" sz="1400" dirty="0"/>
              <a:t>ructured </a:t>
            </a:r>
            <a:r>
              <a:rPr lang="en-GB" sz="1400" dirty="0" smtClean="0"/>
              <a:t>Info </a:t>
            </a:r>
            <a:r>
              <a:rPr lang="en-GB" sz="1400" dirty="0"/>
              <a:t>Standards)</a:t>
            </a:r>
            <a:endParaRPr lang="en-US" sz="1400" dirty="0"/>
          </a:p>
          <a:p>
            <a:pPr>
              <a:buClr>
                <a:schemeClr val="accent2"/>
              </a:buClr>
            </a:pPr>
            <a:r>
              <a:rPr lang="en-GB" sz="1400" dirty="0" smtClean="0"/>
              <a:t>OGC (Open Geospatial Consortium, Inc.)</a:t>
            </a:r>
          </a:p>
          <a:p>
            <a:pPr>
              <a:buClr>
                <a:schemeClr val="accent2"/>
              </a:buClr>
            </a:pPr>
            <a:r>
              <a:rPr lang="en-GB" sz="1400" dirty="0" smtClean="0"/>
              <a:t>OMA </a:t>
            </a:r>
            <a:r>
              <a:rPr lang="en-GB" sz="1400" dirty="0"/>
              <a:t>(Open Mobile Alliance)</a:t>
            </a:r>
            <a:endParaRPr lang="en-US" sz="1400" dirty="0"/>
          </a:p>
          <a:p>
            <a:pPr>
              <a:buClr>
                <a:schemeClr val="accent2"/>
              </a:buClr>
            </a:pPr>
            <a:r>
              <a:rPr lang="en-GB" sz="1400" dirty="0" smtClean="0"/>
              <a:t>OMG (Object Management Group)</a:t>
            </a:r>
          </a:p>
          <a:p>
            <a:pPr>
              <a:buClr>
                <a:schemeClr val="accent2"/>
              </a:buClr>
            </a:pPr>
            <a:r>
              <a:rPr lang="en-GB" sz="1400" dirty="0" smtClean="0">
                <a:gradFill>
                  <a:gsLst>
                    <a:gs pos="0">
                      <a:schemeClr val="tx1"/>
                    </a:gs>
                    <a:gs pos="100000">
                      <a:schemeClr val="tx1"/>
                    </a:gs>
                  </a:gsLst>
                  <a:lin ang="5400000" scaled="0"/>
                </a:gradFill>
              </a:rPr>
              <a:t>OSTA </a:t>
            </a:r>
            <a:r>
              <a:rPr lang="en-GB" sz="1400" dirty="0">
                <a:gradFill>
                  <a:gsLst>
                    <a:gs pos="0">
                      <a:schemeClr val="tx1"/>
                    </a:gs>
                    <a:gs pos="100000">
                      <a:schemeClr val="tx1"/>
                    </a:gs>
                  </a:gsLst>
                  <a:lin ang="5400000" scaled="0"/>
                </a:gradFill>
              </a:rPr>
              <a:t>(Optical Storage Technology Association</a:t>
            </a:r>
            <a:r>
              <a:rPr lang="en-GB" sz="1400" dirty="0" smtClean="0">
                <a:gradFill>
                  <a:gsLst>
                    <a:gs pos="0">
                      <a:schemeClr val="tx1"/>
                    </a:gs>
                    <a:gs pos="100000">
                      <a:schemeClr val="tx1"/>
                    </a:gs>
                  </a:gsLst>
                  <a:lin ang="5400000" scaled="0"/>
                </a:gradFill>
              </a:rPr>
              <a:t>)</a:t>
            </a:r>
            <a:endParaRPr lang="en-US" sz="1400" strike="sngStrike" dirty="0">
              <a:solidFill>
                <a:srgbClr val="FF0000"/>
              </a:solidFill>
            </a:endParaRPr>
          </a:p>
          <a:p>
            <a:pPr>
              <a:buClr>
                <a:schemeClr val="accent2"/>
              </a:buClr>
            </a:pPr>
            <a:r>
              <a:rPr lang="en-GB" sz="1400" dirty="0">
                <a:gradFill>
                  <a:gsLst>
                    <a:gs pos="0">
                      <a:schemeClr val="tx1"/>
                    </a:gs>
                    <a:gs pos="100000">
                      <a:schemeClr val="tx1"/>
                    </a:gs>
                  </a:gsLst>
                  <a:lin ang="5400000" scaled="0"/>
                </a:gradFill>
              </a:rPr>
              <a:t>PCI-SIG (PCI Special Interest Group)</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PCMCIA (Personal Computer Memory Card International Association)</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Project Inkwell</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PTSC (Packet Technologies and Systems Committee)</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PWG (The Printer Working Group)</a:t>
            </a:r>
            <a:endParaRPr lang="en-US" sz="1400" dirty="0">
              <a:gradFill>
                <a:gsLst>
                  <a:gs pos="0">
                    <a:schemeClr val="tx1"/>
                  </a:gs>
                  <a:gs pos="100000">
                    <a:schemeClr val="tx1"/>
                  </a:gs>
                </a:gsLst>
                <a:lin ang="5400000" scaled="0"/>
              </a:gradFill>
            </a:endParaRPr>
          </a:p>
          <a:p>
            <a:pPr>
              <a:buClr>
                <a:schemeClr val="accent2"/>
              </a:buClr>
            </a:pPr>
            <a:r>
              <a:rPr lang="en-GB" sz="1400" dirty="0" smtClean="0"/>
              <a:t>SATA-IO (Serial ATA International Organization)</a:t>
            </a:r>
            <a:endParaRPr lang="en-US" sz="1400" dirty="0"/>
          </a:p>
          <a:p>
            <a:pPr>
              <a:buClr>
                <a:schemeClr val="accent2"/>
              </a:buClr>
            </a:pPr>
            <a:r>
              <a:rPr lang="en-GB" sz="1400" dirty="0">
                <a:gradFill>
                  <a:gsLst>
                    <a:gs pos="0">
                      <a:schemeClr val="tx1"/>
                    </a:gs>
                    <a:gs pos="100000">
                      <a:schemeClr val="tx1"/>
                    </a:gs>
                  </a:gsLst>
                  <a:lin ang="5400000" scaled="0"/>
                </a:gradFill>
              </a:rPr>
              <a:t>SDA (SD Card Association)</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SMPTE (Society of Motion Picture and Television Engineers)</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SNIA (Storage Networking Industry Association)</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TCG (Trusted Computing Group)</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TIA (Telecommunications Industry Association)</a:t>
            </a:r>
            <a:endParaRPr lang="en-US" sz="1400" dirty="0">
              <a:gradFill>
                <a:gsLst>
                  <a:gs pos="0">
                    <a:schemeClr val="tx1"/>
                  </a:gs>
                  <a:gs pos="100000">
                    <a:schemeClr val="tx1"/>
                  </a:gs>
                </a:gsLst>
                <a:lin ang="5400000" scaled="0"/>
              </a:gradFill>
            </a:endParaRPr>
          </a:p>
          <a:p>
            <a:pPr>
              <a:buClr>
                <a:schemeClr val="accent2"/>
              </a:buClr>
            </a:pPr>
            <a:r>
              <a:rPr lang="en-GB" sz="1400" dirty="0" smtClean="0">
                <a:gradFill>
                  <a:gsLst>
                    <a:gs pos="0">
                      <a:schemeClr val="tx1"/>
                    </a:gs>
                    <a:gs pos="100000">
                      <a:schemeClr val="tx1"/>
                    </a:gs>
                  </a:gsLst>
                  <a:lin ang="5400000" scaled="0"/>
                </a:gradFill>
              </a:rPr>
              <a:t>UEFI </a:t>
            </a:r>
            <a:r>
              <a:rPr lang="en-GB" sz="1400" dirty="0">
                <a:gradFill>
                  <a:gsLst>
                    <a:gs pos="0">
                      <a:schemeClr val="tx1"/>
                    </a:gs>
                    <a:gs pos="100000">
                      <a:schemeClr val="tx1"/>
                    </a:gs>
                  </a:gsLst>
                  <a:lin ang="5400000" scaled="0"/>
                </a:gradFill>
              </a:rPr>
              <a:t>(Unified Extensible Firmware Interface Forum</a:t>
            </a:r>
            <a:r>
              <a:rPr lang="en-GB" sz="1400" dirty="0" smtClean="0">
                <a:gradFill>
                  <a:gsLst>
                    <a:gs pos="0">
                      <a:schemeClr val="tx1"/>
                    </a:gs>
                    <a:gs pos="100000">
                      <a:schemeClr val="tx1"/>
                    </a:gs>
                  </a:gsLst>
                  <a:lin ang="5400000" scaled="0"/>
                </a:gradFill>
              </a:rPr>
              <a:t>)</a:t>
            </a:r>
          </a:p>
          <a:p>
            <a:pPr>
              <a:buClr>
                <a:schemeClr val="accent2"/>
              </a:buClr>
            </a:pPr>
            <a:r>
              <a:rPr lang="en-GB" sz="1400" dirty="0" smtClean="0">
                <a:gradFill>
                  <a:gsLst>
                    <a:gs pos="0">
                      <a:schemeClr val="tx1"/>
                    </a:gs>
                    <a:gs pos="100000">
                      <a:schemeClr val="tx1"/>
                    </a:gs>
                  </a:gsLst>
                  <a:lin ang="5400000" scaled="0"/>
                </a:gradFill>
              </a:rPr>
              <a:t>UPnP </a:t>
            </a:r>
            <a:r>
              <a:rPr lang="en-GB" sz="1400" dirty="0">
                <a:gradFill>
                  <a:gsLst>
                    <a:gs pos="0">
                      <a:schemeClr val="tx1"/>
                    </a:gs>
                    <a:gs pos="100000">
                      <a:schemeClr val="tx1"/>
                    </a:gs>
                  </a:gsLst>
                  <a:lin ang="5400000" scaled="0"/>
                </a:gradFill>
              </a:rPr>
              <a:t>(Universal Plug and Play Forum)</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USB-IF (USB Implementers Forum)</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W3C (World Wide Web Consortium)</a:t>
            </a:r>
            <a:endParaRPr lang="en-US" sz="1400" dirty="0">
              <a:gradFill>
                <a:gsLst>
                  <a:gs pos="0">
                    <a:schemeClr val="tx1"/>
                  </a:gs>
                  <a:gs pos="100000">
                    <a:schemeClr val="tx1"/>
                  </a:gs>
                </a:gsLst>
                <a:lin ang="5400000" scaled="0"/>
              </a:gradFill>
            </a:endParaRPr>
          </a:p>
          <a:p>
            <a:pPr>
              <a:buClr>
                <a:schemeClr val="accent2"/>
              </a:buClr>
            </a:pPr>
            <a:r>
              <a:rPr lang="en-GB" sz="1400" dirty="0">
                <a:gradFill>
                  <a:gsLst>
                    <a:gs pos="0">
                      <a:schemeClr val="tx1"/>
                    </a:gs>
                    <a:gs pos="100000">
                      <a:schemeClr val="tx1"/>
                    </a:gs>
                  </a:gsLst>
                  <a:lin ang="5400000" scaled="0"/>
                </a:gradFill>
              </a:rPr>
              <a:t>Wi-Fi </a:t>
            </a:r>
            <a:r>
              <a:rPr lang="en-GB" sz="1400" dirty="0" smtClean="0">
                <a:gradFill>
                  <a:gsLst>
                    <a:gs pos="0">
                      <a:schemeClr val="tx1"/>
                    </a:gs>
                    <a:gs pos="100000">
                      <a:schemeClr val="tx1"/>
                    </a:gs>
                  </a:gsLst>
                  <a:lin ang="5400000" scaled="0"/>
                </a:gradFill>
              </a:rPr>
              <a:t>Alliance</a:t>
            </a:r>
          </a:p>
          <a:p>
            <a:pPr>
              <a:buClr>
                <a:schemeClr val="accent2"/>
              </a:buClr>
            </a:pPr>
            <a:r>
              <a:rPr lang="en-GB" sz="1400" dirty="0" smtClean="0">
                <a:gradFill>
                  <a:gsLst>
                    <a:gs pos="0">
                      <a:schemeClr val="tx1"/>
                    </a:gs>
                    <a:gs pos="100000">
                      <a:schemeClr val="tx1"/>
                    </a:gs>
                  </a:gsLst>
                  <a:lin ang="5400000" scaled="0"/>
                </a:gradFill>
              </a:rPr>
              <a:t>WiMedia Alliance</a:t>
            </a:r>
            <a:endParaRPr lang="en-US" sz="1400" dirty="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xmlns="" val="505226589"/>
      </p:ext>
    </p:extLst>
  </p:cSld>
  <p:clrMapOvr>
    <a:masterClrMapping/>
  </p:clrMapOvr>
  <mc:AlternateContent xmlns:mc="http://schemas.openxmlformats.org/markup-compatibility/2006">
    <mc:Choice xmlns:p14="http://schemas.microsoft.com/office/powerpoint/2010/main" xmlns="" Requires="p14">
      <p:transition spd="slow" p14:dur="1500">
        <p:push/>
      </p:transition>
    </mc:Choice>
    <mc:Fallback>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gradFill>
                  <a:gsLst>
                    <a:gs pos="0">
                      <a:schemeClr val="accent6"/>
                    </a:gs>
                    <a:gs pos="100000">
                      <a:schemeClr val="accent6"/>
                    </a:gs>
                  </a:gsLst>
                  <a:lin ang="5400000" scaled="0"/>
                </a:gradFill>
              </a:rPr>
              <a:t>Экосистема </a:t>
            </a:r>
            <a:r>
              <a:rPr lang="en-US" dirty="0" smtClean="0">
                <a:gradFill>
                  <a:gsLst>
                    <a:gs pos="0">
                      <a:schemeClr val="accent6"/>
                    </a:gs>
                    <a:gs pos="100000">
                      <a:schemeClr val="accent6"/>
                    </a:gs>
                  </a:gsLst>
                  <a:lin ang="5400000" scaled="0"/>
                </a:gradFill>
              </a:rPr>
              <a:t>Windows</a:t>
            </a:r>
            <a:br>
              <a:rPr lang="en-US" dirty="0" smtClean="0">
                <a:gradFill>
                  <a:gsLst>
                    <a:gs pos="0">
                      <a:schemeClr val="accent6"/>
                    </a:gs>
                    <a:gs pos="100000">
                      <a:schemeClr val="accent6"/>
                    </a:gs>
                  </a:gsLst>
                  <a:lin ang="5400000" scaled="0"/>
                </a:gradFill>
              </a:rPr>
            </a:br>
            <a:endParaRPr lang="en-US" dirty="0">
              <a:gradFill>
                <a:gsLst>
                  <a:gs pos="0">
                    <a:schemeClr val="accent6"/>
                  </a:gs>
                  <a:gs pos="100000">
                    <a:schemeClr val="accent6"/>
                  </a:gs>
                </a:gsLst>
                <a:lin ang="5400000" scaled="0"/>
              </a:gradFill>
            </a:endParaRPr>
          </a:p>
        </p:txBody>
      </p:sp>
      <p:sp>
        <p:nvSpPr>
          <p:cNvPr id="8" name="Text Placeholder 7"/>
          <p:cNvSpPr>
            <a:spLocks noGrp="1"/>
          </p:cNvSpPr>
          <p:nvPr>
            <p:ph type="body" sz="quarter" idx="13"/>
          </p:nvPr>
        </p:nvSpPr>
        <p:spPr/>
        <p:txBody>
          <a:bodyPr>
            <a:normAutofit/>
          </a:bodyPr>
          <a:lstStyle/>
          <a:p>
            <a:r>
              <a:rPr lang="ru-RU" dirty="0" smtClean="0">
                <a:gradFill>
                  <a:gsLst>
                    <a:gs pos="0">
                      <a:schemeClr val="tx1"/>
                    </a:gs>
                    <a:gs pos="100000">
                      <a:schemeClr val="tx1"/>
                    </a:gs>
                  </a:gsLst>
                  <a:lin ang="5400000" scaled="0"/>
                </a:gradFill>
                <a:latin typeface="Segoe Light" pitchFamily="34" charset="0"/>
              </a:rPr>
              <a:t>Самая крупная экосистема разработчиков в мире</a:t>
            </a:r>
            <a:endParaRPr lang="en-US" i="1" dirty="0">
              <a:gradFill>
                <a:gsLst>
                  <a:gs pos="0">
                    <a:schemeClr val="tx1"/>
                  </a:gs>
                  <a:gs pos="100000">
                    <a:schemeClr val="tx1"/>
                  </a:gs>
                </a:gsLst>
                <a:lin ang="5400000" scaled="0"/>
              </a:gradFill>
              <a:latin typeface="Segoe Light" pitchFamily="34" charset="0"/>
            </a:endParaRPr>
          </a:p>
        </p:txBody>
      </p:sp>
      <p:pic>
        <p:nvPicPr>
          <p:cNvPr id="3" name="Picture 2" descr="lines2.png"/>
          <p:cNvPicPr>
            <a:picLocks noChangeAspect="1"/>
          </p:cNvPicPr>
          <p:nvPr/>
        </p:nvPicPr>
        <p:blipFill>
          <a:blip r:embed="rId3" cstate="print">
            <a:duotone>
              <a:prstClr val="black"/>
              <a:schemeClr val="accent6">
                <a:tint val="45000"/>
                <a:satMod val="400000"/>
              </a:schemeClr>
            </a:duotone>
          </a:blip>
          <a:srcRect l="20549" t="12031" r="4966"/>
          <a:stretch>
            <a:fillRect/>
          </a:stretch>
        </p:blipFill>
        <p:spPr>
          <a:xfrm>
            <a:off x="-29665" y="1244718"/>
            <a:ext cx="12264113" cy="6858000"/>
          </a:xfrm>
          <a:prstGeom prst="rect">
            <a:avLst/>
          </a:prstGeom>
        </p:spPr>
      </p:pic>
      <p:pic>
        <p:nvPicPr>
          <p:cNvPr id="9" name="Picture 8" descr="CUE14_Win7Screen_Fan.png"/>
          <p:cNvPicPr>
            <a:picLocks noChangeAspect="1"/>
          </p:cNvPicPr>
          <p:nvPr/>
        </p:nvPicPr>
        <p:blipFill>
          <a:blip r:embed="rId4" cstate="print">
            <a:duotone>
              <a:prstClr val="black"/>
              <a:schemeClr val="accent2">
                <a:tint val="45000"/>
                <a:satMod val="400000"/>
              </a:schemeClr>
            </a:duotone>
          </a:blip>
          <a:srcRect r="21644" b="-1241"/>
          <a:stretch>
            <a:fillRect/>
          </a:stretch>
        </p:blipFill>
        <p:spPr>
          <a:xfrm>
            <a:off x="2786978" y="2185367"/>
            <a:ext cx="9401846" cy="4976701"/>
          </a:xfrm>
          <a:prstGeom prst="rect">
            <a:avLst/>
          </a:prstGeom>
        </p:spPr>
      </p:pic>
      <p:grpSp>
        <p:nvGrpSpPr>
          <p:cNvPr id="10" name="Group 52"/>
          <p:cNvGrpSpPr/>
          <p:nvPr/>
        </p:nvGrpSpPr>
        <p:grpSpPr>
          <a:xfrm>
            <a:off x="-149644" y="5363883"/>
            <a:ext cx="12358113" cy="1494117"/>
            <a:chOff x="-2" y="3657774"/>
            <a:chExt cx="9144001" cy="1120588"/>
          </a:xfrm>
        </p:grpSpPr>
        <p:grpSp>
          <p:nvGrpSpPr>
            <p:cNvPr id="11" name="Group 49"/>
            <p:cNvGrpSpPr/>
            <p:nvPr/>
          </p:nvGrpSpPr>
          <p:grpSpPr>
            <a:xfrm>
              <a:off x="-1" y="4290494"/>
              <a:ext cx="9144000" cy="472860"/>
              <a:chOff x="0" y="1941837"/>
              <a:chExt cx="9144000" cy="472860"/>
            </a:xfrm>
          </p:grpSpPr>
          <p:cxnSp>
            <p:nvCxnSpPr>
              <p:cNvPr id="13" name="Straight Connector 12"/>
              <p:cNvCxnSpPr/>
              <p:nvPr/>
            </p:nvCxnSpPr>
            <p:spPr>
              <a:xfrm>
                <a:off x="0" y="2414697"/>
                <a:ext cx="9144000" cy="0"/>
              </a:xfrm>
              <a:prstGeom prst="line">
                <a:avLst/>
              </a:prstGeom>
              <a:ln>
                <a:gradFill>
                  <a:gsLst>
                    <a:gs pos="0">
                      <a:schemeClr val="tx1"/>
                    </a:gs>
                    <a:gs pos="50000">
                      <a:srgbClr val="D8F3FC"/>
                    </a:gs>
                    <a:gs pos="100000">
                      <a:srgbClr val="5986B7">
                        <a:alpha val="0"/>
                      </a:srgbClr>
                    </a:gs>
                  </a:gsLst>
                  <a:lin ang="0" scaled="0"/>
                </a:gra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47917" y="1941837"/>
                <a:ext cx="136686" cy="311624"/>
              </a:xfrm>
              <a:prstGeom prst="rect">
                <a:avLst/>
              </a:prstGeom>
            </p:spPr>
            <p:txBody>
              <a:bodyPr wrap="none">
                <a:spAutoFit/>
              </a:bodyPr>
              <a:lstStyle/>
              <a:p>
                <a:pPr lvl="0"/>
                <a:endParaRPr lang="en-US" sz="2100" spc="400" dirty="0">
                  <a:gradFill>
                    <a:gsLst>
                      <a:gs pos="0">
                        <a:srgbClr val="253C55"/>
                      </a:gs>
                      <a:gs pos="50000">
                        <a:srgbClr val="192E47"/>
                      </a:gs>
                    </a:gsLst>
                    <a:lin ang="5400000" scaled="0"/>
                  </a:gradFill>
                  <a:latin typeface="Segoe Light" pitchFamily="34" charset="0"/>
                </a:endParaRPr>
              </a:p>
            </p:txBody>
          </p:sp>
        </p:grpSp>
        <p:sp>
          <p:nvSpPr>
            <p:cNvPr id="12" name="Rounded Rectangle 11"/>
            <p:cNvSpPr/>
            <p:nvPr/>
          </p:nvSpPr>
          <p:spPr bwMode="auto">
            <a:xfrm rot="16200000">
              <a:off x="4011705" y="-353933"/>
              <a:ext cx="1120588" cy="9144001"/>
            </a:xfrm>
            <a:prstGeom prst="roundRect">
              <a:avLst>
                <a:gd name="adj" fmla="val 0"/>
              </a:avLst>
            </a:prstGeom>
            <a:gradFill flip="none" rotWithShape="1">
              <a:gsLst>
                <a:gs pos="0">
                  <a:schemeClr val="tx1">
                    <a:alpha val="48000"/>
                  </a:schemeClr>
                </a:gs>
                <a:gs pos="50000">
                  <a:schemeClr val="tx1">
                    <a:alpha val="8000"/>
                  </a:schemeClr>
                </a:gs>
                <a:gs pos="100000">
                  <a:srgbClr val="00B0F0">
                    <a:alpha val="0"/>
                  </a:srgbClr>
                </a:gs>
              </a:gsLst>
              <a:lin ang="0" scaled="1"/>
              <a:tileRect/>
            </a:gradFill>
            <a:ln w="12700">
              <a:noFill/>
              <a:headEnd type="none" w="med" len="med"/>
              <a:tailEnd type="none" w="med" len="med"/>
            </a:ln>
            <a:effectLst/>
            <a:scene3d>
              <a:camera prst="orthographicFront">
                <a:rot lat="0" lon="0" rev="0"/>
              </a:camera>
              <a:lightRig rig="threePt" dir="t">
                <a:rot lat="0" lon="0" rev="1200000"/>
              </a:lightRig>
            </a:scene3d>
            <a:sp3d prstMaterial="matte"/>
          </p:spPr>
          <p:txBody>
            <a:bodyPr vert="horz" wrap="square" lIns="182880" tIns="182880" rIns="91392" bIns="45696" numCol="1" rtlCol="0" anchor="ctr" anchorCtr="0" compatLnSpc="1">
              <a:prstTxWarp prst="textNoShape">
                <a:avLst/>
              </a:prstTxWarp>
            </a:bodyPr>
            <a:lstStyle/>
            <a:p>
              <a:pPr lvl="0"/>
              <a:endParaRPr lang="en-US" dirty="0">
                <a:gradFill>
                  <a:gsLst>
                    <a:gs pos="0">
                      <a:srgbClr val="253C55"/>
                    </a:gs>
                    <a:gs pos="50000">
                      <a:srgbClr val="192E47"/>
                    </a:gs>
                  </a:gsLst>
                  <a:lin ang="5400000" scaled="0"/>
                </a:gradFill>
                <a:effectLst/>
                <a:latin typeface="Segoe Light" pitchFamily="34" charset="0"/>
              </a:endParaRPr>
            </a:p>
          </p:txBody>
        </p:sp>
      </p:grpSp>
      <p:pic>
        <p:nvPicPr>
          <p:cNvPr id="16" name="Picture 15" descr="CUE13_4MillionLockup.png"/>
          <p:cNvPicPr>
            <a:picLocks noChangeAspect="1"/>
          </p:cNvPicPr>
          <p:nvPr/>
        </p:nvPicPr>
        <p:blipFill>
          <a:blip r:embed="rId5" cstate="print"/>
          <a:srcRect l="88543"/>
          <a:stretch>
            <a:fillRect/>
          </a:stretch>
        </p:blipFill>
        <p:spPr>
          <a:xfrm>
            <a:off x="11107243" y="4297121"/>
            <a:ext cx="632722" cy="1044136"/>
          </a:xfrm>
          <a:prstGeom prst="rect">
            <a:avLst/>
          </a:prstGeom>
        </p:spPr>
      </p:pic>
      <p:pic>
        <p:nvPicPr>
          <p:cNvPr id="19" name="Picture 18" descr="peeps.png"/>
          <p:cNvPicPr>
            <a:picLocks noChangeAspect="1"/>
          </p:cNvPicPr>
          <p:nvPr/>
        </p:nvPicPr>
        <p:blipFill>
          <a:blip r:embed="rId6" cstate="print"/>
          <a:srcRect t="43495" r="85511"/>
          <a:stretch>
            <a:fillRect/>
          </a:stretch>
        </p:blipFill>
        <p:spPr>
          <a:xfrm>
            <a:off x="135434" y="2710462"/>
            <a:ext cx="2522791" cy="1984820"/>
          </a:xfrm>
          <a:prstGeom prst="rect">
            <a:avLst/>
          </a:prstGeom>
          <a:noFill/>
          <a:ln>
            <a:noFill/>
          </a:ln>
          <a:effectLst>
            <a:outerShdw blurRad="63500" sx="102000" sy="102000" algn="ctr" rotWithShape="0">
              <a:prstClr val="black">
                <a:alpha val="40000"/>
              </a:prstClr>
            </a:outerShdw>
            <a:reflection blurRad="6350" stA="52000" endA="300" endPos="35000" dir="5400000" sy="-100000" algn="bl" rotWithShape="0"/>
          </a:effectLst>
        </p:spPr>
      </p:pic>
      <p:pic>
        <p:nvPicPr>
          <p:cNvPr id="20" name="Picture 19" descr="peeps.png"/>
          <p:cNvPicPr>
            <a:picLocks noChangeAspect="1"/>
          </p:cNvPicPr>
          <p:nvPr/>
        </p:nvPicPr>
        <p:blipFill>
          <a:blip r:embed="rId6" cstate="print"/>
          <a:srcRect l="14624" t="18303" r="64512" b="17904"/>
          <a:stretch>
            <a:fillRect/>
          </a:stretch>
        </p:blipFill>
        <p:spPr>
          <a:xfrm>
            <a:off x="1262650" y="3280993"/>
            <a:ext cx="3632819" cy="2240823"/>
          </a:xfrm>
          <a:prstGeom prst="rect">
            <a:avLst/>
          </a:prstGeom>
          <a:noFill/>
          <a:ln>
            <a:noFill/>
          </a:ln>
          <a:effectLst>
            <a:outerShdw blurRad="63500" sx="102000" sy="102000" algn="ctr" rotWithShape="0">
              <a:prstClr val="black">
                <a:alpha val="40000"/>
              </a:prstClr>
            </a:outerShdw>
            <a:reflection blurRad="6350" stA="52000" endA="300" endPos="35000" dir="5400000" sy="-100000" algn="bl" rotWithShape="0"/>
          </a:effectLst>
        </p:spPr>
      </p:pic>
      <p:pic>
        <p:nvPicPr>
          <p:cNvPr id="21" name="Picture 20" descr="peeps.png"/>
          <p:cNvPicPr>
            <a:picLocks noChangeAspect="1"/>
          </p:cNvPicPr>
          <p:nvPr/>
        </p:nvPicPr>
        <p:blipFill>
          <a:blip r:embed="rId6" cstate="print"/>
          <a:srcRect l="35256" t="-1221" r="43300" b="45832"/>
          <a:stretch>
            <a:fillRect/>
          </a:stretch>
        </p:blipFill>
        <p:spPr>
          <a:xfrm>
            <a:off x="8455093" y="623321"/>
            <a:ext cx="3733731" cy="1945620"/>
          </a:xfrm>
          <a:prstGeom prst="rect">
            <a:avLst/>
          </a:prstGeom>
          <a:noFill/>
          <a:ln>
            <a:noFill/>
          </a:ln>
          <a:effectLst>
            <a:outerShdw blurRad="63500" sx="102000" sy="102000" algn="ctr" rotWithShape="0">
              <a:prstClr val="black">
                <a:alpha val="40000"/>
              </a:prstClr>
            </a:outerShdw>
            <a:reflection blurRad="6350" stA="52000" endA="300" endPos="35000" dir="5400000" sy="-100000" algn="bl" rotWithShape="0"/>
          </a:effectLst>
        </p:spPr>
      </p:pic>
      <p:pic>
        <p:nvPicPr>
          <p:cNvPr id="22" name="Picture 21" descr="peeps.png"/>
          <p:cNvPicPr>
            <a:picLocks noChangeAspect="1"/>
          </p:cNvPicPr>
          <p:nvPr/>
        </p:nvPicPr>
        <p:blipFill>
          <a:blip r:embed="rId6" cstate="print"/>
          <a:srcRect l="56468" t="15262" r="21162" b="33470"/>
          <a:stretch>
            <a:fillRect/>
          </a:stretch>
        </p:blipFill>
        <p:spPr>
          <a:xfrm>
            <a:off x="5860144" y="1668499"/>
            <a:ext cx="3895189" cy="1800884"/>
          </a:xfrm>
          <a:prstGeom prst="rect">
            <a:avLst/>
          </a:prstGeom>
          <a:noFill/>
          <a:ln>
            <a:noFill/>
          </a:ln>
          <a:effectLst>
            <a:outerShdw blurRad="63500" sx="102000" sy="102000" algn="ctr" rotWithShape="0">
              <a:prstClr val="black">
                <a:alpha val="40000"/>
              </a:prstClr>
            </a:outerShdw>
            <a:reflection blurRad="6350" stA="52000" endA="300" endPos="35000" dir="5400000" sy="-100000" algn="bl" rotWithShape="0"/>
          </a:effectLst>
        </p:spPr>
      </p:pic>
      <p:pic>
        <p:nvPicPr>
          <p:cNvPr id="23" name="Picture 22" descr="peeps.png"/>
          <p:cNvPicPr>
            <a:picLocks noChangeAspect="1"/>
          </p:cNvPicPr>
          <p:nvPr/>
        </p:nvPicPr>
        <p:blipFill>
          <a:blip r:embed="rId6" cstate="print"/>
          <a:srcRect l="78724" t="33078" r="-52"/>
          <a:stretch>
            <a:fillRect/>
          </a:stretch>
        </p:blipFill>
        <p:spPr>
          <a:xfrm>
            <a:off x="3677481" y="2322999"/>
            <a:ext cx="3713547" cy="2350719"/>
          </a:xfrm>
          <a:prstGeom prst="rect">
            <a:avLst/>
          </a:prstGeom>
          <a:noFill/>
          <a:ln>
            <a:noFill/>
          </a:ln>
          <a:effectLst>
            <a:outerShdw blurRad="63500" sx="102000" sy="102000" algn="ctr" rotWithShape="0">
              <a:prstClr val="black">
                <a:alpha val="40000"/>
              </a:prstClr>
            </a:outerShdw>
            <a:reflection blurRad="6350" stA="52000" endA="300" endPos="35000" dir="5400000" sy="-100000" algn="bl" rotWithShape="0"/>
          </a:effectLst>
        </p:spPr>
      </p:pic>
      <p:sp>
        <p:nvSpPr>
          <p:cNvPr id="24" name="TextBox 23"/>
          <p:cNvSpPr txBox="1"/>
          <p:nvPr/>
        </p:nvSpPr>
        <p:spPr>
          <a:xfrm>
            <a:off x="7092280" y="4400011"/>
            <a:ext cx="3888432" cy="1138773"/>
          </a:xfrm>
          <a:prstGeom prst="rect">
            <a:avLst/>
          </a:prstGeom>
          <a:noFill/>
        </p:spPr>
        <p:txBody>
          <a:bodyPr wrap="square" rtlCol="0">
            <a:spAutoFit/>
          </a:bodyPr>
          <a:lstStyle/>
          <a:p>
            <a:r>
              <a:rPr lang="en-US" sz="4400" b="1" dirty="0" smtClean="0"/>
              <a:t>4 </a:t>
            </a:r>
            <a:r>
              <a:rPr lang="ru-RU" sz="4400" b="1" dirty="0" smtClean="0"/>
              <a:t>МИЛЛИОНА </a:t>
            </a:r>
            <a:r>
              <a:rPr lang="ru-RU" b="1" dirty="0" smtClean="0"/>
              <a:t/>
            </a:r>
            <a:br>
              <a:rPr lang="ru-RU" b="1" dirty="0" smtClean="0"/>
            </a:br>
            <a:r>
              <a:rPr lang="ru-RU" sz="2400" b="1" dirty="0" smtClean="0"/>
              <a:t>приложений для </a:t>
            </a:r>
            <a:r>
              <a:rPr lang="en-US" sz="2400" b="1" dirty="0" smtClean="0"/>
              <a:t>Windows</a:t>
            </a:r>
            <a:endParaRPr lang="en-US" sz="2400" b="1" dirty="0"/>
          </a:p>
        </p:txBody>
      </p:sp>
    </p:spTree>
    <p:extLst>
      <p:ext uri="{BB962C8B-B14F-4D97-AF65-F5344CB8AC3E}">
        <p14:creationId xmlns:p14="http://schemas.microsoft.com/office/powerpoint/2010/main" xmlns="" val="7203564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2"/>
          <p:cNvGrpSpPr/>
          <p:nvPr/>
        </p:nvGrpSpPr>
        <p:grpSpPr>
          <a:xfrm>
            <a:off x="5109029" y="4585055"/>
            <a:ext cx="7099440" cy="2337778"/>
            <a:chOff x="-2" y="3657774"/>
            <a:chExt cx="9144001" cy="1120588"/>
          </a:xfrm>
        </p:grpSpPr>
        <p:grpSp>
          <p:nvGrpSpPr>
            <p:cNvPr id="7" name="Group 49"/>
            <p:cNvGrpSpPr/>
            <p:nvPr/>
          </p:nvGrpSpPr>
          <p:grpSpPr>
            <a:xfrm>
              <a:off x="-1" y="4290494"/>
              <a:ext cx="9144000" cy="472860"/>
              <a:chOff x="0" y="1941837"/>
              <a:chExt cx="9144000" cy="472860"/>
            </a:xfrm>
          </p:grpSpPr>
          <p:cxnSp>
            <p:nvCxnSpPr>
              <p:cNvPr id="9" name="Straight Connector 8"/>
              <p:cNvCxnSpPr/>
              <p:nvPr/>
            </p:nvCxnSpPr>
            <p:spPr>
              <a:xfrm>
                <a:off x="0" y="2414697"/>
                <a:ext cx="9144000" cy="0"/>
              </a:xfrm>
              <a:prstGeom prst="line">
                <a:avLst/>
              </a:prstGeom>
              <a:ln>
                <a:gradFill>
                  <a:gsLst>
                    <a:gs pos="0">
                      <a:schemeClr val="tx1"/>
                    </a:gs>
                    <a:gs pos="50000">
                      <a:srgbClr val="D8F3FC"/>
                    </a:gs>
                    <a:gs pos="100000">
                      <a:srgbClr val="5986B7">
                        <a:alpha val="0"/>
                      </a:srgbClr>
                    </a:gs>
                  </a:gsLst>
                  <a:lin ang="0" scaled="0"/>
                </a:gra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47917" y="1941837"/>
                <a:ext cx="237932" cy="199164"/>
              </a:xfrm>
              <a:prstGeom prst="rect">
                <a:avLst/>
              </a:prstGeom>
            </p:spPr>
            <p:txBody>
              <a:bodyPr wrap="none">
                <a:spAutoFit/>
              </a:bodyPr>
              <a:lstStyle/>
              <a:p>
                <a:pPr lvl="0"/>
                <a:endParaRPr lang="en-US" sz="2100" spc="400" dirty="0">
                  <a:gradFill>
                    <a:gsLst>
                      <a:gs pos="0">
                        <a:srgbClr val="253C55"/>
                      </a:gs>
                      <a:gs pos="50000">
                        <a:srgbClr val="192E47"/>
                      </a:gs>
                    </a:gsLst>
                    <a:lin ang="5400000" scaled="0"/>
                  </a:gradFill>
                  <a:latin typeface="Segoe Light" pitchFamily="34" charset="0"/>
                </a:endParaRPr>
              </a:p>
            </p:txBody>
          </p:sp>
        </p:grpSp>
        <p:sp>
          <p:nvSpPr>
            <p:cNvPr id="8" name="Rounded Rectangle 7"/>
            <p:cNvSpPr/>
            <p:nvPr/>
          </p:nvSpPr>
          <p:spPr bwMode="auto">
            <a:xfrm rot="16200000">
              <a:off x="4011705" y="-353933"/>
              <a:ext cx="1120588" cy="9144001"/>
            </a:xfrm>
            <a:prstGeom prst="roundRect">
              <a:avLst>
                <a:gd name="adj" fmla="val 0"/>
              </a:avLst>
            </a:prstGeom>
            <a:gradFill flip="none" rotWithShape="1">
              <a:gsLst>
                <a:gs pos="0">
                  <a:schemeClr val="tx1">
                    <a:alpha val="48000"/>
                  </a:schemeClr>
                </a:gs>
                <a:gs pos="50000">
                  <a:schemeClr val="tx1">
                    <a:alpha val="8000"/>
                  </a:schemeClr>
                </a:gs>
                <a:gs pos="100000">
                  <a:srgbClr val="00B0F0">
                    <a:alpha val="0"/>
                  </a:srgbClr>
                </a:gs>
              </a:gsLst>
              <a:lin ang="0" scaled="1"/>
              <a:tileRect/>
            </a:gradFill>
            <a:ln w="12700">
              <a:noFill/>
              <a:headEnd type="none" w="med" len="med"/>
              <a:tailEnd type="none" w="med" len="med"/>
            </a:ln>
            <a:effectLst/>
            <a:scene3d>
              <a:camera prst="orthographicFront">
                <a:rot lat="0" lon="0" rev="0"/>
              </a:camera>
              <a:lightRig rig="threePt" dir="t">
                <a:rot lat="0" lon="0" rev="1200000"/>
              </a:lightRig>
            </a:scene3d>
            <a:sp3d prstMaterial="matte"/>
          </p:spPr>
          <p:txBody>
            <a:bodyPr vert="horz" wrap="square" lIns="182880" tIns="182880" rIns="91392" bIns="45696" numCol="1" rtlCol="0" anchor="ctr" anchorCtr="0" compatLnSpc="1">
              <a:prstTxWarp prst="textNoShape">
                <a:avLst/>
              </a:prstTxWarp>
            </a:bodyPr>
            <a:lstStyle/>
            <a:p>
              <a:pPr lvl="0"/>
              <a:endParaRPr lang="en-US" dirty="0">
                <a:gradFill>
                  <a:gsLst>
                    <a:gs pos="0">
                      <a:srgbClr val="253C55"/>
                    </a:gs>
                    <a:gs pos="50000">
                      <a:srgbClr val="192E47"/>
                    </a:gs>
                  </a:gsLst>
                  <a:lin ang="5400000" scaled="0"/>
                </a:gradFill>
                <a:effectLst/>
                <a:latin typeface="Segoe Light" pitchFamily="34" charset="0"/>
              </a:endParaRPr>
            </a:p>
          </p:txBody>
        </p:sp>
      </p:grpSp>
      <p:pic>
        <p:nvPicPr>
          <p:cNvPr id="5" name="Picture 4"/>
          <p:cNvPicPr>
            <a:picLocks noChangeAspect="1"/>
          </p:cNvPicPr>
          <p:nvPr/>
        </p:nvPicPr>
        <p:blipFill rotWithShape="1">
          <a:blip r:embed="rId3">
            <a:extLst>
              <a:ext uri="{28A0092B-C50C-407E-A947-70E740481C1C}">
                <a14:useLocalDpi xmlns:a14="http://schemas.microsoft.com/office/drawing/2010/main" xmlns="" val="0"/>
              </a:ext>
            </a:extLst>
          </a:blip>
          <a:srcRect r="50000"/>
          <a:stretch/>
        </p:blipFill>
        <p:spPr>
          <a:xfrm>
            <a:off x="3" y="0"/>
            <a:ext cx="5224435" cy="6858000"/>
          </a:xfrm>
          <a:prstGeom prst="rect">
            <a:avLst/>
          </a:prstGeom>
          <a:ln>
            <a:noFill/>
          </a:ln>
          <a:effectLst>
            <a:outerShdw blurRad="292100" dist="139700" dir="2700000" algn="tl" rotWithShape="0">
              <a:srgbClr val="333333">
                <a:alpha val="65000"/>
              </a:srgbClr>
            </a:outerShdw>
          </a:effectLst>
        </p:spPr>
      </p:pic>
      <p:sp>
        <p:nvSpPr>
          <p:cNvPr id="3" name="Oval Callout 2"/>
          <p:cNvSpPr/>
          <p:nvPr/>
        </p:nvSpPr>
        <p:spPr>
          <a:xfrm>
            <a:off x="4182299" y="225401"/>
            <a:ext cx="7811503" cy="4359653"/>
          </a:xfrm>
          <a:custGeom>
            <a:avLst/>
            <a:gdLst>
              <a:gd name="connsiteX0" fmla="*/ -319207 w 6830875"/>
              <a:gd name="connsiteY0" fmla="*/ 4683187 h 4043016"/>
              <a:gd name="connsiteX1" fmla="*/ 772113 w 6830875"/>
              <a:gd name="connsiteY1" fmla="*/ 3301660 h 4043016"/>
              <a:gd name="connsiteX2" fmla="*/ 2263543 w 6830875"/>
              <a:gd name="connsiteY2" fmla="*/ 118438 h 4043016"/>
              <a:gd name="connsiteX3" fmla="*/ 5547370 w 6830875"/>
              <a:gd name="connsiteY3" fmla="*/ 442182 h 4043016"/>
              <a:gd name="connsiteX4" fmla="*/ 5016303 w 6830875"/>
              <a:gd name="connsiteY4" fmla="*/ 3807206 h 4043016"/>
              <a:gd name="connsiteX5" fmla="*/ 1774820 w 6830875"/>
              <a:gd name="connsiteY5" fmla="*/ 3794520 h 4043016"/>
              <a:gd name="connsiteX6" fmla="*/ -319207 w 6830875"/>
              <a:gd name="connsiteY6" fmla="*/ 4683187 h 4043016"/>
              <a:gd name="connsiteX0" fmla="*/ 0 w 7811503"/>
              <a:gd name="connsiteY0" fmla="*/ 4359653 h 4359653"/>
              <a:gd name="connsiteX1" fmla="*/ 1752502 w 7811503"/>
              <a:gd name="connsiteY1" fmla="*/ 3301683 h 4359653"/>
              <a:gd name="connsiteX2" fmla="*/ 3243932 w 7811503"/>
              <a:gd name="connsiteY2" fmla="*/ 118461 h 4359653"/>
              <a:gd name="connsiteX3" fmla="*/ 6527759 w 7811503"/>
              <a:gd name="connsiteY3" fmla="*/ 442205 h 4359653"/>
              <a:gd name="connsiteX4" fmla="*/ 5996692 w 7811503"/>
              <a:gd name="connsiteY4" fmla="*/ 3807229 h 4359653"/>
              <a:gd name="connsiteX5" fmla="*/ 2755209 w 7811503"/>
              <a:gd name="connsiteY5" fmla="*/ 3794543 h 4359653"/>
              <a:gd name="connsiteX6" fmla="*/ 0 w 7811503"/>
              <a:gd name="connsiteY6" fmla="*/ 4359653 h 4359653"/>
              <a:gd name="connsiteX0" fmla="*/ 0 w 7811503"/>
              <a:gd name="connsiteY0" fmla="*/ 4359653 h 4359653"/>
              <a:gd name="connsiteX1" fmla="*/ 1752502 w 7811503"/>
              <a:gd name="connsiteY1" fmla="*/ 3301683 h 4359653"/>
              <a:gd name="connsiteX2" fmla="*/ 3243932 w 7811503"/>
              <a:gd name="connsiteY2" fmla="*/ 118461 h 4359653"/>
              <a:gd name="connsiteX3" fmla="*/ 6527759 w 7811503"/>
              <a:gd name="connsiteY3" fmla="*/ 442205 h 4359653"/>
              <a:gd name="connsiteX4" fmla="*/ 5996692 w 7811503"/>
              <a:gd name="connsiteY4" fmla="*/ 3807229 h 4359653"/>
              <a:gd name="connsiteX5" fmla="*/ 2755209 w 7811503"/>
              <a:gd name="connsiteY5" fmla="*/ 3794543 h 4359653"/>
              <a:gd name="connsiteX6" fmla="*/ 0 w 7811503"/>
              <a:gd name="connsiteY6" fmla="*/ 4359653 h 435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1503" h="4359653">
                <a:moveTo>
                  <a:pt x="0" y="4359653"/>
                </a:moveTo>
                <a:cubicBezTo>
                  <a:pt x="631059" y="4053888"/>
                  <a:pt x="1388729" y="3762192"/>
                  <a:pt x="1752502" y="3301683"/>
                </a:cubicBezTo>
                <a:cubicBezTo>
                  <a:pt x="257959" y="2220608"/>
                  <a:pt x="1022148" y="589567"/>
                  <a:pt x="3243932" y="118461"/>
                </a:cubicBezTo>
                <a:cubicBezTo>
                  <a:pt x="4359320" y="-118045"/>
                  <a:pt x="5602117" y="4479"/>
                  <a:pt x="6527759" y="442205"/>
                </a:cubicBezTo>
                <a:cubicBezTo>
                  <a:pt x="8447950" y="1350243"/>
                  <a:pt x="8167798" y="3125385"/>
                  <a:pt x="5996692" y="3807229"/>
                </a:cubicBezTo>
                <a:cubicBezTo>
                  <a:pt x="4981417" y="4126080"/>
                  <a:pt x="3763271" y="4121313"/>
                  <a:pt x="2755209" y="3794543"/>
                </a:cubicBezTo>
                <a:lnTo>
                  <a:pt x="0" y="4359653"/>
                </a:lnTo>
                <a:close/>
              </a:path>
            </a:pathLst>
          </a:custGeom>
          <a:effectLst>
            <a:glow rad="139700">
              <a:schemeClr val="accent3">
                <a:satMod val="175000"/>
                <a:alpha val="40000"/>
              </a:schemeClr>
            </a:glow>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lIns="121899" tIns="60949" rIns="121899" bIns="60949" rtlCol="0" anchor="ctr"/>
          <a:lstStyle/>
          <a:p>
            <a:pPr algn="ctr"/>
            <a:endParaRPr lang="en-US" dirty="0">
              <a:latin typeface="Segoe Light" pitchFamily="34" charset="0"/>
            </a:endParaRPr>
          </a:p>
        </p:txBody>
      </p:sp>
      <p:sp>
        <p:nvSpPr>
          <p:cNvPr id="4" name="Text Placeholder 3"/>
          <p:cNvSpPr>
            <a:spLocks noGrp="1"/>
          </p:cNvSpPr>
          <p:nvPr>
            <p:ph type="body" sz="quarter" idx="10"/>
          </p:nvPr>
        </p:nvSpPr>
        <p:spPr>
          <a:xfrm>
            <a:off x="5268356" y="1694227"/>
            <a:ext cx="6619538" cy="1329595"/>
          </a:xfrm>
        </p:spPr>
        <p:txBody>
          <a:bodyPr>
            <a:normAutofit/>
          </a:bodyPr>
          <a:lstStyle/>
          <a:p>
            <a:pPr marL="0" indent="0" algn="ctr">
              <a:buNone/>
            </a:pPr>
            <a:r>
              <a:rPr lang="en-US" sz="3200" b="1" dirty="0">
                <a:gradFill>
                  <a:gsLst>
                    <a:gs pos="0">
                      <a:schemeClr val="bg1"/>
                    </a:gs>
                    <a:gs pos="100000">
                      <a:schemeClr val="bg1"/>
                    </a:gs>
                  </a:gsLst>
                  <a:path path="circle">
                    <a:fillToRect l="50000" t="130000" r="50000" b="-30000"/>
                  </a:path>
                </a:gradFill>
                <a:latin typeface="Segoe Light" pitchFamily="34" charset="0"/>
              </a:rPr>
              <a:t>“When people hear the word open, they think </a:t>
            </a:r>
            <a:r>
              <a:rPr lang="en-US" sz="3200" b="1" dirty="0" smtClean="0">
                <a:gradFill>
                  <a:gsLst>
                    <a:gs pos="0">
                      <a:schemeClr val="bg1"/>
                    </a:gs>
                    <a:gs pos="100000">
                      <a:schemeClr val="bg1"/>
                    </a:gs>
                  </a:gsLst>
                  <a:path path="circle">
                    <a:fillToRect l="50000" t="130000" r="50000" b="-30000"/>
                  </a:path>
                </a:gradFill>
                <a:latin typeface="Segoe Light" pitchFamily="34" charset="0"/>
              </a:rPr>
              <a:t>Windows” </a:t>
            </a:r>
            <a:endParaRPr lang="en-US" sz="3200" b="1" dirty="0">
              <a:gradFill>
                <a:gsLst>
                  <a:gs pos="0">
                    <a:schemeClr val="bg1"/>
                  </a:gs>
                  <a:gs pos="100000">
                    <a:schemeClr val="bg1"/>
                  </a:gs>
                </a:gsLst>
                <a:path path="circle">
                  <a:fillToRect l="50000" t="130000" r="50000" b="-30000"/>
                </a:path>
              </a:gradFill>
              <a:latin typeface="Segoe Light" pitchFamily="34" charset="0"/>
            </a:endParaRPr>
          </a:p>
        </p:txBody>
      </p:sp>
      <p:sp>
        <p:nvSpPr>
          <p:cNvPr id="2" name="TextBox 1"/>
          <p:cNvSpPr txBox="1"/>
          <p:nvPr/>
        </p:nvSpPr>
        <p:spPr>
          <a:xfrm>
            <a:off x="7508399" y="3147324"/>
            <a:ext cx="3472397" cy="369332"/>
          </a:xfrm>
          <a:prstGeom prst="rect">
            <a:avLst/>
          </a:prstGeom>
          <a:noFill/>
        </p:spPr>
        <p:txBody>
          <a:bodyPr wrap="square" lIns="0" tIns="0" rIns="0" bIns="0" rtlCol="0">
            <a:spAutoFit/>
          </a:bodyPr>
          <a:lstStyle/>
          <a:p>
            <a:r>
              <a:rPr lang="en-US" b="1" i="1" dirty="0" smtClean="0">
                <a:solidFill>
                  <a:schemeClr val="bg1"/>
                </a:solidFill>
                <a:latin typeface="Segoe Light" pitchFamily="34" charset="0"/>
              </a:rPr>
              <a:t>-</a:t>
            </a:r>
            <a:r>
              <a:rPr lang="en-US" b="1" i="1" dirty="0" smtClean="0">
                <a:gradFill>
                  <a:gsLst>
                    <a:gs pos="0">
                      <a:schemeClr val="bg1"/>
                    </a:gs>
                    <a:gs pos="100000">
                      <a:schemeClr val="bg1"/>
                    </a:gs>
                  </a:gsLst>
                  <a:path path="circle">
                    <a:fillToRect l="50000" t="130000" r="50000" b="-30000"/>
                  </a:path>
                </a:gradFill>
                <a:latin typeface="Segoe Light" pitchFamily="34" charset="0"/>
              </a:rPr>
              <a:t>Steve Jobs, October 2010</a:t>
            </a:r>
          </a:p>
        </p:txBody>
      </p:sp>
    </p:spTree>
    <p:extLst>
      <p:ext uri="{BB962C8B-B14F-4D97-AF65-F5344CB8AC3E}">
        <p14:creationId xmlns:p14="http://schemas.microsoft.com/office/powerpoint/2010/main" xmlns="" val="25879690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 presetClass="entr" presetSubtype="0" fill="hold" grpId="0" nodeType="withEffect">
                                  <p:stCondLst>
                                    <p:cond delay="25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2" name="Picture 81" descr="CUE10_PCs.png"/>
          <p:cNvPicPr>
            <a:picLocks noChangeAspect="1"/>
          </p:cNvPicPr>
          <p:nvPr/>
        </p:nvPicPr>
        <p:blipFill>
          <a:blip r:embed="rId3" cstate="print"/>
          <a:stretch>
            <a:fillRect/>
          </a:stretch>
        </p:blipFill>
        <p:spPr>
          <a:xfrm>
            <a:off x="6655661" y="4575377"/>
            <a:ext cx="4874981" cy="2377776"/>
          </a:xfrm>
          <a:prstGeom prst="rect">
            <a:avLst/>
          </a:prstGeom>
        </p:spPr>
      </p:pic>
      <p:sp>
        <p:nvSpPr>
          <p:cNvPr id="2" name="Title 1"/>
          <p:cNvSpPr>
            <a:spLocks noGrp="1"/>
          </p:cNvSpPr>
          <p:nvPr>
            <p:ph type="title"/>
          </p:nvPr>
        </p:nvSpPr>
        <p:spPr/>
        <p:txBody>
          <a:bodyPr/>
          <a:lstStyle/>
          <a:p>
            <a:r>
              <a:rPr lang="en-US" dirty="0" smtClean="0">
                <a:gradFill>
                  <a:gsLst>
                    <a:gs pos="0">
                      <a:schemeClr val="accent6"/>
                    </a:gs>
                    <a:gs pos="100000">
                      <a:schemeClr val="accent6"/>
                    </a:gs>
                  </a:gsLst>
                  <a:lin ang="5400000" scaled="0"/>
                </a:gradFill>
              </a:rPr>
              <a:t>Windows 7</a:t>
            </a:r>
            <a:br>
              <a:rPr lang="en-US" dirty="0" smtClean="0">
                <a:gradFill>
                  <a:gsLst>
                    <a:gs pos="0">
                      <a:schemeClr val="accent6"/>
                    </a:gs>
                    <a:gs pos="100000">
                      <a:schemeClr val="accent6"/>
                    </a:gs>
                  </a:gsLst>
                  <a:lin ang="5400000" scaled="0"/>
                </a:gradFill>
              </a:rPr>
            </a:br>
            <a:endParaRPr lang="en-US" dirty="0">
              <a:gradFill>
                <a:gsLst>
                  <a:gs pos="0">
                    <a:schemeClr val="accent6"/>
                  </a:gs>
                  <a:gs pos="100000">
                    <a:schemeClr val="accent6"/>
                  </a:gs>
                </a:gsLst>
                <a:lin ang="5400000" scaled="0"/>
              </a:gradFill>
            </a:endParaRPr>
          </a:p>
        </p:txBody>
      </p:sp>
      <p:sp>
        <p:nvSpPr>
          <p:cNvPr id="5" name="Text Placeholder 4"/>
          <p:cNvSpPr>
            <a:spLocks noGrp="1"/>
          </p:cNvSpPr>
          <p:nvPr>
            <p:ph type="body" sz="quarter" idx="13"/>
          </p:nvPr>
        </p:nvSpPr>
        <p:spPr/>
        <p:txBody>
          <a:bodyPr>
            <a:normAutofit/>
          </a:bodyPr>
          <a:lstStyle/>
          <a:p>
            <a:r>
              <a:rPr lang="ru-RU" dirty="0" smtClean="0">
                <a:gradFill>
                  <a:gsLst>
                    <a:gs pos="0">
                      <a:schemeClr val="tx1"/>
                    </a:gs>
                    <a:gs pos="100000">
                      <a:schemeClr val="tx1"/>
                    </a:gs>
                  </a:gsLst>
                  <a:lin ang="5400000" scaled="0"/>
                </a:gradFill>
                <a:latin typeface="Segoe Light" pitchFamily="34" charset="0"/>
              </a:rPr>
              <a:t>Глубокая интеграция и поддержка индустриальных стандартов</a:t>
            </a:r>
            <a:endParaRPr lang="en-US" dirty="0">
              <a:gradFill>
                <a:gsLst>
                  <a:gs pos="0">
                    <a:schemeClr val="tx1"/>
                  </a:gs>
                  <a:gs pos="100000">
                    <a:schemeClr val="tx1"/>
                  </a:gs>
                </a:gsLst>
                <a:lin ang="5400000" scaled="0"/>
              </a:gradFill>
              <a:latin typeface="Segoe Light" pitchFamily="34" charset="0"/>
            </a:endParaRPr>
          </a:p>
        </p:txBody>
      </p:sp>
      <p:sp>
        <p:nvSpPr>
          <p:cNvPr id="10" name="Content Placeholder 2"/>
          <p:cNvSpPr txBox="1">
            <a:spLocks/>
          </p:cNvSpPr>
          <p:nvPr/>
        </p:nvSpPr>
        <p:spPr>
          <a:xfrm>
            <a:off x="596900" y="2024934"/>
            <a:ext cx="3014556" cy="1859955"/>
          </a:xfrm>
          <a:prstGeom prst="rect">
            <a:avLst/>
          </a:prstGeom>
        </p:spPr>
        <p:txBody>
          <a:bodyPr vert="horz" lIns="0" tIns="51268" rIns="102538" bIns="51268" numCol="2" rtlCol="0">
            <a:noAutofit/>
          </a:bodyPr>
          <a:lstStyle>
            <a:lvl1pPr marL="288437" indent="-288437" algn="l" defTabSz="769166" rtl="0" eaLnBrk="1" latinLnBrk="0" hangingPunct="1">
              <a:lnSpc>
                <a:spcPct val="85000"/>
              </a:lnSpc>
              <a:spcBef>
                <a:spcPts val="2019"/>
              </a:spcBef>
              <a:spcAft>
                <a:spcPts val="0"/>
              </a:spcAft>
              <a:buClr>
                <a:srgbClr val="00B0F0"/>
              </a:buClr>
              <a:buSzPct val="100000"/>
              <a:buFont typeface="Wingdings" pitchFamily="2" charset="2"/>
              <a:buChar char="§"/>
              <a:defRPr sz="2000" kern="1200" spc="-60" baseline="0">
                <a:solidFill>
                  <a:srgbClr val="666666"/>
                </a:solidFill>
                <a:latin typeface="Segoe UI" pitchFamily="34" charset="0"/>
                <a:ea typeface="Segoe UI" pitchFamily="34" charset="0"/>
                <a:cs typeface="Segoe UI" pitchFamily="34" charset="0"/>
              </a:defRPr>
            </a:lvl1pPr>
            <a:lvl2pPr marL="624947" indent="-240364" algn="l" defTabSz="769166" rtl="0" eaLnBrk="1" latinLnBrk="0" hangingPunct="1">
              <a:lnSpc>
                <a:spcPct val="85000"/>
              </a:lnSpc>
              <a:spcBef>
                <a:spcPts val="505"/>
              </a:spcBef>
              <a:spcAft>
                <a:spcPts val="0"/>
              </a:spcAft>
              <a:buClr>
                <a:srgbClr val="00B0F0"/>
              </a:buClr>
              <a:buSzPct val="100000"/>
              <a:buFont typeface="Wingdings" pitchFamily="2" charset="2"/>
              <a:buChar char="§"/>
              <a:defRPr sz="1700" kern="1200" spc="-60" baseline="0">
                <a:solidFill>
                  <a:srgbClr val="666666"/>
                </a:solidFill>
                <a:latin typeface="Segoe UI" pitchFamily="34" charset="0"/>
                <a:ea typeface="Segoe UI" pitchFamily="34" charset="0"/>
                <a:cs typeface="Segoe UI" pitchFamily="34" charset="0"/>
              </a:defRPr>
            </a:lvl2pPr>
            <a:lvl3pPr marL="961456" indent="-192291" algn="l" defTabSz="769166" rtl="0" eaLnBrk="1" latinLnBrk="0" hangingPunct="1">
              <a:lnSpc>
                <a:spcPct val="85000"/>
              </a:lnSpc>
              <a:spcBef>
                <a:spcPts val="505"/>
              </a:spcBef>
              <a:spcAft>
                <a:spcPts val="0"/>
              </a:spcAft>
              <a:buClr>
                <a:srgbClr val="00B0F0"/>
              </a:buClr>
              <a:buFont typeface="Wingdings" pitchFamily="2" charset="2"/>
              <a:buChar char="§"/>
              <a:defRPr sz="1600" kern="1200" spc="-60" baseline="0">
                <a:solidFill>
                  <a:srgbClr val="666666"/>
                </a:solidFill>
                <a:latin typeface="Segoe UI" pitchFamily="34" charset="0"/>
                <a:ea typeface="Segoe UI" pitchFamily="34" charset="0"/>
                <a:cs typeface="Segoe UI" pitchFamily="34" charset="0"/>
              </a:defRPr>
            </a:lvl3pPr>
            <a:lvl4pPr marL="1346039" indent="-192291" algn="l" defTabSz="769166" rtl="0" eaLnBrk="1" latinLnBrk="0" hangingPunct="1">
              <a:lnSpc>
                <a:spcPct val="85000"/>
              </a:lnSpc>
              <a:spcBef>
                <a:spcPts val="505"/>
              </a:spcBef>
              <a:spcAft>
                <a:spcPts val="0"/>
              </a:spcAft>
              <a:buClr>
                <a:srgbClr val="00B0F0"/>
              </a:buClr>
              <a:buFont typeface="Wingdings" pitchFamily="2" charset="2"/>
              <a:buChar char="§"/>
              <a:defRPr sz="1600" kern="1200" spc="-60" baseline="0">
                <a:solidFill>
                  <a:srgbClr val="666666"/>
                </a:solidFill>
                <a:latin typeface="Segoe UI" pitchFamily="34" charset="0"/>
                <a:ea typeface="Segoe UI" pitchFamily="34" charset="0"/>
                <a:cs typeface="Segoe UI" pitchFamily="34" charset="0"/>
              </a:defRPr>
            </a:lvl4pPr>
            <a:lvl5pPr marL="1730622" indent="-192291" algn="l" defTabSz="769166" rtl="0" eaLnBrk="1" latinLnBrk="0" hangingPunct="1">
              <a:lnSpc>
                <a:spcPct val="85000"/>
              </a:lnSpc>
              <a:spcBef>
                <a:spcPts val="505"/>
              </a:spcBef>
              <a:spcAft>
                <a:spcPts val="0"/>
              </a:spcAft>
              <a:buClr>
                <a:srgbClr val="00B0F0"/>
              </a:buClr>
              <a:buFont typeface="Wingdings" pitchFamily="2" charset="2"/>
              <a:buChar char="§"/>
              <a:defRPr sz="1600" kern="1200" spc="-60" baseline="0">
                <a:solidFill>
                  <a:srgbClr val="666666"/>
                </a:solidFill>
                <a:latin typeface="Segoe UI" pitchFamily="34" charset="0"/>
                <a:ea typeface="Segoe UI" pitchFamily="34" charset="0"/>
                <a:cs typeface="Segoe UI" pitchFamily="34" charset="0"/>
              </a:defRPr>
            </a:lvl5pPr>
            <a:lvl6pPr marL="2115205" indent="-192291" algn="l" defTabSz="769166"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499788" indent="-192291" algn="l" defTabSz="769166"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884370" indent="-192291" algn="l" defTabSz="769166"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268953" indent="-192291" algn="l" defTabSz="769166" rtl="0" eaLnBrk="1" latinLnBrk="0" hangingPunct="1">
              <a:spcBef>
                <a:spcPct val="20000"/>
              </a:spcBef>
              <a:buFont typeface="Arial" pitchFamily="34" charset="0"/>
              <a:buChar char="•"/>
              <a:defRPr sz="1700" kern="1200">
                <a:solidFill>
                  <a:schemeClr val="tx1"/>
                </a:solidFill>
                <a:latin typeface="+mn-lt"/>
                <a:ea typeface="+mn-ea"/>
                <a:cs typeface="+mn-cs"/>
              </a:defRPr>
            </a:lvl9pPr>
          </a:lstStyle>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CSS</a:t>
            </a:r>
          </a:p>
          <a:p>
            <a:pPr marL="0" indent="0">
              <a:lnSpc>
                <a:spcPct val="100000"/>
              </a:lnSpc>
              <a:spcBef>
                <a:spcPts val="0"/>
              </a:spcBef>
              <a:buClr>
                <a:schemeClr val="tx1"/>
              </a:buClr>
              <a:buNone/>
            </a:pPr>
            <a:r>
              <a:rPr lang="en-US" sz="1800" dirty="0" err="1">
                <a:gradFill>
                  <a:gsLst>
                    <a:gs pos="0">
                      <a:schemeClr val="tx1"/>
                    </a:gs>
                    <a:gs pos="100000">
                      <a:schemeClr val="tx1"/>
                    </a:gs>
                  </a:gsLst>
                  <a:lin ang="5400000" scaled="0"/>
                </a:gradFill>
                <a:latin typeface="Segoe Light" pitchFamily="34" charset="0"/>
              </a:rPr>
              <a:t>ECMAScript</a:t>
            </a:r>
            <a:endParaRPr lang="en-US" sz="1800" dirty="0">
              <a:gradFill>
                <a:gsLst>
                  <a:gs pos="0">
                    <a:schemeClr val="tx1"/>
                  </a:gs>
                  <a:gs pos="100000">
                    <a:schemeClr val="tx1"/>
                  </a:gs>
                </a:gsLst>
                <a:lin ang="5400000" scaled="0"/>
              </a:gradFill>
              <a:latin typeface="Segoe Light" pitchFamily="34" charset="0"/>
            </a:endParaRP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HTM</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MIME</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WSDL</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XML</a:t>
            </a:r>
          </a:p>
        </p:txBody>
      </p:sp>
      <p:sp>
        <p:nvSpPr>
          <p:cNvPr id="31" name="Content Placeholder 2"/>
          <p:cNvSpPr txBox="1">
            <a:spLocks/>
          </p:cNvSpPr>
          <p:nvPr/>
        </p:nvSpPr>
        <p:spPr>
          <a:xfrm>
            <a:off x="2521820" y="2024934"/>
            <a:ext cx="2954955" cy="2435907"/>
          </a:xfrm>
          <a:prstGeom prst="rect">
            <a:avLst/>
          </a:prstGeom>
        </p:spPr>
        <p:txBody>
          <a:bodyPr vert="horz" lIns="0" tIns="51268" rIns="102538" bIns="51268" numCol="2" rtlCol="0">
            <a:noAutofit/>
          </a:bodyPr>
          <a:lstStyle>
            <a:lvl1pPr marL="288437" indent="-288437" algn="l" defTabSz="769166" rtl="0" eaLnBrk="1" latinLnBrk="0" hangingPunct="1">
              <a:lnSpc>
                <a:spcPct val="85000"/>
              </a:lnSpc>
              <a:spcBef>
                <a:spcPts val="2019"/>
              </a:spcBef>
              <a:spcAft>
                <a:spcPts val="0"/>
              </a:spcAft>
              <a:buClr>
                <a:srgbClr val="00B0F0"/>
              </a:buClr>
              <a:buSzPct val="100000"/>
              <a:buFont typeface="Wingdings" pitchFamily="2" charset="2"/>
              <a:buChar char="§"/>
              <a:defRPr sz="2000" kern="1200" spc="-60" baseline="0">
                <a:solidFill>
                  <a:srgbClr val="666666"/>
                </a:solidFill>
                <a:latin typeface="Segoe UI" pitchFamily="34" charset="0"/>
                <a:ea typeface="Segoe UI" pitchFamily="34" charset="0"/>
                <a:cs typeface="Segoe UI" pitchFamily="34" charset="0"/>
              </a:defRPr>
            </a:lvl1pPr>
            <a:lvl2pPr marL="624947" indent="-240364" algn="l" defTabSz="769166" rtl="0" eaLnBrk="1" latinLnBrk="0" hangingPunct="1">
              <a:lnSpc>
                <a:spcPct val="85000"/>
              </a:lnSpc>
              <a:spcBef>
                <a:spcPts val="505"/>
              </a:spcBef>
              <a:spcAft>
                <a:spcPts val="0"/>
              </a:spcAft>
              <a:buClr>
                <a:srgbClr val="00B0F0"/>
              </a:buClr>
              <a:buSzPct val="100000"/>
              <a:buFont typeface="Wingdings" pitchFamily="2" charset="2"/>
              <a:buChar char="§"/>
              <a:defRPr sz="1700" kern="1200" spc="-60" baseline="0">
                <a:solidFill>
                  <a:srgbClr val="666666"/>
                </a:solidFill>
                <a:latin typeface="Segoe UI" pitchFamily="34" charset="0"/>
                <a:ea typeface="Segoe UI" pitchFamily="34" charset="0"/>
                <a:cs typeface="Segoe UI" pitchFamily="34" charset="0"/>
              </a:defRPr>
            </a:lvl2pPr>
            <a:lvl3pPr marL="961456" indent="-192291" algn="l" defTabSz="769166" rtl="0" eaLnBrk="1" latinLnBrk="0" hangingPunct="1">
              <a:lnSpc>
                <a:spcPct val="85000"/>
              </a:lnSpc>
              <a:spcBef>
                <a:spcPts val="505"/>
              </a:spcBef>
              <a:spcAft>
                <a:spcPts val="0"/>
              </a:spcAft>
              <a:buClr>
                <a:srgbClr val="00B0F0"/>
              </a:buClr>
              <a:buFont typeface="Wingdings" pitchFamily="2" charset="2"/>
              <a:buChar char="§"/>
              <a:defRPr sz="1600" kern="1200" spc="-60" baseline="0">
                <a:solidFill>
                  <a:srgbClr val="666666"/>
                </a:solidFill>
                <a:latin typeface="Segoe UI" pitchFamily="34" charset="0"/>
                <a:ea typeface="Segoe UI" pitchFamily="34" charset="0"/>
                <a:cs typeface="Segoe UI" pitchFamily="34" charset="0"/>
              </a:defRPr>
            </a:lvl3pPr>
            <a:lvl4pPr marL="1346039" indent="-192291" algn="l" defTabSz="769166" rtl="0" eaLnBrk="1" latinLnBrk="0" hangingPunct="1">
              <a:lnSpc>
                <a:spcPct val="85000"/>
              </a:lnSpc>
              <a:spcBef>
                <a:spcPts val="505"/>
              </a:spcBef>
              <a:spcAft>
                <a:spcPts val="0"/>
              </a:spcAft>
              <a:buClr>
                <a:srgbClr val="00B0F0"/>
              </a:buClr>
              <a:buFont typeface="Wingdings" pitchFamily="2" charset="2"/>
              <a:buChar char="§"/>
              <a:defRPr sz="1600" kern="1200" spc="-60" baseline="0">
                <a:solidFill>
                  <a:srgbClr val="666666"/>
                </a:solidFill>
                <a:latin typeface="Segoe UI" pitchFamily="34" charset="0"/>
                <a:ea typeface="Segoe UI" pitchFamily="34" charset="0"/>
                <a:cs typeface="Segoe UI" pitchFamily="34" charset="0"/>
              </a:defRPr>
            </a:lvl4pPr>
            <a:lvl5pPr marL="1730622" indent="-192291" algn="l" defTabSz="769166" rtl="0" eaLnBrk="1" latinLnBrk="0" hangingPunct="1">
              <a:lnSpc>
                <a:spcPct val="85000"/>
              </a:lnSpc>
              <a:spcBef>
                <a:spcPts val="505"/>
              </a:spcBef>
              <a:spcAft>
                <a:spcPts val="0"/>
              </a:spcAft>
              <a:buClr>
                <a:srgbClr val="00B0F0"/>
              </a:buClr>
              <a:buFont typeface="Wingdings" pitchFamily="2" charset="2"/>
              <a:buChar char="§"/>
              <a:defRPr sz="1600" kern="1200" spc="-60" baseline="0">
                <a:solidFill>
                  <a:srgbClr val="666666"/>
                </a:solidFill>
                <a:latin typeface="Segoe UI" pitchFamily="34" charset="0"/>
                <a:ea typeface="Segoe UI" pitchFamily="34" charset="0"/>
                <a:cs typeface="Segoe UI" pitchFamily="34" charset="0"/>
              </a:defRPr>
            </a:lvl5pPr>
            <a:lvl6pPr marL="2115205" indent="-192291" algn="l" defTabSz="769166"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499788" indent="-192291" algn="l" defTabSz="769166"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884370" indent="-192291" algn="l" defTabSz="769166"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268953" indent="-192291" algn="l" defTabSz="769166" rtl="0" eaLnBrk="1" latinLnBrk="0" hangingPunct="1">
              <a:spcBef>
                <a:spcPct val="20000"/>
              </a:spcBef>
              <a:buFont typeface="Arial" pitchFamily="34" charset="0"/>
              <a:buChar char="•"/>
              <a:defRPr sz="1700" kern="1200">
                <a:solidFill>
                  <a:schemeClr val="tx1"/>
                </a:solidFill>
                <a:latin typeface="+mn-lt"/>
                <a:ea typeface="+mn-ea"/>
                <a:cs typeface="+mn-cs"/>
              </a:defRPr>
            </a:lvl9pPr>
          </a:lstStyle>
          <a:p>
            <a:pPr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ATAPI</a:t>
            </a:r>
          </a:p>
          <a:p>
            <a:pPr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CIFS</a:t>
            </a:r>
          </a:p>
          <a:p>
            <a:pPr indent="0">
              <a:lnSpc>
                <a:spcPct val="100000"/>
              </a:lnSpc>
              <a:spcBef>
                <a:spcPts val="0"/>
              </a:spcBef>
              <a:buClr>
                <a:schemeClr val="tx1"/>
              </a:buClr>
              <a:buNone/>
            </a:pPr>
            <a:r>
              <a:rPr lang="en-US" sz="1800" dirty="0" err="1">
                <a:gradFill>
                  <a:gsLst>
                    <a:gs pos="0">
                      <a:schemeClr val="tx1"/>
                    </a:gs>
                    <a:gs pos="100000">
                      <a:schemeClr val="tx1"/>
                    </a:gs>
                  </a:gsLst>
                  <a:lin ang="5400000" scaled="0"/>
                </a:gradFill>
                <a:latin typeface="Segoe Light" pitchFamily="34" charset="0"/>
              </a:rPr>
              <a:t>iSCSI</a:t>
            </a:r>
            <a:endParaRPr lang="en-US" sz="1800" dirty="0">
              <a:gradFill>
                <a:gsLst>
                  <a:gs pos="0">
                    <a:schemeClr val="tx1"/>
                  </a:gs>
                  <a:gs pos="100000">
                    <a:schemeClr val="tx1"/>
                  </a:gs>
                </a:gsLst>
                <a:lin ang="5400000" scaled="0"/>
              </a:gradFill>
              <a:latin typeface="Segoe Light" pitchFamily="34" charset="0"/>
            </a:endParaRPr>
          </a:p>
          <a:p>
            <a:pPr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SATA</a:t>
            </a:r>
          </a:p>
          <a:p>
            <a:pPr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SCSI</a:t>
            </a:r>
          </a:p>
          <a:p>
            <a:pPr marL="736355" indent="0">
              <a:lnSpc>
                <a:spcPct val="100000"/>
              </a:lnSpc>
              <a:spcBef>
                <a:spcPts val="0"/>
              </a:spcBef>
              <a:buClr>
                <a:schemeClr val="tx1"/>
              </a:buClr>
              <a:buNone/>
            </a:pPr>
            <a:endParaRPr lang="en-US" sz="1800" dirty="0">
              <a:gradFill>
                <a:gsLst>
                  <a:gs pos="0">
                    <a:schemeClr val="tx1"/>
                  </a:gs>
                  <a:gs pos="100000">
                    <a:schemeClr val="tx1"/>
                  </a:gs>
                </a:gsLst>
                <a:lin ang="5400000" scaled="0"/>
              </a:gradFill>
              <a:latin typeface="Segoe Light" pitchFamily="34" charset="0"/>
            </a:endParaRPr>
          </a:p>
        </p:txBody>
      </p:sp>
      <p:sp>
        <p:nvSpPr>
          <p:cNvPr id="38" name="Content Placeholder 2"/>
          <p:cNvSpPr txBox="1">
            <a:spLocks/>
          </p:cNvSpPr>
          <p:nvPr/>
        </p:nvSpPr>
        <p:spPr>
          <a:xfrm>
            <a:off x="598380" y="4691867"/>
            <a:ext cx="3315167" cy="2295004"/>
          </a:xfrm>
          <a:prstGeom prst="rect">
            <a:avLst/>
          </a:prstGeom>
        </p:spPr>
        <p:txBody>
          <a:bodyPr vert="horz" lIns="0" tIns="51268" rIns="102538" bIns="51268" numCol="2" rtlCol="0">
            <a:noAutofit/>
          </a:bodyPr>
          <a:lstStyle>
            <a:lvl1pPr marL="288437" indent="-288437" algn="l" defTabSz="769166" rtl="0" eaLnBrk="1" latinLnBrk="0" hangingPunct="1">
              <a:lnSpc>
                <a:spcPct val="85000"/>
              </a:lnSpc>
              <a:spcBef>
                <a:spcPts val="2019"/>
              </a:spcBef>
              <a:spcAft>
                <a:spcPts val="0"/>
              </a:spcAft>
              <a:buClr>
                <a:srgbClr val="00B0F0"/>
              </a:buClr>
              <a:buSzPct val="100000"/>
              <a:buFont typeface="Wingdings" pitchFamily="2" charset="2"/>
              <a:buChar char="§"/>
              <a:defRPr sz="2000" kern="1200" spc="-60" baseline="0">
                <a:solidFill>
                  <a:srgbClr val="666666"/>
                </a:solidFill>
                <a:latin typeface="Segoe UI" pitchFamily="34" charset="0"/>
                <a:ea typeface="Segoe UI" pitchFamily="34" charset="0"/>
                <a:cs typeface="Segoe UI" pitchFamily="34" charset="0"/>
              </a:defRPr>
            </a:lvl1pPr>
            <a:lvl2pPr marL="624947" indent="-240364" algn="l" defTabSz="769166" rtl="0" eaLnBrk="1" latinLnBrk="0" hangingPunct="1">
              <a:lnSpc>
                <a:spcPct val="85000"/>
              </a:lnSpc>
              <a:spcBef>
                <a:spcPts val="505"/>
              </a:spcBef>
              <a:spcAft>
                <a:spcPts val="0"/>
              </a:spcAft>
              <a:buClr>
                <a:srgbClr val="00B0F0"/>
              </a:buClr>
              <a:buSzPct val="100000"/>
              <a:buFont typeface="Wingdings" pitchFamily="2" charset="2"/>
              <a:buChar char="§"/>
              <a:defRPr sz="1700" kern="1200" spc="-60" baseline="0">
                <a:solidFill>
                  <a:srgbClr val="666666"/>
                </a:solidFill>
                <a:latin typeface="Segoe UI" pitchFamily="34" charset="0"/>
                <a:ea typeface="Segoe UI" pitchFamily="34" charset="0"/>
                <a:cs typeface="Segoe UI" pitchFamily="34" charset="0"/>
              </a:defRPr>
            </a:lvl2pPr>
            <a:lvl3pPr marL="961456" indent="-192291" algn="l" defTabSz="769166" rtl="0" eaLnBrk="1" latinLnBrk="0" hangingPunct="1">
              <a:lnSpc>
                <a:spcPct val="85000"/>
              </a:lnSpc>
              <a:spcBef>
                <a:spcPts val="505"/>
              </a:spcBef>
              <a:spcAft>
                <a:spcPts val="0"/>
              </a:spcAft>
              <a:buClr>
                <a:srgbClr val="00B0F0"/>
              </a:buClr>
              <a:buFont typeface="Wingdings" pitchFamily="2" charset="2"/>
              <a:buChar char="§"/>
              <a:defRPr sz="1600" kern="1200" spc="-60" baseline="0">
                <a:solidFill>
                  <a:srgbClr val="666666"/>
                </a:solidFill>
                <a:latin typeface="Segoe UI" pitchFamily="34" charset="0"/>
                <a:ea typeface="Segoe UI" pitchFamily="34" charset="0"/>
                <a:cs typeface="Segoe UI" pitchFamily="34" charset="0"/>
              </a:defRPr>
            </a:lvl3pPr>
            <a:lvl4pPr marL="1346039" indent="-192291" algn="l" defTabSz="769166" rtl="0" eaLnBrk="1" latinLnBrk="0" hangingPunct="1">
              <a:lnSpc>
                <a:spcPct val="85000"/>
              </a:lnSpc>
              <a:spcBef>
                <a:spcPts val="505"/>
              </a:spcBef>
              <a:spcAft>
                <a:spcPts val="0"/>
              </a:spcAft>
              <a:buClr>
                <a:srgbClr val="00B0F0"/>
              </a:buClr>
              <a:buFont typeface="Wingdings" pitchFamily="2" charset="2"/>
              <a:buChar char="§"/>
              <a:defRPr sz="1600" kern="1200" spc="-60" baseline="0">
                <a:solidFill>
                  <a:srgbClr val="666666"/>
                </a:solidFill>
                <a:latin typeface="Segoe UI" pitchFamily="34" charset="0"/>
                <a:ea typeface="Segoe UI" pitchFamily="34" charset="0"/>
                <a:cs typeface="Segoe UI" pitchFamily="34" charset="0"/>
              </a:defRPr>
            </a:lvl4pPr>
            <a:lvl5pPr marL="1730622" indent="-192291" algn="l" defTabSz="769166" rtl="0" eaLnBrk="1" latinLnBrk="0" hangingPunct="1">
              <a:lnSpc>
                <a:spcPct val="85000"/>
              </a:lnSpc>
              <a:spcBef>
                <a:spcPts val="505"/>
              </a:spcBef>
              <a:spcAft>
                <a:spcPts val="0"/>
              </a:spcAft>
              <a:buClr>
                <a:srgbClr val="00B0F0"/>
              </a:buClr>
              <a:buFont typeface="Wingdings" pitchFamily="2" charset="2"/>
              <a:buChar char="§"/>
              <a:defRPr sz="1600" kern="1200" spc="-60" baseline="0">
                <a:solidFill>
                  <a:srgbClr val="666666"/>
                </a:solidFill>
                <a:latin typeface="Segoe UI" pitchFamily="34" charset="0"/>
                <a:ea typeface="Segoe UI" pitchFamily="34" charset="0"/>
                <a:cs typeface="Segoe UI" pitchFamily="34" charset="0"/>
              </a:defRPr>
            </a:lvl5pPr>
            <a:lvl6pPr marL="2115205" indent="-192291" algn="l" defTabSz="769166"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499788" indent="-192291" algn="l" defTabSz="769166"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884370" indent="-192291" algn="l" defTabSz="769166"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268953" indent="-192291" algn="l" defTabSz="769166" rtl="0" eaLnBrk="1" latinLnBrk="0" hangingPunct="1">
              <a:spcBef>
                <a:spcPct val="20000"/>
              </a:spcBef>
              <a:buFont typeface="Arial" pitchFamily="34" charset="0"/>
              <a:buChar char="•"/>
              <a:defRPr sz="1700" kern="1200">
                <a:solidFill>
                  <a:schemeClr val="tx1"/>
                </a:solidFill>
                <a:latin typeface="+mn-lt"/>
                <a:ea typeface="+mn-ea"/>
                <a:cs typeface="+mn-cs"/>
              </a:defRPr>
            </a:lvl9pPr>
          </a:lstStyle>
          <a:p>
            <a:pPr marL="0" indent="0">
              <a:lnSpc>
                <a:spcPct val="100000"/>
              </a:lnSpc>
              <a:spcBef>
                <a:spcPts val="0"/>
              </a:spcBef>
              <a:buClr>
                <a:schemeClr val="tx1"/>
              </a:buClr>
              <a:buNone/>
            </a:pPr>
            <a:r>
              <a:rPr lang="en-US" sz="1600" dirty="0">
                <a:gradFill>
                  <a:gsLst>
                    <a:gs pos="0">
                      <a:schemeClr val="tx1"/>
                    </a:gs>
                    <a:gs pos="100000">
                      <a:schemeClr val="tx1"/>
                    </a:gs>
                  </a:gsLst>
                  <a:lin ang="5400000" scaled="0"/>
                </a:gradFill>
                <a:latin typeface="Segoe Light" pitchFamily="34" charset="0"/>
              </a:rPr>
              <a:t>ACPI</a:t>
            </a:r>
          </a:p>
          <a:p>
            <a:pPr marL="0" indent="0">
              <a:lnSpc>
                <a:spcPct val="100000"/>
              </a:lnSpc>
              <a:spcBef>
                <a:spcPts val="0"/>
              </a:spcBef>
              <a:buClr>
                <a:schemeClr val="tx1"/>
              </a:buClr>
              <a:buNone/>
            </a:pPr>
            <a:r>
              <a:rPr lang="en-US" sz="1600" dirty="0">
                <a:gradFill>
                  <a:gsLst>
                    <a:gs pos="0">
                      <a:schemeClr val="tx1"/>
                    </a:gs>
                    <a:gs pos="100000">
                      <a:schemeClr val="tx1"/>
                    </a:gs>
                  </a:gsLst>
                  <a:lin ang="5400000" scaled="0"/>
                </a:gradFill>
                <a:latin typeface="Segoe Light" pitchFamily="34" charset="0"/>
              </a:rPr>
              <a:t>CIM</a:t>
            </a:r>
          </a:p>
          <a:p>
            <a:pPr marL="0" indent="0">
              <a:lnSpc>
                <a:spcPct val="100000"/>
              </a:lnSpc>
              <a:spcBef>
                <a:spcPts val="0"/>
              </a:spcBef>
              <a:buClr>
                <a:schemeClr val="tx1"/>
              </a:buClr>
              <a:buNone/>
            </a:pPr>
            <a:r>
              <a:rPr lang="en-US" sz="1600" dirty="0">
                <a:gradFill>
                  <a:gsLst>
                    <a:gs pos="0">
                      <a:schemeClr val="tx1"/>
                    </a:gs>
                    <a:gs pos="100000">
                      <a:schemeClr val="tx1"/>
                    </a:gs>
                  </a:gsLst>
                  <a:lin ang="5400000" scaled="0"/>
                </a:gradFill>
                <a:latin typeface="Segoe Light" pitchFamily="34" charset="0"/>
              </a:rPr>
              <a:t>PCI</a:t>
            </a:r>
          </a:p>
          <a:p>
            <a:pPr marL="0" indent="0">
              <a:lnSpc>
                <a:spcPct val="100000"/>
              </a:lnSpc>
              <a:spcBef>
                <a:spcPts val="0"/>
              </a:spcBef>
              <a:buClr>
                <a:schemeClr val="tx1"/>
              </a:buClr>
              <a:buNone/>
            </a:pPr>
            <a:r>
              <a:rPr lang="en-US" sz="1600" dirty="0">
                <a:gradFill>
                  <a:gsLst>
                    <a:gs pos="0">
                      <a:schemeClr val="tx1"/>
                    </a:gs>
                    <a:gs pos="100000">
                      <a:schemeClr val="tx1"/>
                    </a:gs>
                  </a:gsLst>
                  <a:lin ang="5400000" scaled="0"/>
                </a:gradFill>
                <a:latin typeface="Segoe Light" pitchFamily="34" charset="0"/>
              </a:rPr>
              <a:t>PCMCIA</a:t>
            </a:r>
          </a:p>
          <a:p>
            <a:pPr marL="0" indent="0">
              <a:lnSpc>
                <a:spcPct val="100000"/>
              </a:lnSpc>
              <a:spcBef>
                <a:spcPts val="0"/>
              </a:spcBef>
              <a:buClr>
                <a:schemeClr val="tx1"/>
              </a:buClr>
              <a:buNone/>
            </a:pPr>
            <a:r>
              <a:rPr lang="en-US" sz="1600" dirty="0">
                <a:gradFill>
                  <a:gsLst>
                    <a:gs pos="0">
                      <a:schemeClr val="tx1"/>
                    </a:gs>
                    <a:gs pos="100000">
                      <a:schemeClr val="tx1"/>
                    </a:gs>
                  </a:gsLst>
                  <a:lin ang="5400000" scaled="0"/>
                </a:gradFill>
                <a:latin typeface="Segoe Light" pitchFamily="34" charset="0"/>
              </a:rPr>
              <a:t>SNMP</a:t>
            </a:r>
          </a:p>
          <a:p>
            <a:pPr marL="0" indent="0">
              <a:lnSpc>
                <a:spcPct val="100000"/>
              </a:lnSpc>
              <a:spcBef>
                <a:spcPts val="0"/>
              </a:spcBef>
              <a:buClr>
                <a:schemeClr val="tx1"/>
              </a:buClr>
              <a:buNone/>
            </a:pPr>
            <a:r>
              <a:rPr lang="en-US" sz="1600" dirty="0">
                <a:gradFill>
                  <a:gsLst>
                    <a:gs pos="0">
                      <a:schemeClr val="tx1"/>
                    </a:gs>
                    <a:gs pos="100000">
                      <a:schemeClr val="tx1"/>
                    </a:gs>
                  </a:gsLst>
                  <a:lin ang="5400000" scaled="0"/>
                </a:gradFill>
                <a:latin typeface="Segoe Light" pitchFamily="34" charset="0"/>
              </a:rPr>
              <a:t>USB</a:t>
            </a:r>
          </a:p>
          <a:p>
            <a:pPr marL="0" indent="0">
              <a:lnSpc>
                <a:spcPct val="100000"/>
              </a:lnSpc>
              <a:spcBef>
                <a:spcPts val="0"/>
              </a:spcBef>
              <a:buClr>
                <a:schemeClr val="tx1"/>
              </a:buClr>
              <a:buNone/>
            </a:pPr>
            <a:r>
              <a:rPr lang="en-US" sz="1600" dirty="0">
                <a:gradFill>
                  <a:gsLst>
                    <a:gs pos="0">
                      <a:schemeClr val="tx1"/>
                    </a:gs>
                    <a:gs pos="100000">
                      <a:schemeClr val="tx1"/>
                    </a:gs>
                  </a:gsLst>
                  <a:lin ang="5400000" scaled="0"/>
                </a:gradFill>
                <a:latin typeface="Segoe Light" pitchFamily="34" charset="0"/>
              </a:rPr>
              <a:t>WS </a:t>
            </a:r>
            <a:r>
              <a:rPr lang="en-US" sz="1600" dirty="0" smtClean="0">
                <a:gradFill>
                  <a:gsLst>
                    <a:gs pos="0">
                      <a:schemeClr val="tx1"/>
                    </a:gs>
                    <a:gs pos="100000">
                      <a:schemeClr val="tx1"/>
                    </a:gs>
                  </a:gsLst>
                  <a:lin ang="5400000" scaled="0"/>
                </a:gradFill>
                <a:latin typeface="Segoe Light" pitchFamily="34" charset="0"/>
              </a:rPr>
              <a:t>– </a:t>
            </a:r>
            <a:r>
              <a:rPr lang="en-US" sz="1600" dirty="0" err="1" smtClean="0">
                <a:gradFill>
                  <a:gsLst>
                    <a:gs pos="0">
                      <a:schemeClr val="tx1"/>
                    </a:gs>
                    <a:gs pos="100000">
                      <a:schemeClr val="tx1"/>
                    </a:gs>
                  </a:gsLst>
                  <a:lin ang="5400000" scaled="0"/>
                </a:gradFill>
                <a:latin typeface="Segoe Light" pitchFamily="34" charset="0"/>
              </a:rPr>
              <a:t>Mgmt</a:t>
            </a:r>
            <a:endParaRPr lang="en-US" sz="1600" dirty="0">
              <a:gradFill>
                <a:gsLst>
                  <a:gs pos="0">
                    <a:schemeClr val="tx1"/>
                  </a:gs>
                  <a:gs pos="100000">
                    <a:schemeClr val="tx1"/>
                  </a:gs>
                </a:gsLst>
                <a:lin ang="5400000" scaled="0"/>
              </a:gradFill>
              <a:latin typeface="Segoe Light" pitchFamily="34" charset="0"/>
            </a:endParaRPr>
          </a:p>
        </p:txBody>
      </p:sp>
      <p:sp>
        <p:nvSpPr>
          <p:cNvPr id="43" name="Content Placeholder 2"/>
          <p:cNvSpPr txBox="1">
            <a:spLocks/>
          </p:cNvSpPr>
          <p:nvPr/>
        </p:nvSpPr>
        <p:spPr>
          <a:xfrm>
            <a:off x="2849602" y="4691867"/>
            <a:ext cx="2656348" cy="1585628"/>
          </a:xfrm>
          <a:prstGeom prst="rect">
            <a:avLst/>
          </a:prstGeom>
        </p:spPr>
        <p:txBody>
          <a:bodyPr vert="horz" lIns="0" tIns="51268" rIns="102538" bIns="51268" numCol="2" rtlCol="0">
            <a:noAutofit/>
          </a:bodyPr>
          <a:lstStyle>
            <a:lvl1pPr marL="288437" indent="-288437" algn="l" defTabSz="769166" rtl="0" eaLnBrk="1" latinLnBrk="0" hangingPunct="1">
              <a:lnSpc>
                <a:spcPct val="85000"/>
              </a:lnSpc>
              <a:spcBef>
                <a:spcPts val="2019"/>
              </a:spcBef>
              <a:spcAft>
                <a:spcPts val="0"/>
              </a:spcAft>
              <a:buClr>
                <a:srgbClr val="00B0F0"/>
              </a:buClr>
              <a:buSzPct val="100000"/>
              <a:buFont typeface="Wingdings" pitchFamily="2" charset="2"/>
              <a:buChar char="§"/>
              <a:defRPr sz="2000" kern="1200" spc="-60" baseline="0">
                <a:solidFill>
                  <a:srgbClr val="666666"/>
                </a:solidFill>
                <a:latin typeface="Segoe UI" pitchFamily="34" charset="0"/>
                <a:ea typeface="Segoe UI" pitchFamily="34" charset="0"/>
                <a:cs typeface="Segoe UI" pitchFamily="34" charset="0"/>
              </a:defRPr>
            </a:lvl1pPr>
            <a:lvl2pPr marL="624947" indent="-240364" algn="l" defTabSz="769166" rtl="0" eaLnBrk="1" latinLnBrk="0" hangingPunct="1">
              <a:lnSpc>
                <a:spcPct val="85000"/>
              </a:lnSpc>
              <a:spcBef>
                <a:spcPts val="505"/>
              </a:spcBef>
              <a:spcAft>
                <a:spcPts val="0"/>
              </a:spcAft>
              <a:buClr>
                <a:srgbClr val="00B0F0"/>
              </a:buClr>
              <a:buSzPct val="100000"/>
              <a:buFont typeface="Wingdings" pitchFamily="2" charset="2"/>
              <a:buChar char="§"/>
              <a:defRPr sz="1700" kern="1200" spc="-60" baseline="0">
                <a:solidFill>
                  <a:srgbClr val="666666"/>
                </a:solidFill>
                <a:latin typeface="Segoe UI" pitchFamily="34" charset="0"/>
                <a:ea typeface="Segoe UI" pitchFamily="34" charset="0"/>
                <a:cs typeface="Segoe UI" pitchFamily="34" charset="0"/>
              </a:defRPr>
            </a:lvl2pPr>
            <a:lvl3pPr marL="961456" indent="-192291" algn="l" defTabSz="769166" rtl="0" eaLnBrk="1" latinLnBrk="0" hangingPunct="1">
              <a:lnSpc>
                <a:spcPct val="85000"/>
              </a:lnSpc>
              <a:spcBef>
                <a:spcPts val="505"/>
              </a:spcBef>
              <a:spcAft>
                <a:spcPts val="0"/>
              </a:spcAft>
              <a:buClr>
                <a:srgbClr val="00B0F0"/>
              </a:buClr>
              <a:buFont typeface="Wingdings" pitchFamily="2" charset="2"/>
              <a:buChar char="§"/>
              <a:defRPr sz="1600" kern="1200" spc="-60" baseline="0">
                <a:solidFill>
                  <a:srgbClr val="666666"/>
                </a:solidFill>
                <a:latin typeface="Segoe UI" pitchFamily="34" charset="0"/>
                <a:ea typeface="Segoe UI" pitchFamily="34" charset="0"/>
                <a:cs typeface="Segoe UI" pitchFamily="34" charset="0"/>
              </a:defRPr>
            </a:lvl3pPr>
            <a:lvl4pPr marL="1346039" indent="-192291" algn="l" defTabSz="769166" rtl="0" eaLnBrk="1" latinLnBrk="0" hangingPunct="1">
              <a:lnSpc>
                <a:spcPct val="85000"/>
              </a:lnSpc>
              <a:spcBef>
                <a:spcPts val="505"/>
              </a:spcBef>
              <a:spcAft>
                <a:spcPts val="0"/>
              </a:spcAft>
              <a:buClr>
                <a:srgbClr val="00B0F0"/>
              </a:buClr>
              <a:buFont typeface="Wingdings" pitchFamily="2" charset="2"/>
              <a:buChar char="§"/>
              <a:defRPr sz="1600" kern="1200" spc="-60" baseline="0">
                <a:solidFill>
                  <a:srgbClr val="666666"/>
                </a:solidFill>
                <a:latin typeface="Segoe UI" pitchFamily="34" charset="0"/>
                <a:ea typeface="Segoe UI" pitchFamily="34" charset="0"/>
                <a:cs typeface="Segoe UI" pitchFamily="34" charset="0"/>
              </a:defRPr>
            </a:lvl4pPr>
            <a:lvl5pPr marL="1730622" indent="-192291" algn="l" defTabSz="769166" rtl="0" eaLnBrk="1" latinLnBrk="0" hangingPunct="1">
              <a:lnSpc>
                <a:spcPct val="85000"/>
              </a:lnSpc>
              <a:spcBef>
                <a:spcPts val="505"/>
              </a:spcBef>
              <a:spcAft>
                <a:spcPts val="0"/>
              </a:spcAft>
              <a:buClr>
                <a:srgbClr val="00B0F0"/>
              </a:buClr>
              <a:buFont typeface="Wingdings" pitchFamily="2" charset="2"/>
              <a:buChar char="§"/>
              <a:defRPr sz="1600" kern="1200" spc="-60" baseline="0">
                <a:solidFill>
                  <a:srgbClr val="666666"/>
                </a:solidFill>
                <a:latin typeface="Segoe UI" pitchFamily="34" charset="0"/>
                <a:ea typeface="Segoe UI" pitchFamily="34" charset="0"/>
                <a:cs typeface="Segoe UI" pitchFamily="34" charset="0"/>
              </a:defRPr>
            </a:lvl5pPr>
            <a:lvl6pPr marL="2115205" indent="-192291" algn="l" defTabSz="769166"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499788" indent="-192291" algn="l" defTabSz="769166"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884370" indent="-192291" algn="l" defTabSz="769166"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268953" indent="-192291" algn="l" defTabSz="769166" rtl="0" eaLnBrk="1" latinLnBrk="0" hangingPunct="1">
              <a:spcBef>
                <a:spcPct val="20000"/>
              </a:spcBef>
              <a:buFont typeface="Arial" pitchFamily="34" charset="0"/>
              <a:buChar char="•"/>
              <a:defRPr sz="1700" kern="1200">
                <a:solidFill>
                  <a:schemeClr val="tx1"/>
                </a:solidFill>
                <a:latin typeface="+mn-lt"/>
                <a:ea typeface="+mn-ea"/>
                <a:cs typeface="+mn-cs"/>
              </a:defRPr>
            </a:lvl9pPr>
          </a:lstStyle>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GIF</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JPEG</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JPEG XR</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MP3</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MPEG4</a:t>
            </a:r>
          </a:p>
          <a:p>
            <a:pPr marL="0" indent="0">
              <a:lnSpc>
                <a:spcPct val="100000"/>
              </a:lnSpc>
              <a:spcBef>
                <a:spcPts val="0"/>
              </a:spcBef>
              <a:buClr>
                <a:schemeClr val="tx1"/>
              </a:buClr>
              <a:buNone/>
            </a:pPr>
            <a:r>
              <a:rPr lang="en-US" sz="1800" dirty="0" err="1">
                <a:gradFill>
                  <a:gsLst>
                    <a:gs pos="0">
                      <a:schemeClr val="tx1"/>
                    </a:gs>
                    <a:gs pos="100000">
                      <a:schemeClr val="tx1"/>
                    </a:gs>
                  </a:gsLst>
                  <a:lin ang="5400000" scaled="0"/>
                </a:gradFill>
                <a:latin typeface="Segoe Light" pitchFamily="34" charset="0"/>
              </a:rPr>
              <a:t>OpenFont</a:t>
            </a:r>
            <a:endParaRPr lang="en-US" sz="1800" dirty="0">
              <a:gradFill>
                <a:gsLst>
                  <a:gs pos="0">
                    <a:schemeClr val="tx1"/>
                  </a:gs>
                  <a:gs pos="100000">
                    <a:schemeClr val="tx1"/>
                  </a:gs>
                </a:gsLst>
                <a:lin ang="5400000" scaled="0"/>
              </a:gradFill>
              <a:latin typeface="Segoe Light" pitchFamily="34" charset="0"/>
            </a:endParaRPr>
          </a:p>
          <a:p>
            <a:pPr marL="0" indent="0">
              <a:lnSpc>
                <a:spcPct val="100000"/>
              </a:lnSpc>
              <a:spcBef>
                <a:spcPts val="0"/>
              </a:spcBef>
              <a:buClr>
                <a:schemeClr val="tx1"/>
              </a:buClr>
              <a:buNone/>
            </a:pPr>
            <a:r>
              <a:rPr lang="en-US" sz="1800" dirty="0" err="1">
                <a:gradFill>
                  <a:gsLst>
                    <a:gs pos="0">
                      <a:schemeClr val="tx1"/>
                    </a:gs>
                    <a:gs pos="100000">
                      <a:schemeClr val="tx1"/>
                    </a:gs>
                  </a:gsLst>
                  <a:lin ang="5400000" scaled="0"/>
                </a:gradFill>
                <a:latin typeface="Segoe Light" pitchFamily="34" charset="0"/>
              </a:rPr>
              <a:t>OpenType</a:t>
            </a:r>
            <a:endParaRPr lang="en-US" sz="1800" dirty="0">
              <a:gradFill>
                <a:gsLst>
                  <a:gs pos="0">
                    <a:schemeClr val="tx1"/>
                  </a:gs>
                  <a:gs pos="100000">
                    <a:schemeClr val="tx1"/>
                  </a:gs>
                </a:gsLst>
                <a:lin ang="5400000" scaled="0"/>
              </a:gradFill>
              <a:latin typeface="Segoe Light" pitchFamily="34" charset="0"/>
            </a:endParaRP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TrueType</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Unicode</a:t>
            </a:r>
          </a:p>
        </p:txBody>
      </p:sp>
      <p:sp>
        <p:nvSpPr>
          <p:cNvPr id="48" name="Content Placeholder 2"/>
          <p:cNvSpPr txBox="1">
            <a:spLocks/>
          </p:cNvSpPr>
          <p:nvPr/>
        </p:nvSpPr>
        <p:spPr>
          <a:xfrm>
            <a:off x="6094413" y="2024934"/>
            <a:ext cx="5731747" cy="2023332"/>
          </a:xfrm>
          <a:prstGeom prst="rect">
            <a:avLst/>
          </a:prstGeom>
        </p:spPr>
        <p:txBody>
          <a:bodyPr vert="horz" lIns="0" tIns="51268" rIns="102538" bIns="51268" numCol="4" rtlCol="0">
            <a:noAutofit/>
          </a:bodyPr>
          <a:lstStyle>
            <a:lvl1pPr marL="288437" indent="-288437" algn="l" defTabSz="769166" rtl="0" eaLnBrk="1" latinLnBrk="0" hangingPunct="1">
              <a:lnSpc>
                <a:spcPct val="85000"/>
              </a:lnSpc>
              <a:spcBef>
                <a:spcPts val="2019"/>
              </a:spcBef>
              <a:spcAft>
                <a:spcPts val="0"/>
              </a:spcAft>
              <a:buClr>
                <a:srgbClr val="00B0F0"/>
              </a:buClr>
              <a:buSzPct val="100000"/>
              <a:buFont typeface="Wingdings" pitchFamily="2" charset="2"/>
              <a:buChar char="§"/>
              <a:defRPr sz="2000" kern="1200" spc="-60" baseline="0">
                <a:solidFill>
                  <a:srgbClr val="666666"/>
                </a:solidFill>
                <a:latin typeface="Segoe UI" pitchFamily="34" charset="0"/>
                <a:ea typeface="Segoe UI" pitchFamily="34" charset="0"/>
                <a:cs typeface="Segoe UI" pitchFamily="34" charset="0"/>
              </a:defRPr>
            </a:lvl1pPr>
            <a:lvl2pPr marL="624947" indent="-240364" algn="l" defTabSz="769166" rtl="0" eaLnBrk="1" latinLnBrk="0" hangingPunct="1">
              <a:lnSpc>
                <a:spcPct val="85000"/>
              </a:lnSpc>
              <a:spcBef>
                <a:spcPts val="505"/>
              </a:spcBef>
              <a:spcAft>
                <a:spcPts val="0"/>
              </a:spcAft>
              <a:buClr>
                <a:srgbClr val="00B0F0"/>
              </a:buClr>
              <a:buSzPct val="100000"/>
              <a:buFont typeface="Wingdings" pitchFamily="2" charset="2"/>
              <a:buChar char="§"/>
              <a:defRPr sz="1700" kern="1200" spc="-60" baseline="0">
                <a:solidFill>
                  <a:srgbClr val="666666"/>
                </a:solidFill>
                <a:latin typeface="Segoe UI" pitchFamily="34" charset="0"/>
                <a:ea typeface="Segoe UI" pitchFamily="34" charset="0"/>
                <a:cs typeface="Segoe UI" pitchFamily="34" charset="0"/>
              </a:defRPr>
            </a:lvl2pPr>
            <a:lvl3pPr marL="961456" indent="-192291" algn="l" defTabSz="769166" rtl="0" eaLnBrk="1" latinLnBrk="0" hangingPunct="1">
              <a:lnSpc>
                <a:spcPct val="85000"/>
              </a:lnSpc>
              <a:spcBef>
                <a:spcPts val="505"/>
              </a:spcBef>
              <a:spcAft>
                <a:spcPts val="0"/>
              </a:spcAft>
              <a:buClr>
                <a:srgbClr val="00B0F0"/>
              </a:buClr>
              <a:buFont typeface="Wingdings" pitchFamily="2" charset="2"/>
              <a:buChar char="§"/>
              <a:defRPr sz="1600" kern="1200" spc="-60" baseline="0">
                <a:solidFill>
                  <a:srgbClr val="666666"/>
                </a:solidFill>
                <a:latin typeface="Segoe UI" pitchFamily="34" charset="0"/>
                <a:ea typeface="Segoe UI" pitchFamily="34" charset="0"/>
                <a:cs typeface="Segoe UI" pitchFamily="34" charset="0"/>
              </a:defRPr>
            </a:lvl3pPr>
            <a:lvl4pPr marL="1346039" indent="-192291" algn="l" defTabSz="769166" rtl="0" eaLnBrk="1" latinLnBrk="0" hangingPunct="1">
              <a:lnSpc>
                <a:spcPct val="85000"/>
              </a:lnSpc>
              <a:spcBef>
                <a:spcPts val="505"/>
              </a:spcBef>
              <a:spcAft>
                <a:spcPts val="0"/>
              </a:spcAft>
              <a:buClr>
                <a:srgbClr val="00B0F0"/>
              </a:buClr>
              <a:buFont typeface="Wingdings" pitchFamily="2" charset="2"/>
              <a:buChar char="§"/>
              <a:defRPr sz="1600" kern="1200" spc="-60" baseline="0">
                <a:solidFill>
                  <a:srgbClr val="666666"/>
                </a:solidFill>
                <a:latin typeface="Segoe UI" pitchFamily="34" charset="0"/>
                <a:ea typeface="Segoe UI" pitchFamily="34" charset="0"/>
                <a:cs typeface="Segoe UI" pitchFamily="34" charset="0"/>
              </a:defRPr>
            </a:lvl4pPr>
            <a:lvl5pPr marL="1730622" indent="-192291" algn="l" defTabSz="769166" rtl="0" eaLnBrk="1" latinLnBrk="0" hangingPunct="1">
              <a:lnSpc>
                <a:spcPct val="85000"/>
              </a:lnSpc>
              <a:spcBef>
                <a:spcPts val="505"/>
              </a:spcBef>
              <a:spcAft>
                <a:spcPts val="0"/>
              </a:spcAft>
              <a:buClr>
                <a:srgbClr val="00B0F0"/>
              </a:buClr>
              <a:buFont typeface="Wingdings" pitchFamily="2" charset="2"/>
              <a:buChar char="§"/>
              <a:defRPr sz="1600" kern="1200" spc="-60" baseline="0">
                <a:solidFill>
                  <a:srgbClr val="666666"/>
                </a:solidFill>
                <a:latin typeface="Segoe UI" pitchFamily="34" charset="0"/>
                <a:ea typeface="Segoe UI" pitchFamily="34" charset="0"/>
                <a:cs typeface="Segoe UI" pitchFamily="34" charset="0"/>
              </a:defRPr>
            </a:lvl5pPr>
            <a:lvl6pPr marL="2115205" indent="-192291" algn="l" defTabSz="769166"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499788" indent="-192291" algn="l" defTabSz="769166"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884370" indent="-192291" algn="l" defTabSz="769166"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268953" indent="-192291" algn="l" defTabSz="769166" rtl="0" eaLnBrk="1" latinLnBrk="0" hangingPunct="1">
              <a:spcBef>
                <a:spcPct val="20000"/>
              </a:spcBef>
              <a:buFont typeface="Arial" pitchFamily="34" charset="0"/>
              <a:buChar char="•"/>
              <a:defRPr sz="1700" kern="1200">
                <a:solidFill>
                  <a:schemeClr val="tx1"/>
                </a:solidFill>
                <a:latin typeface="+mn-lt"/>
                <a:ea typeface="+mn-ea"/>
                <a:cs typeface="+mn-cs"/>
              </a:defRPr>
            </a:lvl9pPr>
          </a:lstStyle>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802.1x </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Bluetooth</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BOOTP</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DHCP</a:t>
            </a:r>
          </a:p>
          <a:p>
            <a:pPr marL="0" indent="0" defTabSz="804193">
              <a:lnSpc>
                <a:spcPct val="100000"/>
              </a:lnSpc>
              <a:spcBef>
                <a:spcPts val="0"/>
              </a:spcBef>
              <a:buClr>
                <a:schemeClr val="tx1"/>
              </a:buClr>
              <a:buNone/>
              <a:tabLst>
                <a:tab pos="1828480" algn="l"/>
              </a:tabLst>
            </a:pPr>
            <a:r>
              <a:rPr lang="en-US" sz="1800" dirty="0">
                <a:gradFill>
                  <a:gsLst>
                    <a:gs pos="0">
                      <a:schemeClr val="tx1"/>
                    </a:gs>
                    <a:gs pos="100000">
                      <a:schemeClr val="tx1"/>
                    </a:gs>
                  </a:gsLst>
                  <a:lin ang="5400000" scaled="0"/>
                </a:gradFill>
                <a:latin typeface="Segoe Light" pitchFamily="34" charset="0"/>
              </a:rPr>
              <a:t>DLNA</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DNS</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Ethernet</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FTP</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HTTP</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IEEE 1394</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IKE</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IPP</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IPSEC</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IPv4</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IPv6</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IPX/SPX</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IRDA</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Kerberos</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L2TP</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LDAP</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NETBEUI</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Postscript</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PPP</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PPTP</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Radius</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RTP</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SOAP</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SSL/TLS</a:t>
            </a: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TCP</a:t>
            </a:r>
          </a:p>
          <a:p>
            <a:pPr marL="0" indent="0">
              <a:lnSpc>
                <a:spcPct val="100000"/>
              </a:lnSpc>
              <a:spcBef>
                <a:spcPts val="0"/>
              </a:spcBef>
              <a:buClr>
                <a:schemeClr val="tx1"/>
              </a:buClr>
              <a:buNone/>
            </a:pPr>
            <a:r>
              <a:rPr lang="en-US" sz="1800" dirty="0" err="1">
                <a:gradFill>
                  <a:gsLst>
                    <a:gs pos="0">
                      <a:schemeClr val="tx1"/>
                    </a:gs>
                    <a:gs pos="100000">
                      <a:schemeClr val="tx1"/>
                    </a:gs>
                  </a:gsLst>
                  <a:lin ang="5400000" scaled="0"/>
                </a:gradFill>
                <a:latin typeface="Segoe Light" pitchFamily="34" charset="0"/>
              </a:rPr>
              <a:t>Teredo</a:t>
            </a:r>
            <a:endParaRPr lang="en-US" sz="1800" dirty="0">
              <a:gradFill>
                <a:gsLst>
                  <a:gs pos="0">
                    <a:schemeClr val="tx1"/>
                  </a:gs>
                  <a:gs pos="100000">
                    <a:schemeClr val="tx1"/>
                  </a:gs>
                </a:gsLst>
                <a:lin ang="5400000" scaled="0"/>
              </a:gradFill>
              <a:latin typeface="Segoe Light" pitchFamily="34" charset="0"/>
            </a:endParaRP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UPnP</a:t>
            </a:r>
          </a:p>
          <a:p>
            <a:pPr marL="0" indent="0">
              <a:lnSpc>
                <a:spcPct val="100000"/>
              </a:lnSpc>
              <a:spcBef>
                <a:spcPts val="0"/>
              </a:spcBef>
              <a:buClr>
                <a:schemeClr val="tx1"/>
              </a:buClr>
              <a:buNone/>
            </a:pPr>
            <a:r>
              <a:rPr lang="en-US" sz="1800" dirty="0" err="1">
                <a:gradFill>
                  <a:gsLst>
                    <a:gs pos="0">
                      <a:schemeClr val="tx1"/>
                    </a:gs>
                    <a:gs pos="100000">
                      <a:schemeClr val="tx1"/>
                    </a:gs>
                  </a:gsLst>
                  <a:lin ang="5400000" scaled="0"/>
                </a:gradFill>
                <a:latin typeface="Segoe Light" pitchFamily="34" charset="0"/>
              </a:rPr>
              <a:t>WiFi</a:t>
            </a:r>
            <a:endParaRPr lang="en-US" sz="1800" dirty="0">
              <a:gradFill>
                <a:gsLst>
                  <a:gs pos="0">
                    <a:schemeClr val="tx1"/>
                  </a:gs>
                  <a:gs pos="100000">
                    <a:schemeClr val="tx1"/>
                  </a:gs>
                </a:gsLst>
                <a:lin ang="5400000" scaled="0"/>
              </a:gradFill>
              <a:latin typeface="Segoe Light" pitchFamily="34" charset="0"/>
            </a:endParaRPr>
          </a:p>
          <a:p>
            <a:pPr marL="0" indent="0">
              <a:lnSpc>
                <a:spcPct val="100000"/>
              </a:lnSpc>
              <a:spcBef>
                <a:spcPts val="0"/>
              </a:spcBef>
              <a:buClr>
                <a:schemeClr val="tx1"/>
              </a:buClr>
              <a:buNone/>
            </a:pPr>
            <a:r>
              <a:rPr lang="en-US" sz="1800" dirty="0">
                <a:gradFill>
                  <a:gsLst>
                    <a:gs pos="0">
                      <a:schemeClr val="tx1"/>
                    </a:gs>
                    <a:gs pos="100000">
                      <a:schemeClr val="tx1"/>
                    </a:gs>
                  </a:gsLst>
                  <a:lin ang="5400000" scaled="0"/>
                </a:gradFill>
                <a:latin typeface="Segoe Light" pitchFamily="34" charset="0"/>
              </a:rPr>
              <a:t>WS-Security</a:t>
            </a:r>
          </a:p>
        </p:txBody>
      </p:sp>
      <p:grpSp>
        <p:nvGrpSpPr>
          <p:cNvPr id="12" name="Group 11"/>
          <p:cNvGrpSpPr/>
          <p:nvPr/>
        </p:nvGrpSpPr>
        <p:grpSpPr>
          <a:xfrm>
            <a:off x="364302" y="1426963"/>
            <a:ext cx="11438761" cy="3259435"/>
            <a:chOff x="364302" y="1426963"/>
            <a:chExt cx="11438761" cy="3259435"/>
          </a:xfrm>
        </p:grpSpPr>
        <p:grpSp>
          <p:nvGrpSpPr>
            <p:cNvPr id="6" name="Group 5"/>
            <p:cNvGrpSpPr/>
            <p:nvPr/>
          </p:nvGrpSpPr>
          <p:grpSpPr>
            <a:xfrm>
              <a:off x="364302" y="1426963"/>
              <a:ext cx="1964311" cy="594360"/>
              <a:chOff x="364302" y="1426963"/>
              <a:chExt cx="1964311" cy="594360"/>
            </a:xfrm>
          </p:grpSpPr>
          <p:sp>
            <p:nvSpPr>
              <p:cNvPr id="4" name="Rounded Rectangle 3"/>
              <p:cNvSpPr/>
              <p:nvPr/>
            </p:nvSpPr>
            <p:spPr>
              <a:xfrm>
                <a:off x="364302" y="1426963"/>
                <a:ext cx="1964311" cy="594360"/>
              </a:xfrm>
              <a:prstGeom prst="roundRect">
                <a:avLst/>
              </a:prstGeom>
            </p:spPr>
            <p:style>
              <a:lnRef idx="1">
                <a:schemeClr val="accent6"/>
              </a:lnRef>
              <a:fillRef idx="3">
                <a:schemeClr val="accent6"/>
              </a:fillRef>
              <a:effectRef idx="2">
                <a:schemeClr val="accent6"/>
              </a:effectRef>
              <a:fontRef idx="minor">
                <a:schemeClr val="lt1"/>
              </a:fontRef>
            </p:style>
            <p:txBody>
              <a:bodyPr lIns="121899" tIns="60949" rIns="121899" bIns="60949" rtlCol="0" anchor="ctr"/>
              <a:lstStyle/>
              <a:p>
                <a:pPr algn="ctr"/>
                <a:endParaRPr lang="en-US" dirty="0">
                  <a:latin typeface="Segoe Light" pitchFamily="34" charset="0"/>
                </a:endParaRPr>
              </a:p>
            </p:txBody>
          </p:sp>
          <p:sp>
            <p:nvSpPr>
              <p:cNvPr id="3" name="TextBox 2"/>
              <p:cNvSpPr txBox="1"/>
              <p:nvPr/>
            </p:nvSpPr>
            <p:spPr>
              <a:xfrm>
                <a:off x="655627" y="1585644"/>
                <a:ext cx="1381660" cy="276999"/>
              </a:xfrm>
              <a:prstGeom prst="rect">
                <a:avLst/>
              </a:prstGeom>
              <a:noFill/>
            </p:spPr>
            <p:txBody>
              <a:bodyPr wrap="none" lIns="0" tIns="0" rIns="0" bIns="0" rtlCol="0">
                <a:spAutoFit/>
              </a:bodyPr>
              <a:lstStyle/>
              <a:p>
                <a:pPr algn="ctr"/>
                <a:r>
                  <a:rPr lang="en-US" sz="1800" dirty="0">
                    <a:gradFill>
                      <a:gsLst>
                        <a:gs pos="0">
                          <a:schemeClr val="bg1"/>
                        </a:gs>
                        <a:gs pos="100000">
                          <a:schemeClr val="bg1"/>
                        </a:gs>
                      </a:gsLst>
                      <a:path path="circle">
                        <a:fillToRect l="50000" t="130000" r="50000" b="-30000"/>
                      </a:path>
                    </a:gradFill>
                    <a:latin typeface="Segoe Light" pitchFamily="34" charset="0"/>
                  </a:rPr>
                  <a:t>Web Browsing</a:t>
                </a:r>
              </a:p>
            </p:txBody>
          </p:sp>
        </p:grpSp>
        <p:grpSp>
          <p:nvGrpSpPr>
            <p:cNvPr id="7" name="Group 6"/>
            <p:cNvGrpSpPr/>
            <p:nvPr/>
          </p:nvGrpSpPr>
          <p:grpSpPr>
            <a:xfrm>
              <a:off x="2539342" y="1426963"/>
              <a:ext cx="2957919" cy="594360"/>
              <a:chOff x="2539342" y="1426963"/>
              <a:chExt cx="2957919" cy="594360"/>
            </a:xfrm>
          </p:grpSpPr>
          <p:sp>
            <p:nvSpPr>
              <p:cNvPr id="20" name="Rounded Rectangle 19"/>
              <p:cNvSpPr/>
              <p:nvPr/>
            </p:nvSpPr>
            <p:spPr>
              <a:xfrm>
                <a:off x="2539342" y="1426963"/>
                <a:ext cx="2957919" cy="594360"/>
              </a:xfrm>
              <a:prstGeom prst="roundRect">
                <a:avLst/>
              </a:prstGeom>
            </p:spPr>
            <p:style>
              <a:lnRef idx="1">
                <a:schemeClr val="accent6"/>
              </a:lnRef>
              <a:fillRef idx="3">
                <a:schemeClr val="accent6"/>
              </a:fillRef>
              <a:effectRef idx="2">
                <a:schemeClr val="accent6"/>
              </a:effectRef>
              <a:fontRef idx="minor">
                <a:schemeClr val="lt1"/>
              </a:fontRef>
            </p:style>
            <p:txBody>
              <a:bodyPr lIns="121899" tIns="60949" rIns="121899" bIns="60949" rtlCol="0" anchor="ctr"/>
              <a:lstStyle/>
              <a:p>
                <a:pPr algn="ctr"/>
                <a:endParaRPr lang="en-US" dirty="0">
                  <a:latin typeface="Segoe Light" pitchFamily="34" charset="0"/>
                </a:endParaRPr>
              </a:p>
            </p:txBody>
          </p:sp>
          <p:sp>
            <p:nvSpPr>
              <p:cNvPr id="32" name="TextBox 31"/>
              <p:cNvSpPr txBox="1"/>
              <p:nvPr/>
            </p:nvSpPr>
            <p:spPr>
              <a:xfrm>
                <a:off x="2565547" y="1585643"/>
                <a:ext cx="2905508" cy="276999"/>
              </a:xfrm>
              <a:prstGeom prst="rect">
                <a:avLst/>
              </a:prstGeom>
              <a:noFill/>
            </p:spPr>
            <p:txBody>
              <a:bodyPr wrap="square" lIns="0" tIns="0" rIns="0" bIns="0" rtlCol="0" anchor="ctr" anchorCtr="0">
                <a:spAutoFit/>
              </a:bodyPr>
              <a:lstStyle/>
              <a:p>
                <a:pPr algn="ctr"/>
                <a:r>
                  <a:rPr lang="en-US" sz="1800" dirty="0">
                    <a:gradFill>
                      <a:gsLst>
                        <a:gs pos="0">
                          <a:schemeClr val="bg1"/>
                        </a:gs>
                        <a:gs pos="100000">
                          <a:schemeClr val="bg1"/>
                        </a:gs>
                      </a:gsLst>
                      <a:path path="circle">
                        <a:fillToRect l="50000" t="130000" r="50000" b="-30000"/>
                      </a:path>
                    </a:gradFill>
                    <a:latin typeface="Segoe Light" pitchFamily="34" charset="0"/>
                  </a:rPr>
                  <a:t>Storage </a:t>
                </a:r>
                <a:r>
                  <a:rPr lang="en-US" sz="1800" dirty="0" smtClean="0">
                    <a:gradFill>
                      <a:gsLst>
                        <a:gs pos="0">
                          <a:schemeClr val="bg1"/>
                        </a:gs>
                        <a:gs pos="100000">
                          <a:schemeClr val="bg1"/>
                        </a:gs>
                      </a:gsLst>
                      <a:path path="circle">
                        <a:fillToRect l="50000" t="130000" r="50000" b="-30000"/>
                      </a:path>
                    </a:gradFill>
                    <a:latin typeface="Segoe Light" pitchFamily="34" charset="0"/>
                  </a:rPr>
                  <a:t>and</a:t>
                </a:r>
                <a:r>
                  <a:rPr lang="en-US" sz="1800" dirty="0">
                    <a:gradFill>
                      <a:gsLst>
                        <a:gs pos="0">
                          <a:schemeClr val="bg1"/>
                        </a:gs>
                        <a:gs pos="100000">
                          <a:schemeClr val="bg1"/>
                        </a:gs>
                      </a:gsLst>
                      <a:path path="circle">
                        <a:fillToRect l="50000" t="130000" r="50000" b="-30000"/>
                      </a:path>
                    </a:gradFill>
                    <a:latin typeface="Segoe Light" pitchFamily="34" charset="0"/>
                  </a:rPr>
                  <a:t> </a:t>
                </a:r>
                <a:r>
                  <a:rPr lang="en-US" sz="1800" dirty="0" smtClean="0">
                    <a:gradFill>
                      <a:gsLst>
                        <a:gs pos="0">
                          <a:schemeClr val="bg1"/>
                        </a:gs>
                        <a:gs pos="100000">
                          <a:schemeClr val="bg1"/>
                        </a:gs>
                      </a:gsLst>
                      <a:path path="circle">
                        <a:fillToRect l="50000" t="130000" r="50000" b="-30000"/>
                      </a:path>
                    </a:gradFill>
                    <a:latin typeface="Segoe Light" pitchFamily="34" charset="0"/>
                  </a:rPr>
                  <a:t>File </a:t>
                </a:r>
                <a:r>
                  <a:rPr lang="en-US" sz="1800" dirty="0">
                    <a:gradFill>
                      <a:gsLst>
                        <a:gs pos="0">
                          <a:schemeClr val="bg1"/>
                        </a:gs>
                        <a:gs pos="100000">
                          <a:schemeClr val="bg1"/>
                        </a:gs>
                      </a:gsLst>
                      <a:path path="circle">
                        <a:fillToRect l="50000" t="130000" r="50000" b="-30000"/>
                      </a:path>
                    </a:gradFill>
                    <a:latin typeface="Segoe Light" pitchFamily="34" charset="0"/>
                  </a:rPr>
                  <a:t>Systems</a:t>
                </a:r>
              </a:p>
            </p:txBody>
          </p:sp>
        </p:grpSp>
        <p:grpSp>
          <p:nvGrpSpPr>
            <p:cNvPr id="9" name="Group 8"/>
            <p:cNvGrpSpPr/>
            <p:nvPr/>
          </p:nvGrpSpPr>
          <p:grpSpPr>
            <a:xfrm>
              <a:off x="368398" y="4092038"/>
              <a:ext cx="1964311" cy="594360"/>
              <a:chOff x="368398" y="4092038"/>
              <a:chExt cx="1964311" cy="594360"/>
            </a:xfrm>
          </p:grpSpPr>
          <p:sp>
            <p:nvSpPr>
              <p:cNvPr id="24" name="Rounded Rectangle 23"/>
              <p:cNvSpPr/>
              <p:nvPr/>
            </p:nvSpPr>
            <p:spPr>
              <a:xfrm>
                <a:off x="368398" y="4092038"/>
                <a:ext cx="1964311" cy="594360"/>
              </a:xfrm>
              <a:prstGeom prst="roundRect">
                <a:avLst/>
              </a:prstGeom>
            </p:spPr>
            <p:style>
              <a:lnRef idx="1">
                <a:schemeClr val="accent6"/>
              </a:lnRef>
              <a:fillRef idx="3">
                <a:schemeClr val="accent6"/>
              </a:fillRef>
              <a:effectRef idx="2">
                <a:schemeClr val="accent6"/>
              </a:effectRef>
              <a:fontRef idx="minor">
                <a:schemeClr val="lt1"/>
              </a:fontRef>
            </p:style>
            <p:txBody>
              <a:bodyPr lIns="121899" tIns="60949" rIns="121899" bIns="60949" rtlCol="0" anchor="ctr"/>
              <a:lstStyle/>
              <a:p>
                <a:pPr algn="ctr"/>
                <a:endParaRPr lang="en-US" dirty="0">
                  <a:latin typeface="Segoe Light" pitchFamily="34" charset="0"/>
                </a:endParaRPr>
              </a:p>
            </p:txBody>
          </p:sp>
          <p:sp>
            <p:nvSpPr>
              <p:cNvPr id="39" name="TextBox 38"/>
              <p:cNvSpPr txBox="1"/>
              <p:nvPr/>
            </p:nvSpPr>
            <p:spPr>
              <a:xfrm>
                <a:off x="706146" y="4112219"/>
                <a:ext cx="1288814" cy="553998"/>
              </a:xfrm>
              <a:prstGeom prst="rect">
                <a:avLst/>
              </a:prstGeom>
              <a:noFill/>
            </p:spPr>
            <p:txBody>
              <a:bodyPr wrap="none" lIns="0" tIns="0" rIns="0" bIns="0" rtlCol="0">
                <a:spAutoFit/>
              </a:bodyPr>
              <a:lstStyle/>
              <a:p>
                <a:pPr algn="ctr"/>
                <a:r>
                  <a:rPr lang="en-US" sz="1800" dirty="0">
                    <a:gradFill>
                      <a:gsLst>
                        <a:gs pos="0">
                          <a:schemeClr val="bg1"/>
                        </a:gs>
                        <a:gs pos="100000">
                          <a:schemeClr val="bg1"/>
                        </a:gs>
                      </a:gsLst>
                      <a:path path="circle">
                        <a:fillToRect l="50000" t="130000" r="50000" b="-30000"/>
                      </a:path>
                    </a:gradFill>
                    <a:latin typeface="Segoe Light" pitchFamily="34" charset="0"/>
                  </a:rPr>
                  <a:t>Bus, Power</a:t>
                </a:r>
                <a:br>
                  <a:rPr lang="en-US" sz="1800" dirty="0">
                    <a:gradFill>
                      <a:gsLst>
                        <a:gs pos="0">
                          <a:schemeClr val="bg1"/>
                        </a:gs>
                        <a:gs pos="100000">
                          <a:schemeClr val="bg1"/>
                        </a:gs>
                      </a:gsLst>
                      <a:path path="circle">
                        <a:fillToRect l="50000" t="130000" r="50000" b="-30000"/>
                      </a:path>
                    </a:gradFill>
                    <a:latin typeface="Segoe Light" pitchFamily="34" charset="0"/>
                  </a:rPr>
                </a:br>
                <a:r>
                  <a:rPr lang="en-US" sz="1800" dirty="0">
                    <a:gradFill>
                      <a:gsLst>
                        <a:gs pos="0">
                          <a:schemeClr val="bg1"/>
                        </a:gs>
                        <a:gs pos="100000">
                          <a:schemeClr val="bg1"/>
                        </a:gs>
                      </a:gsLst>
                      <a:path path="circle">
                        <a:fillToRect l="50000" t="130000" r="50000" b="-30000"/>
                      </a:path>
                    </a:gradFill>
                    <a:latin typeface="Segoe Light" pitchFamily="34" charset="0"/>
                  </a:rPr>
                  <a:t>Management</a:t>
                </a:r>
              </a:p>
            </p:txBody>
          </p:sp>
        </p:grpSp>
        <p:grpSp>
          <p:nvGrpSpPr>
            <p:cNvPr id="11" name="Group 10"/>
            <p:cNvGrpSpPr/>
            <p:nvPr/>
          </p:nvGrpSpPr>
          <p:grpSpPr>
            <a:xfrm>
              <a:off x="2539338" y="4092038"/>
              <a:ext cx="3164173" cy="594360"/>
              <a:chOff x="2539338" y="4106326"/>
              <a:chExt cx="3164173" cy="594360"/>
            </a:xfrm>
          </p:grpSpPr>
          <p:sp>
            <p:nvSpPr>
              <p:cNvPr id="23" name="Rounded Rectangle 22"/>
              <p:cNvSpPr/>
              <p:nvPr/>
            </p:nvSpPr>
            <p:spPr>
              <a:xfrm>
                <a:off x="2539338" y="4106326"/>
                <a:ext cx="3148780" cy="594360"/>
              </a:xfrm>
              <a:prstGeom prst="roundRect">
                <a:avLst/>
              </a:prstGeom>
            </p:spPr>
            <p:style>
              <a:lnRef idx="1">
                <a:schemeClr val="accent6"/>
              </a:lnRef>
              <a:fillRef idx="3">
                <a:schemeClr val="accent6"/>
              </a:fillRef>
              <a:effectRef idx="2">
                <a:schemeClr val="accent6"/>
              </a:effectRef>
              <a:fontRef idx="minor">
                <a:schemeClr val="lt1"/>
              </a:fontRef>
            </p:style>
            <p:txBody>
              <a:bodyPr lIns="121899" tIns="60949" rIns="121899" bIns="60949" rtlCol="0" anchor="ctr"/>
              <a:lstStyle/>
              <a:p>
                <a:pPr algn="ctr"/>
                <a:endParaRPr lang="en-US" dirty="0">
                  <a:latin typeface="Segoe Light" pitchFamily="34" charset="0"/>
                </a:endParaRPr>
              </a:p>
            </p:txBody>
          </p:sp>
          <p:sp>
            <p:nvSpPr>
              <p:cNvPr id="44" name="TextBox 43"/>
              <p:cNvSpPr txBox="1"/>
              <p:nvPr/>
            </p:nvSpPr>
            <p:spPr>
              <a:xfrm>
                <a:off x="2539338" y="4126507"/>
                <a:ext cx="3164173" cy="553998"/>
              </a:xfrm>
              <a:prstGeom prst="rect">
                <a:avLst/>
              </a:prstGeom>
              <a:noFill/>
            </p:spPr>
            <p:txBody>
              <a:bodyPr wrap="square" lIns="0" tIns="0" rIns="0" bIns="0" rtlCol="0">
                <a:spAutoFit/>
              </a:bodyPr>
              <a:lstStyle/>
              <a:p>
                <a:pPr algn="ctr"/>
                <a:r>
                  <a:rPr lang="en-US" sz="1800" dirty="0">
                    <a:gradFill>
                      <a:gsLst>
                        <a:gs pos="0">
                          <a:schemeClr val="bg1"/>
                        </a:gs>
                        <a:gs pos="100000">
                          <a:schemeClr val="bg1"/>
                        </a:gs>
                      </a:gsLst>
                      <a:path path="circle">
                        <a:fillToRect l="50000" t="130000" r="50000" b="-30000"/>
                      </a:path>
                    </a:gradFill>
                    <a:latin typeface="Segoe Light" pitchFamily="34" charset="0"/>
                  </a:rPr>
                  <a:t>Data, Image, Video,</a:t>
                </a:r>
                <a:br>
                  <a:rPr lang="en-US" sz="1800" dirty="0">
                    <a:gradFill>
                      <a:gsLst>
                        <a:gs pos="0">
                          <a:schemeClr val="bg1"/>
                        </a:gs>
                        <a:gs pos="100000">
                          <a:schemeClr val="bg1"/>
                        </a:gs>
                      </a:gsLst>
                      <a:path path="circle">
                        <a:fillToRect l="50000" t="130000" r="50000" b="-30000"/>
                      </a:path>
                    </a:gradFill>
                    <a:latin typeface="Segoe Light" pitchFamily="34" charset="0"/>
                  </a:rPr>
                </a:br>
                <a:r>
                  <a:rPr lang="en-US" sz="1800" dirty="0">
                    <a:gradFill>
                      <a:gsLst>
                        <a:gs pos="0">
                          <a:schemeClr val="bg1"/>
                        </a:gs>
                        <a:gs pos="100000">
                          <a:schemeClr val="bg1"/>
                        </a:gs>
                      </a:gsLst>
                      <a:path path="circle">
                        <a:fillToRect l="50000" t="130000" r="50000" b="-30000"/>
                      </a:path>
                    </a:gradFill>
                    <a:latin typeface="Segoe Light" pitchFamily="34" charset="0"/>
                  </a:rPr>
                  <a:t>Audio, and Font Formats</a:t>
                </a:r>
              </a:p>
            </p:txBody>
          </p:sp>
        </p:grpSp>
        <p:grpSp>
          <p:nvGrpSpPr>
            <p:cNvPr id="8" name="Group 7"/>
            <p:cNvGrpSpPr/>
            <p:nvPr/>
          </p:nvGrpSpPr>
          <p:grpSpPr>
            <a:xfrm>
              <a:off x="5755922" y="1426963"/>
              <a:ext cx="6047141" cy="594360"/>
              <a:chOff x="5755922" y="1441251"/>
              <a:chExt cx="6047141" cy="594360"/>
            </a:xfrm>
          </p:grpSpPr>
          <p:sp>
            <p:nvSpPr>
              <p:cNvPr id="21" name="Rounded Rectangle 20"/>
              <p:cNvSpPr/>
              <p:nvPr/>
            </p:nvSpPr>
            <p:spPr>
              <a:xfrm>
                <a:off x="5755923" y="1441251"/>
                <a:ext cx="6047138" cy="594360"/>
              </a:xfrm>
              <a:prstGeom prst="roundRect">
                <a:avLst/>
              </a:prstGeom>
            </p:spPr>
            <p:style>
              <a:lnRef idx="1">
                <a:schemeClr val="accent6"/>
              </a:lnRef>
              <a:fillRef idx="3">
                <a:schemeClr val="accent6"/>
              </a:fillRef>
              <a:effectRef idx="2">
                <a:schemeClr val="accent6"/>
              </a:effectRef>
              <a:fontRef idx="minor">
                <a:schemeClr val="lt1"/>
              </a:fontRef>
            </p:style>
            <p:txBody>
              <a:bodyPr lIns="121899" tIns="60949" rIns="121899" bIns="60949" rtlCol="0" anchor="ctr"/>
              <a:lstStyle/>
              <a:p>
                <a:pPr algn="ctr"/>
                <a:endParaRPr lang="en-US" dirty="0">
                  <a:latin typeface="Segoe Light" pitchFamily="34" charset="0"/>
                </a:endParaRPr>
              </a:p>
            </p:txBody>
          </p:sp>
          <p:sp>
            <p:nvSpPr>
              <p:cNvPr id="49" name="TextBox 48"/>
              <p:cNvSpPr txBox="1"/>
              <p:nvPr/>
            </p:nvSpPr>
            <p:spPr>
              <a:xfrm>
                <a:off x="5755922" y="1599932"/>
                <a:ext cx="6047141" cy="276999"/>
              </a:xfrm>
              <a:prstGeom prst="rect">
                <a:avLst/>
              </a:prstGeom>
              <a:noFill/>
            </p:spPr>
            <p:txBody>
              <a:bodyPr wrap="square" lIns="0" tIns="0" rIns="0" bIns="0" rtlCol="0">
                <a:spAutoFit/>
              </a:bodyPr>
              <a:lstStyle/>
              <a:p>
                <a:pPr algn="ctr"/>
                <a:r>
                  <a:rPr lang="en-US" sz="1800" dirty="0">
                    <a:gradFill>
                      <a:gsLst>
                        <a:gs pos="0">
                          <a:schemeClr val="bg1"/>
                        </a:gs>
                        <a:gs pos="100000">
                          <a:schemeClr val="bg1"/>
                        </a:gs>
                      </a:gsLst>
                      <a:path path="circle">
                        <a:fillToRect l="50000" t="130000" r="50000" b="-30000"/>
                      </a:path>
                    </a:gradFill>
                    <a:latin typeface="Segoe Light" pitchFamily="34" charset="0"/>
                  </a:rPr>
                  <a:t>Networking and Devices</a:t>
                </a:r>
              </a:p>
            </p:txBody>
          </p:sp>
        </p:grpSp>
      </p:grpSp>
    </p:spTree>
    <p:extLst>
      <p:ext uri="{BB962C8B-B14F-4D97-AF65-F5344CB8AC3E}">
        <p14:creationId xmlns:p14="http://schemas.microsoft.com/office/powerpoint/2010/main" xmlns="" val="14103355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1000"/>
                            </p:stCondLst>
                            <p:childTnLst>
                              <p:par>
                                <p:cTn id="9" presetID="26" presetClass="emph" presetSubtype="0" fill="hold" nodeType="afterEffect">
                                  <p:stCondLst>
                                    <p:cond delay="0"/>
                                  </p:stCondLst>
                                  <p:childTnLst>
                                    <p:animEffect transition="out" filter="fade">
                                      <p:cBhvr>
                                        <p:cTn id="10" dur="2000" tmFilter="0, 0; .2, .5; .8, .5; 1, 0"/>
                                        <p:tgtEl>
                                          <p:spTgt spid="12"/>
                                        </p:tgtEl>
                                      </p:cBhvr>
                                    </p:animEffect>
                                    <p:animScale>
                                      <p:cBhvr>
                                        <p:cTn id="11" dur="100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penness PPT Master Templates-v2-cs-Template">
  <a:themeElements>
    <a:clrScheme name="Custom 14">
      <a:dk1>
        <a:srgbClr val="4D4D4F"/>
      </a:dk1>
      <a:lt1>
        <a:srgbClr val="FFFFFF"/>
      </a:lt1>
      <a:dk2>
        <a:srgbClr val="727173"/>
      </a:dk2>
      <a:lt2>
        <a:srgbClr val="AEB1B3"/>
      </a:lt2>
      <a:accent1>
        <a:srgbClr val="C8013B"/>
      </a:accent1>
      <a:accent2>
        <a:srgbClr val="CDD804"/>
      </a:accent2>
      <a:accent3>
        <a:srgbClr val="AEB1B3"/>
      </a:accent3>
      <a:accent4>
        <a:srgbClr val="92D050"/>
      </a:accent4>
      <a:accent5>
        <a:srgbClr val="7CC1EC"/>
      </a:accent5>
      <a:accent6>
        <a:srgbClr val="2B71A6"/>
      </a:accent6>
      <a:hlink>
        <a:srgbClr val="C8013B"/>
      </a:hlink>
      <a:folHlink>
        <a:srgbClr val="C8013B"/>
      </a:folHlink>
    </a:clrScheme>
    <a:fontScheme name="Segoe Light">
      <a:majorFont>
        <a:latin typeface="Segoe Light"/>
        <a:ea typeface=""/>
        <a:cs typeface=""/>
      </a:majorFont>
      <a:minorFont>
        <a:latin typeface="Segoe Light"/>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penness PPT Master Templates-v2-cs-Template">
  <a:themeElements>
    <a:clrScheme name="Custom 14">
      <a:dk1>
        <a:srgbClr val="4D4D4F"/>
      </a:dk1>
      <a:lt1>
        <a:srgbClr val="FFFFFF"/>
      </a:lt1>
      <a:dk2>
        <a:srgbClr val="727173"/>
      </a:dk2>
      <a:lt2>
        <a:srgbClr val="AEB1B3"/>
      </a:lt2>
      <a:accent1>
        <a:srgbClr val="C8013B"/>
      </a:accent1>
      <a:accent2>
        <a:srgbClr val="CDD804"/>
      </a:accent2>
      <a:accent3>
        <a:srgbClr val="AEB1B3"/>
      </a:accent3>
      <a:accent4>
        <a:srgbClr val="92D050"/>
      </a:accent4>
      <a:accent5>
        <a:srgbClr val="7CC1EC"/>
      </a:accent5>
      <a:accent6>
        <a:srgbClr val="2B71A6"/>
      </a:accent6>
      <a:hlink>
        <a:srgbClr val="C8013B"/>
      </a:hlink>
      <a:folHlink>
        <a:srgbClr val="C8013B"/>
      </a:folHlink>
    </a:clrScheme>
    <a:fontScheme name="Segoe Light">
      <a:majorFont>
        <a:latin typeface="Segoe Light"/>
        <a:ea typeface=""/>
        <a:cs typeface=""/>
      </a:majorFont>
      <a:minorFont>
        <a:latin typeface="Segoe Light"/>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TaxKeywordTaxHTField xmlns="230e9df3-be65-4c73-a93b-d1236ebd677e">
      <Terms xmlns="http://schemas.microsoft.com/office/infopath/2007/PartnerControls"/>
    </TaxKeywordTaxHTField>
    <TaxCatchAll xmlns="230e9df3-be65-4c73-a93b-d1236ebd677e">
      <Value>21</Value>
      <Value>13556</Value>
    </TaxCatchAll>
    <DocumentDescription xmlns="4e240d41-6d38-4eac-9584-b3f543b50010" xsi:nil="true"/>
    <IconOverlay xmlns="http://schemas.microsoft.com/sharepoint/v4" xsi:nil="true"/>
    <LanguagesTaxHTField0 xmlns="4e240d41-6d38-4eac-9584-b3f543b50010">
      <Terms xmlns="http://schemas.microsoft.com/office/infopath/2007/PartnerControls"/>
    </LanguagesTaxHTField0>
    <Thumbnail1 xmlns="4e240d41-6d38-4eac-9584-b3f543b50010">
      <Url xsi:nil="true"/>
      <Description xsi:nil="true"/>
    </Thumbnail1>
    <RoutingRuleDescription xmlns="http://schemas.microsoft.com/sharepoint/v3" xsi:nil="true"/>
    <ItemTypeTaxHTField0 xmlns="4e240d41-6d38-4eac-9584-b3f543b50010">
      <Terms xmlns="http://schemas.microsoft.com/office/infopath/2007/PartnerControls"/>
    </ItemTypeTaxHTField0>
    <ProductsTaxHTField0 xmlns="4e240d41-6d38-4eac-9584-b3f543b50010">
      <Terms xmlns="http://schemas.microsoft.com/office/infopath/2007/PartnerControls"/>
    </ProductsTaxHTField0>
    <RolesTaxHTField0 xmlns="4e240d41-6d38-4eac-9584-b3f543b50010">
      <Terms xmlns="http://schemas.microsoft.com/office/infopath/2007/PartnerControls"/>
    </RolesTaxHTField0>
    <SegmentsTaxHTField0 xmlns="4e240d41-6d38-4eac-9584-b3f543b50010">
      <Terms xmlns="http://schemas.microsoft.com/office/infopath/2007/PartnerControls">
        <TermInfo xmlns="http://schemas.microsoft.com/office/infopath/2007/PartnerControls">
          <TermName xmlns="http://schemas.microsoft.com/office/infopath/2007/PartnerControls">Commercial Software Initiative</TermName>
          <TermId xmlns="http://schemas.microsoft.com/office/infopath/2007/PartnerControls">4c94f7f2-69fd-4740-8c2e-61fc2ff61248</TermId>
        </TermInfo>
      </Terms>
    </SegmentsTaxHTField0>
    <AudiencesTaxHTField0 xmlns="4e240d41-6d38-4eac-9584-b3f543b50010">
      <Terms xmlns="http://schemas.microsoft.com/office/infopath/2007/PartnerControls"/>
    </AudiencesTaxHTField0>
    <GroupsTaxHTField0 xmlns="4e240d41-6d38-4eac-9584-b3f543b50010">
      <Terms xmlns="http://schemas.microsoft.com/office/infopath/2007/PartnerControls"/>
    </GroupsTaxHTField0>
    <RegionTaxHTField0 xmlns="4e240d41-6d38-4eac-9584-b3f543b50010">
      <Terms xmlns="http://schemas.microsoft.com/office/infopath/2007/PartnerControls"/>
    </RegionTaxHTField0>
    <BusinessArchitectureTaxHTField0 xmlns="4e240d41-6d38-4eac-9584-b3f543b50010">
      <Terms xmlns="http://schemas.microsoft.com/office/infopath/2007/PartnerControls"/>
    </BusinessArchitectureTaxHTField0>
    <PartnersTaxHTField0 xmlns="4e240d41-6d38-4eac-9584-b3f543b50010">
      <Terms xmlns="http://schemas.microsoft.com/office/infopath/2007/PartnerControls"/>
    </PartnersTaxHTField0>
    <CompetitorsTaxHTField0 xmlns="4e240d41-6d38-4eac-9584-b3f543b50010">
      <Terms xmlns="http://schemas.microsoft.com/office/infopath/2007/PartnerControls"/>
    </CompetitorsTaxHTField0>
    <ActivitiesAndProgramsTaxHTField0 xmlns="4e240d41-6d38-4eac-9584-b3f543b50010">
      <Terms xmlns="http://schemas.microsoft.com/office/infopath/2007/PartnerControls"/>
    </ActivitiesAndProgramsTaxHTField0>
    <Owner xmlns="4e240d41-6d38-4eac-9584-b3f543b50010">
      <UserInfo>
        <DisplayName>Colette Stallbaumer</DisplayName>
        <AccountId>28664</AccountId>
        <AccountType/>
      </UserInfo>
    </Owner>
    <TopicsTaxHTField0 xmlns="4e240d41-6d38-4eac-9584-b3f543b50010">
      <Terms xmlns="http://schemas.microsoft.com/office/infopath/2007/PartnerControls"/>
    </TopicsTaxHTField0>
    <ConfidentialityTaxHTField0 xmlns="4e240d41-6d38-4eac-9584-b3f543b50010">
      <Terms xmlns="http://schemas.microsoft.com/office/infopath/2007/PartnerControls">
        <TermInfo xmlns="http://schemas.microsoft.com/office/infopath/2007/PartnerControls">
          <TermName xmlns="http://schemas.microsoft.com/office/infopath/2007/PartnerControls">Microsoft confidential</TermName>
          <TermId xmlns="http://schemas.microsoft.com/office/infopath/2007/PartnerControls">461efa83-0283-486a-a8d5-943328f3693f</TermId>
        </TermInfo>
      </Terms>
    </ConfidentialityTaxHTField0>
    <SMSGDomainTaxHTField0 xmlns="4e240d41-6d38-4eac-9584-b3f543b50010">
      <Terms xmlns="http://schemas.microsoft.com/office/infopath/2007/PartnerControls">
        <TermInfo xmlns="http://schemas.microsoft.com/office/infopath/2007/PartnerControls">
          <TermName xmlns="http://schemas.microsoft.com/office/infopath/2007/PartnerControls">Commercial Software Initiative</TermName>
          <TermId xmlns="http://schemas.microsoft.com/office/infopath/2007/PartnerControls">4c94f7f2-69fd-4740-8c2e-61fc2ff61248</TermId>
        </TermInfo>
      </Terms>
    </SMSGDomainTaxHTField0>
    <IndustriesTaxHTField0 xmlns="4e240d41-6d38-4eac-9584-b3f543b50010">
      <Terms xmlns="http://schemas.microsoft.com/office/infopath/2007/PartnerControls"/>
    </IndustriesTaxHTField0>
    <CapabilitiesTaxHTField0 xmlns="4e240d41-6d38-4eac-9584-b3f543b50010">
      <Terms xmlns="http://schemas.microsoft.com/office/infopath/2007/PartnerControls"/>
    </CapabilitiesTaxHTField0>
    <_dlc_DocId xmlns="230e9df3-be65-4c73-a93b-d1236ebd677e">KC00-15-132346</_dlc_DocId>
    <_dlc_DocIdUrl xmlns="230e9df3-be65-4c73-a93b-d1236ebd677e">
      <Url>http://infopedia/docstore/_layouts/DocIdRedir.aspx?ID=KC00-15-132346</Url>
      <Description>KC00-15-132346</Description>
    </_dlc_DocIdUrl>
    <CoOwner xmlns="4e240d41-6d38-4eac-9584-b3f543b50010">
      <UserInfo>
        <DisplayName>EUROPE\magayler</DisplayName>
        <AccountId>20732</AccountId>
        <AccountType/>
      </UserInfo>
    </CoOwner>
  </documentManagement>
</p:properties>
</file>

<file path=customXml/item2.xml><?xml version="1.0" encoding="utf-8"?>
<?mso-contentType ?>
<SharedContentType xmlns="Microsoft.SharePoint.Taxonomy.ContentTypeSync" SourceId="e385fb40-52d4-4fae-9c5b-3e8ff8a5878e" ContentTypeId="0x010100FF1FAB0DEDE9AF4ABA57B67AF4A9F32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KCDoc" ma:contentTypeID="0x010100FF1FAB0DEDE9AF4ABA57B67AF4A9F3210200596A0E07C3E77448942F9A5D1E81E582" ma:contentTypeVersion="46" ma:contentTypeDescription="" ma:contentTypeScope="" ma:versionID="261c57dcb59118c4bd7435417289aeee">
  <xsd:schema xmlns:xsd="http://www.w3.org/2001/XMLSchema" xmlns:xs="http://www.w3.org/2001/XMLSchema" xmlns:p="http://schemas.microsoft.com/office/2006/metadata/properties" xmlns:ns1="http://schemas.microsoft.com/sharepoint/v3" xmlns:ns2="230e9df3-be65-4c73-a93b-d1236ebd677e" xmlns:ns3="4e240d41-6d38-4eac-9584-b3f543b50010" xmlns:ns4="http://schemas.microsoft.com/sharepoint/v4" targetNamespace="http://schemas.microsoft.com/office/2006/metadata/properties" ma:root="true" ma:fieldsID="3ea5f762a7c6218d3c64e8f98904ef95" ns1:_="" ns2:_="" ns3:_="" ns4:_="">
    <xsd:import namespace="http://schemas.microsoft.com/sharepoint/v3"/>
    <xsd:import namespace="230e9df3-be65-4c73-a93b-d1236ebd677e"/>
    <xsd:import namespace="4e240d41-6d38-4eac-9584-b3f543b50010"/>
    <xsd:import namespace="http://schemas.microsoft.com/sharepoint/v4"/>
    <xsd:element name="properties">
      <xsd:complexType>
        <xsd:sequence>
          <xsd:element name="documentManagement">
            <xsd:complexType>
              <xsd:all>
                <xsd:element ref="ns3:Thumbnail1" minOccurs="0"/>
                <xsd:element ref="ns3:DocumentDescription" minOccurs="0"/>
                <xsd:element ref="ns2:TaxKeywordTaxHTField" minOccurs="0"/>
                <xsd:element ref="ns2:TaxCatchAll" minOccurs="0"/>
                <xsd:element ref="ns2:TaxCatchAllLabel" minOccurs="0"/>
                <xsd:element ref="ns3:ItemTypeTaxHTField0" minOccurs="0"/>
                <xsd:element ref="ns1:AverageRating" minOccurs="0"/>
                <xsd:element ref="ns1:RatingCount" minOccurs="0"/>
                <xsd:element ref="ns2:_dlc_DocId" minOccurs="0"/>
                <xsd:element ref="ns2:_dlc_DocIdUrl" minOccurs="0"/>
                <xsd:element ref="ns2:_dlc_DocIdPersistId" minOccurs="0"/>
                <xsd:element ref="ns4:IconOverlay" minOccurs="0"/>
                <xsd:element ref="ns3:PartnersTaxHTField0" minOccurs="0"/>
                <xsd:element ref="ns3:CapabilitiesTaxHTField0" minOccurs="0"/>
                <xsd:element ref="ns3:RolesTaxHTField0" minOccurs="0"/>
                <xsd:element ref="ns3:ProductsTaxHTField0" minOccurs="0"/>
                <xsd:element ref="ns3:CompetitorsTaxHTField0" minOccurs="0"/>
                <xsd:element ref="ns3:SegmentsTaxHTField0" minOccurs="0"/>
                <xsd:element ref="ns3:IndustriesTaxHTField0" minOccurs="0"/>
                <xsd:element ref="ns3:AudiencesTaxHTField0" minOccurs="0"/>
                <xsd:element ref="ns3:RegionTaxHTField0" minOccurs="0"/>
                <xsd:element ref="ns3:ConfidentialityTaxHTField0" minOccurs="0"/>
                <xsd:element ref="ns3:BusinessArchitectureTaxHTField0" minOccurs="0"/>
                <xsd:element ref="ns3:TopicsTaxHTField0" minOccurs="0"/>
                <xsd:element ref="ns3:GroupsTaxHTField0" minOccurs="0"/>
                <xsd:element ref="ns3:CoOwner" minOccurs="0"/>
                <xsd:element ref="ns3:ActivitiesAndProgramsTaxHTField0" minOccurs="0"/>
                <xsd:element ref="ns3:Owner" minOccurs="0"/>
                <xsd:element ref="ns1:RoutingRuleDescription" minOccurs="0"/>
                <xsd:element ref="ns3:SMSGDomainTaxHTField0" minOccurs="0"/>
                <xsd:element ref="ns1:_vti_ItemDeclaredRecord" minOccurs="0"/>
                <xsd:element ref="ns1:_vti_ItemHoldRecordStatus" minOccurs="0"/>
                <xsd:element ref="ns3:Languages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4" nillable="true" ma:displayName="Rating (0-5)" ma:decimals="2" ma:description="Average value of all the ratings that have been submitted" ma:indexed="true" ma:internalName="Rating_x0020__x0028_0_x002d_5_x0029_" ma:readOnly="true">
      <xsd:simpleType>
        <xsd:restriction base="dms:Number"/>
      </xsd:simpleType>
    </xsd:element>
    <xsd:element name="RatingCount" ma:index="15" nillable="true" ma:displayName="Number of Ratings" ma:decimals="0" ma:description="Number of ratings submitted" ma:indexed="true" ma:internalName="Number_x0020_of_x0020_Ratings" ma:readOnly="true">
      <xsd:simpleType>
        <xsd:restriction base="dms:Number"/>
      </xsd:simpleType>
    </xsd:element>
    <xsd:element name="RoutingRuleDescription" ma:index="51" nillable="true" ma:displayName="Description" ma:hidden="true" ma:internalName="RoutingRuleDescription" ma:readOnly="false">
      <xsd:simpleType>
        <xsd:restriction base="dms:Text">
          <xsd:maxLength value="255"/>
        </xsd:restriction>
      </xsd:simpleType>
    </xsd:element>
    <xsd:element name="_vti_ItemDeclaredRecord" ma:index="57" nillable="true" ma:displayName="Declared Record" ma:hidden="true" ma:internalName="_vti_ItemDeclaredRecord" ma:readOnly="true">
      <xsd:simpleType>
        <xsd:restriction base="dms:DateTime"/>
      </xsd:simpleType>
    </xsd:element>
    <xsd:element name="_vti_ItemHoldRecordStatus" ma:index="58" nillable="true" ma:displayName="Hold and Record Status" ma:decimals="0" ma:description="" ma:hidden="true" ma:indexed="true" ma:internalName="_vti_ItemHoldRecordStatu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KeywordTaxHTField" ma:index="8" nillable="true" ma:taxonomy="true" ma:internalName="TaxKeywordTaxHTField" ma:taxonomyFieldName="TaxKeyword" ma:displayName="Enterprise Keywords" ma:readOnly="true"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TaxCatchAll" ma:index="9" nillable="true" ma:displayName="Taxonomy Catch All Column" ma:hidden="true" ma:list="{cca7b197-9018-4002-9750-a2693d6b6f1f}" ma:internalName="TaxCatchAll" ma:showField="CatchAllData" ma:web="4e240d41-6d38-4eac-9584-b3f543b50010">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cca7b197-9018-4002-9750-a2693d6b6f1f}" ma:internalName="TaxCatchAllLabel" ma:readOnly="true" ma:showField="CatchAllDataLabel" ma:web="4e240d41-6d38-4eac-9584-b3f543b50010">
      <xsd:complexType>
        <xsd:complexContent>
          <xsd:extension base="dms:MultiChoiceLookup">
            <xsd:sequence>
              <xsd:element name="Value" type="dms:Lookup" maxOccurs="unbounded" minOccurs="0" nillable="true"/>
            </xsd:sequence>
          </xsd:extension>
        </xsd:complexContent>
      </xsd:complexType>
    </xsd:element>
    <xsd:element name="_dlc_DocId" ma:index="16" nillable="true" ma:displayName="Document ID Value" ma:description="The value of the document ID assigned to this item." ma:indexed="true" ma:internalName="_dlc_DocId" ma:readOnly="true">
      <xsd:simpleType>
        <xsd:restriction base="dms:Text"/>
      </xsd:simpleType>
    </xsd:element>
    <xsd:element name="_dlc_DocIdUrl" ma:index="1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8"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e240d41-6d38-4eac-9584-b3f543b50010" elementFormDefault="qualified">
    <xsd:import namespace="http://schemas.microsoft.com/office/2006/documentManagement/types"/>
    <xsd:import namespace="http://schemas.microsoft.com/office/infopath/2007/PartnerControls"/>
    <xsd:element name="Thumbnail1" ma:index="5" nillable="true" ma:displayName="Thumbnail" ma:format="Hyperlink" ma:internalName="Thumbnail1">
      <xsd:complexType>
        <xsd:complexContent>
          <xsd:extension base="dms:URL">
            <xsd:sequence>
              <xsd:element name="Url" type="dms:ValidUrl" minOccurs="0" nillable="true"/>
              <xsd:element name="Description" type="xsd:string" nillable="true"/>
            </xsd:sequence>
          </xsd:extension>
        </xsd:complexContent>
      </xsd:complexType>
    </xsd:element>
    <xsd:element name="DocumentDescription" ma:index="6" nillable="true" ma:displayName="Document Description" ma:description="Document Description for document content type KCDoc" ma:internalName="DocumentDescription">
      <xsd:simpleType>
        <xsd:restriction base="dms:Note"/>
      </xsd:simpleType>
    </xsd:element>
    <xsd:element name="ItemTypeTaxHTField0" ma:index="12" nillable="true" ma:taxonomy="true" ma:internalName="ItemTypeTaxHTField0" ma:taxonomyFieldName="ItemType" ma:displayName="Item Type" ma:default="" ma:fieldId="{d147f11f-8a15-4fb8-8d37-5fb29263610d}" ma:taxonomyMulti="true" ma:sspId="e385fb40-52d4-4fae-9c5b-3e8ff8a5878e" ma:termSetId="a611a704-4666-406e-a571-a6e9bb4a2dcc" ma:anchorId="3d59bf14-be35-4b82-81a4-70bbe2a90cc2" ma:open="false" ma:isKeyword="false">
      <xsd:complexType>
        <xsd:sequence>
          <xsd:element ref="pc:Terms" minOccurs="0" maxOccurs="1"/>
        </xsd:sequence>
      </xsd:complexType>
    </xsd:element>
    <xsd:element name="PartnersTaxHTField0" ma:index="20" nillable="true" ma:taxonomy="true" ma:internalName="PartnersTaxHTField0" ma:taxonomyFieldName="Partners" ma:displayName="Partners" ma:readOnly="true" ma:default="" ma:fieldId="{7c281638-d92a-454e-b8fe-7088c941df66}" ma:taxonomyMulti="true" ma:sspId="e385fb40-52d4-4fae-9c5b-3e8ff8a5878e" ma:termSetId="a611a704-4666-406e-a571-a6e9bb4a2dcc" ma:anchorId="dd1a91fa-3198-4561-9b04-bc737b2a8291" ma:open="false" ma:isKeyword="false">
      <xsd:complexType>
        <xsd:sequence>
          <xsd:element ref="pc:Terms" minOccurs="0" maxOccurs="1"/>
        </xsd:sequence>
      </xsd:complexType>
    </xsd:element>
    <xsd:element name="CapabilitiesTaxHTField0" ma:index="22" nillable="true" ma:taxonomy="true" ma:internalName="CapabilitiesTaxHTField0" ma:taxonomyFieldName="Capabilities" ma:displayName="Capabilities" ma:readOnly="true" ma:default="" ma:fieldId="{4b2822d8-ca12-40bf-b3be-ff82055e8025}" ma:taxonomyMulti="true" ma:sspId="e385fb40-52d4-4fae-9c5b-3e8ff8a5878e" ma:termSetId="04211bf1-defe-49f2-9beb-9d8edf37d152" ma:anchorId="48e655f1-3316-4f2e-a42e-a42d1734479e" ma:open="false" ma:isKeyword="false">
      <xsd:complexType>
        <xsd:sequence>
          <xsd:element ref="pc:Terms" minOccurs="0" maxOccurs="1"/>
        </xsd:sequence>
      </xsd:complexType>
    </xsd:element>
    <xsd:element name="RolesTaxHTField0" ma:index="24" nillable="true" ma:taxonomy="true" ma:internalName="RolesTaxHTField0" ma:taxonomyFieldName="Roles" ma:displayName="Roles" ma:readOnly="true" ma:default="" ma:fieldId="{147013c4-c08e-4610-8a54-80ec865dae35}" ma:taxonomyMulti="true" ma:sspId="e385fb40-52d4-4fae-9c5b-3e8ff8a5878e" ma:termSetId="a611a704-4666-406e-a571-a6e9bb4a2dcc" ma:anchorId="c9a07ef0-4236-4915-97ca-1b3392dac369" ma:open="false" ma:isKeyword="false">
      <xsd:complexType>
        <xsd:sequence>
          <xsd:element ref="pc:Terms" minOccurs="0" maxOccurs="1"/>
        </xsd:sequence>
      </xsd:complexType>
    </xsd:element>
    <xsd:element name="ProductsTaxHTField0" ma:index="26" nillable="true" ma:taxonomy="true" ma:internalName="ProductsTaxHTField0" ma:taxonomyFieldName="Products" ma:displayName="Products &amp; Technologies" ma:default="" ma:fieldId="{461032cf-5451-4cac-8727-96de1535ed65}" ma:taxonomyMulti="true" ma:sspId="e385fb40-52d4-4fae-9c5b-3e8ff8a5878e" ma:termSetId="a611a704-4666-406e-a571-a6e9bb4a2dcc" ma:anchorId="f7bdd4ba-8e81-43d6-a504-860f505d5c97" ma:open="false" ma:isKeyword="false">
      <xsd:complexType>
        <xsd:sequence>
          <xsd:element ref="pc:Terms" minOccurs="0" maxOccurs="1"/>
        </xsd:sequence>
      </xsd:complexType>
    </xsd:element>
    <xsd:element name="CompetitorsTaxHTField0" ma:index="28" nillable="true" ma:taxonomy="true" ma:internalName="CompetitorsTaxHTField0" ma:taxonomyFieldName="Competitors" ma:displayName="Competition" ma:readOnly="true" ma:default="" ma:fieldId="{033f61ce-97ac-4204-9e44-87296a243ffe}" ma:taxonomyMulti="true" ma:sspId="e385fb40-52d4-4fae-9c5b-3e8ff8a5878e" ma:termSetId="a611a704-4666-406e-a571-a6e9bb4a2dcc" ma:anchorId="718f8fd0-b740-48bc-92ad-5700213c04b2" ma:open="false" ma:isKeyword="false">
      <xsd:complexType>
        <xsd:sequence>
          <xsd:element ref="pc:Terms" minOccurs="0" maxOccurs="1"/>
        </xsd:sequence>
      </xsd:complexType>
    </xsd:element>
    <xsd:element name="SegmentsTaxHTField0" ma:index="30" nillable="true" ma:taxonomy="true" ma:internalName="SegmentsTaxHTField0" ma:taxonomyFieldName="Segments" ma:displayName="Customer Segments" ma:default="" ma:fieldId="{5810de59-adc2-4212-9275-76550f6ccd4e}"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IndustriesTaxHTField0" ma:index="32" nillable="true" ma:taxonomy="true" ma:internalName="IndustriesTaxHTField0" ma:taxonomyFieldName="Industries" ma:displayName="Industries" ma:default="" ma:fieldId="{28af9966-4172-49a2-8fcb-8642a15f1fc5}" ma:taxonomyMulti="true" ma:sspId="e385fb40-52d4-4fae-9c5b-3e8ff8a5878e" ma:termSetId="a611a704-4666-406e-a571-a6e9bb4a2dcc" ma:anchorId="322da17f-7441-43de-8ac8-ca7d62aec02b" ma:open="false" ma:isKeyword="false">
      <xsd:complexType>
        <xsd:sequence>
          <xsd:element ref="pc:Terms" minOccurs="0" maxOccurs="1"/>
        </xsd:sequence>
      </xsd:complexType>
    </xsd:element>
    <xsd:element name="AudiencesTaxHTField0" ma:index="34" nillable="true" ma:taxonomy="true" ma:internalName="AudiencesTaxHTField0" ma:taxonomyFieldName="Audiences" ma:displayName="Customer Audiences" ma:default="" ma:fieldId="{e142f759-3ac7-4b2f-96cb-1e9174b500b8}" ma:taxonomyMulti="true" ma:sspId="e385fb40-52d4-4fae-9c5b-3e8ff8a5878e" ma:termSetId="a611a704-4666-406e-a571-a6e9bb4a2dcc" ma:anchorId="8a0280e9-c6e8-4e3c-80d6-8db643b96ddd" ma:open="false" ma:isKeyword="false">
      <xsd:complexType>
        <xsd:sequence>
          <xsd:element ref="pc:Terms" minOccurs="0" maxOccurs="1"/>
        </xsd:sequence>
      </xsd:complexType>
    </xsd:element>
    <xsd:element name="RegionTaxHTField0" ma:index="36" nillable="true" ma:taxonomy="true" ma:internalName="RegionTaxHTField0" ma:taxonomyFieldName="Region" ma:displayName="Region" ma:default="" ma:fieldId="{4737695a-1cd7-4a2e-b339-4aad0188abb4}" ma:taxonomyMulti="true" ma:sspId="e385fb40-52d4-4fae-9c5b-3e8ff8a5878e" ma:termSetId="a611a704-4666-406e-a571-a6e9bb4a2dcc" ma:anchorId="c5404caa-7d82-41c6-82c2-0230c1d96864" ma:open="false" ma:isKeyword="false">
      <xsd:complexType>
        <xsd:sequence>
          <xsd:element ref="pc:Terms" minOccurs="0" maxOccurs="1"/>
        </xsd:sequence>
      </xsd:complexType>
    </xsd:element>
    <xsd:element name="ConfidentialityTaxHTField0" ma:index="38" nillable="true" ma:taxonomy="true" ma:internalName="ConfidentialityTaxHTField0" ma:taxonomyFieldName="Confidentiality" ma:displayName="Confidentiality" ma:indexed="true" ma:default="21;#Microsoft confidential|461efa83-0283-486a-a8d5-943328f3693f" ma:fieldId="{78ab4373-53e1-48d5-ab4d-d29698f3efd9}" ma:sspId="e385fb40-52d4-4fae-9c5b-3e8ff8a5878e" ma:termSetId="e0e820dc-7da0-48b9-8472-209c7e82d1d0" ma:anchorId="00000000-0000-0000-0000-000000000000" ma:open="false" ma:isKeyword="false">
      <xsd:complexType>
        <xsd:sequence>
          <xsd:element ref="pc:Terms" minOccurs="0" maxOccurs="1"/>
        </xsd:sequence>
      </xsd:complexType>
    </xsd:element>
    <xsd:element name="BusinessArchitectureTaxHTField0" ma:index="40" nillable="true" ma:taxonomy="true" ma:internalName="BusinessArchitectureTaxHTField0" ma:taxonomyFieldName="BusinessArchitecture" ma:displayName="Business Architecture" ma:default="" ma:fieldId="{d7cf789b-4ee0-44de-b4df-8d5b0482baa9}" ma:taxonomyMulti="true" ma:sspId="e385fb40-52d4-4fae-9c5b-3e8ff8a5878e" ma:termSetId="d039009f-2da8-468b-bf5e-ff4693a9f72f" ma:anchorId="1951c1e0-4cc7-414f-a435-7369277bc757" ma:open="false" ma:isKeyword="false">
      <xsd:complexType>
        <xsd:sequence>
          <xsd:element ref="pc:Terms" minOccurs="0" maxOccurs="1"/>
        </xsd:sequence>
      </xsd:complexType>
    </xsd:element>
    <xsd:element name="TopicsTaxHTField0" ma:index="42" nillable="true" ma:taxonomy="true" ma:internalName="TopicsTaxHTField0" ma:taxonomyFieldName="Topics" ma:displayName="Topics" ma:default="" ma:fieldId="{878ad871-6083-42b1-a9d8-caa3411e86f2}" ma:taxonomyMulti="true" ma:sspId="e385fb40-52d4-4fae-9c5b-3e8ff8a5878e" ma:termSetId="d039009f-2da8-468b-bf5e-ff4693a9f72f" ma:anchorId="ddcce936-3357-448e-8326-e6fdfddfb752" ma:open="false" ma:isKeyword="false">
      <xsd:complexType>
        <xsd:sequence>
          <xsd:element ref="pc:Terms" minOccurs="0" maxOccurs="1"/>
        </xsd:sequence>
      </xsd:complexType>
    </xsd:element>
    <xsd:element name="GroupsTaxHTField0" ma:index="44" nillable="true" ma:taxonomy="true" ma:internalName="GroupsTaxHTField0" ma:taxonomyFieldName="Groups" ma:displayName="Groups" ma:default="" ma:fieldId="{822c6b82-c53e-484c-9c53-5c6ce5969db5}" ma:taxonomyMulti="true" ma:sspId="e385fb40-52d4-4fae-9c5b-3e8ff8a5878e" ma:termSetId="d039009f-2da8-468b-bf5e-ff4693a9f72f" ma:anchorId="ec38e82f-eddf-4553-aa72-f3bd3c1d5855" ma:open="false" ma:isKeyword="false">
      <xsd:complexType>
        <xsd:sequence>
          <xsd:element ref="pc:Terms" minOccurs="0" maxOccurs="1"/>
        </xsd:sequence>
      </xsd:complexType>
    </xsd:element>
    <xsd:element name="CoOwner" ma:index="46" nillable="true" ma:displayName="Co-Owner" ma:list="UserInfo" ma:SearchPeopleOnly="false" ma:SharePointGroup="0" ma:internalName="CoOwner" ma:readOnly="true" ma:showField="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ctivitiesAndProgramsTaxHTField0" ma:index="47" nillable="true" ma:taxonomy="true" ma:internalName="ActivitiesAndProgramsTaxHTField0" ma:taxonomyFieldName="ActivitiesAndPrograms" ma:displayName="Activities &amp; Programs" ma:default="" ma:fieldId="{b1238bc0-413c-4dea-a499-043137e11d15}" ma:taxonomyMulti="true" ma:sspId="e385fb40-52d4-4fae-9c5b-3e8ff8a5878e" ma:termSetId="d039009f-2da8-468b-bf5e-ff4693a9f72f" ma:anchorId="846d39ff-6475-4006-99df-de42970d666e" ma:open="false" ma:isKeyword="false">
      <xsd:complexType>
        <xsd:sequence>
          <xsd:element ref="pc:Terms" minOccurs="0" maxOccurs="1"/>
        </xsd:sequence>
      </xsd:complexType>
    </xsd:element>
    <xsd:element name="Owner" ma:index="49" nillable="true" ma:displayName="Owner" ma:description="Must be an FTE" ma:indexed="true" ma:list="UserInfo" ma:SharePointGroup="0" ma:internalName="Owner" ma:showField="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MSGDomainTaxHTField0" ma:index="53" nillable="true" ma:taxonomy="true" ma:internalName="SMSGDomainTaxHTField0" ma:taxonomyFieldName="SMSGDomain" ma:displayName="SMSG Domain" ma:readOnly="true" ma:default="" ma:fieldId="{2c8f543d-b3fa-4810-874a-ad0f88d0f61a}"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LanguagesTaxHTField0" ma:index="59" nillable="true" ma:taxonomy="true" ma:internalName="LanguagesTaxHTField0" ma:taxonomyFieldName="Languages" ma:displayName="Languages" ma:default="" ma:fieldId="{57b7e61f-5f00-4c23-b9fb-7e2af434aabb}" ma:taxonomyMulti="true" ma:sspId="e385fb40-52d4-4fae-9c5b-3e8ff8a5878e" ma:termSetId="a611a704-4666-406e-a571-a6e9bb4a2dcc" ma:anchorId="c5f267fd-fa38-4ffe-a1d8-2693d87e90bc"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9"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10009</Type>
    <SequenceNumber>1004</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EF4F0E6-C8B0-44D4-8F4E-CF1EFF60C159}">
  <ds:schemaRefs>
    <ds:schemaRef ds:uri="http://schemas.microsoft.com/sharepoint/v3"/>
    <ds:schemaRef ds:uri="http://schemas.microsoft.com/sharepoint/v4"/>
    <ds:schemaRef ds:uri="http://purl.org/dc/dcmitype/"/>
    <ds:schemaRef ds:uri="http://schemas.microsoft.com/office/2006/documentManagement/types"/>
    <ds:schemaRef ds:uri="http://purl.org/dc/elements/1.1/"/>
    <ds:schemaRef ds:uri="http://purl.org/dc/terms/"/>
    <ds:schemaRef ds:uri="http://schemas.microsoft.com/office/infopath/2007/PartnerControls"/>
    <ds:schemaRef ds:uri="http://schemas.openxmlformats.org/package/2006/metadata/core-properties"/>
    <ds:schemaRef ds:uri="http://www.w3.org/XML/1998/namespace"/>
    <ds:schemaRef ds:uri="4e240d41-6d38-4eac-9584-b3f543b50010"/>
    <ds:schemaRef ds:uri="230e9df3-be65-4c73-a93b-d1236ebd677e"/>
    <ds:schemaRef ds:uri="http://schemas.microsoft.com/office/2006/metadata/properties"/>
  </ds:schemaRefs>
</ds:datastoreItem>
</file>

<file path=customXml/itemProps2.xml><?xml version="1.0" encoding="utf-8"?>
<ds:datastoreItem xmlns:ds="http://schemas.openxmlformats.org/officeDocument/2006/customXml" ds:itemID="{61562022-025E-4E21-9147-C30D459CFE4F}">
  <ds:schemaRefs>
    <ds:schemaRef ds:uri="Microsoft.SharePoint.Taxonomy.ContentTypeSync"/>
  </ds:schemaRefs>
</ds:datastoreItem>
</file>

<file path=customXml/itemProps3.xml><?xml version="1.0" encoding="utf-8"?>
<ds:datastoreItem xmlns:ds="http://schemas.openxmlformats.org/officeDocument/2006/customXml" ds:itemID="{DD6E7C49-4E38-427D-9632-922700C31CB3}">
  <ds:schemaRefs>
    <ds:schemaRef ds:uri="http://schemas.microsoft.com/sharepoint/v3/contenttype/forms"/>
  </ds:schemaRefs>
</ds:datastoreItem>
</file>

<file path=customXml/itemProps4.xml><?xml version="1.0" encoding="utf-8"?>
<ds:datastoreItem xmlns:ds="http://schemas.openxmlformats.org/officeDocument/2006/customXml" ds:itemID="{725AD547-2F83-4A8C-96BD-E23A3D5187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30e9df3-be65-4c73-a93b-d1236ebd677e"/>
    <ds:schemaRef ds:uri="4e240d41-6d38-4eac-9584-b3f543b50010"/>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3AD9C53A-A1E9-4CBE-9CAC-0D0669E9F250}">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Openness PPT Master Templates-v2-cs-Template</Template>
  <TotalTime>14303</TotalTime>
  <Words>2680</Words>
  <Application>Microsoft Office PowerPoint</Application>
  <PresentationFormat>Произвольный</PresentationFormat>
  <Paragraphs>522</Paragraphs>
  <Slides>25</Slides>
  <Notes>22</Notes>
  <HiddenSlides>4</HiddenSlides>
  <MMClips>0</MMClips>
  <ScaleCrop>false</ScaleCrop>
  <HeadingPairs>
    <vt:vector size="4" baseType="variant">
      <vt:variant>
        <vt:lpstr>Тема</vt:lpstr>
      </vt:variant>
      <vt:variant>
        <vt:i4>3</vt:i4>
      </vt:variant>
      <vt:variant>
        <vt:lpstr>Заголовки слайдов</vt:lpstr>
      </vt:variant>
      <vt:variant>
        <vt:i4>25</vt:i4>
      </vt:variant>
    </vt:vector>
  </HeadingPairs>
  <TitlesOfParts>
    <vt:vector size="28" baseType="lpstr">
      <vt:lpstr>Openness PPT Master Templates-v2-cs-Template</vt:lpstr>
      <vt:lpstr>1_Openness PPT Master Templates-v2-cs-Template</vt:lpstr>
      <vt:lpstr>Metro Template Light 16x9</vt:lpstr>
      <vt:lpstr>Майкрософт и открытость</vt:lpstr>
      <vt:lpstr>Linux Foundation. Annual Linux Development Report, 03/04/12  Основные выводы этого года: § More than 7,800 developers from almost 800 different companies have contributed to the Linux kernel  § Seventy-five percent of all kernel development is done by developers who are being paid for their work.  § The top 10 organizations sponsoring Linux kernel development since the last report (or Linux kernel 2.6.36) are Red Hat, Intel, Novell, IBM, Texas Instruments, Broadcom, Nokia, Samsung, Oracle and Google. § For the first time, Microsoft appears on list of companies that are contributing to the Linux kernel. Ranking at number 17. </vt:lpstr>
      <vt:lpstr>За последние 5 лет Майкрософт изменилась как компания и стала более открытой </vt:lpstr>
      <vt:lpstr>Слайд 4</vt:lpstr>
      <vt:lpstr>Поддержка стандартов</vt:lpstr>
      <vt:lpstr>Слайд 6</vt:lpstr>
      <vt:lpstr>Экосистема Windows </vt:lpstr>
      <vt:lpstr>Слайд 8</vt:lpstr>
      <vt:lpstr>Windows 7 </vt:lpstr>
      <vt:lpstr>Windows 8 (Consumer Preview)</vt:lpstr>
      <vt:lpstr>Windows Live</vt:lpstr>
      <vt:lpstr>Office 2010 and Office 365</vt:lpstr>
      <vt:lpstr>Слайд 13</vt:lpstr>
      <vt:lpstr>Microsoft + Open Source </vt:lpstr>
      <vt:lpstr>Microsoft + Linux</vt:lpstr>
      <vt:lpstr>Microsoft + Apache Hadoop</vt:lpstr>
      <vt:lpstr>Microsoft + PHP/Java</vt:lpstr>
      <vt:lpstr>Мы не конкурируем с СПО</vt:lpstr>
      <vt:lpstr>СПО в Microsoft Research</vt:lpstr>
      <vt:lpstr>Microsoft.com/web</vt:lpstr>
      <vt:lpstr>Codeplex.com</vt:lpstr>
      <vt:lpstr>Windows Azure</vt:lpstr>
      <vt:lpstr>Спасибо</vt:lpstr>
      <vt:lpstr>Слайд 24</vt:lpstr>
      <vt:lpstr>Facts and Figures</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and Openness Standards, Interoperability and Integration with Open Source</dc:title>
  <dc:creator>Claudette Siroky</dc:creator>
  <dc:description>Formatted: Nicole Milburn, Silver Fox Productions, Inc.</dc:description>
  <cp:lastModifiedBy>AIS</cp:lastModifiedBy>
  <cp:revision>439</cp:revision>
  <cp:lastPrinted>2012-04-11T05:20:39Z</cp:lastPrinted>
  <dcterms:created xsi:type="dcterms:W3CDTF">2011-03-10T17:31:35Z</dcterms:created>
  <dcterms:modified xsi:type="dcterms:W3CDTF">2012-04-12T05:51:27Z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0x010100FF1FAB0DEDE9AF4ABA57B67AF4A9F3210200596A0E07C3E77448942F9A5D1E81E582</vt:lpwstr>
  </property>
  <property fmtid="{D5CDD505-2E9C-101B-9397-08002B2CF9AE}" pid="3" name="TaxKeyword">
    <vt:lpwstr/>
  </property>
  <property fmtid="{D5CDD505-2E9C-101B-9397-08002B2CF9AE}" pid="4" name="Audiences">
    <vt:lpwstr/>
  </property>
  <property fmtid="{D5CDD505-2E9C-101B-9397-08002B2CF9AE}" pid="5" name="Products">
    <vt:lpwstr/>
  </property>
  <property fmtid="{D5CDD505-2E9C-101B-9397-08002B2CF9AE}" pid="6" name="Capabilities">
    <vt:lpwstr/>
  </property>
  <property fmtid="{D5CDD505-2E9C-101B-9397-08002B2CF9AE}" pid="7" name="Region">
    <vt:lpwstr/>
  </property>
  <property fmtid="{D5CDD505-2E9C-101B-9397-08002B2CF9AE}" pid="8" name="Segments">
    <vt:lpwstr>13556;#Commercial Software Initiative|4c94f7f2-69fd-4740-8c2e-61fc2ff61248</vt:lpwstr>
  </property>
  <property fmtid="{D5CDD505-2E9C-101B-9397-08002B2CF9AE}" pid="9" name="Confidentiality">
    <vt:lpwstr>21;#Microsoft confidential|461efa83-0283-486a-a8d5-943328f3693f</vt:lpwstr>
  </property>
  <property fmtid="{D5CDD505-2E9C-101B-9397-08002B2CF9AE}" pid="10" name="ActivitiesAndPrograms">
    <vt:lpwstr/>
  </property>
  <property fmtid="{D5CDD505-2E9C-101B-9397-08002B2CF9AE}" pid="11" name="Partners">
    <vt:lpwstr/>
  </property>
  <property fmtid="{D5CDD505-2E9C-101B-9397-08002B2CF9AE}" pid="12" name="Groups">
    <vt:lpwstr/>
  </property>
  <property fmtid="{D5CDD505-2E9C-101B-9397-08002B2CF9AE}" pid="13" name="Topics">
    <vt:lpwstr/>
  </property>
  <property fmtid="{D5CDD505-2E9C-101B-9397-08002B2CF9AE}" pid="14" name="Industries">
    <vt:lpwstr/>
  </property>
  <property fmtid="{D5CDD505-2E9C-101B-9397-08002B2CF9AE}" pid="15" name="Roles">
    <vt:lpwstr/>
  </property>
  <property fmtid="{D5CDD505-2E9C-101B-9397-08002B2CF9AE}" pid="16" name="SMSGDomain">
    <vt:lpwstr>13556;#Commercial Software Initiative|4c94f7f2-69fd-4740-8c2e-61fc2ff61248</vt:lpwstr>
  </property>
  <property fmtid="{D5CDD505-2E9C-101B-9397-08002B2CF9AE}" pid="17" name="Competitors">
    <vt:lpwstr/>
  </property>
  <property fmtid="{D5CDD505-2E9C-101B-9397-08002B2CF9AE}" pid="18" name="BusinessArchitecture">
    <vt:lpwstr/>
  </property>
  <property fmtid="{D5CDD505-2E9C-101B-9397-08002B2CF9AE}" pid="19" name="_dlc_policyId">
    <vt:lpwstr/>
  </property>
  <property fmtid="{D5CDD505-2E9C-101B-9397-08002B2CF9AE}" pid="20" name="ItemRetentionFormula">
    <vt:lpwstr/>
  </property>
  <property fmtid="{D5CDD505-2E9C-101B-9397-08002B2CF9AE}" pid="21" name="ItemType">
    <vt:lpwstr/>
  </property>
  <property fmtid="{D5CDD505-2E9C-101B-9397-08002B2CF9AE}" pid="22" name="LastUpdatedByBatchTagging">
    <vt:bool>false</vt:bool>
  </property>
  <property fmtid="{D5CDD505-2E9C-101B-9397-08002B2CF9AE}" pid="23" name="Languages">
    <vt:lpwstr/>
  </property>
  <property fmtid="{D5CDD505-2E9C-101B-9397-08002B2CF9AE}" pid="24" name="_dlc_DocIdItemGuid">
    <vt:lpwstr>46296639-05f7-49b3-a8cd-ec3a4f7f908a</vt:lpwstr>
  </property>
  <property fmtid="{D5CDD505-2E9C-101B-9397-08002B2CF9AE}" pid="25" name="WorkflowCreationPath">
    <vt:lpwstr>b84d296b-0eb7-4c23-b0e9-187131f037bd,2;</vt:lpwstr>
  </property>
  <property fmtid="{D5CDD505-2E9C-101B-9397-08002B2CF9AE}" pid="26" name="SMSGTags">
    <vt:lpwstr/>
  </property>
  <property fmtid="{D5CDD505-2E9C-101B-9397-08002B2CF9AE}" pid="27" name="EnterpriseDomainTags">
    <vt:lpwstr/>
  </property>
  <property fmtid="{D5CDD505-2E9C-101B-9397-08002B2CF9AE}" pid="28" name="EnterpriseDomainTagsTaxHTField0">
    <vt:lpwstr/>
  </property>
  <property fmtid="{D5CDD505-2E9C-101B-9397-08002B2CF9AE}" pid="29" name="_docset_NoMedatataSyncRequired">
    <vt:lpwstr>False</vt:lpwstr>
  </property>
  <property fmtid="{D5CDD505-2E9C-101B-9397-08002B2CF9AE}" pid="30" name="SMSGTagsTaxHTField0">
    <vt:lpwstr/>
  </property>
</Properties>
</file>