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58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204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361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53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31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81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733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75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13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11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65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56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42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02F0E-B0DB-3641-AEAD-BBCB5750D2E5}" type="datetimeFigureOut">
              <a:rPr lang="ru-RU" smtClean="0"/>
              <a:t>11.09.13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B7DF9-A75C-0B41-9353-56F176AEF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690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Nikita@skbkontur.ru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Nikita@skbkontur.ru" TargetMode="Externa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1116015"/>
            <a:ext cx="7772400" cy="1470025"/>
          </a:xfrm>
        </p:spPr>
        <p:txBody>
          <a:bodyPr>
            <a:normAutofit/>
          </a:bodyPr>
          <a:lstStyle/>
          <a:p>
            <a:r>
              <a:rPr lang="ru-RU" i="1" dirty="0"/>
              <a:t>Электронная </a:t>
            </a:r>
            <a:r>
              <a:rPr lang="ru-RU" i="1" dirty="0" smtClean="0"/>
              <a:t>подпись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64914"/>
            <a:ext cx="6400800" cy="1752600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теория и практика после 1 июля 2013</a:t>
            </a:r>
            <a:endParaRPr lang="ru-RU" sz="2800" dirty="0"/>
          </a:p>
        </p:txBody>
      </p:sp>
      <p:sp>
        <p:nvSpPr>
          <p:cNvPr id="4" name="Подзаголовок 5"/>
          <p:cNvSpPr txBox="1">
            <a:spLocks/>
          </p:cNvSpPr>
          <p:nvPr/>
        </p:nvSpPr>
        <p:spPr>
          <a:xfrm>
            <a:off x="1371600" y="3642712"/>
            <a:ext cx="6400800" cy="152155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800" dirty="0" smtClean="0">
                <a:solidFill>
                  <a:schemeClr val="tx1"/>
                </a:solidFill>
              </a:rPr>
              <a:t>Баранов Никита</a:t>
            </a:r>
          </a:p>
          <a:p>
            <a:pPr algn="r"/>
            <a:r>
              <a:rPr lang="en-US" sz="2800" dirty="0" smtClean="0">
                <a:solidFill>
                  <a:schemeClr val="tx1"/>
                </a:solidFill>
                <a:hlinkClick r:id="rId2"/>
              </a:rPr>
              <a:t>Nikita@skbkontur.ru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r"/>
            <a:r>
              <a:rPr lang="en-US" sz="2800" dirty="0" err="1" smtClean="0">
                <a:solidFill>
                  <a:schemeClr val="tx1"/>
                </a:solidFill>
              </a:rPr>
              <a:t>ca.skbkontur.ru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5" name="Изображение 4" descr="kejfkjhW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8171"/>
            <a:ext cx="9180000" cy="931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834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Что произошло 1 июля?</a:t>
            </a:r>
            <a:endParaRPr lang="ru-RU" dirty="0"/>
          </a:p>
        </p:txBody>
      </p:sp>
      <p:pic>
        <p:nvPicPr>
          <p:cNvPr id="6" name="Изображение 5" descr="kejfkjhW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8171"/>
            <a:ext cx="9180000" cy="931039"/>
          </a:xfrm>
          <a:prstGeom prst="rect">
            <a:avLst/>
          </a:prstGeom>
        </p:spPr>
      </p:pic>
      <p:pic>
        <p:nvPicPr>
          <p:cNvPr id="7" name="Содержимое 3" descr="961168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27" r="-1433"/>
          <a:stretch/>
        </p:blipFill>
        <p:spPr>
          <a:xfrm>
            <a:off x="3000322" y="1175240"/>
            <a:ext cx="3114004" cy="476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471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Что произошло 1 июля?</a:t>
            </a:r>
            <a:endParaRPr lang="ru-RU" dirty="0"/>
          </a:p>
        </p:txBody>
      </p:sp>
      <p:pic>
        <p:nvPicPr>
          <p:cNvPr id="6" name="Изображение 5" descr="kejfkjhW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8171"/>
            <a:ext cx="9180000" cy="931039"/>
          </a:xfrm>
          <a:prstGeom prst="rect">
            <a:avLst/>
          </a:prstGeom>
        </p:spPr>
      </p:pic>
      <p:cxnSp>
        <p:nvCxnSpPr>
          <p:cNvPr id="4" name="Прямая со стрелкой 3"/>
          <p:cNvCxnSpPr/>
          <p:nvPr/>
        </p:nvCxnSpPr>
        <p:spPr>
          <a:xfrm flipV="1">
            <a:off x="320965" y="1417638"/>
            <a:ext cx="8365835" cy="4248804"/>
          </a:xfrm>
          <a:prstGeom prst="straightConnector1">
            <a:avLst/>
          </a:prstGeom>
          <a:ln w="57150" cmpd="sng">
            <a:headEnd type="non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111640" y="3596344"/>
            <a:ext cx="2372346" cy="50244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10.01.2002 1-</a:t>
            </a:r>
            <a:r>
              <a:rPr lang="ru-RU" dirty="0" smtClean="0"/>
              <a:t>ФЗ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77338" y="1387475"/>
            <a:ext cx="2372346" cy="50244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2.07.2013 171-ФЗ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43206" y="3596344"/>
            <a:ext cx="3631608" cy="50244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1.07.2013 Прекращение 1-ФЗ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07178" y="2175004"/>
            <a:ext cx="3102424" cy="50244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1.07.2012 Продление 1-ФЗ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744713" y="4994266"/>
            <a:ext cx="2372346" cy="50244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r>
              <a:rPr lang="en-US" dirty="0" smtClean="0"/>
              <a:t>.0</a:t>
            </a:r>
            <a:r>
              <a:rPr lang="ru-RU" dirty="0"/>
              <a:t>4</a:t>
            </a:r>
            <a:r>
              <a:rPr lang="en-US" dirty="0" smtClean="0"/>
              <a:t>.20</a:t>
            </a:r>
            <a:r>
              <a:rPr lang="ru-RU" dirty="0" smtClean="0"/>
              <a:t>11</a:t>
            </a:r>
            <a:r>
              <a:rPr lang="en-US" dirty="0" smtClean="0"/>
              <a:t> </a:t>
            </a:r>
            <a:r>
              <a:rPr lang="ru-RU" dirty="0" smtClean="0"/>
              <a:t>63</a:t>
            </a:r>
            <a:r>
              <a:rPr lang="en-US" dirty="0" smtClean="0"/>
              <a:t>-</a:t>
            </a:r>
            <a:r>
              <a:rPr lang="ru-RU" dirty="0" smtClean="0"/>
              <a:t>ФЗ</a:t>
            </a:r>
          </a:p>
        </p:txBody>
      </p:sp>
      <p:cxnSp>
        <p:nvCxnSpPr>
          <p:cNvPr id="17" name="Прямая соединительная линия 16"/>
          <p:cNvCxnSpPr>
            <a:stCxn id="9" idx="2"/>
          </p:cNvCxnSpPr>
          <p:nvPr/>
        </p:nvCxnSpPr>
        <p:spPr>
          <a:xfrm flipH="1">
            <a:off x="586109" y="4098787"/>
            <a:ext cx="711704" cy="139792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endCxn id="12" idx="0"/>
          </p:cNvCxnSpPr>
          <p:nvPr/>
        </p:nvCxnSpPr>
        <p:spPr>
          <a:xfrm flipH="1">
            <a:off x="7059010" y="2175004"/>
            <a:ext cx="183624" cy="142134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13" idx="3"/>
          </p:cNvCxnSpPr>
          <p:nvPr/>
        </p:nvCxnSpPr>
        <p:spPr>
          <a:xfrm>
            <a:off x="3909602" y="2426226"/>
            <a:ext cx="2049174" cy="37908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endCxn id="14" idx="0"/>
          </p:cNvCxnSpPr>
          <p:nvPr/>
        </p:nvCxnSpPr>
        <p:spPr>
          <a:xfrm>
            <a:off x="3544565" y="4073123"/>
            <a:ext cx="386321" cy="92114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11" idx="3"/>
          </p:cNvCxnSpPr>
          <p:nvPr/>
        </p:nvCxnSpPr>
        <p:spPr>
          <a:xfrm>
            <a:off x="6849684" y="1638697"/>
            <a:ext cx="602275" cy="385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25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Что должно быть в итоге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810"/>
          </a:xfrm>
        </p:spPr>
        <p:txBody>
          <a:bodyPr/>
          <a:lstStyle/>
          <a:p>
            <a:r>
              <a:rPr lang="ru-RU" dirty="0" smtClean="0"/>
              <a:t>Простая ЭП</a:t>
            </a:r>
          </a:p>
          <a:p>
            <a:r>
              <a:rPr lang="ru-RU" dirty="0" smtClean="0"/>
              <a:t>Неквалифицированная ЭП (НЭП)</a:t>
            </a:r>
          </a:p>
          <a:p>
            <a:r>
              <a:rPr lang="ru-RU" dirty="0" smtClean="0"/>
              <a:t>Квалифицированная ЭП (КЭП)</a:t>
            </a:r>
          </a:p>
          <a:p>
            <a:r>
              <a:rPr lang="ru-RU" dirty="0" smtClean="0"/>
              <a:t>ЭЦП</a:t>
            </a:r>
          </a:p>
          <a:p>
            <a:pPr lvl="1">
              <a:buFont typeface="Wingdings" charset="2"/>
              <a:buChar char="§"/>
            </a:pPr>
            <a:r>
              <a:rPr lang="ru-RU" dirty="0" smtClean="0"/>
              <a:t>≈ КЭП до 31.12.2013</a:t>
            </a:r>
          </a:p>
          <a:p>
            <a:pPr lvl="1">
              <a:buFont typeface="Wingdings" charset="2"/>
              <a:buChar char="§"/>
            </a:pPr>
            <a:r>
              <a:rPr lang="ru-RU" dirty="0"/>
              <a:t>п</a:t>
            </a:r>
            <a:r>
              <a:rPr lang="ru-RU" dirty="0" smtClean="0"/>
              <a:t>о определению НЭП</a:t>
            </a:r>
          </a:p>
        </p:txBody>
      </p:sp>
      <p:pic>
        <p:nvPicPr>
          <p:cNvPr id="4" name="Изображение 3" descr="kejfkjhW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8171"/>
            <a:ext cx="9180000" cy="931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671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Корректировка реальностью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185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Простые ЭП</a:t>
            </a: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Неквалифицированные ЭП (НЭП)</a:t>
            </a: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Квалифицированные ЭП (КЭП)</a:t>
            </a: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ЭЦП</a:t>
            </a:r>
          </a:p>
          <a:p>
            <a:pPr lvl="1"/>
            <a:r>
              <a:rPr lang="ru-RU" sz="3800" dirty="0" smtClean="0">
                <a:solidFill>
                  <a:schemeClr val="bg1">
                    <a:lumMod val="50000"/>
                  </a:schemeClr>
                </a:solidFill>
              </a:rPr>
              <a:t>≈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КЭП</a:t>
            </a:r>
          </a:p>
          <a:p>
            <a:pPr lvl="1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о определению НЭП</a:t>
            </a:r>
          </a:p>
          <a:p>
            <a:pPr>
              <a:buFont typeface="Lucida Grande"/>
              <a:buChar char="+"/>
            </a:pPr>
            <a:r>
              <a:rPr lang="ru-RU" dirty="0" smtClean="0"/>
              <a:t>КЭП для </a:t>
            </a:r>
            <a:r>
              <a:rPr lang="ru-RU" dirty="0" err="1" smtClean="0"/>
              <a:t>Росреестра</a:t>
            </a:r>
            <a:endParaRPr lang="ru-RU" dirty="0" smtClean="0"/>
          </a:p>
          <a:p>
            <a:pPr>
              <a:buFont typeface="Lucida Grande"/>
              <a:buChar char="+"/>
            </a:pPr>
            <a:r>
              <a:rPr lang="ru-RU" dirty="0" smtClean="0"/>
              <a:t>КЭП для ФТС</a:t>
            </a:r>
          </a:p>
          <a:p>
            <a:pPr>
              <a:buFont typeface="Lucida Grande"/>
              <a:buChar char="+"/>
            </a:pPr>
            <a:r>
              <a:rPr lang="ru-RU" dirty="0" smtClean="0"/>
              <a:t>КЭП для СМЭВ</a:t>
            </a:r>
          </a:p>
          <a:p>
            <a:pPr>
              <a:buFont typeface="Lucida Grande"/>
              <a:buChar char="+"/>
            </a:pPr>
            <a:r>
              <a:rPr lang="ru-RU" dirty="0" smtClean="0"/>
              <a:t>КЭП со специализированными данными систем</a:t>
            </a:r>
            <a:endParaRPr lang="ru-RU" dirty="0"/>
          </a:p>
        </p:txBody>
      </p:sp>
      <p:pic>
        <p:nvPicPr>
          <p:cNvPr id="4" name="Изображение 3" descr="kejfkjhW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8171"/>
            <a:ext cx="9180000" cy="931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67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60855"/>
            <a:ext cx="8229600" cy="4033502"/>
          </a:xfrm>
        </p:spPr>
        <p:txBody>
          <a:bodyPr>
            <a:normAutofit/>
          </a:bodyPr>
          <a:lstStyle/>
          <a:p>
            <a:pPr>
              <a:buFont typeface="Lucida Grande"/>
              <a:buChar char="-"/>
            </a:pPr>
            <a:r>
              <a:rPr lang="ru-RU" sz="2800" dirty="0" smtClean="0"/>
              <a:t>Не соблюдается единый стандарт КЭП</a:t>
            </a:r>
          </a:p>
          <a:p>
            <a:pPr>
              <a:buFont typeface="Lucida Grande"/>
              <a:buChar char="-"/>
            </a:pPr>
            <a:r>
              <a:rPr lang="ru-RU" sz="2800" dirty="0" smtClean="0"/>
              <a:t>Нет простого способа определить КЭП или НЭП</a:t>
            </a:r>
          </a:p>
          <a:p>
            <a:pPr>
              <a:buFont typeface="Lucida Grande"/>
              <a:buChar char="-"/>
            </a:pPr>
            <a:r>
              <a:rPr lang="ru-RU" sz="2800" dirty="0" smtClean="0"/>
              <a:t>Слабое регулирование отрасли</a:t>
            </a:r>
          </a:p>
          <a:p>
            <a:pPr>
              <a:buFont typeface="Lucida Grande"/>
              <a:buChar char="-"/>
            </a:pPr>
            <a:endParaRPr lang="ru-RU" sz="2800" dirty="0" smtClean="0"/>
          </a:p>
          <a:p>
            <a:pPr>
              <a:buFont typeface="Lucida Grande"/>
              <a:buChar char="-"/>
            </a:pPr>
            <a:r>
              <a:rPr lang="ru-RU" sz="2800" dirty="0" smtClean="0"/>
              <a:t>Сложная процедура выпуска</a:t>
            </a:r>
          </a:p>
          <a:p>
            <a:pPr>
              <a:buFont typeface="Lucida Grande"/>
              <a:buChar char="-"/>
            </a:pPr>
            <a:r>
              <a:rPr lang="ru-RU" sz="2800" dirty="0" smtClean="0"/>
              <a:t>Смена парадигмы</a:t>
            </a:r>
          </a:p>
        </p:txBody>
      </p:sp>
      <p:pic>
        <p:nvPicPr>
          <p:cNvPr id="4" name="Изображение 3" descr="kejfkjhW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8171"/>
            <a:ext cx="9180000" cy="931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671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1744069"/>
            <a:ext cx="7772400" cy="1470025"/>
          </a:xfrm>
        </p:spPr>
        <p:txBody>
          <a:bodyPr>
            <a:normAutofit/>
          </a:bodyPr>
          <a:lstStyle/>
          <a:p>
            <a:r>
              <a:rPr lang="ru-RU" i="1" dirty="0" smtClean="0"/>
              <a:t>Спасибо за внимание!</a:t>
            </a:r>
            <a:endParaRPr lang="ru-RU" dirty="0"/>
          </a:p>
        </p:txBody>
      </p:sp>
      <p:sp>
        <p:nvSpPr>
          <p:cNvPr id="4" name="Подзаголовок 5"/>
          <p:cNvSpPr txBox="1">
            <a:spLocks/>
          </p:cNvSpPr>
          <p:nvPr/>
        </p:nvSpPr>
        <p:spPr>
          <a:xfrm>
            <a:off x="1371600" y="3642712"/>
            <a:ext cx="6400800" cy="152155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800" dirty="0" smtClean="0">
                <a:solidFill>
                  <a:schemeClr val="tx1"/>
                </a:solidFill>
              </a:rPr>
              <a:t>Баранов Никита</a:t>
            </a:r>
          </a:p>
          <a:p>
            <a:pPr algn="r"/>
            <a:r>
              <a:rPr lang="en-US" sz="2800" dirty="0" smtClean="0">
                <a:solidFill>
                  <a:schemeClr val="tx1"/>
                </a:solidFill>
                <a:hlinkClick r:id="rId2"/>
              </a:rPr>
              <a:t>Nikita@skbkontur.ru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r"/>
            <a:r>
              <a:rPr lang="en-US" sz="2800" dirty="0" err="1" smtClean="0">
                <a:solidFill>
                  <a:schemeClr val="tx1"/>
                </a:solidFill>
              </a:rPr>
              <a:t>ca.skbkontur.ru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5" name="Изображение 4" descr="kejfkjhW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8171"/>
            <a:ext cx="9180000" cy="931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3833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137</Words>
  <Application>Microsoft Macintosh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Электронная подпись</vt:lpstr>
      <vt:lpstr>Что произошло 1 июля?</vt:lpstr>
      <vt:lpstr>Что произошло 1 июля?</vt:lpstr>
      <vt:lpstr>Что должно быть в итоге</vt:lpstr>
      <vt:lpstr>Корректировка реальностью</vt:lpstr>
      <vt:lpstr>Выводы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Электронная подпись</dc:title>
  <dc:creator>Nikita Baranov</dc:creator>
  <cp:lastModifiedBy>Nikita Baranov</cp:lastModifiedBy>
  <cp:revision>12</cp:revision>
  <dcterms:created xsi:type="dcterms:W3CDTF">2013-09-11T09:14:27Z</dcterms:created>
  <dcterms:modified xsi:type="dcterms:W3CDTF">2013-09-11T17:18:57Z</dcterms:modified>
</cp:coreProperties>
</file>