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61" r:id="rId3"/>
    <p:sldId id="262" r:id="rId4"/>
    <p:sldId id="263" r:id="rId5"/>
    <p:sldId id="279" r:id="rId6"/>
    <p:sldId id="278" r:id="rId7"/>
    <p:sldId id="258" r:id="rId8"/>
    <p:sldId id="265" r:id="rId9"/>
    <p:sldId id="267" r:id="rId10"/>
    <p:sldId id="259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31A7E"/>
    <a:srgbClr val="83A343"/>
    <a:srgbClr val="FFFFFF"/>
    <a:srgbClr val="AA3F3C"/>
    <a:srgbClr val="00B2C0"/>
    <a:srgbClr val="CE7674"/>
    <a:srgbClr val="0097D4"/>
    <a:srgbClr val="006FB4"/>
    <a:srgbClr val="699632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7" autoAdjust="0"/>
  </p:normalViewPr>
  <p:slideViewPr>
    <p:cSldViewPr snapToGrid="0" snapToObjects="1">
      <p:cViewPr varScale="1">
        <p:scale>
          <a:sx n="107" d="100"/>
          <a:sy n="107" d="100"/>
        </p:scale>
        <p:origin x="-90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671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3394_d6_BA_PPT_Background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37310" y="1891815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ANON_W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86" y="4640986"/>
            <a:ext cx="879838" cy="207020"/>
          </a:xfrm>
          <a:prstGeom prst="rect">
            <a:avLst/>
          </a:prstGeom>
        </p:spPr>
      </p:pic>
      <p:pic>
        <p:nvPicPr>
          <p:cNvPr id="7" name="Picture 6" descr="Image_Telescop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857" y="57413"/>
            <a:ext cx="856776" cy="128949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4552" y="460514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59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3394_d6_BA_PPT_Background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07507" y="1355069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ANON_W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86" y="4640986"/>
            <a:ext cx="879838" cy="207020"/>
          </a:xfrm>
          <a:prstGeom prst="rect">
            <a:avLst/>
          </a:prstGeom>
        </p:spPr>
      </p:pic>
      <p:pic>
        <p:nvPicPr>
          <p:cNvPr id="7" name="Picture 6" descr="Image_Bird Ca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27" y="0"/>
            <a:ext cx="991691" cy="19433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4552" y="460514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53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32165" y="672822"/>
            <a:ext cx="7279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 smtClean="0">
                <a:solidFill>
                  <a:srgbClr val="FA001E"/>
                </a:solidFill>
                <a:latin typeface="DendaNewCE"/>
              </a:rPr>
              <a:t>CHOOSE YOUR </a:t>
            </a:r>
          </a:p>
          <a:p>
            <a:pPr algn="ctr"/>
            <a:r>
              <a:rPr lang="en-US" sz="4800" b="1" spc="300" dirty="0" smtClean="0">
                <a:solidFill>
                  <a:srgbClr val="FA001E"/>
                </a:solidFill>
                <a:latin typeface="DendaNewCE"/>
              </a:rPr>
              <a:t>TEXT SLIDES </a:t>
            </a:r>
          </a:p>
          <a:p>
            <a:pPr algn="ctr"/>
            <a:r>
              <a:rPr lang="en-US" sz="4800" spc="300" dirty="0" smtClean="0">
                <a:solidFill>
                  <a:srgbClr val="FA001E"/>
                </a:solidFill>
                <a:latin typeface="DendaNewCE"/>
              </a:rPr>
              <a:t>FROM THE FOLLOWING TWENTY</a:t>
            </a:r>
            <a:r>
              <a:rPr lang="en-US" sz="4800" spc="300" baseline="0" dirty="0" smtClean="0">
                <a:solidFill>
                  <a:srgbClr val="FA001E"/>
                </a:solidFill>
                <a:latin typeface="DendaNewCE"/>
              </a:rPr>
              <a:t> STYLED</a:t>
            </a:r>
            <a:r>
              <a:rPr lang="en-US" sz="4800" spc="300" dirty="0" smtClean="0">
                <a:solidFill>
                  <a:srgbClr val="FA001E"/>
                </a:solidFill>
                <a:latin typeface="DendaNewCE"/>
              </a:rPr>
              <a:t> SLIDES</a:t>
            </a:r>
            <a:endParaRPr lang="en-US" sz="4800" spc="300" dirty="0">
              <a:solidFill>
                <a:srgbClr val="FA001E"/>
              </a:solidFill>
              <a:latin typeface="DendaNew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40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3394_d6_BA_PPT_Background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7257" y="39662"/>
            <a:ext cx="7708079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257" y="965791"/>
            <a:ext cx="8229600" cy="330582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FFFFFF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FFFFFF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FFFFFF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FFFFFF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_Chamele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008" y="252353"/>
            <a:ext cx="1177761" cy="684574"/>
          </a:xfrm>
          <a:prstGeom prst="rect">
            <a:avLst/>
          </a:prstGeom>
        </p:spPr>
      </p:pic>
      <p:pic>
        <p:nvPicPr>
          <p:cNvPr id="9" name="Picture 8" descr="CANON_W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336" y="4362537"/>
            <a:ext cx="879838" cy="2070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8015" y="479944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73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7257" y="39662"/>
            <a:ext cx="7486307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257" y="965790"/>
            <a:ext cx="8229600" cy="33154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FFFFFF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FFFFFF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FFFFFF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FFFFFF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mage_Glob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564" y="125070"/>
            <a:ext cx="1391236" cy="1308424"/>
          </a:xfrm>
          <a:prstGeom prst="rect">
            <a:avLst/>
          </a:prstGeom>
        </p:spPr>
      </p:pic>
      <p:pic>
        <p:nvPicPr>
          <p:cNvPr id="8" name="Picture 7" descr="CANON_W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336" y="4362537"/>
            <a:ext cx="879838" cy="2070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8015" y="479944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8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7257" y="39662"/>
            <a:ext cx="780060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257" y="965790"/>
            <a:ext cx="7977582" cy="33154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FFFFFF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FFFFFF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FFFFFF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FFFFFF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mage_Telesco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857" y="57413"/>
            <a:ext cx="856776" cy="1289491"/>
          </a:xfrm>
          <a:prstGeom prst="rect">
            <a:avLst/>
          </a:prstGeom>
        </p:spPr>
      </p:pic>
      <p:pic>
        <p:nvPicPr>
          <p:cNvPr id="8" name="Picture 7" descr="CANON_W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336" y="4362537"/>
            <a:ext cx="879838" cy="2070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8015" y="479944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97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7257" y="39662"/>
            <a:ext cx="796796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257" y="965790"/>
            <a:ext cx="7519125" cy="362300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FFFFFF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FFFFFF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FFFFFF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FFFFFF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ANON_W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336" y="4362537"/>
            <a:ext cx="879838" cy="2070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8015" y="479944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  <p:pic>
        <p:nvPicPr>
          <p:cNvPr id="10" name="Picture 9" descr="Image_Bird Ca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382" y="-5907"/>
            <a:ext cx="991691" cy="19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99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3394_d6_BA_PPT_Background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2139" y="39662"/>
            <a:ext cx="560905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B2C0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139" y="965790"/>
            <a:ext cx="5609050" cy="362300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964338" y="972689"/>
            <a:ext cx="3106900" cy="328347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chemeClr val="bg1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chemeClr val="bg1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chemeClr val="bg1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chemeClr val="bg1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mage_Chamele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614" y="4314986"/>
            <a:ext cx="1177761" cy="684574"/>
          </a:xfrm>
          <a:prstGeom prst="rect">
            <a:avLst/>
          </a:prstGeom>
        </p:spPr>
      </p:pic>
      <p:pic>
        <p:nvPicPr>
          <p:cNvPr id="10" name="Picture 9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39" y="4698740"/>
            <a:ext cx="947546" cy="2229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800353" y="4653252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9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139" y="39662"/>
            <a:ext cx="560905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699632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2139" y="965790"/>
            <a:ext cx="5609050" cy="362300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964338" y="965789"/>
            <a:ext cx="3106900" cy="279899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chemeClr val="bg1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chemeClr val="bg1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chemeClr val="bg1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chemeClr val="bg1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_Glob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564" y="3764780"/>
            <a:ext cx="1391236" cy="1308424"/>
          </a:xfrm>
          <a:prstGeom prst="rect">
            <a:avLst/>
          </a:prstGeom>
        </p:spPr>
      </p:pic>
      <p:pic>
        <p:nvPicPr>
          <p:cNvPr id="9" name="Picture 8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39" y="4698740"/>
            <a:ext cx="947546" cy="222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00353" y="4653252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46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139" y="39662"/>
            <a:ext cx="560905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FB4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2139" y="965790"/>
            <a:ext cx="5609050" cy="362300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964338" y="965790"/>
            <a:ext cx="3106900" cy="271583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chemeClr val="bg1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chemeClr val="bg1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chemeClr val="bg1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chemeClr val="bg1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_Telesco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1493" y="3588233"/>
            <a:ext cx="856776" cy="1289491"/>
          </a:xfrm>
          <a:prstGeom prst="rect">
            <a:avLst/>
          </a:prstGeom>
        </p:spPr>
      </p:pic>
      <p:pic>
        <p:nvPicPr>
          <p:cNvPr id="9" name="Picture 8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39" y="4698740"/>
            <a:ext cx="947546" cy="222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00353" y="4653252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4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32165" y="672822"/>
            <a:ext cx="7279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200" spc="300" dirty="0" smtClean="0">
                <a:solidFill>
                  <a:srgbClr val="FA001E"/>
                </a:solidFill>
                <a:latin typeface="DendaNewCE"/>
              </a:rPr>
              <a:t>CHOOSE YOUR </a:t>
            </a:r>
          </a:p>
          <a:p>
            <a:pPr algn="ctr"/>
            <a:r>
              <a:rPr lang="en-US" sz="4800" b="1" kern="1200" spc="300" dirty="0" smtClean="0">
                <a:solidFill>
                  <a:srgbClr val="FA001E"/>
                </a:solidFill>
                <a:latin typeface="DendaNewCE"/>
              </a:rPr>
              <a:t>TITLE SLIDE </a:t>
            </a:r>
          </a:p>
          <a:p>
            <a:pPr algn="ctr"/>
            <a:r>
              <a:rPr lang="en-US" sz="4800" kern="1200" spc="300" dirty="0" smtClean="0">
                <a:solidFill>
                  <a:srgbClr val="FA001E"/>
                </a:solidFill>
                <a:latin typeface="DendaNewCE"/>
              </a:rPr>
              <a:t>FROM THE FOLLOWING FOUR SLIDES</a:t>
            </a:r>
            <a:endParaRPr lang="en-US" sz="4800" kern="1200" spc="300" dirty="0">
              <a:solidFill>
                <a:srgbClr val="FA001E"/>
              </a:solidFill>
              <a:latin typeface="DendaNew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76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2139" y="39662"/>
            <a:ext cx="560905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A31A7E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2139" y="965790"/>
            <a:ext cx="5609050" cy="362300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964338" y="1395011"/>
            <a:ext cx="3106900" cy="319378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DendaNewLight"/>
                <a:cs typeface="DendaNewLight"/>
              </a:defRPr>
            </a:lvl1pPr>
            <a:lvl2pPr>
              <a:spcBef>
                <a:spcPts val="500"/>
              </a:spcBef>
              <a:defRPr sz="2000">
                <a:solidFill>
                  <a:schemeClr val="bg1"/>
                </a:solidFill>
                <a:latin typeface="DendaNewLight"/>
                <a:cs typeface="DendaNewLight"/>
              </a:defRPr>
            </a:lvl2pPr>
            <a:lvl3pPr>
              <a:spcBef>
                <a:spcPts val="500"/>
              </a:spcBef>
              <a:defRPr sz="1800">
                <a:solidFill>
                  <a:schemeClr val="bg1"/>
                </a:solidFill>
                <a:latin typeface="DendaNewLight"/>
                <a:cs typeface="DendaNewLight"/>
              </a:defRPr>
            </a:lvl3pPr>
            <a:lvl4pPr>
              <a:spcBef>
                <a:spcPts val="500"/>
              </a:spcBef>
              <a:defRPr sz="1600">
                <a:solidFill>
                  <a:schemeClr val="bg1"/>
                </a:solidFill>
                <a:latin typeface="DendaNewLight"/>
                <a:cs typeface="DendaNewLight"/>
              </a:defRPr>
            </a:lvl4pPr>
            <a:lvl5pPr>
              <a:spcBef>
                <a:spcPts val="500"/>
              </a:spcBef>
              <a:defRPr sz="1400">
                <a:solidFill>
                  <a:schemeClr val="bg1"/>
                </a:solidFill>
                <a:latin typeface="DendaNewLight"/>
                <a:cs typeface="DendaNewLigh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_Bird C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7137" y="-5907"/>
            <a:ext cx="714872" cy="1400918"/>
          </a:xfrm>
          <a:prstGeom prst="rect">
            <a:avLst/>
          </a:prstGeom>
        </p:spPr>
      </p:pic>
      <p:pic>
        <p:nvPicPr>
          <p:cNvPr id="9" name="Picture 8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39" y="4698740"/>
            <a:ext cx="947546" cy="222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00353" y="4653252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08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3394_d6_BA_PPT_Background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4" y="32099"/>
            <a:ext cx="7389424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B2C0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B2C0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B2C0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Chamele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008" y="252353"/>
            <a:ext cx="1177761" cy="684574"/>
          </a:xfrm>
          <a:prstGeom prst="rect">
            <a:avLst/>
          </a:prstGeom>
        </p:spPr>
      </p:pic>
      <p:pic>
        <p:nvPicPr>
          <p:cNvPr id="12" name="Picture 11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75784" y="478669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06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4" y="32099"/>
            <a:ext cx="7389424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699632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699632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4586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699632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Glob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564" y="125070"/>
            <a:ext cx="1391236" cy="1308424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5784" y="478669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80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3" y="32099"/>
            <a:ext cx="7820299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97D4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97D4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632472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97D4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Telesco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857" y="57413"/>
            <a:ext cx="856776" cy="1289491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5784" y="478669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4" y="32099"/>
            <a:ext cx="7389424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A31A7E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A31A7E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4586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A31A7E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1" y="1404356"/>
            <a:ext cx="3352776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Bird C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382" y="-5907"/>
            <a:ext cx="991691" cy="1943394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5784" y="4786696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3394_d6_BA_PPT_Background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4" y="32099"/>
            <a:ext cx="7389424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B2C0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B2C0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B2C0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Chamele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008" y="252353"/>
            <a:ext cx="1177761" cy="684574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6321" y="4717470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B2C0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00B2C0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57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4" y="32099"/>
            <a:ext cx="7389424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699632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699632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4586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699632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Glob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564" y="125070"/>
            <a:ext cx="1391236" cy="1308424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6321" y="4717470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699632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699632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5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3" y="32099"/>
            <a:ext cx="7820299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97D4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97D4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632472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97D4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Telesco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857" y="57413"/>
            <a:ext cx="856776" cy="1289491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6321" y="4717470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97D4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0097D4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02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4" y="32099"/>
            <a:ext cx="7389424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A31A7E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A31A7E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4586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A31A7E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1" y="1404356"/>
            <a:ext cx="3352776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_Bird C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382" y="-5907"/>
            <a:ext cx="991691" cy="1943394"/>
          </a:xfrm>
          <a:prstGeom prst="rect">
            <a:avLst/>
          </a:prstGeom>
        </p:spPr>
      </p:pic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352392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6321" y="4717470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A31A7E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A31A7E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2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3" y="32099"/>
            <a:ext cx="8229601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B2C0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B2C0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B2C0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ANON_4co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506328"/>
            <a:ext cx="947546" cy="2229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6321" y="4515429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B2C0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00B2C0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33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94_d6_BA_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784" y="765404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25208" y="2544210"/>
            <a:ext cx="6400800" cy="7442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6716" y="3742096"/>
            <a:ext cx="7772400" cy="3266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Presenter and Date</a:t>
            </a:r>
          </a:p>
        </p:txBody>
      </p:sp>
      <p:pic>
        <p:nvPicPr>
          <p:cNvPr id="9" name="Picture 8" descr="Image_Slid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416" y="1124553"/>
            <a:ext cx="2753870" cy="1096745"/>
          </a:xfrm>
          <a:prstGeom prst="rect">
            <a:avLst/>
          </a:prstGeom>
        </p:spPr>
      </p:pic>
      <p:pic>
        <p:nvPicPr>
          <p:cNvPr id="10" name="Picture 9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7853" y="440122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0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3" y="32099"/>
            <a:ext cx="8229601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699632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699632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699632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ANON_4co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506328"/>
            <a:ext cx="947546" cy="2229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321" y="4515429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699632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699632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71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3" y="32099"/>
            <a:ext cx="8229602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97D4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97D4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09" y="9245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97D4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4041775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ANON_4co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506328"/>
            <a:ext cx="947546" cy="2229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321" y="4515429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97D4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0097D4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82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3394_d6_BA_PPT_Background2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783" y="32099"/>
            <a:ext cx="8115113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A31A7E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5784" y="924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A31A7E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75784" y="1404356"/>
            <a:ext cx="4040188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3610" y="924535"/>
            <a:ext cx="39272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A31A7E"/>
                </a:solidFill>
                <a:latin typeface="DendaNew"/>
                <a:cs typeface="DendaNe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463610" y="1404356"/>
            <a:ext cx="3927287" cy="28820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DendaNewLight"/>
                <a:cs typeface="DendaNewLight"/>
              </a:defRPr>
            </a:lvl1pPr>
            <a:lvl2pPr>
              <a:defRPr sz="1600">
                <a:solidFill>
                  <a:srgbClr val="666666"/>
                </a:solidFill>
                <a:latin typeface="DendaNewLight"/>
                <a:cs typeface="DendaNewLight"/>
              </a:defRPr>
            </a:lvl2pPr>
            <a:lvl3pPr>
              <a:defRPr sz="1400">
                <a:solidFill>
                  <a:srgbClr val="666666"/>
                </a:solidFill>
                <a:latin typeface="DendaNewLight"/>
                <a:cs typeface="DendaNewLight"/>
              </a:defRPr>
            </a:lvl3pPr>
            <a:lvl4pPr>
              <a:defRPr sz="1200">
                <a:solidFill>
                  <a:srgbClr val="666666"/>
                </a:solidFill>
                <a:latin typeface="DendaNewLight"/>
                <a:cs typeface="DendaNewLight"/>
              </a:defRPr>
            </a:lvl4pPr>
            <a:lvl5pPr>
              <a:defRPr sz="1000">
                <a:solidFill>
                  <a:srgbClr val="666666"/>
                </a:solidFill>
                <a:latin typeface="DendaNewLight"/>
                <a:cs typeface="DendaNew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rgbClr val="666666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ANON_4co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128" y="4506328"/>
            <a:ext cx="947546" cy="2229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321" y="4515429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A31A7E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A31A7E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3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784" y="765404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25208" y="2544210"/>
            <a:ext cx="6400800" cy="7442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6716" y="3742096"/>
            <a:ext cx="7772400" cy="3266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Presenter and Date</a:t>
            </a:r>
          </a:p>
        </p:txBody>
      </p:sp>
      <p:pic>
        <p:nvPicPr>
          <p:cNvPr id="8" name="Picture 7" descr="Image_Slid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359" y="713788"/>
            <a:ext cx="2976641" cy="1861383"/>
          </a:xfrm>
          <a:prstGeom prst="rect">
            <a:avLst/>
          </a:prstGeom>
        </p:spPr>
      </p:pic>
      <p:pic>
        <p:nvPicPr>
          <p:cNvPr id="9" name="Picture 8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07853" y="440122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784" y="765404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25208" y="2544210"/>
            <a:ext cx="6400800" cy="7442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6716" y="3742096"/>
            <a:ext cx="7772400" cy="3266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Presenter and Date</a:t>
            </a:r>
          </a:p>
        </p:txBody>
      </p:sp>
      <p:pic>
        <p:nvPicPr>
          <p:cNvPr id="8" name="Picture 7" descr="Image_Slide_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39" y="646202"/>
            <a:ext cx="2325165" cy="1472880"/>
          </a:xfrm>
          <a:prstGeom prst="rect">
            <a:avLst/>
          </a:prstGeom>
        </p:spPr>
      </p:pic>
      <p:pic>
        <p:nvPicPr>
          <p:cNvPr id="9" name="Picture 8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07853" y="440122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97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3394_d6_BA_PPT_Background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784" y="765404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25208" y="2544210"/>
            <a:ext cx="6400800" cy="7442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6716" y="3742096"/>
            <a:ext cx="7772400" cy="3266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  <a:latin typeface="DendaNewLight"/>
                <a:cs typeface="DendaNew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Presenter and Date</a:t>
            </a:r>
          </a:p>
        </p:txBody>
      </p:sp>
      <p:pic>
        <p:nvPicPr>
          <p:cNvPr id="8" name="Picture 7" descr="Image_Slide_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479" y="11286"/>
            <a:ext cx="2491385" cy="2483450"/>
          </a:xfrm>
          <a:prstGeom prst="rect">
            <a:avLst/>
          </a:prstGeom>
        </p:spPr>
      </p:pic>
      <p:pic>
        <p:nvPicPr>
          <p:cNvPr id="9" name="Picture 8" descr="CANON_4co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07853" y="440122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87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32165" y="672822"/>
            <a:ext cx="7279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 smtClean="0">
                <a:solidFill>
                  <a:srgbClr val="FA001E"/>
                </a:solidFill>
                <a:latin typeface="DendaNewCE"/>
              </a:rPr>
              <a:t>CHOOSE YOUR </a:t>
            </a:r>
          </a:p>
          <a:p>
            <a:pPr algn="ctr"/>
            <a:r>
              <a:rPr lang="en-US" sz="4800" b="1" spc="300" dirty="0" smtClean="0">
                <a:solidFill>
                  <a:srgbClr val="FA001E"/>
                </a:solidFill>
                <a:latin typeface="DendaNewCE"/>
              </a:rPr>
              <a:t>DIVIDER SLIDES </a:t>
            </a:r>
          </a:p>
          <a:p>
            <a:pPr algn="ctr"/>
            <a:r>
              <a:rPr lang="en-US" sz="4800" spc="300" dirty="0" smtClean="0">
                <a:solidFill>
                  <a:srgbClr val="FA001E"/>
                </a:solidFill>
                <a:latin typeface="DendaNewCE"/>
              </a:rPr>
              <a:t>FROM THE FOLLOWING FOUR SLIDES</a:t>
            </a:r>
            <a:endParaRPr lang="en-US" sz="4800" spc="300" dirty="0">
              <a:solidFill>
                <a:srgbClr val="FA001E"/>
              </a:solidFill>
              <a:latin typeface="DendaNew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3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3394_d6_BA_PPT_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57613" y="1630069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ANON_W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86" y="4640986"/>
            <a:ext cx="879838" cy="207020"/>
          </a:xfrm>
          <a:prstGeom prst="rect">
            <a:avLst/>
          </a:prstGeom>
        </p:spPr>
      </p:pic>
      <p:pic>
        <p:nvPicPr>
          <p:cNvPr id="8" name="Picture 7" descr="Image_Chamele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09" y="413016"/>
            <a:ext cx="1177761" cy="68457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454552" y="460514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2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3394_d6_BA_PPT_Background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67771" y="1630069"/>
            <a:ext cx="4940189" cy="172933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DendaNew"/>
                <a:cs typeface="DendaNe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881" y="4990616"/>
            <a:ext cx="571677" cy="15433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  <a:latin typeface="DendaNewLight"/>
                <a:cs typeface="DendaNewLight"/>
              </a:defRPr>
            </a:lvl1pPr>
          </a:lstStyle>
          <a:p>
            <a:fld id="{975F1981-E03F-8343-8869-9DEDCFA882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ANON_W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86" y="4640986"/>
            <a:ext cx="879838" cy="207020"/>
          </a:xfrm>
          <a:prstGeom prst="rect">
            <a:avLst/>
          </a:prstGeom>
        </p:spPr>
      </p:pic>
      <p:pic>
        <p:nvPicPr>
          <p:cNvPr id="7" name="Picture 6" descr="Image_Glob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564" y="125070"/>
            <a:ext cx="1391236" cy="13084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4552" y="4605147"/>
            <a:ext cx="14354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DendaNew"/>
                <a:cs typeface="DendaNew"/>
              </a:rPr>
              <a:t>Be business agile</a:t>
            </a:r>
            <a:endParaRPr lang="en-US" sz="1300" dirty="0">
              <a:solidFill>
                <a:srgbClr val="FFFFFF"/>
              </a:solidFill>
              <a:latin typeface="DendaNew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62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4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6" r:id="rId25"/>
    <p:sldLayoutId id="2147483687" r:id="rId26"/>
    <p:sldLayoutId id="2147483688" r:id="rId27"/>
    <p:sldLayoutId id="2147483689" r:id="rId28"/>
    <p:sldLayoutId id="2147483682" r:id="rId29"/>
    <p:sldLayoutId id="2147483683" r:id="rId30"/>
    <p:sldLayoutId id="2147483684" r:id="rId31"/>
    <p:sldLayoutId id="2147483685" r:id="rId3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58.jpeg"/><Relationship Id="rId3" Type="http://schemas.openxmlformats.org/officeDocument/2006/relationships/image" Target="../media/image3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8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.jpeg"/><Relationship Id="rId7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54.pn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2784" y="765404"/>
            <a:ext cx="8340418" cy="17293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Наполнение базовых государственных информационных </a:t>
            </a:r>
            <a:r>
              <a:rPr lang="ru-RU" sz="2800" dirty="0" smtClean="0"/>
              <a:t>ресурсов.</a:t>
            </a:r>
            <a:endParaRPr lang="en-GB" sz="2800" dirty="0" smtClean="0"/>
          </a:p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FFFFFF"/>
                </a:solidFill>
                <a:latin typeface="DendaNewLight"/>
                <a:ea typeface="+mn-ea"/>
                <a:cs typeface="DendaNewLight"/>
              </a:rPr>
              <a:t>Эффективные технологии оцифровки документов</a:t>
            </a:r>
            <a:endParaRPr lang="en-US" sz="28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6716" y="3511268"/>
            <a:ext cx="7772400" cy="326612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600" kern="1200" baseline="0">
                <a:solidFill>
                  <a:srgbClr val="FFFFFF"/>
                </a:solidFill>
                <a:latin typeface="DendaNewLight"/>
                <a:ea typeface="+mn-ea"/>
                <a:cs typeface="DendaNew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Плотников Павел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Директор Департамента маркетинга</a:t>
            </a:r>
            <a:br>
              <a:rPr lang="ru-RU" dirty="0" smtClean="0"/>
            </a:br>
            <a:r>
              <a:rPr lang="ru-RU" dirty="0" smtClean="0"/>
              <a:t>Корпорация ЭЛАР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0742" y="550416"/>
            <a:ext cx="3781764" cy="7970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Выбор </a:t>
            </a:r>
            <a:r>
              <a:rPr lang="en-US" sz="3200" b="1" dirty="0" smtClean="0">
                <a:latin typeface="DendaNewCTT"/>
              </a:rPr>
              <a:t>Canon</a:t>
            </a:r>
            <a:endParaRPr lang="en-GB" sz="3200" b="1" dirty="0">
              <a:latin typeface="DendaNewCTT"/>
            </a:endParaRPr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9442" y="1153487"/>
            <a:ext cx="519787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Тестирование оборудования </a:t>
            </a:r>
            <a:r>
              <a:rPr lang="en-US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Canon </a:t>
            </a:r>
            <a:r>
              <a:rPr lang="en-US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производстве ЭЛАР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Скорость сканирования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Пиковые нагрузки </a:t>
            </a:r>
            <a: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большие объемы оцифровки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Качество образов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Безопасность сканирования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для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оригиналов 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Оперативная техническая поддержка в субъектах РФ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245756" y="2247327"/>
            <a:ext cx="2430700" cy="10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513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По результатам </a:t>
            </a:r>
            <a:r>
              <a:rPr lang="en-US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проведенных </a:t>
            </a:r>
            <a:r>
              <a:rPr lang="ru-RU" sz="16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тестов </a:t>
            </a:r>
            <a:r>
              <a:rPr lang="en-US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выбор </a:t>
            </a:r>
            <a:r>
              <a:rPr lang="ru-RU" sz="16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остановлен </a:t>
            </a:r>
            <a:r>
              <a:rPr lang="en-US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на </a:t>
            </a:r>
            <a:r>
              <a:rPr lang="ru-RU" sz="16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сканерах </a:t>
            </a:r>
            <a:r>
              <a:rPr lang="en-US" sz="16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Canon</a:t>
            </a:r>
            <a:endParaRPr lang="ru-RU" sz="1600" b="1" dirty="0">
              <a:solidFill>
                <a:srgbClr val="FFFF00"/>
              </a:solidFill>
              <a:latin typeface="DendaNew"/>
              <a:ea typeface="+mj-ea"/>
              <a:cs typeface="DendaNew"/>
            </a:endParaRPr>
          </a:p>
        </p:txBody>
      </p:sp>
      <p:pic>
        <p:nvPicPr>
          <p:cNvPr id="13" name="Picture 4" descr="http://www.plpart.com/images/129857-simple-red-square-icon-symbols-shapes-check-mar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3747" y="3409817"/>
            <a:ext cx="1187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5912528" y="709480"/>
            <a:ext cx="0" cy="2700337"/>
          </a:xfrm>
          <a:prstGeom prst="straightConnector1">
            <a:avLst/>
          </a:prstGeom>
          <a:ln w="50800">
            <a:solidFill>
              <a:srgbClr val="AA3F3C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\\Prosoft-m.elar.local\share\Департамент Маркетинга\11_02_25\2 Крупнейшие сражения (проекты)\Фото\ЦАМО\ПроектЦАМО-2010__0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8872" y="709480"/>
            <a:ext cx="2520950" cy="14579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202" name="Picture 10" descr="http://www.ncbpinc.com/images/CI/CAN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537" y="3591421"/>
            <a:ext cx="2427000" cy="50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pic>
        <p:nvPicPr>
          <p:cNvPr id="16" name="Picture 2" descr="http://www.shosse.ru/upload/iblock/1ec/1ec3f0627225f4897a1d2353821cfc91.png"/>
          <p:cNvPicPr>
            <a:picLocks noChangeAspect="1" noChangeArrowheads="1"/>
          </p:cNvPicPr>
          <p:nvPr/>
        </p:nvPicPr>
        <p:blipFill>
          <a:blip r:embed="rId4"/>
          <a:srcRect r="6203"/>
          <a:stretch>
            <a:fillRect/>
          </a:stretch>
        </p:blipFill>
        <p:spPr bwMode="auto">
          <a:xfrm>
            <a:off x="4635191" y="1493579"/>
            <a:ext cx="4508809" cy="22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381863" y="1633497"/>
            <a:ext cx="6445065" cy="29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Создание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распределенной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системы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электронного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архива с сервисами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автоматической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репликации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Интеграция с АМИРС и АС «Фемида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»</a:t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endParaRPr lang="ru-RU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Организация участков ввода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документов</a:t>
            </a:r>
            <a:endParaRPr lang="ru-RU" sz="1600" dirty="0" smtClean="0">
              <a:solidFill>
                <a:srgbClr val="FFFF00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Выбор и тестирование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сканирующего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оборудования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Интеграция участков ввода в инфраструктуру мировых судов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3083" y="488270"/>
            <a:ext cx="8850917" cy="7970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Проект ЭЛАР: Электронное </a:t>
            </a:r>
            <a:br>
              <a:rPr lang="ru-RU" sz="2800" dirty="0" smtClean="0"/>
            </a:br>
            <a:r>
              <a:rPr lang="ru-RU" sz="2800" dirty="0" smtClean="0"/>
              <a:t>хранилище документов мировой </a:t>
            </a:r>
            <a:r>
              <a:rPr lang="ru-RU" sz="2800" dirty="0" smtClean="0"/>
              <a:t>юстиции ЯНАО</a:t>
            </a:r>
          </a:p>
          <a:p>
            <a:endParaRPr lang="en-GB" sz="2800" b="1" dirty="0">
              <a:latin typeface="DendaNewCT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22886" y="2201379"/>
            <a:ext cx="1651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daNew"/>
                <a:ea typeface="+mj-ea"/>
                <a:cs typeface="DendaNew"/>
              </a:rPr>
              <a:t>31 участок       мировых судей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403663" y="461636"/>
            <a:ext cx="2221302" cy="360001"/>
            <a:chOff x="6403663" y="461636"/>
            <a:chExt cx="2221302" cy="360001"/>
          </a:xfrm>
        </p:grpSpPr>
        <p:pic>
          <p:nvPicPr>
            <p:cNvPr id="25" name="Picture 2" descr="http://www.ginkgo.fr/vignettes/logoCanon.jpg"/>
            <p:cNvPicPr>
              <a:picLocks noChangeAspect="1" noChangeArrowheads="1"/>
            </p:cNvPicPr>
            <p:nvPr/>
          </p:nvPicPr>
          <p:blipFill>
            <a:blip r:embed="rId5"/>
            <a:srcRect l="-5554" t="-41277" r="-5873" b="-28353"/>
            <a:stretch>
              <a:fillRect/>
            </a:stretch>
          </p:blipFill>
          <p:spPr bwMode="auto">
            <a:xfrm>
              <a:off x="7568698" y="461637"/>
              <a:ext cx="1056267" cy="360000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rcRect l="-12443" t="-32756" r="-11967" b="-35193"/>
            <a:stretch>
              <a:fillRect/>
            </a:stretch>
          </p:blipFill>
          <p:spPr bwMode="auto">
            <a:xfrm>
              <a:off x="6403663" y="461636"/>
              <a:ext cx="757749" cy="360000"/>
            </a:xfrm>
            <a:prstGeom prst="roundRect">
              <a:avLst>
                <a:gd name="adj" fmla="val 1109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" name="Крест 26"/>
            <p:cNvSpPr/>
            <p:nvPr/>
          </p:nvSpPr>
          <p:spPr>
            <a:xfrm>
              <a:off x="7204075" y="470514"/>
              <a:ext cx="324000" cy="324000"/>
            </a:xfrm>
            <a:prstGeom prst="plus">
              <a:avLst>
                <a:gd name="adj" fmla="val 322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04303" y="435002"/>
            <a:ext cx="8850917" cy="7970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>
                <a:latin typeface="DendaNewCTT"/>
              </a:rPr>
              <a:t>Электронный архив </a:t>
            </a:r>
            <a:br>
              <a:rPr lang="ru-RU" sz="3200" dirty="0" smtClean="0">
                <a:latin typeface="DendaNewCTT"/>
              </a:rPr>
            </a:br>
            <a:r>
              <a:rPr lang="ru-RU" sz="3200" dirty="0" smtClean="0">
                <a:latin typeface="DendaNewCTT"/>
              </a:rPr>
              <a:t>мировой </a:t>
            </a:r>
            <a:r>
              <a:rPr lang="ru-RU" sz="3200" dirty="0" smtClean="0">
                <a:latin typeface="DendaNewCTT"/>
              </a:rPr>
              <a:t>юстиции ЯНАО</a:t>
            </a:r>
          </a:p>
          <a:p>
            <a:endParaRPr lang="en-GB" sz="3200" b="1" dirty="0">
              <a:latin typeface="DendaNewCTT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1010" y="2987207"/>
            <a:ext cx="2239962" cy="919163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" name="TextBox 87"/>
          <p:cNvSpPr txBox="1">
            <a:spLocks noChangeArrowheads="1"/>
          </p:cNvSpPr>
          <p:nvPr/>
        </p:nvSpPr>
        <p:spPr bwMode="auto">
          <a:xfrm>
            <a:off x="5214279" y="3098767"/>
            <a:ext cx="22399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dirty="0">
                <a:latin typeface="DendaNewCTT"/>
              </a:rPr>
              <a:t>Участки ввода документов</a:t>
            </a:r>
          </a:p>
        </p:txBody>
      </p:sp>
      <p:cxnSp>
        <p:nvCxnSpPr>
          <p:cNvPr id="32" name="Соединительная линия уступом 19"/>
          <p:cNvCxnSpPr/>
          <p:nvPr/>
        </p:nvCxnSpPr>
        <p:spPr>
          <a:xfrm>
            <a:off x="2345051" y="2798573"/>
            <a:ext cx="0" cy="324000"/>
          </a:xfrm>
          <a:prstGeom prst="straightConnector1">
            <a:avLst/>
          </a:prstGeom>
          <a:ln w="38100">
            <a:solidFill>
              <a:srgbClr val="FFFFFF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5113193" y="1455157"/>
            <a:ext cx="858066" cy="376825"/>
            <a:chOff x="5303838" y="1187229"/>
            <a:chExt cx="663575" cy="216428"/>
          </a:xfrm>
        </p:grpSpPr>
        <p:pic>
          <p:nvPicPr>
            <p:cNvPr id="34" name="Picture 3" descr="\\Prosoft-m.elar.local\share\Департамент Маркетинга\_Отдел Дизайна\_Дизайн_для_презентаций\Клипарты и шаблоны\PP.Best.Design.100\PNG.Icons\PNG\128x128\user__256x256.png"/>
            <p:cNvPicPr>
              <a:picLocks noChangeAspect="1" noChangeArrowheads="1"/>
            </p:cNvPicPr>
            <p:nvPr/>
          </p:nvPicPr>
          <p:blipFill>
            <a:blip r:embed="rId5">
              <a:lum bright="-14000"/>
            </a:blip>
            <a:srcRect/>
            <a:stretch>
              <a:fillRect/>
            </a:stretch>
          </p:blipFill>
          <p:spPr bwMode="auto">
            <a:xfrm>
              <a:off x="5702300" y="1187450"/>
              <a:ext cx="2651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" descr="\\Prosoft-m.elar.local\share\Департамент Маркетинга\_Отдел Дизайна\_Дизайн_для_презентаций\Клипарты и шаблоны\PP.Best.Design.100\PNG.Icons\PNG\128x128\user-busy_256x256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6000" contrast="35000"/>
            </a:blip>
            <a:srcRect/>
            <a:stretch>
              <a:fillRect/>
            </a:stretch>
          </p:blipFill>
          <p:spPr bwMode="auto">
            <a:xfrm>
              <a:off x="5502382" y="1187229"/>
              <a:ext cx="266372" cy="216428"/>
            </a:xfrm>
            <a:prstGeom prst="rect">
              <a:avLst/>
            </a:prstGeom>
            <a:noFill/>
          </p:spPr>
        </p:pic>
        <p:pic>
          <p:nvPicPr>
            <p:cNvPr id="36" name="Picture 5" descr="\\Prosoft-m.elar.local\share\Департамент Маркетинга\_Отдел Дизайна\_Дизайн_для_презентаций\Клипарты и шаблоны\PP.Best.Design.100\PNG.Icons\PNG\128x128\user-off_256x25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03838" y="1187450"/>
              <a:ext cx="2651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8" name="Соединительная линия уступом 19"/>
          <p:cNvCxnSpPr/>
          <p:nvPr/>
        </p:nvCxnSpPr>
        <p:spPr>
          <a:xfrm flipH="1">
            <a:off x="4305207" y="2014714"/>
            <a:ext cx="665163" cy="0"/>
          </a:xfrm>
          <a:prstGeom prst="straightConnector1">
            <a:avLst/>
          </a:prstGeom>
          <a:ln w="38100">
            <a:solidFill>
              <a:srgbClr val="FFFFFF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594902" y="1628248"/>
            <a:ext cx="3555843" cy="1146063"/>
            <a:chOff x="309121" y="1178798"/>
            <a:chExt cx="3555843" cy="1146063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9121" y="1178798"/>
              <a:ext cx="3555843" cy="1146063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TextBox 87"/>
            <p:cNvSpPr txBox="1">
              <a:spLocks noChangeArrowheads="1"/>
            </p:cNvSpPr>
            <p:nvPr/>
          </p:nvSpPr>
          <p:spPr bwMode="auto">
            <a:xfrm>
              <a:off x="354632" y="1178800"/>
              <a:ext cx="3492000" cy="32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ru-RU" sz="1600" b="1" dirty="0">
                  <a:latin typeface="DendaNewCTT"/>
                </a:rPr>
                <a:t>ЭХСД мировой </a:t>
              </a:r>
              <a:r>
                <a:rPr lang="ru-RU" sz="1600" b="1" dirty="0" smtClean="0">
                  <a:latin typeface="DendaNewCTT"/>
                </a:rPr>
                <a:t>юстиции ЯНАО</a:t>
              </a:r>
              <a:endParaRPr lang="ru-RU" sz="1600" b="1" dirty="0">
                <a:latin typeface="DendaNewCTT"/>
              </a:endParaRPr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0032" y="1612487"/>
              <a:ext cx="1320800" cy="425450"/>
            </a:xfrm>
            <a:prstGeom prst="rect">
              <a:avLst/>
            </a:prstGeom>
            <a:noFill/>
            <a:ln w="9525">
              <a:solidFill>
                <a:srgbClr val="667E98"/>
              </a:solidFill>
              <a:miter lim="800000"/>
              <a:headEnd/>
              <a:tailEnd/>
            </a:ln>
          </p:spPr>
        </p:pic>
        <p:sp>
          <p:nvSpPr>
            <p:cNvPr id="13" name="TextBox 87"/>
            <p:cNvSpPr txBox="1">
              <a:spLocks noChangeArrowheads="1"/>
            </p:cNvSpPr>
            <p:nvPr/>
          </p:nvSpPr>
          <p:spPr bwMode="auto">
            <a:xfrm>
              <a:off x="620032" y="1606137"/>
              <a:ext cx="132080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 algn="r">
                <a:tabLst>
                  <a:tab pos="0" algn="l"/>
                </a:tabLst>
              </a:pPr>
              <a:r>
                <a:rPr lang="ru-RU" sz="1000">
                  <a:latin typeface="DendaNewCTT"/>
                </a:rPr>
                <a:t>Единый сервер распознавания</a:t>
              </a: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40857" y="1612487"/>
              <a:ext cx="1328738" cy="425450"/>
            </a:xfrm>
            <a:prstGeom prst="rect">
              <a:avLst/>
            </a:prstGeom>
            <a:noFill/>
            <a:ln w="9525">
              <a:solidFill>
                <a:srgbClr val="667E98"/>
              </a:solidFill>
              <a:miter lim="800000"/>
              <a:headEnd/>
              <a:tailEnd/>
            </a:ln>
          </p:spPr>
        </p:pic>
        <p:sp>
          <p:nvSpPr>
            <p:cNvPr id="15" name="TextBox 87"/>
            <p:cNvSpPr txBox="1">
              <a:spLocks noChangeArrowheads="1"/>
            </p:cNvSpPr>
            <p:nvPr/>
          </p:nvSpPr>
          <p:spPr bwMode="auto">
            <a:xfrm>
              <a:off x="2140857" y="1606137"/>
              <a:ext cx="1330325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1000">
                  <a:latin typeface="DendaNewCTT"/>
                </a:rPr>
                <a:t>Центральное Хранилище</a:t>
              </a:r>
            </a:p>
          </p:txBody>
        </p:sp>
        <p:pic>
          <p:nvPicPr>
            <p:cNvPr id="17" name="Picture 6" descr="\\Prosoft-m.elar.local\share\Департамент Маркетинга\Департамент продуктового маркетинга\_Дизайн_для_презентаций\Клипарты и шаблоны\PP.Best.Design.100\PNG.Icons\PNG\128x128\database_128x128.png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5000" contrast="42000"/>
            </a:blip>
            <a:srcRect/>
            <a:stretch>
              <a:fillRect/>
            </a:stretch>
          </p:blipFill>
          <p:spPr bwMode="auto">
            <a:xfrm>
              <a:off x="3249100" y="1565264"/>
              <a:ext cx="465282" cy="378042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9" descr="image00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48720" y="1968734"/>
              <a:ext cx="990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 descr="C:\Users\1\Pictures\Организатор клипов (Microsoft)\j0431616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4217" y="1564275"/>
              <a:ext cx="465137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604434" y="3104623"/>
            <a:ext cx="3574098" cy="1527311"/>
            <a:chOff x="290866" y="2672741"/>
            <a:chExt cx="3574098" cy="1527311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0866" y="2672741"/>
              <a:ext cx="3574098" cy="152731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032" y="3379229"/>
              <a:ext cx="2520000" cy="386469"/>
            </a:xfrm>
            <a:prstGeom prst="rect">
              <a:avLst/>
            </a:prstGeom>
            <a:noFill/>
            <a:ln w="9525">
              <a:solidFill>
                <a:srgbClr val="667E98"/>
              </a:solidFill>
              <a:miter lim="800000"/>
              <a:headEnd/>
              <a:tailEnd/>
            </a:ln>
          </p:spPr>
        </p:pic>
        <p:sp>
          <p:nvSpPr>
            <p:cNvPr id="23" name="TextBox 87"/>
            <p:cNvSpPr txBox="1">
              <a:spLocks noChangeArrowheads="1"/>
            </p:cNvSpPr>
            <p:nvPr/>
          </p:nvSpPr>
          <p:spPr bwMode="auto">
            <a:xfrm>
              <a:off x="620032" y="3370356"/>
              <a:ext cx="2166938" cy="54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1000" b="1" dirty="0">
                  <a:latin typeface="DendaNewCTT"/>
                </a:rPr>
                <a:t>АМИРС</a:t>
              </a:r>
            </a:p>
            <a:p>
              <a:pPr>
                <a:tabLst>
                  <a:tab pos="0" algn="l"/>
                </a:tabLst>
              </a:pPr>
              <a:r>
                <a:rPr lang="ru-RU" sz="1000" dirty="0">
                  <a:latin typeface="DendaNewCTT"/>
                </a:rPr>
                <a:t>Прямой доступ к материалам дел.</a:t>
              </a:r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030" y="3014991"/>
              <a:ext cx="2520000" cy="323996"/>
            </a:xfrm>
            <a:prstGeom prst="rect">
              <a:avLst/>
            </a:prstGeom>
            <a:noFill/>
            <a:ln w="9525">
              <a:solidFill>
                <a:srgbClr val="667E98"/>
              </a:solidFill>
              <a:miter lim="800000"/>
              <a:headEnd/>
              <a:tailEnd/>
            </a:ln>
          </p:spPr>
        </p:pic>
        <p:sp>
          <p:nvSpPr>
            <p:cNvPr id="25" name="TextBox 87"/>
            <p:cNvSpPr txBox="1">
              <a:spLocks noChangeArrowheads="1"/>
            </p:cNvSpPr>
            <p:nvPr/>
          </p:nvSpPr>
          <p:spPr bwMode="auto">
            <a:xfrm>
              <a:off x="650988" y="3095745"/>
              <a:ext cx="2482828" cy="23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1000" dirty="0" smtClean="0">
                  <a:latin typeface="DendaNewCTT"/>
                </a:rPr>
                <a:t>Сервисы  автоматической репликации.</a:t>
              </a:r>
              <a:endParaRPr lang="ru-RU" sz="1000" dirty="0">
                <a:latin typeface="DendaNewCTT"/>
              </a:endParaRPr>
            </a:p>
          </p:txBody>
        </p:sp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030" y="3799834"/>
              <a:ext cx="2520000" cy="325476"/>
            </a:xfrm>
            <a:prstGeom prst="rect">
              <a:avLst/>
            </a:prstGeom>
            <a:noFill/>
            <a:ln w="9525">
              <a:solidFill>
                <a:srgbClr val="667E98"/>
              </a:solidFill>
              <a:miter lim="800000"/>
              <a:headEnd/>
              <a:tailEnd/>
            </a:ln>
          </p:spPr>
        </p:pic>
        <p:sp>
          <p:nvSpPr>
            <p:cNvPr id="29" name="TextBox 87"/>
            <p:cNvSpPr txBox="1">
              <a:spLocks noChangeArrowheads="1"/>
            </p:cNvSpPr>
            <p:nvPr/>
          </p:nvSpPr>
          <p:spPr bwMode="auto">
            <a:xfrm>
              <a:off x="637649" y="3840267"/>
              <a:ext cx="17272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925" tIns="38963" rIns="77925" bIns="38963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1000" b="1" dirty="0">
                  <a:latin typeface="DendaNewCTT"/>
                </a:rPr>
                <a:t>АС «Фемида»</a:t>
              </a:r>
            </a:p>
          </p:txBody>
        </p:sp>
        <p:sp>
          <p:nvSpPr>
            <p:cNvPr id="30" name="TextBox 87"/>
            <p:cNvSpPr txBox="1">
              <a:spLocks noChangeArrowheads="1"/>
            </p:cNvSpPr>
            <p:nvPr/>
          </p:nvSpPr>
          <p:spPr bwMode="auto">
            <a:xfrm>
              <a:off x="584518" y="2687230"/>
              <a:ext cx="3226601" cy="309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7925" tIns="38963" rIns="77925" bIns="38963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1500" b="1" dirty="0">
                  <a:latin typeface="DendaNewCTT"/>
                </a:rPr>
                <a:t>31 участок мировых судей</a:t>
              </a:r>
            </a:p>
          </p:txBody>
        </p:sp>
        <p:pic>
          <p:nvPicPr>
            <p:cNvPr id="31" name="Picture 33" descr="D:\Работа\Для презентаций\Формы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83254" y="3379229"/>
              <a:ext cx="598487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9" descr="http://www.clker.com/cliparts/7/0/f/e/11949890121862621178orologio_da_parete_archi_01.svg.hi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998848" y="3051355"/>
              <a:ext cx="3333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 descr="http://upload.wikimedia.org/wikipedia/commons/thumb/c/ca/Microphone_studio.jpg/240px-Microphone_studio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72214" y="3833564"/>
              <a:ext cx="398462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Соединительная линия уступом 19"/>
          <p:cNvCxnSpPr/>
          <p:nvPr/>
        </p:nvCxnSpPr>
        <p:spPr>
          <a:xfrm>
            <a:off x="4305207" y="3483237"/>
            <a:ext cx="739775" cy="0"/>
          </a:xfrm>
          <a:prstGeom prst="straightConnector1">
            <a:avLst/>
          </a:prstGeom>
          <a:ln w="38100">
            <a:solidFill>
              <a:srgbClr val="FFFFFF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D:\Работа\Для презентаций\3.png"/>
          <p:cNvPicPr>
            <a:picLocks noChangeAspect="1" noChangeArrowheads="1"/>
          </p:cNvPicPr>
          <p:nvPr/>
        </p:nvPicPr>
        <p:blipFill>
          <a:blip r:embed="rId17"/>
          <a:srcRect l="19446" t="10509" r="18027" b="11871"/>
          <a:stretch>
            <a:fillRect/>
          </a:stretch>
        </p:blipFill>
        <p:spPr bwMode="auto">
          <a:xfrm>
            <a:off x="6913456" y="3316565"/>
            <a:ext cx="11350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87"/>
          <p:cNvSpPr txBox="1">
            <a:spLocks noChangeArrowheads="1"/>
          </p:cNvSpPr>
          <p:nvPr/>
        </p:nvSpPr>
        <p:spPr bwMode="auto">
          <a:xfrm>
            <a:off x="5113192" y="1798058"/>
            <a:ext cx="4169437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tabLst>
                <a:tab pos="0" algn="l"/>
              </a:tabLst>
            </a:pPr>
            <a:r>
              <a:rPr lang="ru-RU" b="1" dirty="0">
                <a:solidFill>
                  <a:schemeClr val="bg1"/>
                </a:solidFill>
                <a:latin typeface="DendaNewCTT"/>
              </a:rPr>
              <a:t>Информационные терминалы</a:t>
            </a:r>
          </a:p>
        </p:txBody>
      </p:sp>
      <p:sp>
        <p:nvSpPr>
          <p:cNvPr id="44" name="Прямоугольник 100"/>
          <p:cNvSpPr>
            <a:spLocks noChangeArrowheads="1"/>
          </p:cNvSpPr>
          <p:nvPr/>
        </p:nvSpPr>
        <p:spPr bwMode="auto">
          <a:xfrm>
            <a:off x="5113192" y="2102858"/>
            <a:ext cx="3942027" cy="4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dirty="0">
                <a:solidFill>
                  <a:schemeClr val="bg1"/>
                </a:solidFill>
                <a:latin typeface="DendaNewCTT"/>
                <a:cs typeface="Arial" pitchFamily="34" charset="0"/>
              </a:rPr>
              <a:t>Регламентированный </a:t>
            </a:r>
            <a:r>
              <a:rPr lang="ru-RU" sz="1400" dirty="0" smtClean="0">
                <a:solidFill>
                  <a:schemeClr val="bg1"/>
                </a:solidFill>
                <a:latin typeface="DendaNewCTT"/>
                <a:cs typeface="Arial" pitchFamily="34" charset="0"/>
              </a:rPr>
              <a:t>доступ к </a:t>
            </a:r>
            <a:r>
              <a:rPr lang="ru-RU" sz="1400" dirty="0">
                <a:solidFill>
                  <a:schemeClr val="bg1"/>
                </a:solidFill>
                <a:latin typeface="DendaNewCTT"/>
                <a:cs typeface="Arial" pitchFamily="34" charset="0"/>
              </a:rPr>
              <a:t>материалам дел </a:t>
            </a:r>
            <a:r>
              <a:rPr lang="ru-RU" sz="1400" dirty="0" smtClean="0">
                <a:solidFill>
                  <a:schemeClr val="bg1"/>
                </a:solidFill>
                <a:latin typeface="DendaNewCTT"/>
                <a:cs typeface="Arial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DendaNewCTT"/>
                <a:cs typeface="Arial" pitchFamily="34" charset="0"/>
              </a:rPr>
              <a:t>участников судебных процессов</a:t>
            </a:r>
            <a:r>
              <a:rPr lang="ru-RU" sz="1000" dirty="0">
                <a:latin typeface="DendaNewCTT"/>
                <a:cs typeface="Arial" pitchFamily="34" charset="0"/>
              </a:rPr>
              <a:t>.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6403663" y="461636"/>
            <a:ext cx="2221302" cy="360001"/>
            <a:chOff x="6403663" y="461636"/>
            <a:chExt cx="2221302" cy="360001"/>
          </a:xfrm>
        </p:grpSpPr>
        <p:pic>
          <p:nvPicPr>
            <p:cNvPr id="57" name="Picture 2" descr="http://www.ginkgo.fr/vignettes/logoCanon.jpg"/>
            <p:cNvPicPr>
              <a:picLocks noChangeAspect="1" noChangeArrowheads="1"/>
            </p:cNvPicPr>
            <p:nvPr/>
          </p:nvPicPr>
          <p:blipFill>
            <a:blip r:embed="rId18"/>
            <a:srcRect l="-5554" t="-41277" r="-5873" b="-28353"/>
            <a:stretch>
              <a:fillRect/>
            </a:stretch>
          </p:blipFill>
          <p:spPr bwMode="auto">
            <a:xfrm>
              <a:off x="7568698" y="461637"/>
              <a:ext cx="1056267" cy="360000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/>
            <a:srcRect l="-12443" t="-32756" r="-11967" b="-35193"/>
            <a:stretch>
              <a:fillRect/>
            </a:stretch>
          </p:blipFill>
          <p:spPr bwMode="auto">
            <a:xfrm>
              <a:off x="6403663" y="461636"/>
              <a:ext cx="757749" cy="360000"/>
            </a:xfrm>
            <a:prstGeom prst="roundRect">
              <a:avLst>
                <a:gd name="adj" fmla="val 1109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9" name="Крест 58"/>
            <p:cNvSpPr/>
            <p:nvPr/>
          </p:nvSpPr>
          <p:spPr>
            <a:xfrm>
              <a:off x="7204075" y="470514"/>
              <a:ext cx="324000" cy="324000"/>
            </a:xfrm>
            <a:prstGeom prst="plus">
              <a:avLst>
                <a:gd name="adj" fmla="val 322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04303" y="435002"/>
            <a:ext cx="8850917" cy="7970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>
                <a:latin typeface="DendaNewCTT"/>
              </a:rPr>
              <a:t>Построение участка ввода</a:t>
            </a:r>
            <a:endParaRPr lang="ru-RU" sz="3200" dirty="0" smtClean="0">
              <a:latin typeface="DendaNewCTT"/>
            </a:endParaRPr>
          </a:p>
          <a:p>
            <a:endParaRPr lang="en-GB" sz="3200" b="1" dirty="0">
              <a:latin typeface="DendaNewCT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9442" y="1153487"/>
            <a:ext cx="519787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Требования</a:t>
            </a:r>
            <a:endParaRPr lang="ru-RU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Нагрузка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около 700 листов в день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Бережная оцифровка юридически-значимых документов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Шаблоны и профили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АРМ индексирования по 7 полям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Внутренние справочники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Интеграция с ЭХСД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Компактность сканера</a:t>
            </a:r>
          </a:p>
        </p:txBody>
      </p:sp>
      <p:pic>
        <p:nvPicPr>
          <p:cNvPr id="46" name="Picture 2" descr="http://www.flamy.com/admin/upload/ModuleItem/2301.jpg"/>
          <p:cNvPicPr>
            <a:picLocks noChangeAspect="1" noChangeArrowheads="1"/>
          </p:cNvPicPr>
          <p:nvPr/>
        </p:nvPicPr>
        <p:blipFill>
          <a:blip r:embed="rId4"/>
          <a:srcRect l="3816" r="3830" b="1106"/>
          <a:stretch>
            <a:fillRect/>
          </a:stretch>
        </p:blipFill>
        <p:spPr bwMode="auto">
          <a:xfrm>
            <a:off x="6461299" y="2921527"/>
            <a:ext cx="2106612" cy="1193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6354763" y="475132"/>
            <a:ext cx="230635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Оптимальное </a:t>
            </a:r>
            <a:r>
              <a:rPr lang="ru-RU" sz="14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решение:</a:t>
            </a:r>
            <a:br>
              <a:rPr lang="ru-RU" sz="14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en-US" sz="14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Canon </a:t>
            </a:r>
            <a:r>
              <a:rPr lang="en-US" sz="14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DR-M140</a:t>
            </a:r>
            <a:r>
              <a:rPr lang="ru-RU" sz="14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4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4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и </a:t>
            </a:r>
            <a:r>
              <a:rPr lang="en-US" sz="1400" b="1" dirty="0" err="1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CapturePerfect</a:t>
            </a:r>
            <a:r>
              <a:rPr lang="ru-RU" sz="1400" b="1" dirty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 </a:t>
            </a:r>
          </a:p>
        </p:txBody>
      </p:sp>
      <p:pic>
        <p:nvPicPr>
          <p:cNvPr id="48" name="Picture 4" descr="http://www.plpart.com/images/129857-simple-red-square-icon-symbols-shapes-check-mark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15888" y="3131964"/>
            <a:ext cx="1187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Прямая со стрелкой 48"/>
          <p:cNvCxnSpPr/>
          <p:nvPr/>
        </p:nvCxnSpPr>
        <p:spPr>
          <a:xfrm>
            <a:off x="6010183" y="538163"/>
            <a:ext cx="0" cy="2700337"/>
          </a:xfrm>
          <a:prstGeom prst="straightConnector1">
            <a:avLst/>
          </a:prstGeom>
          <a:ln w="50800">
            <a:solidFill>
              <a:srgbClr val="83A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/>
          <a:srcRect l="36478" t="6744" r="30836" b="43423"/>
          <a:stretch>
            <a:fillRect/>
          </a:stretch>
        </p:blipFill>
        <p:spPr bwMode="auto">
          <a:xfrm>
            <a:off x="6461299" y="1235662"/>
            <a:ext cx="21066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7853" y="435002"/>
            <a:ext cx="8547367" cy="7970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>
                <a:latin typeface="DendaNewCTT"/>
              </a:rPr>
              <a:t>Результат</a:t>
            </a:r>
            <a:endParaRPr lang="ru-RU" sz="3200" dirty="0" smtClean="0">
              <a:latin typeface="DendaNewCTT"/>
            </a:endParaRPr>
          </a:p>
          <a:p>
            <a:endParaRPr lang="en-GB" sz="3200" b="1" dirty="0">
              <a:latin typeface="DendaNewCT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6272" y="1224511"/>
            <a:ext cx="51978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Создано первое хранилище </a:t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судебных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документов </a:t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мировой юстиции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РФ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Судьи, их помощники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секретари судов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самостоятельно 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оперативно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сканируют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материалы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дел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Решение ожидает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тиражирования </a:t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других </a:t>
            </a:r>
            <a:r>
              <a:rPr lang="ru-RU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субъетах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РФ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5538" y="1224027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6000" indent="-216000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Повышение уровня открытости судебной системы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ЯНАО</a:t>
            </a:r>
          </a:p>
          <a:p>
            <a:pPr marL="216000" indent="-216000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Оперативный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доступ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участников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процессов к полному комплекту судебных документов по делу</a:t>
            </a:r>
          </a:p>
          <a:p>
            <a:pPr marL="216000" indent="-216000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Простота поиска судьями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схожих по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составу дел,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что дает единообразие </a:t>
            </a:r>
            <a:r>
              <a:rPr lang="ru-RU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принимаемых решений и повышает уровень доверия граждан к судебной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00" y="-1170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9712" y="481309"/>
            <a:ext cx="8717760" cy="6899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Проект ЭЛАР: Система </a:t>
            </a:r>
            <a:r>
              <a:rPr lang="ru-RU" sz="2800" dirty="0" smtClean="0"/>
              <a:t>обработки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первичной бухгалтерской </a:t>
            </a:r>
            <a:r>
              <a:rPr lang="ru-RU" sz="2800" dirty="0" smtClean="0"/>
              <a:t>документации </a:t>
            </a:r>
            <a:r>
              <a:rPr lang="ru-RU" sz="2800" dirty="0" smtClean="0"/>
              <a:t>РФФИ</a:t>
            </a:r>
            <a:endParaRPr lang="en-US" sz="2800" dirty="0"/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pic>
        <p:nvPicPr>
          <p:cNvPr id="47106" name="Picture 2" descr="http://www.sstu.ru/files/fes/images/63106.jpg"/>
          <p:cNvPicPr>
            <a:picLocks noChangeAspect="1" noChangeArrowheads="1"/>
          </p:cNvPicPr>
          <p:nvPr/>
        </p:nvPicPr>
        <p:blipFill>
          <a:blip r:embed="rId4"/>
          <a:srcRect l="6698" t="19479" r="5983" b="19954"/>
          <a:stretch>
            <a:fillRect/>
          </a:stretch>
        </p:blipFill>
        <p:spPr bwMode="auto">
          <a:xfrm>
            <a:off x="3802683" y="1490879"/>
            <a:ext cx="1420427" cy="755355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209656" y="2427816"/>
            <a:ext cx="4113769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spcAft>
                <a:spcPts val="513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Создание электронного архива финансового управления РФФИ</a:t>
            </a:r>
          </a:p>
          <a:p>
            <a:pPr marL="216000" indent="-216000">
              <a:spcBef>
                <a:spcPts val="600"/>
              </a:spcBef>
              <a:spcAft>
                <a:spcPts val="513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Автоматизация процесса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обработки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первичных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бухгалтерских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документов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12897" y="2423617"/>
            <a:ext cx="4572000" cy="1390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6000" indent="-216000">
              <a:spcBef>
                <a:spcPts val="600"/>
              </a:spcBef>
              <a:spcAft>
                <a:spcPts val="511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Организация центра оцифровки ПБД</a:t>
            </a:r>
          </a:p>
          <a:p>
            <a:pPr marL="216000" indent="-216000">
              <a:spcBef>
                <a:spcPts val="600"/>
              </a:spcBef>
              <a:spcAft>
                <a:spcPts val="511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Построение системы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автоматического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извлечения данных</a:t>
            </a:r>
          </a:p>
          <a:p>
            <a:pPr marL="216000" indent="-216000">
              <a:spcBef>
                <a:spcPts val="600"/>
              </a:spcBef>
              <a:spcAft>
                <a:spcPts val="511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Загрузка данных в ИС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403663" y="461636"/>
            <a:ext cx="2221302" cy="360001"/>
            <a:chOff x="6403663" y="461636"/>
            <a:chExt cx="2221302" cy="360001"/>
          </a:xfrm>
        </p:grpSpPr>
        <p:pic>
          <p:nvPicPr>
            <p:cNvPr id="29" name="Picture 2" descr="http://www.ginkgo.fr/vignettes/logoCanon.jpg"/>
            <p:cNvPicPr>
              <a:picLocks noChangeAspect="1" noChangeArrowheads="1"/>
            </p:cNvPicPr>
            <p:nvPr/>
          </p:nvPicPr>
          <p:blipFill>
            <a:blip r:embed="rId5"/>
            <a:srcRect l="-5554" t="-41277" r="-5873" b="-28353"/>
            <a:stretch>
              <a:fillRect/>
            </a:stretch>
          </p:blipFill>
          <p:spPr bwMode="auto">
            <a:xfrm>
              <a:off x="7568698" y="461637"/>
              <a:ext cx="1056267" cy="360000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/>
            <a:srcRect l="-12443" t="-32756" r="-11967" b="-35193"/>
            <a:stretch>
              <a:fillRect/>
            </a:stretch>
          </p:blipFill>
          <p:spPr bwMode="auto">
            <a:xfrm>
              <a:off x="6403663" y="461636"/>
              <a:ext cx="757749" cy="360000"/>
            </a:xfrm>
            <a:prstGeom prst="roundRect">
              <a:avLst>
                <a:gd name="adj" fmla="val 1109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" name="Крест 30"/>
            <p:cNvSpPr/>
            <p:nvPr/>
          </p:nvSpPr>
          <p:spPr>
            <a:xfrm>
              <a:off x="7204075" y="470514"/>
              <a:ext cx="324000" cy="324000"/>
            </a:xfrm>
            <a:prstGeom prst="plus">
              <a:avLst>
                <a:gd name="adj" fmla="val 322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505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00" y="-1170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9712" y="481309"/>
            <a:ext cx="8717760" cy="6899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Решаемые задачи</a:t>
            </a:r>
            <a:endParaRPr lang="en-US" sz="2800" dirty="0"/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9712" y="1083068"/>
            <a:ext cx="6741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Потоковое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сканирование и автоматическое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наполнение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учетной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системы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Сортировка документов при сканировании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основе технологии </a:t>
            </a:r>
            <a:r>
              <a:rPr lang="ru-RU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штрих-кодирования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Автоматическое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распознавание документов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для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индексации и полнотекстового поиска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Формирование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отчетности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 введенным документам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Автоматическое </a:t>
            </a:r>
            <a:r>
              <a:rPr lang="ru-RU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формирование электронно-регистрационных карточек </a:t>
            </a:r>
            <a:r>
              <a:rPr lang="ru-RU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документов</a:t>
            </a:r>
            <a:endParaRPr lang="ru-RU" b="1" dirty="0" smtClean="0">
              <a:solidFill>
                <a:srgbClr val="FFFF00"/>
              </a:solidFill>
              <a:latin typeface="DendaNew"/>
              <a:ea typeface="+mj-ea"/>
              <a:cs typeface="DendaNew"/>
            </a:endParaRPr>
          </a:p>
        </p:txBody>
      </p:sp>
      <p:pic>
        <p:nvPicPr>
          <p:cNvPr id="11" name="Picture 5" descr="http://oborot-plus.ru/userfiles/files/sf20912.jpg"/>
          <p:cNvPicPr>
            <a:picLocks noChangeAspect="1" noChangeArrowheads="1"/>
          </p:cNvPicPr>
          <p:nvPr/>
        </p:nvPicPr>
        <p:blipFill>
          <a:blip r:embed="rId4"/>
          <a:srcRect b="12699"/>
          <a:stretch>
            <a:fillRect/>
          </a:stretch>
        </p:blipFill>
        <p:spPr bwMode="auto">
          <a:xfrm>
            <a:off x="6203126" y="967728"/>
            <a:ext cx="2581491" cy="15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consulting.ites.ru/images/publication/36_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4334" y="2744427"/>
            <a:ext cx="2620941" cy="14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7960828" y="1669098"/>
            <a:ext cx="255587" cy="393700"/>
          </a:xfrm>
          <a:prstGeom prst="ellipse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39580" y="3796929"/>
            <a:ext cx="255587" cy="366713"/>
          </a:xfrm>
          <a:prstGeom prst="ellipse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281430" y="2739012"/>
            <a:ext cx="1558060" cy="34131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403663" y="461636"/>
            <a:ext cx="2221302" cy="360001"/>
            <a:chOff x="6403663" y="461636"/>
            <a:chExt cx="2221302" cy="360001"/>
          </a:xfrm>
        </p:grpSpPr>
        <p:pic>
          <p:nvPicPr>
            <p:cNvPr id="28" name="Picture 2" descr="http://www.ginkgo.fr/vignettes/logoCanon.jpg"/>
            <p:cNvPicPr>
              <a:picLocks noChangeAspect="1" noChangeArrowheads="1"/>
            </p:cNvPicPr>
            <p:nvPr/>
          </p:nvPicPr>
          <p:blipFill>
            <a:blip r:embed="rId6"/>
            <a:srcRect l="-5554" t="-41277" r="-5873" b="-28353"/>
            <a:stretch>
              <a:fillRect/>
            </a:stretch>
          </p:blipFill>
          <p:spPr bwMode="auto">
            <a:xfrm>
              <a:off x="7568698" y="461637"/>
              <a:ext cx="1056267" cy="360000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rcRect l="-12443" t="-32756" r="-11967" b="-35193"/>
            <a:stretch>
              <a:fillRect/>
            </a:stretch>
          </p:blipFill>
          <p:spPr bwMode="auto">
            <a:xfrm>
              <a:off x="6403663" y="461636"/>
              <a:ext cx="757749" cy="360000"/>
            </a:xfrm>
            <a:prstGeom prst="roundRect">
              <a:avLst>
                <a:gd name="adj" fmla="val 1109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" name="Крест 29"/>
            <p:cNvSpPr/>
            <p:nvPr/>
          </p:nvSpPr>
          <p:spPr>
            <a:xfrm>
              <a:off x="7204075" y="470514"/>
              <a:ext cx="324000" cy="324000"/>
            </a:xfrm>
            <a:prstGeom prst="plus">
              <a:avLst>
                <a:gd name="adj" fmla="val 322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505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00" y="-1170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9712" y="481309"/>
            <a:ext cx="8717760" cy="6899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Построение участка ввода</a:t>
            </a:r>
            <a:endParaRPr lang="en-US" sz="2800" dirty="0"/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9712" y="1287262"/>
            <a:ext cx="537087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1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Оцифровка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большого потока документов</a:t>
            </a:r>
          </a:p>
          <a:p>
            <a:pPr marL="216000" lvl="1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OCR-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распознавание документов (определение шаблонов, полнотекстовое распознавание, извлечение индексов) </a:t>
            </a:r>
          </a:p>
          <a:p>
            <a:pPr marL="216000" lvl="1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Распознавание </a:t>
            </a:r>
            <a:r>
              <a:rPr lang="ru-RU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штрих-кодов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lvl="1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Формирование предварительных проводок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учетных системах</a:t>
            </a:r>
          </a:p>
        </p:txBody>
      </p:sp>
      <p:pic>
        <p:nvPicPr>
          <p:cNvPr id="16" name="Picture 2" descr="http://www.flamy.com/admin/upload/ModuleItem/2301.jpg"/>
          <p:cNvPicPr>
            <a:picLocks noChangeAspect="1" noChangeArrowheads="1"/>
          </p:cNvPicPr>
          <p:nvPr/>
        </p:nvPicPr>
        <p:blipFill>
          <a:blip r:embed="rId4"/>
          <a:srcRect b="-6004"/>
          <a:stretch>
            <a:fillRect/>
          </a:stretch>
        </p:blipFill>
        <p:spPr bwMode="auto">
          <a:xfrm>
            <a:off x="6810910" y="2711995"/>
            <a:ext cx="1836000" cy="12482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plpart.com/images/129857-simple-red-square-icon-symbols-shapes-check-mark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33707" y="2962730"/>
            <a:ext cx="1187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6418554" y="481309"/>
            <a:ext cx="0" cy="2592000"/>
          </a:xfrm>
          <a:prstGeom prst="straightConnector1">
            <a:avLst/>
          </a:prstGeom>
          <a:ln w="50800">
            <a:solidFill>
              <a:srgbClr val="A31A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 descr="http://www.abersoft.ru/img/logos/AbbyyFlexiCapture.gif"/>
          <p:cNvPicPr>
            <a:picLocks noChangeAspect="1" noChangeArrowheads="1"/>
          </p:cNvPicPr>
          <p:nvPr/>
        </p:nvPicPr>
        <p:blipFill>
          <a:blip r:embed="rId6"/>
          <a:srcRect t="37000" b="34889"/>
          <a:stretch>
            <a:fillRect/>
          </a:stretch>
        </p:blipFill>
        <p:spPr bwMode="auto">
          <a:xfrm>
            <a:off x="6800295" y="481308"/>
            <a:ext cx="1836000" cy="5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http://www.gercekportal.com/wp-content/uploads/2013/01/tarama-programlar%C4%B1-ve-%C3%B6zellikleri.jpg"/>
          <p:cNvPicPr>
            <a:picLocks noChangeAspect="1" noChangeArrowheads="1"/>
          </p:cNvPicPr>
          <p:nvPr/>
        </p:nvPicPr>
        <p:blipFill>
          <a:blip r:embed="rId7"/>
          <a:srcRect t="41368" b="28955"/>
          <a:stretch>
            <a:fillRect/>
          </a:stretch>
        </p:blipFill>
        <p:spPr bwMode="auto">
          <a:xfrm>
            <a:off x="6802762" y="1074190"/>
            <a:ext cx="1836000" cy="54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\\prosoft-m.elar.local\share\Департамент Маркетинга\_Отдел Дизайна\_Дизайн_для_презентаций\Саперион\new-SAPERIO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944" y="1750034"/>
            <a:ext cx="1836000" cy="5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05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00" y="-1170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7853" y="435002"/>
            <a:ext cx="8547367" cy="7970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>
                <a:latin typeface="DendaNewCTT"/>
              </a:rPr>
              <a:t>Результат</a:t>
            </a:r>
            <a:endParaRPr lang="ru-RU" sz="3200" dirty="0" smtClean="0">
              <a:latin typeface="DendaNewCTT"/>
            </a:endParaRPr>
          </a:p>
          <a:p>
            <a:endParaRPr lang="en-GB" sz="3200" b="1" dirty="0">
              <a:latin typeface="DendaNewCT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272" y="1073585"/>
            <a:ext cx="4159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Внедрена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технология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автоматической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обработки входящих потоков бумажных документов</a:t>
            </a:r>
          </a:p>
          <a:p>
            <a:pPr marL="216000" indent="-216000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Внедрена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система извлечения информации из бумажных документов с одновременной загрузки ее в учетные системы</a:t>
            </a:r>
          </a:p>
          <a:p>
            <a:pPr marL="216000" indent="-216000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Организована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система полнотекстового поиска информации и оперативного доступа к документам.</a:t>
            </a:r>
            <a:endParaRPr lang="ru-RU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6464" y="1073585"/>
            <a:ext cx="44032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Сократились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сроки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обработки заявок </a:t>
            </a:r>
            <a:b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на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экспертизы, ведение договоров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и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финансовое сопровождение проектов</a:t>
            </a:r>
          </a:p>
          <a:p>
            <a:pPr marL="216000" indent="-216000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Повысилась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эффективность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работы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сотрудников финансового управления</a:t>
            </a:r>
          </a:p>
          <a:p>
            <a:pPr marL="216000" indent="-216000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Создана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промышленная основа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для </a:t>
            </a:r>
            <a:r>
              <a:rPr lang="ru-RU" sz="1600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введения электронной цифровой подписи и перевода всего документооборота в электронный 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10505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4582" y="1473689"/>
            <a:ext cx="519787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Ключ к успеху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: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Проверенная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техника </a:t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 технологии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Апробированные решения </a:t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 </a:t>
            </a:r>
            <a:r>
              <a:rPr lang="ru-RU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референс-визиты</a:t>
            </a:r>
            <a:endParaRPr lang="ru-RU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Сотрудничество с компаниями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ЛИДЕРАМИ </a:t>
            </a: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рынка</a:t>
            </a:r>
          </a:p>
          <a:p>
            <a:pPr marL="673200" lvl="2" indent="-2160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Поддержка в вашем регионе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pic>
        <p:nvPicPr>
          <p:cNvPr id="21" name="Picture 2" descr="http://images.prom.ua/6776537_w640_h640_succ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597" y="493388"/>
            <a:ext cx="3420180" cy="167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www.hddbroker.ca/blog/images/handsh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597" y="2361572"/>
            <a:ext cx="3420179" cy="16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321415" y="511143"/>
            <a:ext cx="4664725" cy="756000"/>
            <a:chOff x="6403663" y="461636"/>
            <a:chExt cx="2221302" cy="360001"/>
          </a:xfrm>
        </p:grpSpPr>
        <p:pic>
          <p:nvPicPr>
            <p:cNvPr id="30" name="Picture 2" descr="http://www.ginkgo.fr/vignettes/logoCanon.jpg"/>
            <p:cNvPicPr>
              <a:picLocks noChangeAspect="1" noChangeArrowheads="1"/>
            </p:cNvPicPr>
            <p:nvPr/>
          </p:nvPicPr>
          <p:blipFill>
            <a:blip r:embed="rId6"/>
            <a:srcRect l="-5554" t="-41277" r="-5873" b="-28353"/>
            <a:stretch>
              <a:fillRect/>
            </a:stretch>
          </p:blipFill>
          <p:spPr bwMode="auto">
            <a:xfrm>
              <a:off x="7568698" y="461637"/>
              <a:ext cx="1056267" cy="360000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/>
            <a:srcRect l="-12443" t="-32756" r="-11967" b="-35193"/>
            <a:stretch>
              <a:fillRect/>
            </a:stretch>
          </p:blipFill>
          <p:spPr bwMode="auto">
            <a:xfrm>
              <a:off x="6403663" y="461636"/>
              <a:ext cx="757749" cy="360000"/>
            </a:xfrm>
            <a:prstGeom prst="roundRect">
              <a:avLst>
                <a:gd name="adj" fmla="val 11096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" name="Крест 31"/>
            <p:cNvSpPr/>
            <p:nvPr/>
          </p:nvSpPr>
          <p:spPr>
            <a:xfrm>
              <a:off x="7204075" y="470514"/>
              <a:ext cx="324000" cy="324000"/>
            </a:xfrm>
            <a:prstGeom prst="plus">
              <a:avLst>
                <a:gd name="adj" fmla="val 322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6444" y="516820"/>
            <a:ext cx="5077913" cy="7160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>
                <a:cs typeface="DendaNewLight"/>
              </a:rPr>
              <a:t>Законодательство</a:t>
            </a:r>
            <a:endParaRPr lang="en-US" sz="32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853" y="4401227"/>
            <a:ext cx="2603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3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655266" y="1154299"/>
            <a:ext cx="0" cy="279082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6130799" y="3958298"/>
            <a:ext cx="582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2012</a:t>
            </a:r>
            <a:endParaRPr lang="ru-RU" sz="2000" b="1" dirty="0" smtClean="0">
              <a:solidFill>
                <a:srgbClr val="FFFFFF"/>
              </a:solidFill>
              <a:latin typeface="DendaNewLightCTT" pitchFamily="2" charset="0"/>
              <a:cs typeface="DendaNewLight"/>
            </a:endParaRPr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4301238" y="3964294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201</a:t>
            </a:r>
            <a:r>
              <a:rPr lang="ru-RU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1</a:t>
            </a:r>
            <a:endParaRPr lang="ru-RU" sz="2000" b="1" dirty="0" smtClean="0">
              <a:solidFill>
                <a:srgbClr val="FFFFFF"/>
              </a:solidFill>
              <a:latin typeface="DendaNewLightCTT" pitchFamily="2" charset="0"/>
              <a:cs typeface="DendaNewLight"/>
            </a:endParaRPr>
          </a:p>
        </p:txBody>
      </p:sp>
      <p:sp>
        <p:nvSpPr>
          <p:cNvPr id="12" name="Прямоугольник 18"/>
          <p:cNvSpPr>
            <a:spLocks noChangeArrowheads="1"/>
          </p:cNvSpPr>
          <p:nvPr/>
        </p:nvSpPr>
        <p:spPr bwMode="auto">
          <a:xfrm>
            <a:off x="2229624" y="3964588"/>
            <a:ext cx="585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201</a:t>
            </a:r>
            <a:r>
              <a:rPr lang="ru-RU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0</a:t>
            </a:r>
            <a:endParaRPr lang="ru-RU" sz="2000" b="1" dirty="0" smtClean="0">
              <a:solidFill>
                <a:srgbClr val="FFFFFF"/>
              </a:solidFill>
              <a:latin typeface="DendaNewLightCTT" pitchFamily="2" charset="0"/>
              <a:cs typeface="DendaNewLight"/>
            </a:endParaRPr>
          </a:p>
        </p:txBody>
      </p:sp>
      <p:pic>
        <p:nvPicPr>
          <p:cNvPr id="13" name="Picture 2" descr="http://www.izak.ru/sites/default/files/books/book147.jpg"/>
          <p:cNvPicPr>
            <a:picLocks noChangeAspect="1" noChangeArrowheads="1"/>
          </p:cNvPicPr>
          <p:nvPr/>
        </p:nvPicPr>
        <p:blipFill>
          <a:blip r:embed="rId4"/>
          <a:srcRect b="23483"/>
          <a:stretch>
            <a:fillRect/>
          </a:stretch>
        </p:blipFill>
        <p:spPr bwMode="auto">
          <a:xfrm>
            <a:off x="390489" y="1232905"/>
            <a:ext cx="914528" cy="1084269"/>
          </a:xfrm>
          <a:prstGeom prst="rect">
            <a:avLst/>
          </a:prstGeom>
          <a:noFill/>
          <a:effectLst>
            <a:outerShdw blurRad="50800" dist="76200" dir="2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Picture 4" descr="http://ioc.rybadm.ru/lib/images/gos_program.jpg"/>
          <p:cNvPicPr>
            <a:picLocks noChangeAspect="1" noChangeArrowheads="1"/>
          </p:cNvPicPr>
          <p:nvPr/>
        </p:nvPicPr>
        <p:blipFill>
          <a:blip r:embed="rId5"/>
          <a:srcRect l="15476" r="15631"/>
          <a:stretch>
            <a:fillRect/>
          </a:stretch>
        </p:blipFill>
        <p:spPr bwMode="auto">
          <a:xfrm>
            <a:off x="1559948" y="1232905"/>
            <a:ext cx="1068662" cy="1084269"/>
          </a:xfrm>
          <a:prstGeom prst="rect">
            <a:avLst/>
          </a:prstGeom>
          <a:noFill/>
          <a:effectLst>
            <a:outerShdw blurRad="50800" dist="76200" dir="2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610687" y="618185"/>
            <a:ext cx="2920754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defPPr>
              <a:defRPr lang="ru-RU"/>
            </a:defPPr>
            <a:lvl1pPr>
              <a:defRPr sz="1400"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Административные регламенты,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СМЭВ, ТКМВ</a:t>
            </a:r>
            <a:endParaRPr lang="ru-RU" b="1" dirty="0">
              <a:solidFill>
                <a:srgbClr val="FFFFFF"/>
              </a:solidFill>
              <a:latin typeface="DendaNewLightCTT" pitchFamily="2" charset="0"/>
              <a:cs typeface="DendaNewLigh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518142" y="3456528"/>
            <a:ext cx="0" cy="498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72000" y="3456528"/>
            <a:ext cx="0" cy="498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419844" y="1164178"/>
            <a:ext cx="0" cy="279082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0687" y="1626247"/>
            <a:ext cx="2920754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defPPr>
              <a:defRPr lang="ru-RU"/>
            </a:defPPr>
            <a:lvl1pPr>
              <a:defRPr sz="1400"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Методические рекомендации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0687" y="2628000"/>
            <a:ext cx="2920754" cy="9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 anchor="ctr"/>
          <a:lstStyle>
            <a:defPPr>
              <a:defRPr lang="ru-RU"/>
            </a:defPPr>
            <a:lvl1pPr>
              <a:defRPr sz="1400"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Организационные документы</a:t>
            </a:r>
            <a:br>
              <a:rPr lang="ru-RU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</a:br>
            <a:r>
              <a:rPr lang="ru-RU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и инструкции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806942" y="2628000"/>
            <a:ext cx="1439862" cy="93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Федеральный закон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№ </a:t>
            </a:r>
            <a:r>
              <a:rPr lang="ru-RU" sz="1400" b="1" dirty="0" smtClean="0">
                <a:solidFill>
                  <a:schemeClr val="bg1"/>
                </a:solidFill>
                <a:latin typeface="DendaNew"/>
                <a:ea typeface="+mj-ea"/>
                <a:cs typeface="DendaNewLight"/>
              </a:rPr>
              <a:t>210</a:t>
            </a:r>
            <a:r>
              <a:rPr lang="ru-RU" sz="14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-ФЗ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3417904" y="2628000"/>
            <a:ext cx="2052000" cy="93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Распоряжение Правительства 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№ </a:t>
            </a:r>
            <a:r>
              <a:rPr lang="ru-RU" sz="1200" b="1" dirty="0" smtClean="0">
                <a:solidFill>
                  <a:schemeClr val="bg1"/>
                </a:solidFill>
                <a:latin typeface="DendaNew"/>
                <a:ea typeface="+mj-ea"/>
                <a:cs typeface="DendaNewLight"/>
              </a:rPr>
              <a:t>2415</a:t>
            </a:r>
            <a:r>
              <a:rPr lang="ru-RU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-р от </a:t>
            </a:r>
            <a:r>
              <a:rPr lang="ru-RU" sz="1200" b="1" dirty="0" smtClean="0">
                <a:solidFill>
                  <a:schemeClr val="bg1"/>
                </a:solidFill>
                <a:latin typeface="DendaNew"/>
                <a:ea typeface="+mj-ea"/>
                <a:cs typeface="DendaNewLight"/>
              </a:rPr>
              <a:t>28.12.2011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и</a:t>
            </a:r>
            <a:r>
              <a:rPr lang="en-US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№</a:t>
            </a:r>
            <a:r>
              <a:rPr lang="en-US" sz="1200" b="1" dirty="0" smtClean="0">
                <a:solidFill>
                  <a:schemeClr val="bg1"/>
                </a:solidFill>
                <a:latin typeface="DendaNew"/>
                <a:ea typeface="+mj-ea"/>
                <a:cs typeface="DendaNewLight"/>
              </a:rPr>
              <a:t>1993</a:t>
            </a:r>
            <a:r>
              <a:rPr lang="en-US" sz="12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-</a:t>
            </a:r>
            <a:r>
              <a:rPr lang="ru-RU" sz="1200" b="1" dirty="0" err="1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р</a:t>
            </a:r>
            <a:endParaRPr lang="en-US" sz="1200" b="1" dirty="0" smtClean="0">
              <a:solidFill>
                <a:srgbClr val="FFFFFF"/>
              </a:solidFill>
              <a:latin typeface="DendaNewLightCTT" pitchFamily="2" charset="0"/>
              <a:cs typeface="DendaNewLigh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92275" y="3955003"/>
            <a:ext cx="67060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16"/>
          <p:cNvSpPr>
            <a:spLocks noChangeArrowheads="1"/>
          </p:cNvSpPr>
          <p:nvPr/>
        </p:nvSpPr>
        <p:spPr bwMode="auto">
          <a:xfrm>
            <a:off x="7371804" y="3958298"/>
            <a:ext cx="582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201</a:t>
            </a:r>
            <a:r>
              <a:rPr lang="ru-RU" sz="2000" b="1" dirty="0" smtClean="0">
                <a:solidFill>
                  <a:srgbClr val="FFFFFF"/>
                </a:solidFill>
                <a:latin typeface="DendaNewLightCTT" pitchFamily="2" charset="0"/>
                <a:cs typeface="DendaNewLight"/>
              </a:rPr>
              <a:t>3</a:t>
            </a:r>
            <a:endParaRPr lang="ru-RU" sz="2000" b="1" dirty="0" smtClean="0">
              <a:solidFill>
                <a:srgbClr val="FFFFFF"/>
              </a:solidFill>
              <a:latin typeface="DendaNewLightCTT" pitchFamily="2" charset="0"/>
              <a:cs typeface="DendaNewLight"/>
            </a:endParaRPr>
          </a:p>
        </p:txBody>
      </p:sp>
      <p:pic>
        <p:nvPicPr>
          <p:cNvPr id="25" name="Picture 6" descr="CANON_4c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4473575"/>
            <a:ext cx="9477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4736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Спасибо за внимание</a:t>
            </a:r>
            <a:endParaRPr lang="ru-RU" sz="3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4" y="240735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ctr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Ждём Вас на стенде </a:t>
            </a:r>
            <a:r>
              <a:rPr lang="en-US" sz="40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Canon</a:t>
            </a:r>
            <a:endParaRPr lang="ru-RU" sz="4000" dirty="0" smtClean="0">
              <a:solidFill>
                <a:srgbClr val="FFFF00"/>
              </a:solidFill>
              <a:latin typeface="DendaNew"/>
              <a:ea typeface="+mj-ea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1956" y="516821"/>
            <a:ext cx="8340418" cy="672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Цели</a:t>
            </a:r>
            <a:endParaRPr lang="en-US" sz="28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98573" y="1017194"/>
            <a:ext cx="8334707" cy="74429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DendaNewLight"/>
                <a:ea typeface="+mn-ea"/>
                <a:cs typeface="DendaNew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Повысить удовлетворенность граждан и предпринимателей за счет быстрого и качественного предоставления государственных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услуг 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исполнения государственных функций</a:t>
            </a:r>
          </a:p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Снизить трудовые и финансовые затраты при многократном росте количества запросов на предоставление </a:t>
            </a:r>
            <a:r>
              <a:rPr lang="ru-RU" sz="1600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госуслуг</a:t>
            </a:r>
            <a:endParaRPr lang="en-US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4552" y="2329407"/>
            <a:ext cx="8340418" cy="672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2800" dirty="0" smtClean="0"/>
              <a:t>Задачи</a:t>
            </a:r>
            <a:endParaRPr lang="en-US" sz="28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1169" y="2829780"/>
            <a:ext cx="8334707" cy="74429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DendaNewLight"/>
                <a:ea typeface="+mn-ea"/>
                <a:cs typeface="DendaNew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Организовать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перевод в электронный вид всей информации, необходимой для исполнения административных регламентов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Создать систему, позволяющую автоматически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оцифровывать </a:t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бумажные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документы по факту их поступления 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Обеспечить легитимность электронных копий документов</a:t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локальными нормативными актами</a:t>
            </a:r>
          </a:p>
          <a:p>
            <a:pPr marL="1130400" lvl="2" indent="-2160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1956" y="516821"/>
            <a:ext cx="8340418" cy="672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Иллюзии</a:t>
            </a:r>
            <a:endParaRPr lang="en-US" sz="32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98573" y="1168120"/>
            <a:ext cx="8334707" cy="74429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DendaNewLight"/>
                <a:ea typeface="+mn-ea"/>
                <a:cs typeface="DendaNew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fontAlgn="auto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 </a:t>
            </a: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нас есть базы данных и мы с их помощью </a:t>
            </a: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будем </a:t>
            </a: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предоставлять </a:t>
            </a:r>
            <a:r>
              <a:rPr lang="ru-RU" sz="2000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госуслуги</a:t>
            </a:r>
            <a:endParaRPr lang="ru-RU" sz="20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 нас есть портал и он реализует полный функционал</a:t>
            </a:r>
            <a:b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 взаимодействию с гражданами и бизнесом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 нас есть СМЭВ и РСМЭВ и мы можем эффективно взаимодействовать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 нас есть СЭД и мы можем управлять документами</a:t>
            </a:r>
          </a:p>
          <a:p>
            <a:pPr marL="216000" indent="-21600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DendaNew"/>
                <a:ea typeface="+mj-ea"/>
                <a:cs typeface="DendaNew"/>
              </a:rPr>
              <a:t>Нам больше ничего не нужно !?</a:t>
            </a:r>
          </a:p>
          <a:p>
            <a:pPr marL="216000" indent="-216000" fontAlgn="auto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2054" y="499065"/>
            <a:ext cx="4940189" cy="6899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На самом деле</a:t>
            </a:r>
            <a:endParaRPr lang="en-US" sz="3200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350131" y="1429811"/>
            <a:ext cx="2533650" cy="2336800"/>
            <a:chOff x="283464" y="1408603"/>
            <a:chExt cx="2532888" cy="2336934"/>
          </a:xfrm>
        </p:grpSpPr>
        <p:pic>
          <p:nvPicPr>
            <p:cNvPr id="9" name="Picture 8" descr="http://www.zags63.ru/images/letopis_zags/Ch_Versh/2.jpg"/>
            <p:cNvPicPr>
              <a:picLocks noChangeAspect="1" noChangeArrowheads="1"/>
            </p:cNvPicPr>
            <p:nvPr/>
          </p:nvPicPr>
          <p:blipFill>
            <a:blip r:embed="rId4"/>
            <a:srcRect l="3975" r="1808" b="2704"/>
            <a:stretch>
              <a:fillRect/>
            </a:stretch>
          </p:blipFill>
          <p:spPr bwMode="auto">
            <a:xfrm>
              <a:off x="283464" y="1408603"/>
              <a:ext cx="2048846" cy="1800328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10" descr="http://zags.admsakhalin.ru/uploads/files/image013_1.jpg"/>
            <p:cNvPicPr>
              <a:picLocks noChangeAspect="1" noChangeArrowheads="1"/>
            </p:cNvPicPr>
            <p:nvPr/>
          </p:nvPicPr>
          <p:blipFill>
            <a:blip r:embed="rId5"/>
            <a:srcRect l="5601"/>
            <a:stretch>
              <a:fillRect/>
            </a:stretch>
          </p:blipFill>
          <p:spPr bwMode="auto">
            <a:xfrm>
              <a:off x="1353117" y="2146832"/>
              <a:ext cx="1463235" cy="1598705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196045" y="1429811"/>
            <a:ext cx="2714625" cy="2913062"/>
            <a:chOff x="2651823" y="1486702"/>
            <a:chExt cx="2715705" cy="2913865"/>
          </a:xfrm>
        </p:grpSpPr>
        <p:pic>
          <p:nvPicPr>
            <p:cNvPr id="12" name="Picture 12" descr="http://businessgarant.com/files/BTI/kadast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51823" y="1486702"/>
              <a:ext cx="1737416" cy="2381906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4" descr="http://www.reghelp.info/uploads/posts/2010-10/1287055511_pasport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30164" y="2147284"/>
              <a:ext cx="1637364" cy="2253283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6" descr="http://ic.pics.livejournal.com/padalko_y_d/15463860/80209/80209_6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0448" y="1109136"/>
            <a:ext cx="2414588" cy="17033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8" descr="http://www.kdelo.ru/upload/images/states/04_2012/st_30_04_12_01_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0548" y="2337861"/>
            <a:ext cx="1676400" cy="17859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3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9712" y="490187"/>
            <a:ext cx="4940189" cy="6899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Бумажные документы</a:t>
            </a:r>
            <a:endParaRPr lang="en-US" sz="3200" dirty="0"/>
          </a:p>
        </p:txBody>
      </p:sp>
      <p:pic>
        <p:nvPicPr>
          <p:cNvPr id="11" name="Picture 2" descr="image001"/>
          <p:cNvPicPr>
            <a:picLocks noChangeAspect="1" noChangeArrowheads="1"/>
          </p:cNvPicPr>
          <p:nvPr/>
        </p:nvPicPr>
        <p:blipFill>
          <a:blip r:embed="rId4"/>
          <a:srcRect l="8212" t="37444" r="64009" b="47263"/>
          <a:stretch>
            <a:fillRect/>
          </a:stretch>
        </p:blipFill>
        <p:spPr bwMode="auto">
          <a:xfrm>
            <a:off x="3312232" y="1260235"/>
            <a:ext cx="24971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image001"/>
          <p:cNvPicPr>
            <a:picLocks noChangeAspect="1" noChangeArrowheads="1"/>
          </p:cNvPicPr>
          <p:nvPr/>
        </p:nvPicPr>
        <p:blipFill>
          <a:blip r:embed="rId4"/>
          <a:srcRect l="8212" t="21407" r="64154" b="63229"/>
          <a:stretch>
            <a:fillRect/>
          </a:stretch>
        </p:blipFill>
        <p:spPr bwMode="auto">
          <a:xfrm>
            <a:off x="446795" y="1260235"/>
            <a:ext cx="248443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://russia.russian-visas.net/public/images/wysiwyg_upload/page_12/f34_1.gif"/>
          <p:cNvPicPr>
            <a:picLocks noChangeAspect="1" noChangeArrowheads="1"/>
          </p:cNvPicPr>
          <p:nvPr/>
        </p:nvPicPr>
        <p:blipFill>
          <a:blip r:embed="rId5"/>
          <a:srcRect t="32856" b="43201"/>
          <a:stretch>
            <a:fillRect/>
          </a:stretch>
        </p:blipFill>
        <p:spPr bwMode="auto">
          <a:xfrm>
            <a:off x="6158620" y="1260235"/>
            <a:ext cx="2611437" cy="88423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05495" y="2173048"/>
            <a:ext cx="2986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sz="1700" dirty="0">
                <a:solidFill>
                  <a:schemeClr val="bg1"/>
                </a:solidFill>
                <a:latin typeface="DendaNewLightCTT"/>
              </a:rPr>
              <a:t>Неструктурированный рукописный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082045" y="2173048"/>
            <a:ext cx="298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sz="1700" dirty="0">
                <a:solidFill>
                  <a:schemeClr val="bg1"/>
                </a:solidFill>
                <a:latin typeface="DendaNewLightCTT"/>
              </a:rPr>
              <a:t>Неструктурированный машинописный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809370" y="2173048"/>
            <a:ext cx="3241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sz="1700" dirty="0">
                <a:solidFill>
                  <a:schemeClr val="bg1"/>
                </a:solidFill>
                <a:latin typeface="DendaNewLightCTT"/>
              </a:rPr>
              <a:t>Слабоструктурированный</a:t>
            </a:r>
          </a:p>
          <a:p>
            <a:pPr algn="ctr" defTabSz="91440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sz="1700" dirty="0">
                <a:solidFill>
                  <a:schemeClr val="bg1"/>
                </a:solidFill>
                <a:latin typeface="DendaNewLightCTT"/>
              </a:rPr>
              <a:t>смешанный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80578" y="3425244"/>
            <a:ext cx="2144713" cy="791649"/>
          </a:xfrm>
          <a:prstGeom prst="rect">
            <a:avLst/>
          </a:prstGeom>
          <a:solidFill>
            <a:srgbClr val="CE767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bg1"/>
                </a:solidFill>
                <a:latin typeface="DendaNewLightCTT"/>
              </a:rPr>
              <a:t>Данные</a:t>
            </a:r>
            <a:br>
              <a:rPr lang="ru-RU" sz="1700" dirty="0">
                <a:solidFill>
                  <a:schemeClr val="bg1"/>
                </a:solidFill>
                <a:latin typeface="DendaNewLightCTT"/>
              </a:rPr>
            </a:br>
            <a:r>
              <a:rPr lang="ru-RU" sz="1700" dirty="0">
                <a:solidFill>
                  <a:schemeClr val="bg1"/>
                </a:solidFill>
                <a:latin typeface="DendaNewLightCTT"/>
              </a:rPr>
              <a:t>и сведения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99953" y="3426763"/>
            <a:ext cx="2143125" cy="795843"/>
          </a:xfrm>
          <a:prstGeom prst="rect">
            <a:avLst/>
          </a:prstGeom>
          <a:solidFill>
            <a:srgbClr val="CE767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bg1"/>
                </a:solidFill>
                <a:latin typeface="DendaNewLightCTT"/>
              </a:rPr>
              <a:t>Индексы</a:t>
            </a:r>
            <a:br>
              <a:rPr lang="ru-RU" sz="1700" dirty="0">
                <a:solidFill>
                  <a:schemeClr val="bg1"/>
                </a:solidFill>
                <a:latin typeface="DendaNewLightCTT"/>
              </a:rPr>
            </a:br>
            <a:r>
              <a:rPr lang="ru-RU" sz="1700" dirty="0">
                <a:solidFill>
                  <a:schemeClr val="bg1"/>
                </a:solidFill>
                <a:latin typeface="DendaNewLightCTT"/>
              </a:rPr>
              <a:t>и образы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275082" y="-1182985"/>
            <a:ext cx="573088" cy="8229662"/>
          </a:xfrm>
          <a:prstGeom prst="leftBrace">
            <a:avLst>
              <a:gd name="adj1" fmla="val 41666"/>
              <a:gd name="adj2" fmla="val 50000"/>
            </a:avLst>
          </a:prstGeom>
          <a:ln w="698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956" y="516821"/>
            <a:ext cx="8340418" cy="672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Технология построения центра оцифровки</a:t>
            </a:r>
            <a:endParaRPr lang="en-US" sz="32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pic>
        <p:nvPicPr>
          <p:cNvPr id="11" name="Picture 3" descr="C:\Documents and Settings\NZhurba\Рабочий стол\Untitled-1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205" y="1187570"/>
            <a:ext cx="5742496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1956" y="516821"/>
            <a:ext cx="8340418" cy="672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Программное оснащение </a:t>
            </a:r>
            <a:br>
              <a:rPr lang="ru-RU" sz="3200" dirty="0" smtClean="0"/>
            </a:br>
            <a:r>
              <a:rPr lang="ru-RU" sz="3200" dirty="0" smtClean="0"/>
              <a:t>центров обработки документов</a:t>
            </a:r>
            <a:endParaRPr lang="en-US" sz="32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458" y="1661756"/>
            <a:ext cx="565064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Интеграция центров оцифровки </a:t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 общую </a:t>
            </a:r>
            <a:r>
              <a:rPr lang="ru-RU" sz="1600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ИТ-инфраструктуру</a:t>
            </a:r>
            <a:endParaRPr lang="ru-RU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Обработка образов, сортировка,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улучшение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качества</a:t>
            </a: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Возможность организации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АРМ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индексирования</a:t>
            </a: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Автоматическое </a:t>
            </a:r>
            <a: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OCR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распознавание</a:t>
            </a:r>
            <a:endParaRPr lang="en-US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Поддержка нескольких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сканирующих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устройств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/>
          <a:srcRect l="31676" t="40675" r="50000" b="21754"/>
          <a:stretch>
            <a:fillRect/>
          </a:stretch>
        </p:blipFill>
        <p:spPr bwMode="auto">
          <a:xfrm>
            <a:off x="6983436" y="705287"/>
            <a:ext cx="165893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Documents and Settings\NZhurba\Рабочий стол\Untitled-1-10.png"/>
          <p:cNvPicPr>
            <a:picLocks noChangeAspect="1" noChangeArrowheads="1"/>
          </p:cNvPicPr>
          <p:nvPr/>
        </p:nvPicPr>
        <p:blipFill>
          <a:blip r:embed="rId5"/>
          <a:srcRect r="44421" b="23654"/>
          <a:stretch>
            <a:fillRect/>
          </a:stretch>
        </p:blipFill>
        <p:spPr bwMode="auto">
          <a:xfrm>
            <a:off x="4864963" y="2468629"/>
            <a:ext cx="42998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394_d6_BA_PPT_Backgroun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800" cy="5155200"/>
          </a:xfrm>
          <a:prstGeom prst="rect">
            <a:avLst/>
          </a:prstGeom>
        </p:spPr>
      </p:pic>
      <p:pic>
        <p:nvPicPr>
          <p:cNvPr id="7" name="Picture 6" descr="CANON_4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910" y="4475788"/>
            <a:ext cx="947546" cy="2229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4004" y="516821"/>
            <a:ext cx="8340418" cy="672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DendaNew"/>
                <a:ea typeface="+mj-ea"/>
                <a:cs typeface="DendaNew"/>
              </a:defRPr>
            </a:lvl1pPr>
          </a:lstStyle>
          <a:p>
            <a:r>
              <a:rPr lang="ru-RU" sz="3200" dirty="0" smtClean="0"/>
              <a:t>Выбор сканирующего оборудования</a:t>
            </a:r>
            <a:endParaRPr lang="en-US" sz="3200" dirty="0" smtClean="0">
              <a:solidFill>
                <a:srgbClr val="FFFFFF"/>
              </a:solidFill>
              <a:latin typeface="DendaNewLight"/>
              <a:ea typeface="+mn-ea"/>
              <a:cs typeface="DendaNew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8633" y="2321881"/>
            <a:ext cx="4299837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DendaNew"/>
                <a:ea typeface="+mj-ea"/>
                <a:cs typeface="DendaNew"/>
              </a:rPr>
              <a:t>Функциональность</a:t>
            </a:r>
            <a:endParaRPr lang="ru-RU" sz="1600" b="1" dirty="0" smtClean="0">
              <a:solidFill>
                <a:srgbClr val="FFFF00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Возможность </a:t>
            </a:r>
            <a:r>
              <a:rPr lang="ru-RU" sz="1600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апгрейда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наращивания функционала</a:t>
            </a: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Простота в использовании </a:t>
            </a:r>
            <a:endParaRPr lang="en-US" sz="1600" dirty="0" smtClean="0">
              <a:solidFill>
                <a:schemeClr val="bg1"/>
              </a:solidFill>
              <a:latin typeface="DendaNew"/>
              <a:ea typeface="+mj-ea"/>
              <a:cs typeface="DendaNew"/>
            </a:endParaRPr>
          </a:p>
          <a:p>
            <a:pPr marL="216000" indent="-216000">
              <a:spcBef>
                <a:spcPts val="9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Техническая поддержка </a:t>
            </a:r>
            <a: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</a:br>
            <a:r>
              <a:rPr lang="ru-RU" sz="1600" dirty="0" err="1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вендора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DendaNew"/>
                <a:ea typeface="+mj-ea"/>
                <a:cs typeface="DendaNew"/>
              </a:rPr>
              <a:t>и интегратора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27804" y="1788682"/>
            <a:ext cx="1820862" cy="10876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Сканеры рабочих групп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(&lt; 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5000 </a:t>
            </a:r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стр./день)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55092" y="1788682"/>
            <a:ext cx="1820862" cy="10876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Промышленные сканеры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&gt;5</a:t>
            </a:r>
            <a:r>
              <a:rPr lang="ru-RU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000 </a:t>
            </a:r>
            <a:r>
              <a:rPr lang="ru-RU" sz="14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стр</a:t>
            </a:r>
            <a:r>
              <a:rPr lang="en-US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./</a:t>
            </a:r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день)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427804" y="1249236"/>
            <a:ext cx="1820862" cy="504000"/>
          </a:xfrm>
          <a:prstGeom prst="rect">
            <a:avLst/>
          </a:prstGeom>
          <a:solidFill>
            <a:srgbClr val="00B2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Оцифровка</a:t>
            </a:r>
            <a:r>
              <a:rPr lang="ru-RU" sz="1400" dirty="0">
                <a:solidFill>
                  <a:schemeClr val="bg1"/>
                </a:solidFill>
              </a:rPr>
              <a:t> по подразделениям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55092" y="1249236"/>
            <a:ext cx="1820862" cy="504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Единый центр оцифровки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spigraph.com/var/spigraph/storage/images/media/images/scanners/canon/410349_2/1039853-1-eng-GB/410349_2_zoom.jpg"/>
          <p:cNvPicPr>
            <a:picLocks noChangeAspect="1" noChangeArrowheads="1"/>
          </p:cNvPicPr>
          <p:nvPr/>
        </p:nvPicPr>
        <p:blipFill>
          <a:blip r:embed="rId4"/>
          <a:srcRect l="5850" t="2802" r="8546" b="3757"/>
          <a:stretch>
            <a:fillRect/>
          </a:stretch>
        </p:blipFill>
        <p:spPr bwMode="auto">
          <a:xfrm>
            <a:off x="555092" y="2916002"/>
            <a:ext cx="1800000" cy="1451814"/>
          </a:xfrm>
          <a:prstGeom prst="rect">
            <a:avLst/>
          </a:prstGeom>
          <a:noFill/>
        </p:spPr>
      </p:pic>
      <p:pic>
        <p:nvPicPr>
          <p:cNvPr id="1031" name="Picture 7" descr="http://www.idif.cz/userdata/articles/15944/canon_imageformula_dr_c125w.jpg"/>
          <p:cNvPicPr>
            <a:picLocks noChangeAspect="1" noChangeArrowheads="1"/>
          </p:cNvPicPr>
          <p:nvPr/>
        </p:nvPicPr>
        <p:blipFill>
          <a:blip r:embed="rId5"/>
          <a:srcRect l="-20199" r="-15753"/>
          <a:stretch>
            <a:fillRect/>
          </a:stretch>
        </p:blipFill>
        <p:spPr bwMode="auto">
          <a:xfrm>
            <a:off x="2427804" y="2916002"/>
            <a:ext cx="1820862" cy="1450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Овальная выноска 28"/>
          <p:cNvSpPr/>
          <p:nvPr/>
        </p:nvSpPr>
        <p:spPr>
          <a:xfrm>
            <a:off x="4426113" y="1189609"/>
            <a:ext cx="4250343" cy="822325"/>
          </a:xfrm>
          <a:prstGeom prst="wedgeEllipseCallout">
            <a:avLst>
              <a:gd name="adj1" fmla="val -58128"/>
              <a:gd name="adj2" fmla="val 864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DendaNew"/>
                <a:ea typeface="+mj-ea"/>
                <a:cs typeface="DendaNew"/>
              </a:rPr>
              <a:t>&gt;</a:t>
            </a:r>
            <a:r>
              <a:rPr lang="ru-RU" sz="1600" dirty="0" smtClean="0">
                <a:solidFill>
                  <a:schemeClr val="tx1"/>
                </a:solidFill>
                <a:latin typeface="DendaNew"/>
                <a:ea typeface="+mj-ea"/>
                <a:cs typeface="DendaNew"/>
              </a:rPr>
              <a:t>7</a:t>
            </a:r>
            <a:r>
              <a:rPr lang="en-US" sz="1600" dirty="0" smtClean="0">
                <a:solidFill>
                  <a:schemeClr val="tx1"/>
                </a:solidFill>
                <a:latin typeface="DendaNew"/>
                <a:ea typeface="+mj-ea"/>
                <a:cs typeface="DendaNew"/>
              </a:rPr>
              <a:t>0% </a:t>
            </a:r>
            <a:r>
              <a:rPr lang="ru-RU" sz="1600" dirty="0" smtClean="0">
                <a:solidFill>
                  <a:schemeClr val="tx1"/>
                </a:solidFill>
                <a:latin typeface="DendaNew"/>
                <a:ea typeface="+mj-ea"/>
                <a:cs typeface="DendaNew"/>
              </a:rPr>
              <a:t>всех потребностей </a:t>
            </a:r>
            <a:r>
              <a:rPr lang="ru-RU" sz="1600" dirty="0" err="1" smtClean="0">
                <a:solidFill>
                  <a:schemeClr val="tx1"/>
                </a:solidFill>
                <a:latin typeface="DendaNew"/>
                <a:ea typeface="+mj-ea"/>
                <a:cs typeface="DendaNew"/>
              </a:rPr>
              <a:t>госорганизаций</a:t>
            </a:r>
            <a:endParaRPr lang="ru-RU" sz="1600" dirty="0" smtClean="0">
              <a:solidFill>
                <a:schemeClr val="tx1"/>
              </a:solidFill>
              <a:latin typeface="DendaNew"/>
              <a:ea typeface="+mj-ea"/>
              <a:cs typeface="DendaNe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853" y="440122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DendaNewCTT" pitchFamily="2" charset="0"/>
              </a:rPr>
              <a:t>Сделайте свой бизнес гибким</a:t>
            </a:r>
            <a:endParaRPr lang="en-US" sz="1200" dirty="0">
              <a:solidFill>
                <a:schemeClr val="bg1"/>
              </a:solidFill>
              <a:latin typeface="DendaNewCTT" pitchFamily="2" charset="0"/>
              <a:cs typeface="Denda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413</Words>
  <Application>Microsoft Office PowerPoint</Application>
  <PresentationFormat>Экран (16:9)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April-Six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Hearn</dc:creator>
  <cp:lastModifiedBy>OKalenskaya</cp:lastModifiedBy>
  <cp:revision>79</cp:revision>
  <cp:lastPrinted>2012-08-07T16:47:40Z</cp:lastPrinted>
  <dcterms:created xsi:type="dcterms:W3CDTF">2012-08-07T16:33:53Z</dcterms:created>
  <dcterms:modified xsi:type="dcterms:W3CDTF">2013-09-05T12:08:51Z</dcterms:modified>
</cp:coreProperties>
</file>