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339" r:id="rId3"/>
    <p:sldId id="340" r:id="rId4"/>
    <p:sldId id="341" r:id="rId5"/>
    <p:sldId id="343" r:id="rId6"/>
    <p:sldId id="344" r:id="rId7"/>
    <p:sldId id="346" r:id="rId8"/>
    <p:sldId id="347" r:id="rId9"/>
    <p:sldId id="333" r:id="rId10"/>
    <p:sldId id="349" r:id="rId11"/>
    <p:sldId id="334" r:id="rId12"/>
    <p:sldId id="336" r:id="rId13"/>
    <p:sldId id="350" r:id="rId14"/>
    <p:sldId id="337" r:id="rId15"/>
    <p:sldId id="338" r:id="rId16"/>
    <p:sldId id="28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ADE2EE2-FFEF-4448-B1DB-86E4C025F409}">
          <p14:sldIdLst>
            <p14:sldId id="256"/>
            <p14:sldId id="339"/>
            <p14:sldId id="340"/>
            <p14:sldId id="341"/>
            <p14:sldId id="343"/>
            <p14:sldId id="344"/>
            <p14:sldId id="346"/>
          </p14:sldIdLst>
        </p14:section>
        <p14:section name="Раздел без заголовка" id="{A9622556-2211-46F3-BC11-91A91860700E}">
          <p14:sldIdLst>
            <p14:sldId id="347"/>
            <p14:sldId id="333"/>
            <p14:sldId id="349"/>
            <p14:sldId id="334"/>
            <p14:sldId id="336"/>
            <p14:sldId id="350"/>
            <p14:sldId id="337"/>
            <p14:sldId id="338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  <a:srgbClr val="FF9900"/>
    <a:srgbClr val="3F6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7486" autoAdjust="0"/>
  </p:normalViewPr>
  <p:slideViewPr>
    <p:cSldViewPr snapToGrid="0">
      <p:cViewPr varScale="1">
        <p:scale>
          <a:sx n="55" d="100"/>
          <a:sy n="55" d="100"/>
        </p:scale>
        <p:origin x="11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lmay_av\Documents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202566249760675E-3"/>
          <c:y val="3.7013724039981051E-2"/>
          <c:w val="0.98304538408949216"/>
          <c:h val="0.75097939818926085"/>
        </c:manualLayout>
      </c:layout>
      <c:barChart>
        <c:barDir val="col"/>
        <c:grouping val="clustered"/>
        <c:varyColors val="0"/>
        <c:ser>
          <c:idx val="0"/>
          <c:order val="0"/>
          <c:tx>
            <c:v>до проекта, руб.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Лист1!$A$12:$A$15</c:f>
              <c:strCache>
                <c:ptCount val="4"/>
                <c:pt idx="0">
                  <c:v>Расходы на печать документов</c:v>
                </c:pt>
                <c:pt idx="1">
                  <c:v>Расходы на отправку документов</c:v>
                </c:pt>
                <c:pt idx="2">
                  <c:v>Расходы на получение документов</c:v>
                </c:pt>
                <c:pt idx="3">
                  <c:v>Общие расходы:</c:v>
                </c:pt>
              </c:strCache>
            </c:strRef>
          </c:cat>
          <c:val>
            <c:numRef>
              <c:f>Лист1!$D$12:$D$15</c:f>
              <c:numCache>
                <c:formatCode>#,##0</c:formatCode>
                <c:ptCount val="4"/>
                <c:pt idx="0">
                  <c:v>475200</c:v>
                </c:pt>
                <c:pt idx="1">
                  <c:v>11150640</c:v>
                </c:pt>
                <c:pt idx="2">
                  <c:v>0</c:v>
                </c:pt>
                <c:pt idx="3">
                  <c:v>11625840</c:v>
                </c:pt>
              </c:numCache>
            </c:numRef>
          </c:val>
        </c:ser>
        <c:ser>
          <c:idx val="1"/>
          <c:order val="1"/>
          <c:tx>
            <c:v>после проекта, руб.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Лист1!$A$12:$A$15</c:f>
              <c:strCache>
                <c:ptCount val="4"/>
                <c:pt idx="0">
                  <c:v>Расходы на печать документов</c:v>
                </c:pt>
                <c:pt idx="1">
                  <c:v>Расходы на отправку документов</c:v>
                </c:pt>
                <c:pt idx="2">
                  <c:v>Расходы на получение документов</c:v>
                </c:pt>
                <c:pt idx="3">
                  <c:v>Общие расходы:</c:v>
                </c:pt>
              </c:strCache>
            </c:strRef>
          </c:cat>
          <c:val>
            <c:numRef>
              <c:f>Лист1!$E$12:$E$15</c:f>
              <c:numCache>
                <c:formatCode>#,##0</c:formatCode>
                <c:ptCount val="4"/>
                <c:pt idx="0">
                  <c:v>0</c:v>
                </c:pt>
                <c:pt idx="1">
                  <c:v>840000</c:v>
                </c:pt>
                <c:pt idx="2">
                  <c:v>840000</c:v>
                </c:pt>
                <c:pt idx="3">
                  <c:v>1680000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89213104"/>
        <c:axId val="189211144"/>
      </c:barChart>
      <c:catAx>
        <c:axId val="189213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211144"/>
        <c:crosses val="autoZero"/>
        <c:auto val="1"/>
        <c:lblAlgn val="ctr"/>
        <c:lblOffset val="100"/>
        <c:noMultiLvlLbl val="0"/>
      </c:catAx>
      <c:valAx>
        <c:axId val="189211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213104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8864371270083777"/>
          <c:y val="2.5906050826470864E-2"/>
          <c:w val="0.46204163279180305"/>
          <c:h val="6.10519077658241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800" b="0" i="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00B51-088B-42EC-BEE5-2189A36E944F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907CC-6FC4-4EB3-9C18-E92A16F65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38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07CC-6FC4-4EB3-9C18-E92A16F6593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209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07CC-6FC4-4EB3-9C18-E92A16F6593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470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07CC-6FC4-4EB3-9C18-E92A16F6593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496" y="34121"/>
            <a:ext cx="10307242" cy="1750846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Итак, вы переходите на юридически значимый документооборот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5460642"/>
            <a:ext cx="12192000" cy="1424041"/>
            <a:chOff x="0" y="5460642"/>
            <a:chExt cx="12192000" cy="1424041"/>
          </a:xfrm>
        </p:grpSpPr>
        <p:sp>
          <p:nvSpPr>
            <p:cNvPr id="4" name="Блок-схема: ручной ввод 3"/>
            <p:cNvSpPr/>
            <p:nvPr/>
          </p:nvSpPr>
          <p:spPr>
            <a:xfrm>
              <a:off x="0" y="5460642"/>
              <a:ext cx="12192000" cy="1397358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389" y="5460642"/>
              <a:ext cx="3563155" cy="1424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" r="2788"/>
          <a:stretch>
            <a:fillRect/>
          </a:stretch>
        </p:blipFill>
        <p:spPr bwMode="auto">
          <a:xfrm>
            <a:off x="1353111" y="2268016"/>
            <a:ext cx="1274763" cy="15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2893735" y="2520232"/>
            <a:ext cx="8419726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ru-RU" sz="2000" dirty="0">
                <a:solidFill>
                  <a:schemeClr val="bg1"/>
                </a:solidFill>
                <a:latin typeface="Arial" charset="0"/>
                <a:cs typeface="Arial" charset="0"/>
              </a:rPr>
              <a:t>Агапов Иван</a:t>
            </a:r>
          </a:p>
          <a:p>
            <a:pPr eaLnBrk="1" hangingPunct="1">
              <a:spcBef>
                <a:spcPts val="1000"/>
              </a:spcBef>
            </a:pPr>
            <a:r>
              <a:rPr lang="ru-RU" sz="2000" dirty="0">
                <a:solidFill>
                  <a:schemeClr val="bg1"/>
                </a:solidFill>
                <a:latin typeface="Arial" charset="0"/>
                <a:cs typeface="Arial" charset="0"/>
              </a:rPr>
              <a:t>Руководитель группы </a:t>
            </a:r>
            <a:r>
              <a:rPr lang="ru-RU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аналитики и </a:t>
            </a:r>
            <a:r>
              <a:rPr lang="ru-RU" sz="2000" dirty="0">
                <a:solidFill>
                  <a:schemeClr val="bg1"/>
                </a:solidFill>
                <a:latin typeface="Arial" charset="0"/>
                <a:cs typeface="Arial" charset="0"/>
              </a:rPr>
              <a:t>внедрения 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Synerdocs</a:t>
            </a:r>
            <a:endParaRPr lang="ru-RU" sz="2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 bwMode="auto">
          <a:xfrm>
            <a:off x="2902511" y="4356142"/>
            <a:ext cx="784598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ru-RU" sz="2000" dirty="0">
                <a:solidFill>
                  <a:schemeClr val="bg1"/>
                </a:solidFill>
                <a:latin typeface="Arial" charset="0"/>
                <a:cs typeface="Arial" charset="0"/>
              </a:rPr>
              <a:t>Кольмай Алексей</a:t>
            </a:r>
          </a:p>
          <a:p>
            <a:pPr eaLnBrk="1" hangingPunct="1">
              <a:spcBef>
                <a:spcPts val="1000"/>
              </a:spcBef>
            </a:pPr>
            <a:r>
              <a:rPr lang="ru-RU" sz="2000" dirty="0">
                <a:solidFill>
                  <a:schemeClr val="bg1"/>
                </a:solidFill>
                <a:latin typeface="Arial" charset="0"/>
                <a:cs typeface="Arial" charset="0"/>
              </a:rPr>
              <a:t>Руководитель проектов по развитию регионов 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DIRECTUM</a:t>
            </a:r>
            <a:endParaRPr lang="ru-RU" sz="2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4" name="Рисунок 3"/>
          <p:cNvPicPr>
            <a:picLocks noChangeAspect="1"/>
          </p:cNvPicPr>
          <p:nvPr/>
        </p:nvPicPr>
        <p:blipFill rotWithShape="1">
          <a:blip r:embed="rId4"/>
          <a:srcRect t="5479" r="7455" b="5479"/>
          <a:stretch/>
        </p:blipFill>
        <p:spPr>
          <a:xfrm>
            <a:off x="1345174" y="4075335"/>
            <a:ext cx="1282700" cy="147955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1" descr="http://www.directum.ru/logo_DIR_gor_bi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61" y="5883250"/>
            <a:ext cx="35147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85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6115988"/>
            <a:ext cx="12192000" cy="742012"/>
            <a:chOff x="0" y="6115988"/>
            <a:chExt cx="12192000" cy="742012"/>
          </a:xfrm>
        </p:grpSpPr>
        <p:sp>
          <p:nvSpPr>
            <p:cNvPr id="3" name="Блок-схема: ручной ввод 2"/>
            <p:cNvSpPr/>
            <p:nvPr/>
          </p:nvSpPr>
          <p:spPr>
            <a:xfrm>
              <a:off x="0" y="6115988"/>
              <a:ext cx="12192000" cy="742012"/>
            </a:xfrm>
            <a:prstGeom prst="flowChartManualInput">
              <a:avLst/>
            </a:prstGeom>
            <a:solidFill>
              <a:schemeClr val="tx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9510" y="6115988"/>
              <a:ext cx="1856620" cy="742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Rectangle 11"/>
          <p:cNvSpPr/>
          <p:nvPr/>
        </p:nvSpPr>
        <p:spPr bwMode="auto">
          <a:xfrm>
            <a:off x="0" y="135804"/>
            <a:ext cx="6355830" cy="749508"/>
          </a:xfrm>
          <a:prstGeom prst="rect">
            <a:avLst/>
          </a:prstGeom>
          <a:solidFill>
            <a:srgbClr val="FF99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82880" bIns="182880" anchor="b"/>
          <a:lstStyle/>
          <a:p>
            <a:pPr algn="ctr" defTabSz="7615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kern="0" dirty="0">
                <a:solidFill>
                  <a:srgbClr val="FFFFFF"/>
                </a:solidFill>
                <a:latin typeface="Arial" pitchFamily="34" charset="0"/>
              </a:rPr>
              <a:t>Локальное хранилище</a:t>
            </a:r>
          </a:p>
        </p:txBody>
      </p:sp>
      <p:pic>
        <p:nvPicPr>
          <p:cNvPr id="7" name="Picture 11" descr="http://www.directum.ru/logo_DIR_gor_bi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5" y="6316134"/>
            <a:ext cx="2202343" cy="4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/>
          <p:nvPr/>
        </p:nvSpPr>
        <p:spPr bwMode="auto">
          <a:xfrm>
            <a:off x="0" y="3549257"/>
            <a:ext cx="4142704" cy="1389781"/>
          </a:xfrm>
          <a:prstGeom prst="rect">
            <a:avLst/>
          </a:prstGeom>
          <a:solidFill>
            <a:srgbClr val="00C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82880" bIns="182880" anchor="b"/>
          <a:lstStyle/>
          <a:p>
            <a:pPr marL="457200" indent="-457200" defTabSz="7615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Не нужен интернет</a:t>
            </a:r>
          </a:p>
          <a:p>
            <a:pPr marL="457200" indent="-457200" defTabSz="7615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Версионность + история</a:t>
            </a:r>
          </a:p>
          <a:p>
            <a:pPr marL="457200" indent="-457200" defTabSz="7615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Выборки для ФНС</a:t>
            </a:r>
          </a:p>
        </p:txBody>
      </p:sp>
    </p:spTree>
    <p:extLst>
      <p:ext uri="{BB962C8B-B14F-4D97-AF65-F5344CB8AC3E}">
        <p14:creationId xmlns:p14="http://schemas.microsoft.com/office/powerpoint/2010/main" val="394785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6115988"/>
            <a:ext cx="12192000" cy="742012"/>
            <a:chOff x="0" y="6115988"/>
            <a:chExt cx="12192000" cy="742012"/>
          </a:xfrm>
        </p:grpSpPr>
        <p:sp>
          <p:nvSpPr>
            <p:cNvPr id="3" name="Блок-схема: ручной ввод 2"/>
            <p:cNvSpPr/>
            <p:nvPr/>
          </p:nvSpPr>
          <p:spPr>
            <a:xfrm>
              <a:off x="0" y="6115988"/>
              <a:ext cx="12192000" cy="742012"/>
            </a:xfrm>
            <a:prstGeom prst="flowChartManualInput">
              <a:avLst/>
            </a:prstGeom>
            <a:solidFill>
              <a:schemeClr val="tx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9510" y="6115988"/>
              <a:ext cx="1856620" cy="742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Rectangle 11"/>
          <p:cNvSpPr/>
          <p:nvPr/>
        </p:nvSpPr>
        <p:spPr bwMode="auto">
          <a:xfrm>
            <a:off x="0" y="293664"/>
            <a:ext cx="6355830" cy="749508"/>
          </a:xfrm>
          <a:prstGeom prst="rect">
            <a:avLst/>
          </a:prstGeom>
          <a:solidFill>
            <a:srgbClr val="FF99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82880" bIns="182880" anchor="b"/>
          <a:lstStyle/>
          <a:p>
            <a:pPr algn="ctr" defTabSz="7615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kern="0" dirty="0" smtClean="0">
                <a:solidFill>
                  <a:srgbClr val="FFFFFF"/>
                </a:solidFill>
                <a:latin typeface="Arial" pitchFamily="34" charset="0"/>
              </a:rPr>
              <a:t>Решение для роуминга</a:t>
            </a:r>
            <a:endParaRPr lang="ru-RU" sz="2800" i="1" kern="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7" name="Picture 11" descr="http://www.directum.ru/logo_DIR_gor_bi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5" y="6316134"/>
            <a:ext cx="2202343" cy="4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/>
          <p:nvPr/>
        </p:nvSpPr>
        <p:spPr bwMode="auto">
          <a:xfrm>
            <a:off x="0" y="3490175"/>
            <a:ext cx="4142704" cy="1145081"/>
          </a:xfrm>
          <a:prstGeom prst="rect">
            <a:avLst/>
          </a:prstGeom>
          <a:solidFill>
            <a:srgbClr val="00C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82880" bIns="182880" anchor="b"/>
          <a:lstStyle/>
          <a:p>
            <a:pPr marL="457200" indent="-457200" defTabSz="7615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Несколько операторов</a:t>
            </a:r>
          </a:p>
          <a:p>
            <a:pPr marL="457200" indent="-457200" defTabSz="7615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простота</a:t>
            </a:r>
          </a:p>
        </p:txBody>
      </p:sp>
    </p:spTree>
    <p:extLst>
      <p:ext uri="{BB962C8B-B14F-4D97-AF65-F5344CB8AC3E}">
        <p14:creationId xmlns:p14="http://schemas.microsoft.com/office/powerpoint/2010/main" val="98641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6115988"/>
            <a:ext cx="12192000" cy="742012"/>
            <a:chOff x="0" y="6115988"/>
            <a:chExt cx="12192000" cy="742012"/>
          </a:xfrm>
        </p:grpSpPr>
        <p:sp>
          <p:nvSpPr>
            <p:cNvPr id="3" name="Блок-схема: ручной ввод 2"/>
            <p:cNvSpPr/>
            <p:nvPr/>
          </p:nvSpPr>
          <p:spPr>
            <a:xfrm>
              <a:off x="0" y="6115988"/>
              <a:ext cx="12192000" cy="742012"/>
            </a:xfrm>
            <a:prstGeom prst="flowChartManualInput">
              <a:avLst/>
            </a:prstGeom>
            <a:solidFill>
              <a:schemeClr val="tx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9510" y="6115988"/>
              <a:ext cx="1856620" cy="742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Rectangle 11"/>
          <p:cNvSpPr/>
          <p:nvPr/>
        </p:nvSpPr>
        <p:spPr bwMode="auto">
          <a:xfrm>
            <a:off x="-1" y="293664"/>
            <a:ext cx="6610663" cy="749508"/>
          </a:xfrm>
          <a:prstGeom prst="rect">
            <a:avLst/>
          </a:prstGeom>
          <a:solidFill>
            <a:srgbClr val="FF99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82880" bIns="182880" anchor="b"/>
          <a:lstStyle/>
          <a:p>
            <a:pPr algn="ctr" defTabSz="7615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kern="0" dirty="0">
                <a:solidFill>
                  <a:srgbClr val="FFFFFF"/>
                </a:solidFill>
                <a:latin typeface="Arial" pitchFamily="34" charset="0"/>
              </a:rPr>
              <a:t>Работа </a:t>
            </a:r>
            <a:r>
              <a:rPr lang="ru-RU" sz="2800" i="1" kern="0" dirty="0" smtClean="0">
                <a:solidFill>
                  <a:srgbClr val="FFFFFF"/>
                </a:solidFill>
                <a:latin typeface="Arial" pitchFamily="34" charset="0"/>
              </a:rPr>
              <a:t>с бумажными документами</a:t>
            </a:r>
            <a:endParaRPr lang="ru-RU" sz="2800" i="1" kern="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7" name="Picture 11" descr="http://www.directum.ru/logo_DIR_gor_b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5" y="6316134"/>
            <a:ext cx="2202343" cy="4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38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6115988"/>
            <a:ext cx="12192000" cy="742012"/>
            <a:chOff x="0" y="6115988"/>
            <a:chExt cx="12192000" cy="742012"/>
          </a:xfrm>
        </p:grpSpPr>
        <p:sp>
          <p:nvSpPr>
            <p:cNvPr id="3" name="Блок-схема: ручной ввод 2"/>
            <p:cNvSpPr/>
            <p:nvPr/>
          </p:nvSpPr>
          <p:spPr>
            <a:xfrm>
              <a:off x="0" y="6115988"/>
              <a:ext cx="12192000" cy="742012"/>
            </a:xfrm>
            <a:prstGeom prst="flowChartManualInput">
              <a:avLst/>
            </a:prstGeom>
            <a:solidFill>
              <a:schemeClr val="tx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9510" y="6115988"/>
              <a:ext cx="1856620" cy="742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Rectangle 11"/>
          <p:cNvSpPr/>
          <p:nvPr/>
        </p:nvSpPr>
        <p:spPr bwMode="auto">
          <a:xfrm>
            <a:off x="0" y="113782"/>
            <a:ext cx="6355830" cy="749508"/>
          </a:xfrm>
          <a:prstGeom prst="rect">
            <a:avLst/>
          </a:prstGeom>
          <a:solidFill>
            <a:srgbClr val="FF99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82880" bIns="182880" anchor="b"/>
          <a:lstStyle/>
          <a:p>
            <a:pPr algn="ctr" defTabSz="7615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kern="0" dirty="0" smtClean="0">
                <a:solidFill>
                  <a:srgbClr val="FFFFFF"/>
                </a:solidFill>
                <a:latin typeface="Arial" pitchFamily="34" charset="0"/>
              </a:rPr>
              <a:t>Данные для расчета эффекта</a:t>
            </a:r>
            <a:endParaRPr lang="ru-RU" sz="2800" i="1" kern="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7" name="Picture 11" descr="http://www.directum.ru/logo_DIR_gor_b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5" y="6316134"/>
            <a:ext cx="2202343" cy="4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076"/>
              </p:ext>
            </p:extLst>
          </p:nvPr>
        </p:nvGraphicFramePr>
        <p:xfrm>
          <a:off x="695459" y="1339403"/>
          <a:ext cx="10032641" cy="4275787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7214093"/>
                <a:gridCol w="1347912"/>
                <a:gridCol w="1470636"/>
              </a:tblGrid>
              <a:tr h="632272">
                <a:tc>
                  <a:txBody>
                    <a:bodyPr/>
                    <a:lstStyle>
                      <a:lvl1pPr marL="71438">
                        <a:lnSpc>
                          <a:spcPct val="85000"/>
                        </a:lnSpc>
                        <a:spcBef>
                          <a:spcPts val="1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i="1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исходящих документов в месяц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23587" marB="26536" anchor="ctr" horzOverflow="overflow"/>
                </a:tc>
                <a:tc>
                  <a:txBody>
                    <a:bodyPr/>
                    <a:lstStyle>
                      <a:lvl1pPr marL="71438">
                        <a:lnSpc>
                          <a:spcPct val="85000"/>
                        </a:lnSpc>
                        <a:spcBef>
                          <a:spcPts val="1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i="1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7143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0 000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23587" marB="26536" anchor="ctr" horzOverflow="overflow"/>
                </a:tc>
                <a:tc>
                  <a:txBody>
                    <a:bodyPr/>
                    <a:lstStyle>
                      <a:lvl1pPr marL="71438">
                        <a:lnSpc>
                          <a:spcPct val="85000"/>
                        </a:lnSpc>
                        <a:spcBef>
                          <a:spcPts val="1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i="1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23587" marB="26536" anchor="ctr" horzOverflow="overflow"/>
                </a:tc>
              </a:tr>
              <a:tr h="546831">
                <a:tc>
                  <a:txBody>
                    <a:bodyPr/>
                    <a:lstStyle>
                      <a:lvl1pPr marL="71438">
                        <a:lnSpc>
                          <a:spcPct val="85000"/>
                        </a:lnSpc>
                        <a:spcBef>
                          <a:spcPts val="1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i="1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Стоимость письма весом до 20 г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23587" marB="26536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71438">
                        <a:lnSpc>
                          <a:spcPct val="85000"/>
                        </a:lnSpc>
                        <a:spcBef>
                          <a:spcPts val="1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i="1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7143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36,58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23587" marB="26536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71438">
                        <a:lnSpc>
                          <a:spcPct val="85000"/>
                        </a:lnSpc>
                        <a:spcBef>
                          <a:spcPts val="1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i="1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руб.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23587" marB="26536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10623">
                <a:tc>
                  <a:txBody>
                    <a:bodyPr/>
                    <a:lstStyle>
                      <a:lvl1pPr marL="71438">
                        <a:lnSpc>
                          <a:spcPct val="85000"/>
                        </a:lnSpc>
                        <a:spcBef>
                          <a:spcPts val="1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i="1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Стоимость письма отправленного экспресс-почтой (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0% от общего числа)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23587" marB="26536" anchor="ctr" horzOverflow="overflow"/>
                </a:tc>
                <a:tc>
                  <a:txBody>
                    <a:bodyPr/>
                    <a:lstStyle>
                      <a:lvl1pPr marL="71438">
                        <a:lnSpc>
                          <a:spcPct val="85000"/>
                        </a:lnSpc>
                        <a:spcBef>
                          <a:spcPts val="1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i="1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7143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23587" marB="26536" anchor="ctr" horzOverflow="overflow"/>
                </a:tc>
                <a:tc>
                  <a:txBody>
                    <a:bodyPr/>
                    <a:lstStyle>
                      <a:lvl1pPr marL="71438">
                        <a:lnSpc>
                          <a:spcPct val="85000"/>
                        </a:lnSpc>
                        <a:spcBef>
                          <a:spcPts val="1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i="1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руб.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23587" marB="26536" anchor="ctr" horzOverflow="overflow"/>
                </a:tc>
              </a:tr>
              <a:tr h="1158223">
                <a:tc>
                  <a:txBody>
                    <a:bodyPr/>
                    <a:lstStyle>
                      <a:lvl1pPr marL="71438">
                        <a:lnSpc>
                          <a:spcPct val="85000"/>
                        </a:lnSpc>
                        <a:spcBef>
                          <a:spcPts val="1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i="1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Себестоимость печати 1 страницы А4 при 5% заполнении, стандарт ISO/IEC 19752/19798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23587" marB="26536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71438">
                        <a:lnSpc>
                          <a:spcPct val="85000"/>
                        </a:lnSpc>
                        <a:spcBef>
                          <a:spcPts val="1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i="1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7143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1,32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23587" marB="26536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71438">
                        <a:lnSpc>
                          <a:spcPct val="85000"/>
                        </a:lnSpc>
                        <a:spcBef>
                          <a:spcPts val="1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i="1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руб.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23587" marB="26536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81007">
                <a:tc>
                  <a:txBody>
                    <a:bodyPr/>
                    <a:lstStyle>
                      <a:lvl1pPr marL="71438">
                        <a:lnSpc>
                          <a:spcPct val="85000"/>
                        </a:lnSpc>
                        <a:spcBef>
                          <a:spcPts val="1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i="1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Среднее количество листов в документе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23587" marB="26536" anchor="ctr" horzOverflow="overflow"/>
                </a:tc>
                <a:tc>
                  <a:txBody>
                    <a:bodyPr/>
                    <a:lstStyle>
                      <a:lvl1pPr marL="71438">
                        <a:lnSpc>
                          <a:spcPct val="85000"/>
                        </a:lnSpc>
                        <a:spcBef>
                          <a:spcPts val="1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i="1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7143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23587" marB="26536" anchor="ctr" horzOverflow="overflow"/>
                </a:tc>
                <a:tc>
                  <a:txBody>
                    <a:bodyPr/>
                    <a:lstStyle>
                      <a:lvl1pPr marL="71438">
                        <a:lnSpc>
                          <a:spcPct val="85000"/>
                        </a:lnSpc>
                        <a:spcBef>
                          <a:spcPts val="1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i="1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23587" marB="26536" anchor="ctr" horzOverflow="overflow"/>
                </a:tc>
              </a:tr>
              <a:tr h="546831">
                <a:tc>
                  <a:txBody>
                    <a:bodyPr/>
                    <a:lstStyle>
                      <a:lvl1pPr marL="71438">
                        <a:lnSpc>
                          <a:spcPct val="85000"/>
                        </a:lnSpc>
                        <a:spcBef>
                          <a:spcPts val="1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i="1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Стоимость отправки документов через СОД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23587" marB="26536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71438">
                        <a:lnSpc>
                          <a:spcPct val="85000"/>
                        </a:lnSpc>
                        <a:spcBef>
                          <a:spcPts val="1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i="1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7143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23587" marB="26536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71438">
                        <a:lnSpc>
                          <a:spcPct val="85000"/>
                        </a:lnSpc>
                        <a:spcBef>
                          <a:spcPts val="13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2pPr>
                      <a:lvl3pPr marL="11430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i="1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3pPr>
                      <a:lvl4pPr marL="16002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4pPr>
                      <a:lvl5pPr marL="2057400" indent="-228600">
                        <a:lnSpc>
                          <a:spcPct val="85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Calibri Light" panose="020F0302020204030204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руб.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23587" marB="26536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96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6115988"/>
            <a:ext cx="12192000" cy="742012"/>
            <a:chOff x="0" y="6115988"/>
            <a:chExt cx="12192000" cy="742012"/>
          </a:xfrm>
        </p:grpSpPr>
        <p:sp>
          <p:nvSpPr>
            <p:cNvPr id="3" name="Блок-схема: ручной ввод 2"/>
            <p:cNvSpPr/>
            <p:nvPr/>
          </p:nvSpPr>
          <p:spPr>
            <a:xfrm>
              <a:off x="0" y="6115988"/>
              <a:ext cx="12192000" cy="742012"/>
            </a:xfrm>
            <a:prstGeom prst="flowChartManualInput">
              <a:avLst/>
            </a:prstGeom>
            <a:solidFill>
              <a:schemeClr val="tx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9510" y="6115988"/>
              <a:ext cx="1856620" cy="742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Rectangle 11"/>
          <p:cNvSpPr/>
          <p:nvPr/>
        </p:nvSpPr>
        <p:spPr bwMode="auto">
          <a:xfrm>
            <a:off x="0" y="113782"/>
            <a:ext cx="6355830" cy="749508"/>
          </a:xfrm>
          <a:prstGeom prst="rect">
            <a:avLst/>
          </a:prstGeom>
          <a:solidFill>
            <a:srgbClr val="FF99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82880" bIns="182880" anchor="b"/>
          <a:lstStyle/>
          <a:p>
            <a:pPr algn="ctr" defTabSz="7615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kern="0" dirty="0" smtClean="0">
                <a:solidFill>
                  <a:srgbClr val="FFFFFF"/>
                </a:solidFill>
                <a:latin typeface="Arial" pitchFamily="34" charset="0"/>
              </a:rPr>
              <a:t>Экономический эффект</a:t>
            </a:r>
            <a:endParaRPr lang="ru-RU" sz="2800" i="1" kern="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7" name="Picture 11" descr="http://www.directum.ru/logo_DIR_gor_b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5" y="6316134"/>
            <a:ext cx="2202343" cy="4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1650089"/>
              </p:ext>
            </p:extLst>
          </p:nvPr>
        </p:nvGraphicFramePr>
        <p:xfrm>
          <a:off x="893076" y="1043172"/>
          <a:ext cx="10979134" cy="5174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4075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6115988"/>
            <a:ext cx="12192000" cy="742012"/>
            <a:chOff x="0" y="6115988"/>
            <a:chExt cx="12192000" cy="742012"/>
          </a:xfrm>
        </p:grpSpPr>
        <p:sp>
          <p:nvSpPr>
            <p:cNvPr id="3" name="Блок-схема: ручной ввод 2"/>
            <p:cNvSpPr/>
            <p:nvPr/>
          </p:nvSpPr>
          <p:spPr>
            <a:xfrm>
              <a:off x="0" y="6115988"/>
              <a:ext cx="12192000" cy="742012"/>
            </a:xfrm>
            <a:prstGeom prst="flowChartManualInput">
              <a:avLst/>
            </a:prstGeom>
            <a:solidFill>
              <a:schemeClr val="tx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9510" y="6115988"/>
              <a:ext cx="1856620" cy="742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Rectangle 11"/>
          <p:cNvSpPr/>
          <p:nvPr/>
        </p:nvSpPr>
        <p:spPr bwMode="auto">
          <a:xfrm>
            <a:off x="0" y="293664"/>
            <a:ext cx="6355830" cy="749508"/>
          </a:xfrm>
          <a:prstGeom prst="rect">
            <a:avLst/>
          </a:prstGeom>
          <a:solidFill>
            <a:srgbClr val="FF99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82880" bIns="182880" anchor="b"/>
          <a:lstStyle/>
          <a:p>
            <a:pPr algn="ctr" defTabSz="7615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kern="0" dirty="0" smtClean="0">
                <a:solidFill>
                  <a:srgbClr val="FFFFFF"/>
                </a:solidFill>
                <a:latin typeface="Arial" pitchFamily="34" charset="0"/>
              </a:rPr>
              <a:t>Экологический эффект</a:t>
            </a:r>
            <a:endParaRPr lang="ru-RU" sz="2800" i="1" kern="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1" y="1243318"/>
            <a:ext cx="12016130" cy="94609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Компания в 200 компьютеров печатает в среднем 335 716 листов в год</a:t>
            </a:r>
          </a:p>
        </p:txBody>
      </p:sp>
      <p:pic>
        <p:nvPicPr>
          <p:cNvPr id="7" name="Picture 11" descr="http://www.directum.ru/logo_DIR_gor_b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5" y="6316134"/>
            <a:ext cx="2202343" cy="4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1159123" y="4653321"/>
            <a:ext cx="1274985" cy="10825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42 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9192521" y="4736070"/>
            <a:ext cx="2292440" cy="95947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ru-RU" sz="4800" dirty="0">
                <a:solidFill>
                  <a:schemeClr val="bg1"/>
                </a:solidFill>
              </a:rPr>
              <a:t>336 </a:t>
            </a:r>
            <a:r>
              <a:rPr lang="ru-RU" sz="4800" dirty="0" err="1">
                <a:solidFill>
                  <a:schemeClr val="bg1"/>
                </a:solidFill>
              </a:rPr>
              <a:t>куб.м</a:t>
            </a:r>
            <a:r>
              <a:rPr lang="ru-RU" sz="4800" dirty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4999230" y="4722454"/>
            <a:ext cx="2073474" cy="46363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ru-RU" sz="4800" dirty="0">
                <a:solidFill>
                  <a:schemeClr val="bg1"/>
                </a:solidFill>
              </a:rPr>
              <a:t>4200 кВт*ч 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92" y="1998395"/>
            <a:ext cx="3681572" cy="2435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" y="1998395"/>
            <a:ext cx="3765614" cy="2435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872" y="1998395"/>
            <a:ext cx="3283276" cy="2435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41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107583"/>
            <a:ext cx="10307242" cy="1750846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b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Ваши вопросы?</a:t>
            </a:r>
            <a:endParaRPr lang="ru-RU" sz="4400" b="1" dirty="0">
              <a:solidFill>
                <a:schemeClr val="bg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5460642"/>
            <a:ext cx="12192000" cy="1424041"/>
            <a:chOff x="0" y="5460642"/>
            <a:chExt cx="12192000" cy="1424041"/>
          </a:xfrm>
        </p:grpSpPr>
        <p:sp>
          <p:nvSpPr>
            <p:cNvPr id="4" name="Блок-схема: ручной ввод 3"/>
            <p:cNvSpPr/>
            <p:nvPr/>
          </p:nvSpPr>
          <p:spPr>
            <a:xfrm>
              <a:off x="0" y="5460642"/>
              <a:ext cx="12192000" cy="1397358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389" y="5460642"/>
              <a:ext cx="3563155" cy="1424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1" descr="http://www.directum.ru/logo_DIR_gor_b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28" y="5911403"/>
            <a:ext cx="3313115" cy="70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85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6115988"/>
            <a:ext cx="12192000" cy="742012"/>
            <a:chOff x="0" y="6115988"/>
            <a:chExt cx="12192000" cy="742012"/>
          </a:xfrm>
        </p:grpSpPr>
        <p:sp>
          <p:nvSpPr>
            <p:cNvPr id="3" name="Блок-схема: ручной ввод 2"/>
            <p:cNvSpPr/>
            <p:nvPr/>
          </p:nvSpPr>
          <p:spPr>
            <a:xfrm>
              <a:off x="0" y="6115988"/>
              <a:ext cx="12192000" cy="742012"/>
            </a:xfrm>
            <a:prstGeom prst="flowChartManualInput">
              <a:avLst/>
            </a:prstGeom>
            <a:solidFill>
              <a:schemeClr val="tx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9510" y="6115988"/>
              <a:ext cx="1856620" cy="742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11" descr="http://www.directum.ru/logo_DIR_gor_b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5" y="6316134"/>
            <a:ext cx="2202343" cy="4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1"/>
          <p:cNvSpPr/>
          <p:nvPr/>
        </p:nvSpPr>
        <p:spPr bwMode="auto">
          <a:xfrm>
            <a:off x="0" y="340660"/>
            <a:ext cx="2985247" cy="99508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82880" bIns="182880" anchor="b"/>
          <a:lstStyle/>
          <a:p>
            <a:pPr algn="ctr" defTabSz="7615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i="1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П</a:t>
            </a:r>
            <a:r>
              <a:rPr lang="ru-RU" sz="4400" i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робуем</a:t>
            </a:r>
          </a:p>
        </p:txBody>
      </p:sp>
      <p:sp>
        <p:nvSpPr>
          <p:cNvPr id="8" name="Rectangle 11"/>
          <p:cNvSpPr/>
          <p:nvPr/>
        </p:nvSpPr>
        <p:spPr bwMode="auto">
          <a:xfrm>
            <a:off x="9314330" y="2286631"/>
            <a:ext cx="2877670" cy="1649506"/>
          </a:xfrm>
          <a:prstGeom prst="rect">
            <a:avLst/>
          </a:prstGeom>
          <a:solidFill>
            <a:srgbClr val="00C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82880" bIns="182880" anchor="b"/>
          <a:lstStyle/>
          <a:p>
            <a:pPr marL="457200" indent="-457200" defTabSz="7615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105 </a:t>
            </a:r>
            <a:r>
              <a:rPr lang="ru-RU" sz="28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тыс.</a:t>
            </a:r>
          </a:p>
          <a:p>
            <a:pPr marL="457200" indent="-457200" defTabSz="7615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2% компаний</a:t>
            </a:r>
          </a:p>
          <a:p>
            <a:pPr marL="457200" indent="-457200" defTabSz="7615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n-US" sz="28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eb-</a:t>
            </a:r>
            <a:r>
              <a:rPr lang="ru-RU" sz="28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клиент</a:t>
            </a:r>
          </a:p>
        </p:txBody>
      </p:sp>
    </p:spTree>
    <p:extLst>
      <p:ext uri="{BB962C8B-B14F-4D97-AF65-F5344CB8AC3E}">
        <p14:creationId xmlns:p14="http://schemas.microsoft.com/office/powerpoint/2010/main" val="386562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6115988"/>
            <a:ext cx="12192000" cy="742012"/>
            <a:chOff x="0" y="6115988"/>
            <a:chExt cx="12192000" cy="742012"/>
          </a:xfrm>
        </p:grpSpPr>
        <p:sp>
          <p:nvSpPr>
            <p:cNvPr id="3" name="Блок-схема: ручной ввод 2"/>
            <p:cNvSpPr/>
            <p:nvPr/>
          </p:nvSpPr>
          <p:spPr>
            <a:xfrm>
              <a:off x="0" y="6115988"/>
              <a:ext cx="12192000" cy="742012"/>
            </a:xfrm>
            <a:prstGeom prst="flowChartManualInput">
              <a:avLst/>
            </a:prstGeom>
            <a:solidFill>
              <a:schemeClr val="tx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9510" y="6115988"/>
              <a:ext cx="1856620" cy="742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11" descr="http://www.directum.ru/logo_DIR_gor_b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5" y="6316134"/>
            <a:ext cx="2202343" cy="4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1"/>
          <p:cNvSpPr/>
          <p:nvPr/>
        </p:nvSpPr>
        <p:spPr bwMode="auto">
          <a:xfrm>
            <a:off x="1" y="770709"/>
            <a:ext cx="3827417" cy="93149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82880" bIns="182880" anchor="b"/>
          <a:lstStyle/>
          <a:p>
            <a:pPr algn="ctr" defTabSz="7615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i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Подключаем</a:t>
            </a:r>
            <a:endParaRPr lang="ru-RU" sz="4400" i="1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11"/>
          <p:cNvSpPr/>
          <p:nvPr/>
        </p:nvSpPr>
        <p:spPr bwMode="auto">
          <a:xfrm>
            <a:off x="7868993" y="4509244"/>
            <a:ext cx="4323008" cy="1129568"/>
          </a:xfrm>
          <a:prstGeom prst="rect">
            <a:avLst/>
          </a:prstGeom>
          <a:solidFill>
            <a:srgbClr val="00C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82880" bIns="182880" anchor="b"/>
          <a:lstStyle/>
          <a:p>
            <a:pPr marL="457200" indent="-457200" defTabSz="7615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Крупные компании</a:t>
            </a:r>
          </a:p>
          <a:p>
            <a:pPr marL="457200" indent="-457200" defTabSz="7615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М</a:t>
            </a:r>
            <a:r>
              <a:rPr lang="ru-RU" sz="26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отивация контрагентов</a:t>
            </a:r>
          </a:p>
        </p:txBody>
      </p:sp>
    </p:spTree>
    <p:extLst>
      <p:ext uri="{BB962C8B-B14F-4D97-AF65-F5344CB8AC3E}">
        <p14:creationId xmlns:p14="http://schemas.microsoft.com/office/powerpoint/2010/main" val="122052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/>
          <p:cNvSpPr/>
          <p:nvPr/>
        </p:nvSpPr>
        <p:spPr bwMode="auto">
          <a:xfrm>
            <a:off x="0" y="4494218"/>
            <a:ext cx="5002306" cy="93149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82880" bIns="182880" anchor="b"/>
          <a:lstStyle/>
          <a:p>
            <a:pPr algn="ctr" defTabSz="7615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i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Автоматизируем</a:t>
            </a:r>
            <a:endParaRPr lang="ru-RU" sz="4400" i="1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6115988"/>
            <a:ext cx="12192000" cy="742012"/>
            <a:chOff x="0" y="6115988"/>
            <a:chExt cx="12192000" cy="74201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0" y="6115988"/>
              <a:ext cx="12192000" cy="742012"/>
              <a:chOff x="0" y="6115988"/>
              <a:chExt cx="12192000" cy="742012"/>
            </a:xfrm>
          </p:grpSpPr>
          <p:sp>
            <p:nvSpPr>
              <p:cNvPr id="10" name="Блок-схема: ручной ввод 9"/>
              <p:cNvSpPr/>
              <p:nvPr/>
            </p:nvSpPr>
            <p:spPr>
              <a:xfrm>
                <a:off x="0" y="6115988"/>
                <a:ext cx="12192000" cy="742012"/>
              </a:xfrm>
              <a:prstGeom prst="flowChartManualInput">
                <a:avLst/>
              </a:prstGeom>
              <a:solidFill>
                <a:schemeClr val="tx1">
                  <a:alpha val="9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Picture 2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59510" y="6115988"/>
                <a:ext cx="1856620" cy="7420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Picture 11" descr="http://www.directum.ru/logo_DIR_gor_bi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65" y="6316134"/>
              <a:ext cx="2202343" cy="470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 bwMode="auto">
          <a:xfrm>
            <a:off x="7109139" y="4395181"/>
            <a:ext cx="5082862" cy="1129568"/>
          </a:xfrm>
          <a:prstGeom prst="rect">
            <a:avLst/>
          </a:prstGeom>
          <a:solidFill>
            <a:srgbClr val="00C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82880" bIns="182880" anchor="b"/>
          <a:lstStyle/>
          <a:p>
            <a:pPr marL="457200" indent="-457200" defTabSz="7615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Подключиться за 1 день</a:t>
            </a:r>
          </a:p>
          <a:p>
            <a:pPr marL="457200" indent="-457200" defTabSz="7615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Интегрировать процессы за </a:t>
            </a:r>
            <a:r>
              <a:rPr lang="en-US" sz="26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ru-RU" sz="26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098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6115988"/>
            <a:ext cx="12192000" cy="742012"/>
            <a:chOff x="0" y="6115988"/>
            <a:chExt cx="12192000" cy="742012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0" y="6115988"/>
              <a:ext cx="12192000" cy="742012"/>
              <a:chOff x="0" y="6115988"/>
              <a:chExt cx="12192000" cy="742012"/>
            </a:xfrm>
          </p:grpSpPr>
          <p:sp>
            <p:nvSpPr>
              <p:cNvPr id="3" name="Блок-схема: ручной ввод 2"/>
              <p:cNvSpPr/>
              <p:nvPr/>
            </p:nvSpPr>
            <p:spPr>
              <a:xfrm>
                <a:off x="0" y="6115988"/>
                <a:ext cx="12192000" cy="742012"/>
              </a:xfrm>
              <a:prstGeom prst="flowChartManualInput">
                <a:avLst/>
              </a:prstGeom>
              <a:solidFill>
                <a:schemeClr val="tx1">
                  <a:alpha val="9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" name="Picture 2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59510" y="6115988"/>
                <a:ext cx="1856620" cy="7420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Picture 11" descr="http://www.directum.ru/logo_DIR_gor_bi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65" y="6316134"/>
              <a:ext cx="2202343" cy="470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Rectangle 11"/>
          <p:cNvSpPr/>
          <p:nvPr/>
        </p:nvSpPr>
        <p:spPr bwMode="auto">
          <a:xfrm>
            <a:off x="0" y="1037075"/>
            <a:ext cx="5029200" cy="93149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82880" bIns="182880" anchor="b"/>
          <a:lstStyle/>
          <a:p>
            <a:pPr algn="ctr" defTabSz="7615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i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Сдаём по-новому</a:t>
            </a:r>
            <a:endParaRPr lang="ru-RU" sz="4400" i="1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11"/>
          <p:cNvSpPr/>
          <p:nvPr/>
        </p:nvSpPr>
        <p:spPr bwMode="auto">
          <a:xfrm>
            <a:off x="0" y="3173507"/>
            <a:ext cx="3786389" cy="1129568"/>
          </a:xfrm>
          <a:prstGeom prst="rect">
            <a:avLst/>
          </a:prstGeom>
          <a:solidFill>
            <a:srgbClr val="00C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82880" bIns="182880" anchor="b"/>
          <a:lstStyle/>
          <a:p>
            <a:pPr marL="457200" indent="-457200" defTabSz="7615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В ФНС и суд</a:t>
            </a:r>
          </a:p>
          <a:p>
            <a:pPr marL="457200" indent="-457200" defTabSz="7615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Первые факты сдачи</a:t>
            </a:r>
          </a:p>
        </p:txBody>
      </p:sp>
    </p:spTree>
    <p:extLst>
      <p:ext uri="{BB962C8B-B14F-4D97-AF65-F5344CB8AC3E}">
        <p14:creationId xmlns:p14="http://schemas.microsoft.com/office/powerpoint/2010/main" val="14905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6115988"/>
            <a:ext cx="12192000" cy="742012"/>
            <a:chOff x="0" y="6115988"/>
            <a:chExt cx="12192000" cy="742012"/>
          </a:xfrm>
        </p:grpSpPr>
        <p:sp>
          <p:nvSpPr>
            <p:cNvPr id="3" name="Блок-схема: ручной ввод 2"/>
            <p:cNvSpPr/>
            <p:nvPr/>
          </p:nvSpPr>
          <p:spPr>
            <a:xfrm>
              <a:off x="0" y="6115988"/>
              <a:ext cx="12192000" cy="742012"/>
            </a:xfrm>
            <a:prstGeom prst="flowChartManualInput">
              <a:avLst/>
            </a:prstGeom>
            <a:solidFill>
              <a:schemeClr val="tx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9510" y="6115988"/>
              <a:ext cx="1856620" cy="742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11" descr="http://www.directum.ru/logo_DIR_gor_b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5" y="6316134"/>
            <a:ext cx="2202343" cy="4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1" y="411480"/>
            <a:ext cx="4509246" cy="93149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82880" bIns="182880" anchor="b"/>
          <a:lstStyle/>
          <a:p>
            <a:pPr algn="ctr" defTabSz="7615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i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Ждём роуминг?</a:t>
            </a:r>
            <a:endParaRPr lang="ru-RU" sz="4400" i="1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11"/>
          <p:cNvSpPr/>
          <p:nvPr/>
        </p:nvSpPr>
        <p:spPr bwMode="auto">
          <a:xfrm>
            <a:off x="9362941" y="2698375"/>
            <a:ext cx="2838039" cy="1174377"/>
          </a:xfrm>
          <a:prstGeom prst="rect">
            <a:avLst/>
          </a:prstGeom>
          <a:solidFill>
            <a:srgbClr val="00C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82880" bIns="182880" anchor="b"/>
          <a:lstStyle/>
          <a:p>
            <a:pPr marL="457200" indent="-457200" defTabSz="7615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45 операторов</a:t>
            </a:r>
          </a:p>
          <a:p>
            <a:pPr marL="457200" indent="-457200" defTabSz="7615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1-й роуминг</a:t>
            </a:r>
          </a:p>
        </p:txBody>
      </p:sp>
    </p:spTree>
    <p:extLst>
      <p:ext uri="{BB962C8B-B14F-4D97-AF65-F5344CB8AC3E}">
        <p14:creationId xmlns:p14="http://schemas.microsoft.com/office/powerpoint/2010/main" val="224722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6115988"/>
            <a:ext cx="12192000" cy="742012"/>
            <a:chOff x="0" y="6115988"/>
            <a:chExt cx="12192000" cy="742012"/>
          </a:xfrm>
        </p:grpSpPr>
        <p:sp>
          <p:nvSpPr>
            <p:cNvPr id="3" name="Блок-схема: ручной ввод 2"/>
            <p:cNvSpPr/>
            <p:nvPr/>
          </p:nvSpPr>
          <p:spPr>
            <a:xfrm>
              <a:off x="0" y="6115988"/>
              <a:ext cx="12192000" cy="742012"/>
            </a:xfrm>
            <a:prstGeom prst="flowChartManualInput">
              <a:avLst/>
            </a:prstGeom>
            <a:solidFill>
              <a:schemeClr val="tx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9510" y="6115988"/>
              <a:ext cx="1856620" cy="742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11" descr="http://www.directum.ru/logo_DIR_gor_b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5" y="6316134"/>
            <a:ext cx="2202343" cy="4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1"/>
          <p:cNvSpPr/>
          <p:nvPr/>
        </p:nvSpPr>
        <p:spPr bwMode="auto">
          <a:xfrm>
            <a:off x="0" y="235561"/>
            <a:ext cx="2877671" cy="101237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82880" bIns="182880" anchor="b"/>
          <a:lstStyle/>
          <a:p>
            <a:pPr algn="ctr" defTabSz="7615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i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Храним</a:t>
            </a:r>
            <a:endParaRPr lang="ru-RU" sz="4800" i="1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11"/>
          <p:cNvSpPr/>
          <p:nvPr/>
        </p:nvSpPr>
        <p:spPr bwMode="auto">
          <a:xfrm>
            <a:off x="8104094" y="4312024"/>
            <a:ext cx="4087906" cy="1147481"/>
          </a:xfrm>
          <a:prstGeom prst="rect">
            <a:avLst/>
          </a:prstGeom>
          <a:solidFill>
            <a:srgbClr val="00C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82880" bIns="182880" anchor="b"/>
          <a:lstStyle/>
          <a:p>
            <a:pPr marL="457200" indent="-457200" defTabSz="7615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Ю</a:t>
            </a:r>
            <a:r>
              <a:rPr lang="ru-RU" sz="26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ридическая сила</a:t>
            </a:r>
          </a:p>
          <a:p>
            <a:pPr marL="457200" indent="-457200" defTabSz="7615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Л</a:t>
            </a:r>
            <a:r>
              <a:rPr lang="ru-RU" sz="26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окально или в облаке</a:t>
            </a:r>
          </a:p>
        </p:txBody>
      </p:sp>
    </p:spTree>
    <p:extLst>
      <p:ext uri="{BB962C8B-B14F-4D97-AF65-F5344CB8AC3E}">
        <p14:creationId xmlns:p14="http://schemas.microsoft.com/office/powerpoint/2010/main" val="244416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6115988"/>
            <a:ext cx="12192000" cy="742012"/>
            <a:chOff x="0" y="6115988"/>
            <a:chExt cx="12192000" cy="742012"/>
          </a:xfrm>
        </p:grpSpPr>
        <p:sp>
          <p:nvSpPr>
            <p:cNvPr id="3" name="Блок-схема: ручной ввод 2"/>
            <p:cNvSpPr/>
            <p:nvPr/>
          </p:nvSpPr>
          <p:spPr>
            <a:xfrm>
              <a:off x="0" y="6115988"/>
              <a:ext cx="12192000" cy="742012"/>
            </a:xfrm>
            <a:prstGeom prst="flowChartManualInput">
              <a:avLst/>
            </a:prstGeom>
            <a:solidFill>
              <a:schemeClr val="tx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9510" y="6115988"/>
              <a:ext cx="1856620" cy="742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Rectangle 11"/>
          <p:cNvSpPr/>
          <p:nvPr/>
        </p:nvSpPr>
        <p:spPr bwMode="auto">
          <a:xfrm>
            <a:off x="0" y="293664"/>
            <a:ext cx="6355830" cy="749508"/>
          </a:xfrm>
          <a:prstGeom prst="rect">
            <a:avLst/>
          </a:prstGeom>
          <a:solidFill>
            <a:srgbClr val="FF99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82880" bIns="182880" anchor="b"/>
          <a:lstStyle/>
          <a:p>
            <a:pPr algn="ctr" defTabSz="7615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kern="0" dirty="0">
                <a:solidFill>
                  <a:srgbClr val="FFFFFF"/>
                </a:solidFill>
                <a:latin typeface="Arial" pitchFamily="34" charset="0"/>
              </a:rPr>
              <a:t>Согласование внутри организации</a:t>
            </a:r>
          </a:p>
        </p:txBody>
      </p:sp>
      <p:pic>
        <p:nvPicPr>
          <p:cNvPr id="7" name="Picture 11" descr="http://www.directum.ru/logo_DIR_gor_bi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5" y="6316134"/>
            <a:ext cx="2202343" cy="4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/>
          <p:nvPr/>
        </p:nvSpPr>
        <p:spPr bwMode="auto">
          <a:xfrm>
            <a:off x="8088158" y="4468969"/>
            <a:ext cx="4142704" cy="1389781"/>
          </a:xfrm>
          <a:prstGeom prst="rect">
            <a:avLst/>
          </a:prstGeom>
          <a:solidFill>
            <a:srgbClr val="00C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82880" bIns="182880" anchor="b"/>
          <a:lstStyle/>
          <a:p>
            <a:pPr marL="457200" indent="-457200" defTabSz="7615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Перед отправкой</a:t>
            </a:r>
          </a:p>
          <a:p>
            <a:pPr marL="457200" indent="-457200" defTabSz="7615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При получении</a:t>
            </a:r>
          </a:p>
          <a:p>
            <a:pPr marL="457200" indent="-457200" defTabSz="7615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Массовое подписание</a:t>
            </a:r>
          </a:p>
        </p:txBody>
      </p:sp>
    </p:spTree>
    <p:extLst>
      <p:ext uri="{BB962C8B-B14F-4D97-AF65-F5344CB8AC3E}">
        <p14:creationId xmlns:p14="http://schemas.microsoft.com/office/powerpoint/2010/main" val="268581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6115988"/>
            <a:ext cx="12192000" cy="742012"/>
            <a:chOff x="0" y="6115988"/>
            <a:chExt cx="12192000" cy="742012"/>
          </a:xfrm>
        </p:grpSpPr>
        <p:sp>
          <p:nvSpPr>
            <p:cNvPr id="3" name="Блок-схема: ручной ввод 2"/>
            <p:cNvSpPr/>
            <p:nvPr/>
          </p:nvSpPr>
          <p:spPr>
            <a:xfrm>
              <a:off x="0" y="6115988"/>
              <a:ext cx="12192000" cy="742012"/>
            </a:xfrm>
            <a:prstGeom prst="flowChartManualInput">
              <a:avLst/>
            </a:prstGeom>
            <a:solidFill>
              <a:schemeClr val="tx1"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9510" y="6115988"/>
              <a:ext cx="1856620" cy="742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Rectangle 11"/>
          <p:cNvSpPr/>
          <p:nvPr/>
        </p:nvSpPr>
        <p:spPr bwMode="auto">
          <a:xfrm>
            <a:off x="0" y="293664"/>
            <a:ext cx="6355830" cy="749508"/>
          </a:xfrm>
          <a:prstGeom prst="rect">
            <a:avLst/>
          </a:prstGeom>
          <a:solidFill>
            <a:srgbClr val="FF99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82880" bIns="182880" anchor="b"/>
          <a:lstStyle/>
          <a:p>
            <a:pPr algn="ctr" defTabSz="7615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kern="0" dirty="0">
                <a:solidFill>
                  <a:srgbClr val="FFFFFF"/>
                </a:solidFill>
                <a:latin typeface="Arial" pitchFamily="34" charset="0"/>
              </a:rPr>
              <a:t>Безопасность</a:t>
            </a:r>
          </a:p>
        </p:txBody>
      </p:sp>
      <p:pic>
        <p:nvPicPr>
          <p:cNvPr id="7" name="Picture 11" descr="http://www.directum.ru/logo_DIR_gor_b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5" y="6316134"/>
            <a:ext cx="2202343" cy="4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/>
          <p:nvPr/>
        </p:nvSpPr>
        <p:spPr bwMode="auto">
          <a:xfrm>
            <a:off x="0" y="3245297"/>
            <a:ext cx="4142704" cy="1389781"/>
          </a:xfrm>
          <a:prstGeom prst="rect">
            <a:avLst/>
          </a:prstGeom>
          <a:solidFill>
            <a:srgbClr val="00C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82880" bIns="182880" anchor="b"/>
          <a:lstStyle/>
          <a:p>
            <a:pPr marL="457200" indent="-457200" defTabSz="7615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Разграничение прав</a:t>
            </a:r>
          </a:p>
          <a:p>
            <a:pPr marL="457200" indent="-457200" defTabSz="7615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Архив под контролем</a:t>
            </a:r>
          </a:p>
          <a:p>
            <a:pPr marL="457200" indent="-457200" defTabSz="76158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6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Шифрование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49577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</TotalTime>
  <Words>209</Words>
  <Application>Microsoft Office PowerPoint</Application>
  <PresentationFormat>Широкоэкранный</PresentationFormat>
  <Paragraphs>71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Wingdings 3</vt:lpstr>
      <vt:lpstr>Ион</vt:lpstr>
      <vt:lpstr>Итак, вы переходите на юридически значимый документооборот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Ваши вопросы?</vt:lpstr>
    </vt:vector>
  </TitlesOfParts>
  <Company>npo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Юридически значимый обмен электронными документами</dc:title>
  <dc:creator>Renat</dc:creator>
  <cp:lastModifiedBy>Кольмай Алексей  (Kolmay_AV)</cp:lastModifiedBy>
  <cp:revision>173</cp:revision>
  <dcterms:created xsi:type="dcterms:W3CDTF">2013-07-16T08:37:06Z</dcterms:created>
  <dcterms:modified xsi:type="dcterms:W3CDTF">2013-09-10T09:59:07Z</dcterms:modified>
</cp:coreProperties>
</file>