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86" r:id="rId3"/>
    <p:sldId id="292" r:id="rId4"/>
    <p:sldId id="293" r:id="rId5"/>
    <p:sldId id="289" r:id="rId6"/>
    <p:sldId id="288" r:id="rId7"/>
    <p:sldId id="284" r:id="rId8"/>
    <p:sldId id="282" r:id="rId9"/>
    <p:sldId id="287" r:id="rId10"/>
    <p:sldId id="259" r:id="rId11"/>
    <p:sldId id="269" r:id="rId12"/>
    <p:sldId id="285" r:id="rId13"/>
    <p:sldId id="295" r:id="rId14"/>
    <p:sldId id="296" r:id="rId15"/>
    <p:sldId id="297" r:id="rId16"/>
  </p:sldIdLst>
  <p:sldSz cx="14630400" cy="82296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dd Bar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CCB23D"/>
    <a:srgbClr val="8C581E"/>
    <a:srgbClr val="FEDE4E"/>
    <a:srgbClr val="7A7D81"/>
    <a:srgbClr val="0881C4"/>
    <a:srgbClr val="005EA5"/>
    <a:srgbClr val="F99F38"/>
    <a:srgbClr val="8ABF3F"/>
    <a:srgbClr val="47A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94563" autoAdjust="0"/>
  </p:normalViewPr>
  <p:slideViewPr>
    <p:cSldViewPr snapToGrid="0" snapToObjects="1">
      <p:cViewPr>
        <p:scale>
          <a:sx n="70" d="100"/>
          <a:sy n="70" d="100"/>
        </p:scale>
        <p:origin x="-270" y="-72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D9FBB-B9A8-8244-8DF0-E125A000D910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3181-B87D-F249-8664-A9A695404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81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r>
              <a:rPr lang="en-US" baseline="0" dirty="0" smtClean="0"/>
              <a:t> STATEMENT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3181-B87D-F249-8664-A9A6954046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7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r>
              <a:rPr lang="en-US" baseline="0" dirty="0" smtClean="0"/>
              <a:t> STATEMENT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3181-B87D-F249-8664-A9A6954046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72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FUTURE OF CONTENT – WHY</a:t>
            </a:r>
            <a:r>
              <a:rPr lang="en-US" baseline="0" dirty="0" smtClean="0"/>
              <a:t> HYBRID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3181-B87D-F249-8664-A9A6954046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52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PRODUCT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8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PRODUCT</a:t>
            </a:r>
            <a:r>
              <a:rPr lang="en-US" baseline="0" dirty="0" smtClean="0"/>
              <a:t> – PROBLEMS WE SOLVE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3181-B87D-F249-8664-A9A6954046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74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COMPANY AT A GLANCE #2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3181-B87D-F249-8664-A9A6954046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STUDY – PICKED</a:t>
            </a:r>
            <a:r>
              <a:rPr lang="en-US" baseline="0" dirty="0" smtClean="0"/>
              <a:t> THIS FOR HYBRID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3181-B87D-F249-8664-A9A6954046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1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STUDY – PICKED</a:t>
            </a:r>
            <a:r>
              <a:rPr lang="en-US" baseline="0" dirty="0" smtClean="0"/>
              <a:t> THIS FOR HYBRID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3181-B87D-F249-8664-A9A6954046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1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9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72280" y="396240"/>
            <a:ext cx="5265421" cy="84258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0942" y="396240"/>
            <a:ext cx="15557499" cy="84258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80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fresco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161" y="7406641"/>
            <a:ext cx="2421822" cy="65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561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8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0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41" y="2305050"/>
            <a:ext cx="10411459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241" y="2305050"/>
            <a:ext cx="10411461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48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4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5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4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8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A54E7-F64E-3C42-8D3B-4F8BFC9A7E93}" type="datetimeFigureOut">
              <a:rPr lang="en-US" smtClean="0"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336CC-0EDF-3D4A-9A4D-80324085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7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5311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65311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65311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65311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653110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653110" rtl="0" eaLnBrk="1" latinLnBrk="0" hangingPunct="1">
        <a:spcBef>
          <a:spcPct val="20000"/>
        </a:spcBef>
        <a:buFont typeface="Arial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1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69922" y="0"/>
            <a:ext cx="4575337" cy="8229600"/>
          </a:xfrm>
          <a:prstGeom prst="rect">
            <a:avLst/>
          </a:prstGeom>
          <a:solidFill>
            <a:srgbClr val="47A5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350362" y="0"/>
            <a:ext cx="1214829" cy="8229600"/>
          </a:xfrm>
          <a:prstGeom prst="rect">
            <a:avLst/>
          </a:prstGeom>
          <a:solidFill>
            <a:srgbClr val="F99F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565191" y="0"/>
            <a:ext cx="2065209" cy="8229600"/>
          </a:xfrm>
          <a:prstGeom prst="rect">
            <a:avLst/>
          </a:prstGeom>
          <a:solidFill>
            <a:srgbClr val="FEDE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7587156" cy="822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 descr="Alfresco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11" y="3302595"/>
            <a:ext cx="5893759" cy="160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245781" y="-2339"/>
            <a:ext cx="6384619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446470" y="0"/>
            <a:ext cx="2183930" cy="8229600"/>
          </a:xfrm>
          <a:prstGeom prst="rect">
            <a:avLst/>
          </a:prstGeom>
          <a:solidFill>
            <a:srgbClr val="8ABF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198790" cy="8229600"/>
          </a:xfrm>
          <a:prstGeom prst="rect">
            <a:avLst/>
          </a:prstGeom>
          <a:solidFill>
            <a:srgbClr val="0881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5511" y="7012109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John Powell</a:t>
            </a:r>
          </a:p>
          <a:p>
            <a:r>
              <a:rPr lang="ru-RU" dirty="0" smtClean="0">
                <a:solidFill>
                  <a:srgbClr val="7A7D81"/>
                </a:solidFill>
                <a:latin typeface="Helvetica Neue Light"/>
                <a:cs typeface="Helvetica Neue Light"/>
              </a:rPr>
              <a:t>Сентябрь </a:t>
            </a:r>
            <a:r>
              <a:rPr lang="en-US" dirty="0" smtClean="0">
                <a:solidFill>
                  <a:srgbClr val="7A7D81"/>
                </a:solidFill>
                <a:latin typeface="Helvetica Neue Light"/>
                <a:cs typeface="Helvetica Neue Light"/>
              </a:rPr>
              <a:t>2013</a:t>
            </a:r>
            <a:endParaRPr lang="en-US" dirty="0">
              <a:solidFill>
                <a:srgbClr val="7A7D8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5128" y="2227394"/>
            <a:ext cx="56059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47A548"/>
                </a:solidFill>
                <a:latin typeface="Helvetica Neue Light"/>
                <a:cs typeface="Helvetica Neue Light"/>
              </a:rPr>
              <a:t>Единая платформа </a:t>
            </a:r>
            <a:r>
              <a:rPr lang="ru-RU" sz="4400" dirty="0" smtClean="0">
                <a:solidFill>
                  <a:srgbClr val="47A548"/>
                </a:solidFill>
                <a:latin typeface="Helvetica Neue Light"/>
                <a:cs typeface="Helvetica Neue Light"/>
              </a:rPr>
              <a:t>для всего корпоративного контента</a:t>
            </a:r>
            <a:endParaRPr lang="en-US" sz="4400" dirty="0" smtClean="0">
              <a:solidFill>
                <a:srgbClr val="47A548"/>
              </a:solidFill>
              <a:latin typeface="Helvetica Neue"/>
              <a:cs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45781" y="-11719"/>
            <a:ext cx="6384619" cy="8229600"/>
          </a:xfrm>
          <a:prstGeom prst="rect">
            <a:avLst/>
          </a:prstGeom>
          <a:solidFill>
            <a:srgbClr val="8ABF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06071" y="4420720"/>
            <a:ext cx="5565022" cy="7235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67183" y="2234798"/>
            <a:ext cx="57540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в облаке</a:t>
            </a:r>
            <a:r>
              <a:rPr lang="en-US" sz="4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.</a:t>
            </a:r>
            <a:endParaRPr lang="en-US" sz="44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r>
              <a:rPr lang="ru-RU" sz="44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локально</a:t>
            </a:r>
            <a:r>
              <a:rPr lang="en-US" sz="44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.</a:t>
            </a:r>
            <a:endParaRPr lang="ru-RU" sz="4400" b="1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r>
              <a:rPr lang="ru-RU" sz="44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в дороге.</a:t>
            </a:r>
            <a:endParaRPr lang="en-US" sz="4400" b="1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06072" y="4374830"/>
            <a:ext cx="483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8ABF3F"/>
                </a:solidFill>
                <a:latin typeface="Helvetica Neue"/>
                <a:cs typeface="Helvetica Neue"/>
              </a:rPr>
              <a:t>единые данные.</a:t>
            </a:r>
            <a:endParaRPr lang="en-US" sz="4400" b="1" dirty="0" smtClean="0">
              <a:solidFill>
                <a:srgbClr val="8ABF3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230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2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9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9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4" grpId="0" animBg="1"/>
      <p:bldP spid="6" grpId="0" animBg="1"/>
      <p:bldP spid="13" grpId="0"/>
      <p:bldP spid="16" grpId="0" animBg="1"/>
      <p:bldP spid="3" grpId="0" animBg="1"/>
      <p:bldP spid="18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3200399" y="-3200400"/>
            <a:ext cx="8229601" cy="14630400"/>
          </a:xfrm>
          <a:prstGeom prst="rect">
            <a:avLst/>
          </a:prstGeom>
          <a:solidFill>
            <a:srgbClr val="005E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dow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31" y="6231557"/>
            <a:ext cx="1501965" cy="312854"/>
          </a:xfrm>
          <a:prstGeom prst="rect">
            <a:avLst/>
          </a:prstGeom>
        </p:spPr>
      </p:pic>
      <p:pic>
        <p:nvPicPr>
          <p:cNvPr id="4" name="Picture 3" descr="shadow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567" y="6231557"/>
            <a:ext cx="1501965" cy="312854"/>
          </a:xfrm>
          <a:prstGeom prst="rect">
            <a:avLst/>
          </a:prstGeom>
        </p:spPr>
      </p:pic>
      <p:pic>
        <p:nvPicPr>
          <p:cNvPr id="5" name="Picture 4" descr="shadow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203" y="6231557"/>
            <a:ext cx="1501965" cy="312854"/>
          </a:xfrm>
          <a:prstGeom prst="rect">
            <a:avLst/>
          </a:prstGeom>
        </p:spPr>
      </p:pic>
      <p:pic>
        <p:nvPicPr>
          <p:cNvPr id="6" name="Picture 5" descr="shadow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839" y="6231557"/>
            <a:ext cx="1501965" cy="312854"/>
          </a:xfrm>
          <a:prstGeom prst="rect">
            <a:avLst/>
          </a:prstGeom>
        </p:spPr>
      </p:pic>
      <p:pic>
        <p:nvPicPr>
          <p:cNvPr id="7" name="Picture 6" descr="shadow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6475" y="6231557"/>
            <a:ext cx="1501965" cy="3128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1851" y="496960"/>
            <a:ext cx="123861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Alfresco</a:t>
            </a:r>
            <a:r>
              <a:rPr lang="en-US" sz="64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 </a:t>
            </a:r>
            <a:r>
              <a:rPr lang="ru-RU" sz="6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в компаниях, интенсивно обрабатывающих документы</a:t>
            </a:r>
            <a:endParaRPr lang="en-US" sz="6400" dirty="0" smtClean="0">
              <a:solidFill>
                <a:srgbClr val="8ABF3F"/>
              </a:solidFill>
              <a:latin typeface="Helvetica Neue"/>
              <a:cs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83314" y="0"/>
            <a:ext cx="431920" cy="8229600"/>
          </a:xfrm>
          <a:prstGeom prst="rect">
            <a:avLst/>
          </a:prstGeom>
          <a:solidFill>
            <a:srgbClr val="F99F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896136" y="0"/>
            <a:ext cx="734263" cy="8229600"/>
          </a:xfrm>
          <a:prstGeom prst="rect">
            <a:avLst/>
          </a:prstGeom>
          <a:solidFill>
            <a:srgbClr val="FEDE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3063" y="6437800"/>
            <a:ext cx="2595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Правительство и госорганы</a:t>
            </a:r>
            <a:endParaRPr lang="en-US" sz="20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28200" y="6437800"/>
            <a:ext cx="2595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Банки и страхование</a:t>
            </a:r>
            <a:endParaRPr lang="en-US" sz="20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39611" y="6453189"/>
            <a:ext cx="2595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Производство</a:t>
            </a:r>
            <a:endParaRPr lang="en-US" sz="20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46717" y="6437800"/>
            <a:ext cx="1984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Медиа и печать</a:t>
            </a:r>
            <a:endParaRPr lang="en-US" sz="20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52884" y="6453189"/>
            <a:ext cx="2595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Высокие технологии</a:t>
            </a:r>
            <a:endParaRPr lang="en-US" sz="20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95441" y="4279313"/>
            <a:ext cx="1827694" cy="1827694"/>
            <a:chOff x="878518" y="3084109"/>
            <a:chExt cx="1661540" cy="1661540"/>
          </a:xfrm>
        </p:grpSpPr>
        <p:sp>
          <p:nvSpPr>
            <p:cNvPr id="12" name="Oval 11"/>
            <p:cNvSpPr/>
            <p:nvPr/>
          </p:nvSpPr>
          <p:spPr>
            <a:xfrm>
              <a:off x="878518" y="3084109"/>
              <a:ext cx="1661540" cy="16615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266" y="3339013"/>
              <a:ext cx="689564" cy="10385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304464" y="4279313"/>
            <a:ext cx="1827694" cy="1827694"/>
            <a:chOff x="3387541" y="3084109"/>
            <a:chExt cx="1661540" cy="1661540"/>
          </a:xfrm>
        </p:grpSpPr>
        <p:sp>
          <p:nvSpPr>
            <p:cNvPr id="13" name="Oval 12"/>
            <p:cNvSpPr/>
            <p:nvPr/>
          </p:nvSpPr>
          <p:spPr>
            <a:xfrm>
              <a:off x="3387541" y="3084109"/>
              <a:ext cx="1661540" cy="16615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4186" y="3437713"/>
              <a:ext cx="812800" cy="93980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813487" y="4279313"/>
            <a:ext cx="1827694" cy="1827694"/>
            <a:chOff x="5896564" y="3084109"/>
            <a:chExt cx="1661540" cy="1661540"/>
          </a:xfrm>
        </p:grpSpPr>
        <p:sp>
          <p:nvSpPr>
            <p:cNvPr id="14" name="Oval 13"/>
            <p:cNvSpPr/>
            <p:nvPr/>
          </p:nvSpPr>
          <p:spPr>
            <a:xfrm>
              <a:off x="5896564" y="3084109"/>
              <a:ext cx="1661540" cy="16615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1289" y="3441700"/>
              <a:ext cx="1096238" cy="935813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322510" y="4279313"/>
            <a:ext cx="1827694" cy="1827694"/>
            <a:chOff x="8405587" y="3084109"/>
            <a:chExt cx="1661540" cy="1661540"/>
          </a:xfrm>
        </p:grpSpPr>
        <p:sp>
          <p:nvSpPr>
            <p:cNvPr id="15" name="Oval 14"/>
            <p:cNvSpPr/>
            <p:nvPr/>
          </p:nvSpPr>
          <p:spPr>
            <a:xfrm>
              <a:off x="8405587" y="3084109"/>
              <a:ext cx="1661540" cy="16615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0061" y="3526613"/>
              <a:ext cx="863600" cy="8509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0831534" y="4279313"/>
            <a:ext cx="1827694" cy="1827694"/>
            <a:chOff x="10914611" y="3084109"/>
            <a:chExt cx="1661540" cy="1661540"/>
          </a:xfrm>
        </p:grpSpPr>
        <p:sp>
          <p:nvSpPr>
            <p:cNvPr id="16" name="Oval 15"/>
            <p:cNvSpPr/>
            <p:nvPr/>
          </p:nvSpPr>
          <p:spPr>
            <a:xfrm>
              <a:off x="10914611" y="3084109"/>
              <a:ext cx="1661540" cy="16615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6615" y="3489440"/>
              <a:ext cx="756537" cy="935812"/>
            </a:xfrm>
            <a:prstGeom prst="rect">
              <a:avLst/>
            </a:prstGeom>
          </p:spPr>
        </p:pic>
      </p:grpSp>
      <p:sp>
        <p:nvSpPr>
          <p:cNvPr id="32" name="Isosceles Triangle 31"/>
          <p:cNvSpPr/>
          <p:nvPr/>
        </p:nvSpPr>
        <p:spPr>
          <a:xfrm rot="5400000">
            <a:off x="13299766" y="5086320"/>
            <a:ext cx="1192740" cy="254688"/>
          </a:xfrm>
          <a:prstGeom prst="triangle">
            <a:avLst/>
          </a:prstGeom>
          <a:solidFill>
            <a:srgbClr val="F99F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7372417" y="1552763"/>
            <a:ext cx="4995365" cy="2469421"/>
            <a:chOff x="1300162" y="748326"/>
            <a:chExt cx="4995365" cy="246942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300162" y="748326"/>
              <a:ext cx="4995365" cy="246942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20180" y="975733"/>
              <a:ext cx="491087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rgbClr val="0881C4"/>
                  </a:solidFill>
                  <a:latin typeface="Helvetica Neue Light"/>
                </a:rPr>
                <a:t>создание и распространение материалов для продаж </a:t>
              </a:r>
              <a:br>
                <a:rPr lang="ru-RU" sz="2800" dirty="0" smtClean="0">
                  <a:solidFill>
                    <a:srgbClr val="0881C4"/>
                  </a:solidFill>
                  <a:latin typeface="Helvetica Neue Light"/>
                </a:rPr>
              </a:br>
              <a:r>
                <a:rPr lang="ru-RU" sz="2800" dirty="0" smtClean="0">
                  <a:solidFill>
                    <a:srgbClr val="0881C4"/>
                  </a:solidFill>
                  <a:latin typeface="Helvetica Neue Light"/>
                </a:rPr>
                <a:t>и маркетинга</a:t>
              </a:r>
              <a:endParaRPr lang="en-US" sz="3200" dirty="0">
                <a:solidFill>
                  <a:srgbClr val="0881C4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39610" y="1301397"/>
            <a:ext cx="4430488" cy="2720787"/>
            <a:chOff x="1865038" y="496960"/>
            <a:chExt cx="4430488" cy="27207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865038" y="496960"/>
              <a:ext cx="4430488" cy="272078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124743" y="825605"/>
              <a:ext cx="40730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rgbClr val="0881C4"/>
                  </a:solidFill>
                  <a:latin typeface="Helvetica Neue Light"/>
                  <a:cs typeface="Helvetica Neue Light"/>
                </a:rPr>
                <a:t>создание контента, управление жизненным циклом, монетизация</a:t>
              </a:r>
              <a:endParaRPr lang="en-US" sz="2800" dirty="0">
                <a:solidFill>
                  <a:srgbClr val="0881C4"/>
                </a:solidFill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80059" y="1301397"/>
            <a:ext cx="4430488" cy="2720787"/>
            <a:chOff x="1865038" y="496960"/>
            <a:chExt cx="4430488" cy="272078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865038" y="496960"/>
              <a:ext cx="4430488" cy="272078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139593" y="661828"/>
              <a:ext cx="377102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rgbClr val="0881C4"/>
                  </a:solidFill>
                  <a:latin typeface="Helvetica Neue Light"/>
                  <a:cs typeface="Helvetica Neue Light"/>
                </a:rPr>
                <a:t>эффективное взаимодействие с поставщиками, партнерами и заказчиками</a:t>
              </a:r>
              <a:endParaRPr lang="en-US" sz="2800" dirty="0">
                <a:solidFill>
                  <a:srgbClr val="0881C4"/>
                </a:solidFill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92111" y="1837157"/>
            <a:ext cx="4214407" cy="2321507"/>
            <a:chOff x="1865037" y="1032720"/>
            <a:chExt cx="4214407" cy="232150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65038" y="1032720"/>
              <a:ext cx="4214406" cy="2321507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865037" y="1214154"/>
              <a:ext cx="42144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0881C4"/>
                  </a:solidFill>
                  <a:latin typeface="Helvetica Neue Light"/>
                  <a:cs typeface="Helvetica Neue Light"/>
                </a:rPr>
                <a:t>а</a:t>
              </a:r>
              <a:r>
                <a:rPr lang="ru-RU" sz="2800" dirty="0" smtClean="0">
                  <a:solidFill>
                    <a:srgbClr val="0881C4"/>
                  </a:solidFill>
                  <a:latin typeface="Helvetica Neue Light"/>
                  <a:cs typeface="Helvetica Neue Light"/>
                </a:rPr>
                <a:t>втоматизация бизнес-процессов, связанных с большим количеством документов</a:t>
              </a:r>
              <a:endParaRPr lang="en-US" sz="2800" dirty="0">
                <a:solidFill>
                  <a:srgbClr val="0881C4"/>
                </a:solidFill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88025" y="1510049"/>
            <a:ext cx="3780306" cy="2604751"/>
            <a:chOff x="1865038" y="896240"/>
            <a:chExt cx="3780306" cy="232150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65038" y="896240"/>
              <a:ext cx="3780306" cy="2321507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2159374" y="934309"/>
              <a:ext cx="320712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rgbClr val="0881C4"/>
                  </a:solidFill>
                  <a:latin typeface="Helvetica Neue Light"/>
                  <a:cs typeface="Helvetica Neue Light"/>
                </a:rPr>
                <a:t>открытое правительство </a:t>
              </a:r>
              <a:br>
                <a:rPr lang="ru-RU" sz="2800" dirty="0" smtClean="0">
                  <a:solidFill>
                    <a:srgbClr val="0881C4"/>
                  </a:solidFill>
                  <a:latin typeface="Helvetica Neue Light"/>
                  <a:cs typeface="Helvetica Neue Light"/>
                </a:rPr>
              </a:br>
              <a:r>
                <a:rPr lang="ru-RU" sz="2800" dirty="0" smtClean="0">
                  <a:solidFill>
                    <a:srgbClr val="0881C4"/>
                  </a:solidFill>
                  <a:latin typeface="Helvetica Neue Light"/>
                  <a:cs typeface="Helvetica Neue Light"/>
                </a:rPr>
                <a:t>и соответствие </a:t>
              </a:r>
              <a:br>
                <a:rPr lang="ru-RU" sz="2800" dirty="0" smtClean="0">
                  <a:solidFill>
                    <a:srgbClr val="0881C4"/>
                  </a:solidFill>
                  <a:latin typeface="Helvetica Neue Light"/>
                  <a:cs typeface="Helvetica Neue Light"/>
                </a:rPr>
              </a:br>
              <a:r>
                <a:rPr lang="ru-RU" sz="2800" dirty="0" smtClean="0">
                  <a:solidFill>
                    <a:srgbClr val="0881C4"/>
                  </a:solidFill>
                  <a:latin typeface="Helvetica Neue Light"/>
                  <a:cs typeface="Helvetica Neue Light"/>
                </a:rPr>
                <a:t>нормативным актам</a:t>
              </a:r>
              <a:endParaRPr lang="en-US" sz="2800" dirty="0">
                <a:solidFill>
                  <a:srgbClr val="0881C4"/>
                </a:solidFill>
                <a:latin typeface="Helvetica Neue Light"/>
                <a:cs typeface="Helvetica Neue Light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 rot="5400000">
            <a:off x="6857389" y="456588"/>
            <a:ext cx="915619" cy="1463040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1" descr="Alfresco_logo_RG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3682" y="7425113"/>
            <a:ext cx="2628879" cy="7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40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014095" y="-2339"/>
            <a:ext cx="2957570" cy="8229600"/>
          </a:xfrm>
          <a:prstGeom prst="rect">
            <a:avLst/>
          </a:prstGeom>
          <a:solidFill>
            <a:srgbClr val="47A5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" y="0"/>
            <a:ext cx="4739344" cy="8229600"/>
          </a:xfrm>
          <a:prstGeom prst="rect">
            <a:avLst/>
          </a:prstGeom>
          <a:solidFill>
            <a:srgbClr val="8ABF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4431610" y="0"/>
            <a:ext cx="198790" cy="8229600"/>
          </a:xfrm>
          <a:prstGeom prst="rect">
            <a:avLst/>
          </a:prstGeom>
          <a:solidFill>
            <a:srgbClr val="0881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4985" y="263419"/>
            <a:ext cx="4606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Заказчики</a:t>
            </a:r>
          </a:p>
          <a:p>
            <a:r>
              <a:rPr lang="en-US" sz="5400" dirty="0">
                <a:solidFill>
                  <a:srgbClr val="47A548"/>
                </a:solidFill>
                <a:latin typeface="Helvetica Neue Light"/>
                <a:cs typeface="Helvetica Neue Light"/>
              </a:rPr>
              <a:t>Alfresco</a:t>
            </a:r>
            <a:endParaRPr lang="en-US" sz="54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25" y="1306887"/>
            <a:ext cx="2060856" cy="44374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39" y="2201847"/>
            <a:ext cx="1881776" cy="4704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195" y="3941858"/>
            <a:ext cx="1436593" cy="54111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548" y="5146441"/>
            <a:ext cx="1322024" cy="609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033" y="6221029"/>
            <a:ext cx="653205" cy="76680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702" y="7000342"/>
            <a:ext cx="1001033" cy="10010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966" y="4648388"/>
            <a:ext cx="1259096" cy="9144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462" y="2857071"/>
            <a:ext cx="1242451" cy="61731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5353" y="3668308"/>
            <a:ext cx="1512821" cy="8078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2038" y="1993908"/>
            <a:ext cx="1437666" cy="46128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6033" y="482460"/>
            <a:ext cx="1295755" cy="50390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149" y="1306887"/>
            <a:ext cx="3031920" cy="2021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764" y="559178"/>
            <a:ext cx="1819138" cy="31962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82038" y="519285"/>
            <a:ext cx="2309800" cy="2151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5553" y="2672291"/>
            <a:ext cx="756229" cy="62388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02949" y="2898620"/>
            <a:ext cx="1377298" cy="6350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5781" y="1948503"/>
            <a:ext cx="2043094" cy="50668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4685" y="1140583"/>
            <a:ext cx="1061264" cy="106126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127" y="2936119"/>
            <a:ext cx="1665052" cy="28004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57081" y="3668308"/>
            <a:ext cx="1507642" cy="84591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539" y="4924042"/>
            <a:ext cx="847876" cy="47639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7666" y="3807695"/>
            <a:ext cx="729567" cy="70653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7076" y="3941858"/>
            <a:ext cx="1414987" cy="66843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5158" y="5606203"/>
            <a:ext cx="994953" cy="87323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483823" y="5072420"/>
            <a:ext cx="1645920" cy="4064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523" y="5756041"/>
            <a:ext cx="1685075" cy="508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310" y="4767140"/>
            <a:ext cx="1587592" cy="6096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33" y="5535229"/>
            <a:ext cx="1496291" cy="6858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998" y="6472289"/>
            <a:ext cx="1069914" cy="98304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478" y="6966412"/>
            <a:ext cx="1009205" cy="100920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3531" y="6851339"/>
            <a:ext cx="958507" cy="89860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3668" y="7117456"/>
            <a:ext cx="958507" cy="38340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1350824" y="7398060"/>
            <a:ext cx="1466087" cy="43982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031" y="6472289"/>
            <a:ext cx="1725313" cy="4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1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014095" y="-2339"/>
            <a:ext cx="2957570" cy="8229600"/>
          </a:xfrm>
          <a:prstGeom prst="rect">
            <a:avLst/>
          </a:prstGeom>
          <a:solidFill>
            <a:srgbClr val="47A5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" y="0"/>
            <a:ext cx="4739344" cy="8229600"/>
          </a:xfrm>
          <a:prstGeom prst="rect">
            <a:avLst/>
          </a:prstGeom>
          <a:solidFill>
            <a:srgbClr val="8ABF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4431610" y="0"/>
            <a:ext cx="198790" cy="8229600"/>
          </a:xfrm>
          <a:prstGeom prst="rect">
            <a:avLst/>
          </a:prstGeom>
          <a:solidFill>
            <a:srgbClr val="0881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4985" y="263419"/>
            <a:ext cx="46066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rgbClr val="47A548"/>
                </a:solidFill>
                <a:latin typeface="Helvetica Neue Light"/>
                <a:cs typeface="Helvetica Neue Light"/>
              </a:rPr>
              <a:t>Alfresco</a:t>
            </a:r>
            <a:r>
              <a:rPr lang="en-US" sz="5400" b="1" dirty="0" smtClean="0">
                <a:solidFill>
                  <a:srgbClr val="8ABF3F"/>
                </a:solidFill>
                <a:latin typeface="Helvetica Neue"/>
                <a:cs typeface="Helvetica Neue"/>
              </a:rPr>
              <a:t> </a:t>
            </a:r>
          </a:p>
          <a:p>
            <a:r>
              <a:rPr lang="ru-RU" sz="5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Гибридный</a:t>
            </a:r>
            <a:endParaRPr lang="en-US" sz="54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ru-RU" sz="5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</a:t>
            </a:r>
            <a:endParaRPr lang="en-US" sz="54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 descr="Screen Shot 2013-08-28 at 5.1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58" y="444086"/>
            <a:ext cx="7762599" cy="2765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0867" y="3422952"/>
            <a:ext cx="880280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0" lvl="1" indent="-457200">
              <a:lnSpc>
                <a:spcPct val="13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Helvetica Neue Light"/>
                <a:cs typeface="Helvetica Neue Light"/>
              </a:rPr>
              <a:t>4,700 </a:t>
            </a:r>
            <a:r>
              <a:rPr lang="ru-RU" sz="2800" dirty="0" smtClean="0">
                <a:latin typeface="Helvetica Neue Light"/>
                <a:cs typeface="Helvetica Neue Light"/>
              </a:rPr>
              <a:t>отелей по всему миру</a:t>
            </a:r>
            <a:endParaRPr lang="en-US" sz="2800" dirty="0" smtClean="0">
              <a:latin typeface="Helvetica Neue Light"/>
              <a:cs typeface="Helvetica Neue Light"/>
            </a:endParaRPr>
          </a:p>
          <a:p>
            <a:pPr marL="822960" lvl="1" indent="-457200">
              <a:lnSpc>
                <a:spcPct val="13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Helvetica Neue Light"/>
                <a:cs typeface="Helvetica Neue Light"/>
              </a:rPr>
              <a:t>138,000 </a:t>
            </a:r>
            <a:r>
              <a:rPr lang="ru-RU" sz="2800" dirty="0" smtClean="0">
                <a:latin typeface="Helvetica Neue Light"/>
                <a:cs typeface="Helvetica Neue Light"/>
              </a:rPr>
              <a:t>пользователей</a:t>
            </a:r>
            <a:endParaRPr lang="en-US" sz="2800" dirty="0" smtClean="0">
              <a:latin typeface="Helvetica Neue Light"/>
              <a:cs typeface="Helvetica Neue Light"/>
            </a:endParaRPr>
          </a:p>
          <a:p>
            <a:pPr marL="822960" lvl="1" indent="-457200">
              <a:lnSpc>
                <a:spcPct val="13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Helvetica Neue Light"/>
                <a:cs typeface="Helvetica Neue Light"/>
              </a:rPr>
              <a:t>25 </a:t>
            </a:r>
            <a:r>
              <a:rPr lang="ru-RU" sz="2800" dirty="0" smtClean="0">
                <a:latin typeface="Helvetica Neue Light"/>
                <a:cs typeface="Helvetica Neue Light"/>
              </a:rPr>
              <a:t>департаментов</a:t>
            </a:r>
            <a:endParaRPr lang="en-US" sz="2800" dirty="0" smtClean="0">
              <a:latin typeface="Helvetica Neue Light"/>
              <a:cs typeface="Helvetica Neue Light"/>
            </a:endParaRPr>
          </a:p>
          <a:p>
            <a:pPr marL="822960" lvl="1" indent="-457200">
              <a:lnSpc>
                <a:spcPct val="130000"/>
              </a:lnSpc>
              <a:buFont typeface="Arial"/>
              <a:buChar char="•"/>
              <a:defRPr/>
            </a:pPr>
            <a:r>
              <a:rPr lang="ru-RU" sz="2800" dirty="0" smtClean="0">
                <a:latin typeface="Helvetica Neue Light"/>
                <a:cs typeface="Helvetica Neue Light"/>
              </a:rPr>
              <a:t>Локальная инсталляции для управления основными документами и для интеграции в ИТ-инфраструктуру</a:t>
            </a:r>
          </a:p>
          <a:p>
            <a:pPr marL="822960" lvl="1" indent="-457200">
              <a:lnSpc>
                <a:spcPct val="130000"/>
              </a:lnSpc>
              <a:buFont typeface="Arial"/>
              <a:buChar char="•"/>
              <a:defRPr/>
            </a:pPr>
            <a:r>
              <a:rPr lang="ru-RU" sz="2800" dirty="0" smtClean="0">
                <a:latin typeface="Helvetica Neue Light"/>
                <a:cs typeface="Helvetica Neue Light"/>
              </a:rPr>
              <a:t>Облачное решение для управления документами за пределами организации 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7764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014095" y="-2339"/>
            <a:ext cx="2957570" cy="8229600"/>
          </a:xfrm>
          <a:prstGeom prst="rect">
            <a:avLst/>
          </a:prstGeom>
          <a:solidFill>
            <a:srgbClr val="47A5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" y="0"/>
            <a:ext cx="4739344" cy="8229600"/>
          </a:xfrm>
          <a:prstGeom prst="rect">
            <a:avLst/>
          </a:prstGeom>
          <a:solidFill>
            <a:srgbClr val="8ABF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4431610" y="0"/>
            <a:ext cx="198790" cy="8229600"/>
          </a:xfrm>
          <a:prstGeom prst="rect">
            <a:avLst/>
          </a:prstGeom>
          <a:solidFill>
            <a:srgbClr val="0881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4985" y="263419"/>
            <a:ext cx="46066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rgbClr val="47A548"/>
                </a:solidFill>
                <a:latin typeface="Helvetica Neue Light"/>
                <a:cs typeface="Helvetica Neue Light"/>
              </a:rPr>
              <a:t>Alfresco</a:t>
            </a:r>
            <a:r>
              <a:rPr lang="en-US" sz="5400" b="1" dirty="0" smtClean="0">
                <a:solidFill>
                  <a:srgbClr val="8ABF3F"/>
                </a:solidFill>
                <a:latin typeface="Helvetica Neue"/>
                <a:cs typeface="Helvetica Neue"/>
              </a:rPr>
              <a:t> </a:t>
            </a:r>
          </a:p>
          <a:p>
            <a:r>
              <a:rPr lang="ru-RU" sz="5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госсекторе</a:t>
            </a:r>
            <a:endParaRPr lang="en-US" sz="54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3537" y="890357"/>
            <a:ext cx="7854350" cy="641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1">
              <a:lnSpc>
                <a:spcPct val="130000"/>
              </a:lnSpc>
              <a:defRPr/>
            </a:pPr>
            <a:r>
              <a:rPr lang="en-US" sz="2800" dirty="0">
                <a:latin typeface="Helvetica Neue Light"/>
                <a:cs typeface="Helvetica Neue Light"/>
              </a:rPr>
              <a:t>“</a:t>
            </a:r>
            <a:r>
              <a:rPr lang="en-US" sz="2800" dirty="0" smtClean="0">
                <a:latin typeface="Helvetica Neue Light"/>
                <a:cs typeface="Helvetica Neue Light"/>
              </a:rPr>
              <a:t>Alfresco</a:t>
            </a:r>
            <a:r>
              <a:rPr lang="ru-RU" sz="2800" dirty="0" smtClean="0">
                <a:latin typeface="Helvetica Neue Light"/>
                <a:cs typeface="Helvetica Neue Light"/>
              </a:rPr>
              <a:t> легко интегрировалась в начатые нами процессы. </a:t>
            </a:r>
            <a:r>
              <a:rPr lang="en-US" sz="2800" dirty="0">
                <a:latin typeface="Helvetica Neue Light"/>
                <a:cs typeface="Helvetica Neue Light"/>
              </a:rPr>
              <a:t>Alfresco </a:t>
            </a:r>
            <a:r>
              <a:rPr lang="ru-RU" sz="2800" dirty="0" smtClean="0">
                <a:latin typeface="Helvetica Neue Light"/>
                <a:cs typeface="Helvetica Neue Light"/>
              </a:rPr>
              <a:t>обладает</a:t>
            </a:r>
            <a:r>
              <a:rPr lang="ru-RU" sz="2800" dirty="0" smtClean="0">
                <a:latin typeface="Helvetica Neue Light"/>
                <a:cs typeface="Helvetica Neue Light"/>
              </a:rPr>
              <a:t> гибкой архитектурой, решение было построено на открытых стандартах, что обеспечило легкость адаптации в ходе проекта. Решение, простое в использовании как сетевой диск, также обладало очень конкурентной ценой</a:t>
            </a:r>
            <a:r>
              <a:rPr lang="en-US" sz="2800" dirty="0" smtClean="0">
                <a:latin typeface="Helvetica Neue Light"/>
                <a:cs typeface="Helvetica Neue Light"/>
              </a:rPr>
              <a:t>.”</a:t>
            </a:r>
            <a:r>
              <a:rPr lang="en-US" sz="2800" dirty="0">
                <a:latin typeface="Helvetica Neue Light"/>
                <a:cs typeface="Helvetica Neue Light"/>
              </a:rPr>
              <a:t/>
            </a:r>
            <a:br>
              <a:rPr lang="en-US" sz="2800" dirty="0">
                <a:latin typeface="Helvetica Neue Light"/>
                <a:cs typeface="Helvetica Neue Light"/>
              </a:rPr>
            </a:br>
            <a:endParaRPr lang="en-US" sz="2800" dirty="0" smtClean="0">
              <a:latin typeface="Helvetica Neue Light"/>
              <a:cs typeface="Helvetica Neue Light"/>
            </a:endParaRPr>
          </a:p>
          <a:p>
            <a:pPr marL="365760" lvl="1">
              <a:lnSpc>
                <a:spcPct val="130000"/>
              </a:lnSpc>
              <a:defRPr/>
            </a:pPr>
            <a:r>
              <a:rPr lang="ru-RU" sz="2800" dirty="0" smtClean="0">
                <a:latin typeface="Helvetica Neue Light"/>
                <a:cs typeface="Helvetica Neue Light"/>
              </a:rPr>
              <a:t>Национальная жандармерия Франции</a:t>
            </a:r>
            <a:r>
              <a:rPr lang="en-US" sz="2800" dirty="0" smtClean="0">
                <a:latin typeface="Helvetica Neue Light"/>
                <a:cs typeface="Helvetica Neue Light"/>
              </a:rPr>
              <a:t/>
            </a:r>
            <a:br>
              <a:rPr lang="en-US" sz="2800" dirty="0" smtClean="0">
                <a:latin typeface="Helvetica Neue Light"/>
                <a:cs typeface="Helvetica Neue Light"/>
              </a:rPr>
            </a:br>
            <a:r>
              <a:rPr lang="en-US" sz="1800" dirty="0" smtClean="0">
                <a:latin typeface="Helvetica Neue Light"/>
                <a:cs typeface="Helvetica Neue Light"/>
              </a:rPr>
              <a:t>STIG</a:t>
            </a:r>
            <a:r>
              <a:rPr lang="ru-RU" sz="1800" dirty="0" smtClean="0">
                <a:latin typeface="Helvetica Neue Light"/>
                <a:cs typeface="Helvetica Neue Light"/>
              </a:rPr>
              <a:t>, центр обработки данных, обеспечивающий сервисы для Министерства Обороны и Министерства Внутренних Дел Франции</a:t>
            </a:r>
            <a:endParaRPr lang="en-US" sz="1800" dirty="0">
              <a:latin typeface="Helvetica Neue Light"/>
              <a:cs typeface="Helvetica Neue Light"/>
            </a:endParaRPr>
          </a:p>
        </p:txBody>
      </p:sp>
      <p:pic>
        <p:nvPicPr>
          <p:cNvPr id="9" name="Picture 2" descr="gendarm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0" y="3380750"/>
            <a:ext cx="3553383" cy="381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642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rgbClr val="47A5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7566" y="482566"/>
            <a:ext cx="11999917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Что дальше</a:t>
            </a:r>
            <a:r>
              <a:rPr lang="en-US" sz="5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?</a:t>
            </a:r>
            <a:endParaRPr lang="en-US" sz="5400" dirty="0" smtClean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r>
              <a:rPr lang="ru-RU" sz="115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Простой</a:t>
            </a:r>
            <a:r>
              <a:rPr lang="en-US" sz="115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 </a:t>
            </a:r>
            <a:r>
              <a:rPr lang="ru-RU" sz="115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архив</a:t>
            </a:r>
            <a:endParaRPr lang="en-US" sz="11500" b="1" dirty="0" smtClean="0">
              <a:solidFill>
                <a:srgbClr val="FEDE4E"/>
              </a:solidFill>
              <a:latin typeface="Helvetica Neue"/>
              <a:cs typeface="Helvetica Neue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541184" y="3475693"/>
            <a:ext cx="0" cy="422438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851563" y="3211785"/>
            <a:ext cx="76260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Управление архивными записями в той же системе, что и основными документами</a:t>
            </a:r>
            <a:endParaRPr lang="en-US" sz="36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1563" y="5263389"/>
            <a:ext cx="7499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Пользователи работают с архивом, даже не зная о нем</a:t>
            </a:r>
            <a:endParaRPr lang="en-US" sz="36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1563" y="6703802"/>
            <a:ext cx="7499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Архив становится простым за счет автоматизации операций</a:t>
            </a:r>
            <a:endParaRPr lang="en-US" sz="36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888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69922" y="0"/>
            <a:ext cx="4575337" cy="8229600"/>
          </a:xfrm>
          <a:prstGeom prst="rect">
            <a:avLst/>
          </a:prstGeom>
          <a:solidFill>
            <a:srgbClr val="47A5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350362" y="0"/>
            <a:ext cx="1214829" cy="8229600"/>
          </a:xfrm>
          <a:prstGeom prst="rect">
            <a:avLst/>
          </a:prstGeom>
          <a:solidFill>
            <a:srgbClr val="F99F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565191" y="0"/>
            <a:ext cx="2065209" cy="8229600"/>
          </a:xfrm>
          <a:prstGeom prst="rect">
            <a:avLst/>
          </a:prstGeom>
          <a:solidFill>
            <a:srgbClr val="FEDE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7587156" cy="822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 descr="Alfresco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11" y="3302595"/>
            <a:ext cx="5893759" cy="160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245781" y="-2339"/>
            <a:ext cx="6384619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446470" y="0"/>
            <a:ext cx="2183930" cy="8229600"/>
          </a:xfrm>
          <a:prstGeom prst="rect">
            <a:avLst/>
          </a:prstGeom>
          <a:solidFill>
            <a:srgbClr val="8ABF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198790" cy="8229600"/>
          </a:xfrm>
          <a:prstGeom prst="rect">
            <a:avLst/>
          </a:prstGeom>
          <a:solidFill>
            <a:srgbClr val="0881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65128" y="2227394"/>
            <a:ext cx="56059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47A548"/>
                </a:solidFill>
                <a:latin typeface="Helvetica Neue Light"/>
                <a:cs typeface="Helvetica Neue Light"/>
              </a:rPr>
              <a:t>Единая платформа </a:t>
            </a:r>
            <a:r>
              <a:rPr lang="ru-RU" sz="4400" dirty="0" smtClean="0">
                <a:solidFill>
                  <a:srgbClr val="47A548"/>
                </a:solidFill>
                <a:latin typeface="Helvetica Neue Light"/>
                <a:cs typeface="Helvetica Neue Light"/>
              </a:rPr>
              <a:t>для всего корпоративного контента</a:t>
            </a:r>
            <a:endParaRPr lang="en-US" sz="4400" dirty="0" smtClean="0">
              <a:solidFill>
                <a:srgbClr val="47A548"/>
              </a:solidFill>
              <a:latin typeface="Helvetica Neue"/>
              <a:cs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45781" y="-11719"/>
            <a:ext cx="6384619" cy="8229600"/>
          </a:xfrm>
          <a:prstGeom prst="rect">
            <a:avLst/>
          </a:prstGeom>
          <a:solidFill>
            <a:srgbClr val="8ABF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06071" y="4420720"/>
            <a:ext cx="5565022" cy="7235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67183" y="2234798"/>
            <a:ext cx="57540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в облаке</a:t>
            </a:r>
            <a:r>
              <a:rPr lang="en-US" sz="4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.</a:t>
            </a:r>
            <a:endParaRPr lang="en-US" sz="44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r>
              <a:rPr lang="ru-RU" sz="44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локально</a:t>
            </a:r>
            <a:r>
              <a:rPr lang="en-US" sz="44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.</a:t>
            </a:r>
            <a:endParaRPr lang="ru-RU" sz="4400" b="1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r>
              <a:rPr lang="ru-RU" sz="44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в дороге.</a:t>
            </a:r>
            <a:endParaRPr lang="en-US" sz="4400" b="1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06072" y="4374830"/>
            <a:ext cx="483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8ABF3F"/>
                </a:solidFill>
                <a:latin typeface="Helvetica Neue"/>
                <a:cs typeface="Helvetica Neue"/>
              </a:rPr>
              <a:t>единые данные.</a:t>
            </a:r>
            <a:endParaRPr lang="en-US" sz="4400" b="1" dirty="0" smtClean="0">
              <a:solidFill>
                <a:srgbClr val="8ABF3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8181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2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9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9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4" grpId="0" animBg="1"/>
      <p:bldP spid="6" grpId="0" animBg="1"/>
      <p:bldP spid="13" grpId="0"/>
      <p:bldP spid="16" grpId="0" animBg="1"/>
      <p:bldP spid="3" grpId="0" animBg="1"/>
      <p:bldP spid="18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rgbClr val="0881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6857389" y="456588"/>
            <a:ext cx="915619" cy="1463040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7566" y="482566"/>
            <a:ext cx="13353804" cy="630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6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E</a:t>
            </a:r>
            <a:r>
              <a:rPr lang="en-US" sz="16600" dirty="0" smtClean="0">
                <a:solidFill>
                  <a:schemeClr val="bg1"/>
                </a:solidFill>
                <a:latin typeface="Helvetica Neue"/>
                <a:cs typeface="Helvetica Neue"/>
              </a:rPr>
              <a:t>nterprise</a:t>
            </a:r>
          </a:p>
          <a:p>
            <a:pPr>
              <a:lnSpc>
                <a:spcPct val="80000"/>
              </a:lnSpc>
            </a:pPr>
            <a:r>
              <a:rPr lang="en-US" sz="166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C</a:t>
            </a:r>
            <a:r>
              <a:rPr lang="en-US" sz="16600" dirty="0" smtClean="0">
                <a:solidFill>
                  <a:srgbClr val="FFFFFF"/>
                </a:solidFill>
                <a:latin typeface="Helvetica Neue"/>
                <a:cs typeface="Helvetica Neue"/>
              </a:rPr>
              <a:t>ontent</a:t>
            </a:r>
          </a:p>
          <a:p>
            <a:pPr>
              <a:lnSpc>
                <a:spcPct val="80000"/>
              </a:lnSpc>
            </a:pPr>
            <a:r>
              <a:rPr lang="en-US" sz="166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M</a:t>
            </a:r>
            <a:r>
              <a:rPr lang="en-US" sz="16600" dirty="0" smtClean="0">
                <a:solidFill>
                  <a:srgbClr val="FFFFFF"/>
                </a:solidFill>
                <a:latin typeface="Helvetica Neue"/>
                <a:cs typeface="Helvetica Neue"/>
              </a:rPr>
              <a:t>anagement</a:t>
            </a:r>
          </a:p>
        </p:txBody>
      </p:sp>
      <p:pic>
        <p:nvPicPr>
          <p:cNvPr id="13" name="Picture 1" descr="Alfresco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3682" y="7425113"/>
            <a:ext cx="2628879" cy="7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6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6857389" y="456588"/>
            <a:ext cx="915619" cy="1463040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7566" y="482566"/>
            <a:ext cx="13353804" cy="630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6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E</a:t>
            </a:r>
            <a:r>
              <a:rPr lang="en-US" sz="16600" dirty="0" smtClean="0">
                <a:solidFill>
                  <a:schemeClr val="bg1"/>
                </a:solidFill>
                <a:latin typeface="Helvetica Neue"/>
                <a:cs typeface="Helvetica Neue"/>
              </a:rPr>
              <a:t>xpensive</a:t>
            </a:r>
          </a:p>
          <a:p>
            <a:pPr>
              <a:lnSpc>
                <a:spcPct val="80000"/>
              </a:lnSpc>
            </a:pPr>
            <a:r>
              <a:rPr lang="en-US" sz="166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C</a:t>
            </a:r>
            <a:r>
              <a:rPr lang="en-US" sz="16600" dirty="0" smtClean="0">
                <a:solidFill>
                  <a:srgbClr val="FFFFFF"/>
                </a:solidFill>
                <a:latin typeface="Helvetica Neue"/>
                <a:cs typeface="Helvetica Neue"/>
              </a:rPr>
              <a:t>omplex</a:t>
            </a:r>
          </a:p>
          <a:p>
            <a:pPr>
              <a:lnSpc>
                <a:spcPct val="80000"/>
              </a:lnSpc>
            </a:pPr>
            <a:r>
              <a:rPr lang="en-US" sz="166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M</a:t>
            </a:r>
            <a:r>
              <a:rPr lang="en-US" sz="16600" dirty="0" smtClean="0">
                <a:solidFill>
                  <a:srgbClr val="FFFFFF"/>
                </a:solidFill>
                <a:latin typeface="Helvetica Neue"/>
                <a:cs typeface="Helvetica Neue"/>
              </a:rPr>
              <a:t>onolithic</a:t>
            </a:r>
          </a:p>
        </p:txBody>
      </p:sp>
      <p:pic>
        <p:nvPicPr>
          <p:cNvPr id="13" name="Picture 1" descr="Alfresco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3682" y="7425113"/>
            <a:ext cx="2628879" cy="7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2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579477" y="178676"/>
            <a:ext cx="1471444" cy="14630403"/>
          </a:xfrm>
          <a:prstGeom prst="rect">
            <a:avLst/>
          </a:prstGeom>
          <a:solidFill>
            <a:srgbClr val="0881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0019" y="6967262"/>
            <a:ext cx="14038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Neue Light"/>
                <a:cs typeface="Helvetica Neue Light"/>
              </a:rPr>
              <a:t>ECM </a:t>
            </a:r>
            <a:r>
              <a:rPr lang="ru-RU" sz="4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выворачивается наизнанку</a:t>
            </a:r>
            <a:endParaRPr lang="en-US" sz="4800" b="1" dirty="0" smtClean="0">
              <a:solidFill>
                <a:srgbClr val="8ABF3F"/>
              </a:solidFill>
              <a:latin typeface="Helvetica Neue"/>
              <a:cs typeface="Helvetica Neu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7856554"/>
            <a:ext cx="14630400" cy="373045"/>
            <a:chOff x="0" y="7856554"/>
            <a:chExt cx="14630400" cy="373045"/>
          </a:xfrm>
        </p:grpSpPr>
        <p:sp>
          <p:nvSpPr>
            <p:cNvPr id="5" name="Rectangle 4"/>
            <p:cNvSpPr/>
            <p:nvPr/>
          </p:nvSpPr>
          <p:spPr>
            <a:xfrm rot="5400000">
              <a:off x="7192349" y="791549"/>
              <a:ext cx="245701" cy="14630400"/>
            </a:xfrm>
            <a:prstGeom prst="rect">
              <a:avLst/>
            </a:prstGeom>
            <a:solidFill>
              <a:srgbClr val="005E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12722567" y="7856554"/>
              <a:ext cx="1192740" cy="254688"/>
            </a:xfrm>
            <a:prstGeom prst="triangle">
              <a:avLst/>
            </a:prstGeom>
            <a:solidFill>
              <a:srgbClr val="0881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7590415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527" y="0"/>
            <a:ext cx="7328212" cy="6758155"/>
          </a:xfrm>
          <a:prstGeom prst="rect">
            <a:avLst/>
          </a:prstGeom>
        </p:spPr>
      </p:pic>
      <p:pic>
        <p:nvPicPr>
          <p:cNvPr id="8" name="Picture 7" descr="8979237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9739" y="0"/>
            <a:ext cx="7302188" cy="67581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1527" y="2927038"/>
            <a:ext cx="14673454" cy="3831118"/>
          </a:xfrm>
          <a:prstGeom prst="rect">
            <a:avLst/>
          </a:prstGeom>
          <a:gradFill flip="none" rotWithShape="1">
            <a:gsLst>
              <a:gs pos="0">
                <a:srgbClr val="005EA5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9707" y="4785968"/>
            <a:ext cx="603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Вчера</a:t>
            </a:r>
            <a:endParaRPr lang="en-US" sz="36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9634" y="4785968"/>
            <a:ext cx="603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Сегодня</a:t>
            </a:r>
            <a:endParaRPr lang="en-US" sz="36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707" y="5622763"/>
            <a:ext cx="603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ECM </a:t>
            </a:r>
            <a:r>
              <a:rPr lang="ru-RU" sz="2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был внутри организации</a:t>
            </a:r>
            <a:endParaRPr lang="en-US" sz="28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42746" y="5622763"/>
            <a:ext cx="6864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lvetica Neue Light"/>
                <a:cs typeface="Helvetica Neue Light"/>
              </a:rPr>
              <a:t>ECM </a:t>
            </a:r>
            <a:r>
              <a:rPr lang="ru-RU" sz="2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должен быть везде, где есть ваши заказчики, партнеры и сотрудники</a:t>
            </a:r>
            <a:endParaRPr lang="en-US" sz="28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653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 flipV="1">
            <a:off x="-3" y="0"/>
            <a:ext cx="14630405" cy="8229600"/>
            <a:chOff x="-5" y="0"/>
            <a:chExt cx="14630405" cy="8229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4630400" cy="8229600"/>
            </a:xfrm>
            <a:prstGeom prst="rect">
              <a:avLst/>
            </a:prstGeom>
            <a:solidFill>
              <a:srgbClr val="8ABF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6243848" y="-156951"/>
              <a:ext cx="2142698" cy="14630403"/>
            </a:xfrm>
            <a:prstGeom prst="rect">
              <a:avLst/>
            </a:prstGeom>
            <a:solidFill>
              <a:srgbClr val="0881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0" y="7856554"/>
              <a:ext cx="14630400" cy="373045"/>
              <a:chOff x="0" y="7856554"/>
              <a:chExt cx="14630400" cy="373045"/>
            </a:xfrm>
          </p:grpSpPr>
          <p:sp>
            <p:nvSpPr>
              <p:cNvPr id="6" name="Rectangle 5"/>
              <p:cNvSpPr/>
              <p:nvPr/>
            </p:nvSpPr>
            <p:spPr>
              <a:xfrm rot="5400000">
                <a:off x="7192349" y="791549"/>
                <a:ext cx="245701" cy="14630400"/>
              </a:xfrm>
              <a:prstGeom prst="rect">
                <a:avLst/>
              </a:prstGeom>
              <a:solidFill>
                <a:srgbClr val="005EA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rot="10800000">
                <a:off x="12722567" y="7856554"/>
                <a:ext cx="1192740" cy="254688"/>
              </a:xfrm>
              <a:prstGeom prst="triangle">
                <a:avLst/>
              </a:prstGeom>
              <a:solidFill>
                <a:srgbClr val="0881C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360019" y="765095"/>
            <a:ext cx="13591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Требования сотрудников и компании к ЕСМ</a:t>
            </a:r>
            <a:endParaRPr lang="en-US" sz="4800" b="1" dirty="0" smtClean="0">
              <a:solidFill>
                <a:srgbClr val="8ABF3F"/>
              </a:solidFill>
              <a:latin typeface="Helvetica Neue"/>
              <a:cs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89083" y="2602844"/>
            <a:ext cx="52651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ЛЮДИ ХОТЯТ ОБЛАКО </a:t>
            </a:r>
            <a:br>
              <a:rPr lang="ru-RU" sz="3200" b="1" dirty="0" smtClean="0">
                <a:solidFill>
                  <a:schemeClr val="bg1"/>
                </a:solidFill>
                <a:latin typeface="Helvetica Neue"/>
                <a:cs typeface="Helvetica Neue"/>
              </a:rPr>
            </a:br>
            <a:r>
              <a:rPr lang="ru-RU" sz="3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И МОБИЛЬНЫЙ ДОСТУП</a:t>
            </a:r>
            <a:endParaRPr lang="en-US" sz="32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076" y="2602844"/>
            <a:ext cx="1353313" cy="1077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218" y="2436711"/>
            <a:ext cx="964787" cy="12433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89084" y="4233037"/>
            <a:ext cx="5747527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Легко привыкнуть и работать</a:t>
            </a:r>
            <a:endParaRPr lang="en-US" sz="24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endParaRPr lang="en-US" sz="24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Совместная работа с коллегами  внутри и вне компании</a:t>
            </a:r>
            <a:endParaRPr lang="en-US" sz="24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endParaRPr lang="en-US" sz="24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Я просто хочу делать свою работу</a:t>
            </a:r>
            <a:r>
              <a:rPr lang="en-US" sz="24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!</a:t>
            </a:r>
            <a:endParaRPr lang="en-US" sz="24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564797" y="2781512"/>
            <a:ext cx="0" cy="422438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555274" y="2602844"/>
            <a:ext cx="4736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КОМПАНИИ ХОТЯТ ПОЛНЫЙ КОНТРОЛЬ</a:t>
            </a:r>
            <a:endParaRPr lang="en-US" sz="32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55275" y="4233037"/>
            <a:ext cx="4897704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Политики безопасности и контроля</a:t>
            </a: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endParaRPr lang="en-US" sz="14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Интеграция с корпоративными системами</a:t>
            </a: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endParaRPr lang="en-US" sz="14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r>
              <a:rPr lang="ru-RU" sz="24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Настраиваемость</a:t>
            </a:r>
            <a:r>
              <a:rPr lang="ru-RU" sz="24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под требования бизнеса</a:t>
            </a: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endParaRPr lang="en-US" sz="14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457200" indent="-457200">
              <a:lnSpc>
                <a:spcPct val="90000"/>
              </a:lnSpc>
              <a:buFont typeface="Wingdings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Нам просто нужно защитить свои данные</a:t>
            </a:r>
            <a:r>
              <a:rPr lang="en-US" sz="24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!</a:t>
            </a:r>
            <a:endParaRPr lang="en-US" sz="24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330988" y="2761028"/>
            <a:ext cx="0" cy="424486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5953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rgbClr val="47A5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7566" y="482566"/>
            <a:ext cx="11999917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Helvetica Neue Light"/>
                <a:cs typeface="Helvetica Neue Light"/>
              </a:rPr>
              <a:t>Alfresco </a:t>
            </a:r>
            <a:r>
              <a:rPr lang="ru-RU" sz="5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предложила</a:t>
            </a:r>
            <a:endParaRPr lang="en-US" sz="5400" dirty="0" smtClean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15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н</a:t>
            </a:r>
            <a:r>
              <a:rPr lang="ru-RU" sz="115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овый подход</a:t>
            </a:r>
            <a:endParaRPr lang="en-US" sz="11500" b="1" dirty="0" smtClean="0">
              <a:solidFill>
                <a:srgbClr val="FEDE4E"/>
              </a:solidFill>
              <a:latin typeface="Helvetica Neue"/>
              <a:cs typeface="Helvetica Neue"/>
            </a:endParaRPr>
          </a:p>
          <a:p>
            <a:pPr>
              <a:lnSpc>
                <a:spcPct val="90000"/>
              </a:lnSpc>
            </a:pPr>
            <a:r>
              <a:rPr lang="ru-RU" sz="5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к </a:t>
            </a:r>
            <a:r>
              <a:rPr lang="en-US" sz="5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ECM </a:t>
            </a:r>
            <a:endParaRPr lang="en-US" sz="54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541184" y="3475693"/>
            <a:ext cx="0" cy="422438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851563" y="3751569"/>
            <a:ext cx="76260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Ориентация на результат с минимальным</a:t>
            </a:r>
            <a:r>
              <a:rPr lang="en-US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TCO</a:t>
            </a:r>
            <a:endParaRPr lang="en-US" sz="4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1563" y="5167853"/>
            <a:ext cx="7499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Легкость </a:t>
            </a:r>
            <a:r>
              <a:rPr lang="ru-RU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доработки</a:t>
            </a:r>
            <a:r>
              <a:rPr lang="en-US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, </a:t>
            </a:r>
            <a:r>
              <a:rPr lang="ru-RU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установки</a:t>
            </a:r>
            <a:r>
              <a:rPr lang="ru-RU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и использования</a:t>
            </a:r>
            <a:endParaRPr lang="en-US" sz="4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1563" y="6635562"/>
            <a:ext cx="72272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Инновации и </a:t>
            </a:r>
            <a:r>
              <a:rPr lang="ru-RU" sz="4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интероперабельность</a:t>
            </a:r>
            <a:endParaRPr lang="en-US" sz="4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633" y="3810719"/>
            <a:ext cx="1013106" cy="758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97" y="6711673"/>
            <a:ext cx="891579" cy="7777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580" y="5150524"/>
            <a:ext cx="903212" cy="8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3200399" y="-3200400"/>
            <a:ext cx="8229601" cy="14630400"/>
          </a:xfrm>
          <a:prstGeom prst="rect">
            <a:avLst/>
          </a:prstGeom>
          <a:solidFill>
            <a:srgbClr val="005E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89161" y="274027"/>
            <a:ext cx="84958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Будущее за </a:t>
            </a:r>
            <a:r>
              <a:rPr lang="ru-RU" sz="64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ГИБРИДНЫМ</a:t>
            </a:r>
            <a:r>
              <a:rPr lang="ru-RU" sz="6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хранением данных</a:t>
            </a:r>
            <a:endParaRPr lang="en-US" sz="6400" dirty="0" smtClean="0">
              <a:solidFill>
                <a:srgbClr val="8ABF3F"/>
              </a:solidFill>
              <a:latin typeface="Helvetica Neue"/>
              <a:cs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2635" y="2998876"/>
            <a:ext cx="60482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60%</a:t>
            </a:r>
          </a:p>
          <a:p>
            <a:pPr algn="ctr"/>
            <a:r>
              <a:rPr lang="ru-RU" sz="4400" b="1" dirty="0">
                <a:solidFill>
                  <a:srgbClr val="FEDE4E"/>
                </a:solidFill>
                <a:latin typeface="Helvetica Neue"/>
                <a:cs typeface="Helvetica Neue"/>
              </a:rPr>
              <a:t>д</a:t>
            </a:r>
            <a:r>
              <a:rPr lang="ru-RU" sz="44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анных должно быть доступно и в облаке, и локально</a:t>
            </a:r>
            <a:endParaRPr lang="en-US" sz="4400" dirty="0" smtClean="0">
              <a:solidFill>
                <a:srgbClr val="8ABF3F"/>
              </a:solidFill>
              <a:latin typeface="Helvetica Neue"/>
              <a:cs typeface="Helvetica Neue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6136" y="3218839"/>
            <a:ext cx="2121776" cy="2121776"/>
          </a:xfrm>
          <a:prstGeom prst="ellipse">
            <a:avLst/>
          </a:prstGeom>
          <a:solidFill>
            <a:srgbClr val="0881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s-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985" y="3095246"/>
            <a:ext cx="2031939" cy="208510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984005" y="3218839"/>
            <a:ext cx="2121776" cy="2121776"/>
          </a:xfrm>
          <a:prstGeom prst="ellipse">
            <a:avLst/>
          </a:prstGeom>
          <a:solidFill>
            <a:srgbClr val="0881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939043" y="2953246"/>
            <a:ext cx="2510424" cy="2227103"/>
            <a:chOff x="10544265" y="3311191"/>
            <a:chExt cx="3461529" cy="3070868"/>
          </a:xfrm>
        </p:grpSpPr>
        <p:pic>
          <p:nvPicPr>
            <p:cNvPr id="7" name="Picture 6" descr="icons-1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44265" y="3311191"/>
              <a:ext cx="2058337" cy="3070868"/>
            </a:xfrm>
            <a:prstGeom prst="rect">
              <a:avLst/>
            </a:prstGeom>
          </p:spPr>
        </p:pic>
        <p:pic>
          <p:nvPicPr>
            <p:cNvPr id="8" name="Picture 7" descr="icons-1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20600" y="3968941"/>
              <a:ext cx="1985194" cy="2095602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37738" y="4830652"/>
            <a:ext cx="3291458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20% </a:t>
            </a:r>
          </a:p>
          <a:p>
            <a:pPr algn="ctr">
              <a:lnSpc>
                <a:spcPct val="80000"/>
              </a:lnSpc>
            </a:pPr>
            <a:r>
              <a:rPr lang="ru-RU" sz="32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только в облаке</a:t>
            </a:r>
            <a:endParaRPr lang="en-US" sz="3200" dirty="0" smtClean="0">
              <a:solidFill>
                <a:srgbClr val="8ABF3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19362" y="4830652"/>
            <a:ext cx="4266548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20% </a:t>
            </a:r>
          </a:p>
          <a:p>
            <a:pPr algn="ctr">
              <a:lnSpc>
                <a:spcPct val="80000"/>
              </a:lnSpc>
            </a:pPr>
            <a:r>
              <a:rPr lang="ru-RU" sz="32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только локально</a:t>
            </a:r>
            <a:endParaRPr lang="en-US" sz="3200" dirty="0" smtClean="0">
              <a:solidFill>
                <a:srgbClr val="8ABF3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7256" y="5717790"/>
            <a:ext cx="28427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Helvetica Neue"/>
                <a:cs typeface="Helvetica Neue"/>
              </a:rPr>
              <a:t>Социальные взаимодействия</a:t>
            </a:r>
            <a:endParaRPr lang="en-US" sz="1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Helvetica Neue"/>
                <a:cs typeface="Helvetica Neue"/>
              </a:rPr>
              <a:t>Общий доступ к файлам</a:t>
            </a:r>
            <a:endParaRPr lang="en-US" sz="1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Helvetica Neue"/>
                <a:cs typeface="Helvetica Neue"/>
              </a:rPr>
              <a:t>CRM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Helvetica Neue"/>
                <a:cs typeface="Helvetica Neue"/>
              </a:rPr>
              <a:t>HCM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Helvetica Neue"/>
                <a:cs typeface="Helvetica Neue"/>
              </a:rPr>
              <a:t>Доступ с мобильных устройств</a:t>
            </a:r>
            <a:endParaRPr lang="en-US" sz="1800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43736" y="5906285"/>
            <a:ext cx="29365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Helvetica Neue"/>
                <a:cs typeface="Helvetica Neue"/>
              </a:rPr>
              <a:t>ERP </a:t>
            </a:r>
            <a:endParaRPr lang="en-US" sz="18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ru-RU" sz="1800" dirty="0" smtClean="0">
                <a:solidFill>
                  <a:srgbClr val="FFFFFF"/>
                </a:solidFill>
                <a:latin typeface="Helvetica Neue"/>
                <a:cs typeface="Helvetica Neue"/>
              </a:rPr>
              <a:t>Юридические документы</a:t>
            </a:r>
            <a:endParaRPr lang="en-US" sz="18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ru-RU" sz="1800" dirty="0" smtClean="0">
                <a:solidFill>
                  <a:srgbClr val="FFFFFF"/>
                </a:solidFill>
                <a:latin typeface="Helvetica Neue"/>
                <a:cs typeface="Helvetica Neue"/>
              </a:rPr>
              <a:t>Конфиденциальные</a:t>
            </a:r>
            <a:endParaRPr lang="en-US" sz="18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ru-RU" sz="1800" dirty="0" smtClean="0">
                <a:solidFill>
                  <a:srgbClr val="FFFFFF"/>
                </a:solidFill>
                <a:latin typeface="Helvetica Neue"/>
                <a:cs typeface="Helvetica Neue"/>
              </a:rPr>
              <a:t>Требования регуляторов</a:t>
            </a:r>
            <a:endParaRPr lang="en-US" sz="18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ru-RU" sz="1800" dirty="0" smtClean="0">
                <a:solidFill>
                  <a:srgbClr val="FFFFFF"/>
                </a:solidFill>
                <a:latin typeface="Helvetica Neue"/>
                <a:cs typeface="Helvetica Neue"/>
              </a:rPr>
              <a:t>Резервные копии</a:t>
            </a:r>
            <a:br>
              <a:rPr lang="ru-RU" sz="1800" dirty="0" smtClean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ru-RU" sz="1800" dirty="0" smtClean="0">
                <a:solidFill>
                  <a:srgbClr val="FFFFFF"/>
                </a:solidFill>
                <a:latin typeface="Helvetica Neue"/>
                <a:cs typeface="Helvetica Neue"/>
              </a:rPr>
              <a:t>Политика безопасности</a:t>
            </a:r>
            <a:endParaRPr lang="en-US" sz="1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5" name="Right Brace 14"/>
          <p:cNvSpPr/>
          <p:nvPr/>
        </p:nvSpPr>
        <p:spPr>
          <a:xfrm rot="10800000">
            <a:off x="820443" y="5763405"/>
            <a:ext cx="693439" cy="1985710"/>
          </a:xfrm>
          <a:prstGeom prst="rightBrace">
            <a:avLst/>
          </a:prstGeom>
          <a:noFill/>
          <a:ln w="57150" cmpd="sng">
            <a:solidFill>
              <a:srgbClr val="0881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rot="10800000">
            <a:off x="10984003" y="5763404"/>
            <a:ext cx="693439" cy="1985710"/>
          </a:xfrm>
          <a:prstGeom prst="rightBrace">
            <a:avLst/>
          </a:prstGeom>
          <a:noFill/>
          <a:ln w="57150" cmpd="sng">
            <a:solidFill>
              <a:srgbClr val="0881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" descr="Alfresco_logo_RGB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87836" y="6675021"/>
            <a:ext cx="1170076" cy="116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4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9" grpId="0"/>
      <p:bldP spid="10" grpId="0"/>
      <p:bldP spid="13" grpId="0"/>
      <p:bldP spid="14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899" y="875021"/>
            <a:ext cx="13811534" cy="3471720"/>
          </a:xfrm>
          <a:prstGeom prst="rect">
            <a:avLst/>
          </a:prstGeom>
        </p:spPr>
        <p:txBody>
          <a:bodyPr wrap="square" lIns="146304" tIns="73152" rIns="146304" bIns="73152">
            <a:spAutoFit/>
          </a:bodyPr>
          <a:lstStyle/>
          <a:p>
            <a:pPr algn="ctr"/>
            <a:r>
              <a:rPr lang="ru-RU" sz="5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Гибридная платформа </a:t>
            </a:r>
            <a:r>
              <a:rPr lang="en-US" sz="5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ECM Alfresco</a:t>
            </a:r>
            <a:r>
              <a:rPr lang="ru-RU" sz="5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позволяет пользователям легко управлять документами и процессами, где бы они не находились</a:t>
            </a:r>
            <a:r>
              <a:rPr lang="en-US" sz="5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.</a:t>
            </a:r>
            <a:endParaRPr lang="en-US" sz="54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949" y="4906973"/>
            <a:ext cx="995680" cy="792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506" y="4866333"/>
            <a:ext cx="853440" cy="894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514" y="4846320"/>
            <a:ext cx="853440" cy="8534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105" y="5835587"/>
            <a:ext cx="3535099" cy="1409617"/>
          </a:xfrm>
          <a:prstGeom prst="rect">
            <a:avLst/>
          </a:prstGeom>
        </p:spPr>
        <p:txBody>
          <a:bodyPr wrap="square" lIns="146304" tIns="73152" rIns="146304" bIns="73152">
            <a:spAutoFit/>
          </a:bodyPr>
          <a:lstStyle/>
          <a:p>
            <a:pPr algn="ctr"/>
            <a:r>
              <a:rPr lang="ru-RU" sz="3800" b="1" dirty="0">
                <a:solidFill>
                  <a:schemeClr val="bg1"/>
                </a:solidFill>
                <a:latin typeface="Helvetica Neue"/>
                <a:cs typeface="Helvetica Neue"/>
              </a:rPr>
              <a:t>в</a:t>
            </a:r>
            <a:r>
              <a:rPr lang="ru-RU" sz="38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облаке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Helvetica Neue Medium"/>
                <a:cs typeface="Helvetica Neue Medium"/>
              </a:rPr>
              <a:t>м</a:t>
            </a:r>
            <a:r>
              <a:rPr lang="ru-RU" sz="22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ногопользовательский </a:t>
            </a:r>
            <a:r>
              <a:rPr lang="en-US" sz="2200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SaaS</a:t>
            </a:r>
            <a:endParaRPr lang="en-US" sz="22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2977" y="5821680"/>
            <a:ext cx="3535099" cy="1409617"/>
          </a:xfrm>
          <a:prstGeom prst="rect">
            <a:avLst/>
          </a:prstGeom>
        </p:spPr>
        <p:txBody>
          <a:bodyPr wrap="square" lIns="146304" tIns="73152" rIns="146304" bIns="73152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локально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полноценная платформа </a:t>
            </a:r>
            <a:r>
              <a:rPr lang="en-US" sz="22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ECM</a:t>
            </a:r>
            <a:endParaRPr lang="en-US" sz="22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85696" y="5854624"/>
            <a:ext cx="4694829" cy="1071062"/>
          </a:xfrm>
          <a:prstGeom prst="rect">
            <a:avLst/>
          </a:prstGeom>
        </p:spPr>
        <p:txBody>
          <a:bodyPr wrap="square" lIns="146304" tIns="73152" rIns="146304" bIns="73152">
            <a:spAutoFit/>
          </a:bodyPr>
          <a:lstStyle/>
          <a:p>
            <a:pPr algn="ctr"/>
            <a:r>
              <a:rPr lang="ru-RU" sz="3800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синхронизованно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Helvetica Neue Medium"/>
                <a:cs typeface="Helvetica Neue Medium"/>
              </a:rPr>
              <a:t>д</a:t>
            </a:r>
            <a:r>
              <a:rPr lang="ru-RU" sz="22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окументы и процессы</a:t>
            </a:r>
            <a:endParaRPr lang="en-US" sz="22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927" y="4968240"/>
            <a:ext cx="967494" cy="7315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69862" y="5835587"/>
            <a:ext cx="3535099" cy="1071062"/>
          </a:xfrm>
          <a:prstGeom prst="rect">
            <a:avLst/>
          </a:prstGeom>
        </p:spPr>
        <p:txBody>
          <a:bodyPr wrap="square" lIns="146304" tIns="73152" rIns="146304" bIns="73152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мобильно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Helvetica Neue Medium"/>
                <a:cs typeface="Helvetica Neue Medium"/>
              </a:rPr>
              <a:t>п</a:t>
            </a:r>
            <a:r>
              <a:rPr lang="ru-RU" sz="22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риложения, </a:t>
            </a:r>
            <a:r>
              <a:rPr lang="en-US" sz="2200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api</a:t>
            </a:r>
            <a:r>
              <a:rPr lang="ru-RU" sz="22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и </a:t>
            </a:r>
            <a:r>
              <a:rPr lang="en-US" sz="2200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sdk</a:t>
            </a:r>
            <a:endParaRPr lang="en-US" sz="22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279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438811" y="38013"/>
            <a:ext cx="8229601" cy="8153576"/>
          </a:xfrm>
          <a:prstGeom prst="rect">
            <a:avLst/>
          </a:prstGeom>
          <a:solidFill>
            <a:srgbClr val="005E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483314" y="0"/>
            <a:ext cx="431920" cy="8229600"/>
          </a:xfrm>
          <a:prstGeom prst="rect">
            <a:avLst/>
          </a:prstGeom>
          <a:solidFill>
            <a:srgbClr val="F99F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896136" y="0"/>
            <a:ext cx="734263" cy="8229600"/>
          </a:xfrm>
          <a:prstGeom prst="rect">
            <a:avLst/>
          </a:prstGeom>
          <a:solidFill>
            <a:srgbClr val="FEDE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5400000">
            <a:off x="13299766" y="5086320"/>
            <a:ext cx="1192740" cy="254688"/>
          </a:xfrm>
          <a:prstGeom prst="triangle">
            <a:avLst/>
          </a:prstGeom>
          <a:solidFill>
            <a:srgbClr val="F99F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68217" y="1651381"/>
            <a:ext cx="6456463" cy="5194305"/>
          </a:xfrm>
          <a:prstGeom prst="rect">
            <a:avLst/>
          </a:prstGeom>
        </p:spPr>
        <p:txBody>
          <a:bodyPr>
            <a:no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“Alfresco </a:t>
            </a:r>
            <a:r>
              <a:rPr lang="ru-RU" sz="36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– визионер на рынке </a:t>
            </a:r>
            <a:r>
              <a:rPr lang="en-US" sz="36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ECM</a:t>
            </a:r>
            <a:r>
              <a:rPr lang="ru-RU" sz="36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, использующий открытые стандарты, современную архитектуру, обладающий активным сообществом и сильной поддержкой партнеров</a:t>
            </a:r>
            <a:r>
              <a:rPr lang="en-US" sz="3600" dirty="0" smtClean="0">
                <a:solidFill>
                  <a:srgbClr val="FEDE4E"/>
                </a:solidFill>
                <a:latin typeface="Helvetica Neue Light"/>
                <a:cs typeface="Helvetica Neue Light"/>
              </a:rPr>
              <a:t>.”</a:t>
            </a:r>
            <a:endParaRPr lang="en-US" sz="3600" dirty="0" smtClean="0">
              <a:solidFill>
                <a:srgbClr val="FEDE4E"/>
              </a:solidFill>
              <a:latin typeface="Helvetica Neue Light"/>
              <a:cs typeface="Helvetica Neue Light"/>
            </a:endParaRPr>
          </a:p>
          <a:p>
            <a:pPr marL="0" indent="0">
              <a:buFont typeface="Arial"/>
              <a:buNone/>
            </a:pPr>
            <a:endParaRPr lang="en-US" sz="2000" b="1" dirty="0" smtClean="0">
              <a:solidFill>
                <a:srgbClr val="FEDE4E"/>
              </a:solidFill>
              <a:latin typeface="Helvetica Neue"/>
              <a:cs typeface="Helvetica Neue"/>
            </a:endParaRPr>
          </a:p>
          <a:p>
            <a:pPr marL="0" indent="0">
              <a:buFont typeface="Arial"/>
              <a:buNone/>
            </a:pPr>
            <a:r>
              <a:rPr lang="en-US" sz="2000" b="1" dirty="0" smtClean="0">
                <a:solidFill>
                  <a:srgbClr val="FEDE4E"/>
                </a:solidFill>
                <a:latin typeface="Helvetica Neue"/>
                <a:cs typeface="Helvetica Neue"/>
              </a:rPr>
              <a:t>2012 Gartner ECM Magic Quadrant</a:t>
            </a:r>
            <a:endParaRPr lang="en-US" sz="1800" b="1" dirty="0">
              <a:solidFill>
                <a:srgbClr val="FEDE4E"/>
              </a:solidFill>
              <a:latin typeface="Helvetica Neue"/>
              <a:cs typeface="Helvetica Neue"/>
            </a:endParaRPr>
          </a:p>
        </p:txBody>
      </p:sp>
      <p:pic>
        <p:nvPicPr>
          <p:cNvPr id="25" name="Content Placeholder 4" descr="magic-20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b="330"/>
          <a:stretch/>
        </p:blipFill>
        <p:spPr>
          <a:xfrm>
            <a:off x="0" y="1085332"/>
            <a:ext cx="6234806" cy="6354163"/>
          </a:xfrm>
          <a:prstGeom prst="rect">
            <a:avLst/>
          </a:prstGeom>
        </p:spPr>
      </p:pic>
      <p:pic>
        <p:nvPicPr>
          <p:cNvPr id="26" name="Picture 25" descr="Alfresco Logo Linear 300ppi 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75" y="4905614"/>
            <a:ext cx="1813187" cy="4196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279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3715</TotalTime>
  <Words>463</Words>
  <Application>Microsoft Office PowerPoint</Application>
  <PresentationFormat>Произвольный</PresentationFormat>
  <Paragraphs>119</Paragraphs>
  <Slides>15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Ethos3 Communications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Alexander</dc:creator>
  <cp:lastModifiedBy>Oksana</cp:lastModifiedBy>
  <cp:revision>145</cp:revision>
  <dcterms:created xsi:type="dcterms:W3CDTF">2013-07-15T20:07:50Z</dcterms:created>
  <dcterms:modified xsi:type="dcterms:W3CDTF">2013-09-11T12:07:25Z</dcterms:modified>
</cp:coreProperties>
</file>