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260" r:id="rId4"/>
    <p:sldId id="295" r:id="rId5"/>
    <p:sldId id="261" r:id="rId6"/>
    <p:sldId id="263" r:id="rId7"/>
    <p:sldId id="298" r:id="rId8"/>
    <p:sldId id="265" r:id="rId9"/>
    <p:sldId id="268" r:id="rId10"/>
    <p:sldId id="270" r:id="rId11"/>
    <p:sldId id="274" r:id="rId12"/>
    <p:sldId id="276" r:id="rId13"/>
    <p:sldId id="279" r:id="rId14"/>
    <p:sldId id="280" r:id="rId15"/>
    <p:sldId id="299" r:id="rId16"/>
    <p:sldId id="282" r:id="rId17"/>
    <p:sldId id="283" r:id="rId18"/>
    <p:sldId id="292" r:id="rId19"/>
    <p:sldId id="284" r:id="rId20"/>
    <p:sldId id="285" r:id="rId21"/>
    <p:sldId id="286" r:id="rId22"/>
    <p:sldId id="296" r:id="rId23"/>
    <p:sldId id="294" r:id="rId24"/>
  </p:sldIdLst>
  <p:sldSz cx="9144000" cy="5715000" type="screen16x1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751"/>
    <a:srgbClr val="00ABCD"/>
    <a:srgbClr val="DBEEF4"/>
    <a:srgbClr val="003D79"/>
    <a:srgbClr val="CFDD69"/>
    <a:srgbClr val="00D0FA"/>
    <a:srgbClr val="BDCF31"/>
    <a:srgbClr val="005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2" autoAdjust="0"/>
    <p:restoredTop sz="94660"/>
  </p:normalViewPr>
  <p:slideViewPr>
    <p:cSldViewPr>
      <p:cViewPr>
        <p:scale>
          <a:sx n="100" d="100"/>
          <a:sy n="100" d="100"/>
        </p:scale>
        <p:origin x="-324" y="-6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9F33D-5663-4B1F-A901-D04A6EB71D7A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C0C4-04B0-43FC-9097-A269978397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3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2018249"/>
          </a:xfrm>
        </p:spPr>
        <p:txBody>
          <a:bodyPr/>
          <a:lstStyle>
            <a:lvl1pPr>
              <a:defRPr>
                <a:solidFill>
                  <a:srgbClr val="003D79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7620"/>
            <a:ext cx="6400800" cy="5453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12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4925" y="5356225"/>
            <a:ext cx="1800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600" smtClean="0">
                <a:solidFill>
                  <a:srgbClr val="7F7F7F"/>
                </a:solidFill>
              </a:rPr>
              <a:t>WWW.EOS.RU</a:t>
            </a:r>
            <a:endParaRPr lang="ru-RU" altLang="ru-RU" sz="1600" smtClean="0">
              <a:solidFill>
                <a:srgbClr val="7F7F7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188"/>
            <a:ext cx="8229600" cy="43204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/>
          <a:lstStyle>
            <a:lvl1pPr marL="0" indent="0">
              <a:buClr>
                <a:srgbClr val="00ABCD"/>
              </a:buClr>
              <a:buNone/>
              <a:defRPr sz="28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Clr>
                <a:srgbClr val="00ABCD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rgbClr val="BDCF31"/>
              </a:buClr>
              <a:defRPr sz="2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49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93389-C8CE-4C01-B6AE-30AC7DB5173E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CC7FF-0918-4B9F-9C61-ECDD33753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//commons.wikimedia.org/wiki/File:Kaliningrad_Oblast_Coat_of_Arms_2006.sv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ru.wikipedia.org/wiki/%D0%A4%D0%B0%D0%B9%D0%BB:Logo_EOS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search?source=psearch&amp;img_url=http://hr.mos.ru/upload/1010/45113478.jpg&amp;uinfo=sw-1264-sh-884-fw-0-fh-598-pd-1&amp;text=%D0%BB%D0%BE%D0%B3%D0%BE%D1%82%D0%B8%D0%BF%20%D0%B3%D0%BE%D1%81%D1%83%D1%81%D0%BB%D1%83%D0%B3%D0%B8&amp;noreask=1&amp;pos=2&amp;lr=213&amp;rpt=sim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search?source=psearch&amp;img_url=http://hr.mos.ru/upload/1010/45113478.jpg&amp;uinfo=sw-1264-sh-884-fw-0-fh-598-pd-1&amp;text=%D0%BB%D0%BE%D0%B3%D0%BE%D1%82%D0%B8%D0%BF%20%D0%B3%D0%BE%D1%81%D1%83%D1%81%D0%BB%D1%83%D0%B3%D0%B8&amp;noreask=1&amp;pos=2&amp;lr=213&amp;rpt=simag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image" Target="../media/image12.emf"/><Relationship Id="rId39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2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20.bin"/><Relationship Id="rId38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oleObject" Target="../embeddings/oleObject16.bin"/><Relationship Id="rId41" Type="http://schemas.openxmlformats.org/officeDocument/2006/relationships/oleObject" Target="../embeddings/oleObject2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19.bin"/><Relationship Id="rId37" Type="http://schemas.openxmlformats.org/officeDocument/2006/relationships/oleObject" Target="../embeddings/oleObject24.bin"/><Relationship Id="rId40" Type="http://schemas.openxmlformats.org/officeDocument/2006/relationships/oleObject" Target="../embeddings/oleObject2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3.emf"/><Relationship Id="rId36" Type="http://schemas.openxmlformats.org/officeDocument/2006/relationships/oleObject" Target="../embeddings/oleObject23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8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1.emf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7.bin"/><Relationship Id="rId35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20193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Практический опыт построения региональных информационных систем электронного правительства. Оказание госуслуг, межведомственный документооборот.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937000"/>
            <a:ext cx="6400800" cy="5461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Сергей Полтев,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Руководитель направления современных </a:t>
            </a:r>
            <a:r>
              <a:rPr lang="en-US" dirty="0" smtClean="0"/>
              <a:t>ECM-</a:t>
            </a:r>
            <a:r>
              <a:rPr lang="ru-RU" dirty="0" smtClean="0"/>
              <a:t>решений, ЭОС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200" dirty="0"/>
              <a:t>Этапы реализации проекта по оказанию государственных услуг</a:t>
            </a:r>
            <a:endParaRPr lang="ru-RU" altLang="ru-RU" sz="2200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51235" y="1345332"/>
            <a:ext cx="8712968" cy="3960440"/>
          </a:xfrm>
        </p:spPr>
        <p:txBody>
          <a:bodyPr/>
          <a:lstStyle/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Настройка EOS for SharePoint </a:t>
            </a:r>
          </a:p>
          <a:p>
            <a:pPr marL="1200150" lvl="1" indent="-4572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/>
              <a:t>Применение новой терминологии (карточка заявки, виды услуг, дополнительные статусы  и т.д.);</a:t>
            </a:r>
          </a:p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Создан необходимый набор карточек заявок государственных услуг</a:t>
            </a:r>
          </a:p>
          <a:p>
            <a:pPr marL="1200150" lvl="1" indent="-4572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/>
              <a:t>Создание специализированных карточек заявок на оказание услуг</a:t>
            </a:r>
          </a:p>
          <a:p>
            <a:pPr marL="1200150" lvl="1" indent="-4572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/>
              <a:t>Создание универсальной карточки заявки на оказание услуги</a:t>
            </a:r>
          </a:p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Набор необходимых справочников</a:t>
            </a:r>
          </a:p>
          <a:p>
            <a:pPr marL="1200150" lvl="1" indent="-4572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/>
              <a:t>КЛАДР, ОКОГУ  и </a:t>
            </a:r>
            <a:r>
              <a:rPr lang="ru-RU" altLang="ru-RU" sz="1400" dirty="0" smtClean="0"/>
              <a:t>другие</a:t>
            </a:r>
            <a:endParaRPr lang="ru-RU" altLang="ru-RU" sz="1400" dirty="0"/>
          </a:p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Настройка административного регламента</a:t>
            </a:r>
          </a:p>
          <a:p>
            <a:pPr marL="1200150" lvl="1" indent="-4572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/>
              <a:t>Запросы в организации, участвующие в оказании услуг (переименование поручений)</a:t>
            </a:r>
          </a:p>
          <a:p>
            <a:pPr marL="1200150" lvl="1" indent="-4572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/>
              <a:t>Настройка автоматического процесса обработки новой заявки (аналогично системе документооборота)</a:t>
            </a:r>
          </a:p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Проведён «пилот» на оказание 3 (трёх) государственных услуг</a:t>
            </a:r>
            <a:endParaRPr lang="ru-RU" altLang="ru-RU" sz="2000" dirty="0" smtClean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650" y="773113"/>
            <a:ext cx="7704138" cy="428203"/>
          </a:xfrm>
          <a:prstGeom prst="round2DiagRect">
            <a:avLst/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ЭТАП 1</a:t>
            </a:r>
            <a:endParaRPr lang="ru-RU" altLang="ru-RU" sz="24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700" dirty="0"/>
              <a:t>Авторизация, описание услуги и заполнение данных</a:t>
            </a:r>
            <a:endParaRPr lang="ru-RU" altLang="ru-RU" sz="2700" dirty="0" smtClean="0"/>
          </a:p>
        </p:txBody>
      </p:sp>
      <p:pic>
        <p:nvPicPr>
          <p:cNvPr id="4" name="Picture 2" descr="C:\Users\lcesqmry\Desktop\Выступления-2012\_Скриншоты для СОГУ\Скирншоты для презентаций\0-0 ЕПГУ - Авториз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5292"/>
            <a:ext cx="5833421" cy="3435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cesqmry\Desktop\Выступления-2012\_Скриншоты для СОГУ\Скирншоты для презентаций\0-1 ЕПГУ - Описание услуг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45532"/>
            <a:ext cx="5576706" cy="44616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cesqmry\Desktop\Выступления-2012\_Скриншоты для СОГУ\Скирншоты для презентаций\0-2 ЕПГУ - Заполнение данны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18" y="988962"/>
            <a:ext cx="4786638" cy="4170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Детализация по услуге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cesqmry\Desktop\Выступления-2012\_Скриншоты для СОГУ\Скирншоты для презентаций\0-5 ЕПГУ - Мои заяв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8" y="697260"/>
            <a:ext cx="6488262" cy="4534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cesqmry\Desktop\Выступления-2012\_Скриншоты для СОГУ\Скирншоты для презентаций\0-6 ЕПГУ - Детализация по заявк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5292"/>
            <a:ext cx="6552728" cy="41634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cesqmry\Desktop\Выступления-2012\_Скриншоты для СОГУ\Скирншоты для презентаций\4 Карточка заяв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65" y="1114812"/>
            <a:ext cx="6061866" cy="39044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700" dirty="0"/>
              <a:t>Прикреплённые файлы в карточке и текст </a:t>
            </a:r>
            <a:r>
              <a:rPr lang="ru-RU" altLang="ru-RU" sz="2700" dirty="0" smtClean="0"/>
              <a:t>заявки</a:t>
            </a:r>
          </a:p>
        </p:txBody>
      </p:sp>
      <p:pic>
        <p:nvPicPr>
          <p:cNvPr id="4" name="Picture 2" descr="C:\Users\lcesqmry\Desktop\Выступления-2012\_Скриншоты для СОГУ\Скирншоты для презентаций\5 Файлы карточ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" y="720136"/>
            <a:ext cx="7506419" cy="44030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>
            <a:cxnSpLocks noChangeShapeType="1"/>
          </p:cNvCxnSpPr>
          <p:nvPr/>
        </p:nvCxnSpPr>
        <p:spPr bwMode="auto">
          <a:xfrm flipH="1">
            <a:off x="1403648" y="2851153"/>
            <a:ext cx="1728193" cy="58241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3" descr="C:\Users\lcesqmry\Desktop\Выступления-2012\_Скриншоты для СОГУ\Скирншоты для презентаций\6 Текст заяв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7260"/>
            <a:ext cx="3798166" cy="4640084"/>
          </a:xfrm>
          <a:prstGeom prst="rect">
            <a:avLst/>
          </a:prstGeom>
          <a:noFill/>
          <a:ln w="9525">
            <a:solidFill>
              <a:srgbClr val="003D7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0116" y="3721597"/>
            <a:ext cx="588525" cy="1008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Char char="•"/>
              <a:defRPr sz="3200" b="1">
                <a:solidFill>
                  <a:srgbClr val="00547E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800" b="1">
                <a:solidFill>
                  <a:srgbClr val="00547E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 b="1">
                <a:solidFill>
                  <a:srgbClr val="00547E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000" b="1">
                <a:solidFill>
                  <a:srgbClr val="00547E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Заявки по состоянию и статус заявки (для ЕПГУ</a:t>
            </a:r>
            <a:r>
              <a:rPr lang="ru-RU" altLang="ru-RU" sz="2800" dirty="0" smtClean="0"/>
              <a:t>)</a:t>
            </a:r>
          </a:p>
        </p:txBody>
      </p:sp>
      <p:pic>
        <p:nvPicPr>
          <p:cNvPr id="4" name="Picture 2" descr="C:\Users\lcesqmry\Desktop\Выступления-2012\_Скриншоты для СОГУ\Скирншоты для презентаций\4-1 Карточка заявки с меню и боковой панель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0224"/>
            <a:ext cx="7350764" cy="41773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cesqmry\Desktop\Выступления-2012\_Скриншоты для СОГУ\Скирншоты для презентаций\4-2 Обновление статуса заяв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83" y="646868"/>
            <a:ext cx="4111723" cy="46615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3386"/>
            <a:ext cx="7353500" cy="4459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72200" y="1705372"/>
            <a:ext cx="1240630" cy="68255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Char char="•"/>
              <a:defRPr sz="3200" b="1">
                <a:solidFill>
                  <a:srgbClr val="00547E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800" b="1">
                <a:solidFill>
                  <a:srgbClr val="00547E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 b="1">
                <a:solidFill>
                  <a:srgbClr val="00547E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000" b="1">
                <a:solidFill>
                  <a:srgbClr val="00547E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 b="1">
                <a:solidFill>
                  <a:srgbClr val="00547E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200" dirty="0"/>
              <a:t>Этапы реализации проекта по оказанию государственных услуг</a:t>
            </a:r>
            <a:endParaRPr lang="ru-RU" altLang="ru-RU" sz="2200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95535" y="1561356"/>
            <a:ext cx="8496945" cy="3744416"/>
          </a:xfrm>
        </p:spPr>
        <p:txBody>
          <a:bodyPr/>
          <a:lstStyle/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Интеграция со СМЭВ </a:t>
            </a:r>
          </a:p>
          <a:p>
            <a:pPr marL="1200150" lvl="1" indent="-4572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/>
              <a:t>Определение списка государственных и муниципальных услуг, оказываемых системой СОГУ;</a:t>
            </a:r>
          </a:p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Взаимодействие и интеграция с РОИВ</a:t>
            </a:r>
          </a:p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Настройка  </a:t>
            </a:r>
            <a:r>
              <a:rPr lang="ru-RU" altLang="ru-RU" sz="2000" dirty="0" smtClean="0"/>
              <a:t>административны</a:t>
            </a:r>
            <a:r>
              <a:rPr lang="ru-RU" altLang="ru-RU" sz="2000" dirty="0"/>
              <a:t>х</a:t>
            </a:r>
            <a:r>
              <a:rPr lang="ru-RU" altLang="ru-RU" sz="2000" dirty="0" smtClean="0"/>
              <a:t> регламентов </a:t>
            </a:r>
            <a:r>
              <a:rPr lang="ru-RU" altLang="ru-RU" sz="2000" dirty="0"/>
              <a:t>для оказания муниципальных услуг</a:t>
            </a:r>
          </a:p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Подключение дополнительных </a:t>
            </a:r>
            <a:r>
              <a:rPr lang="ru-RU" altLang="ru-RU" sz="2000" dirty="0" smtClean="0"/>
              <a:t>рабочих мест</a:t>
            </a:r>
            <a:endParaRPr lang="ru-RU" altLang="ru-RU" sz="2000" dirty="0"/>
          </a:p>
          <a:p>
            <a:pPr marL="457200" indent="-457200" eaLnBrk="1" hangingPunct="1">
              <a:buSzPct val="115000"/>
              <a:buFont typeface="Arial" panose="020B0604020202020204" pitchFamily="34" charset="0"/>
              <a:buChar char="•"/>
            </a:pPr>
            <a:r>
              <a:rPr lang="ru-RU" altLang="ru-RU" sz="2000" dirty="0"/>
              <a:t>База </a:t>
            </a:r>
            <a:r>
              <a:rPr lang="ru-RU" altLang="ru-RU" sz="2000" dirty="0" smtClean="0"/>
              <a:t>знаний:</a:t>
            </a:r>
          </a:p>
          <a:p>
            <a:pPr marL="1200150" lvl="1" indent="-4572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/>
              <a:t>Правоустанавливающие, разрешительные документы и  распоряжения, приказы и т.д.  </a:t>
            </a:r>
            <a:r>
              <a:rPr lang="en-US" altLang="ru-RU" sz="1400" dirty="0" smtClean="0"/>
              <a:t/>
            </a:r>
            <a:br>
              <a:rPr lang="en-US" altLang="ru-RU" sz="1400" dirty="0" smtClean="0"/>
            </a:br>
            <a:r>
              <a:rPr lang="ru-RU" altLang="ru-RU" sz="1400" dirty="0" smtClean="0"/>
              <a:t>и </a:t>
            </a:r>
            <a:r>
              <a:rPr lang="ru-RU" altLang="ru-RU" sz="1400" dirty="0"/>
              <a:t>другие сопутствующие документы  сопутствующие оказанию государственных услуг.</a:t>
            </a:r>
            <a:endParaRPr lang="ru-RU" altLang="ru-RU" sz="1400" dirty="0" smtClean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650" y="773113"/>
            <a:ext cx="7704138" cy="428203"/>
          </a:xfrm>
          <a:prstGeom prst="round2DiagRect">
            <a:avLst/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ЭТАП </a:t>
            </a:r>
            <a:r>
              <a:rPr lang="en-US" altLang="ru-RU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</a:t>
            </a:r>
            <a:endParaRPr lang="ru-RU" altLang="ru-RU" sz="24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Проект ЭОС в Калининградской области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2123728" y="1057300"/>
            <a:ext cx="6563072" cy="108012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Проект по автоматизации документооборота </a:t>
            </a:r>
            <a:r>
              <a:rPr lang="en-US" altLang="ru-RU" sz="2000" dirty="0" smtClean="0"/>
              <a:t/>
            </a:r>
            <a:br>
              <a:rPr lang="en-US" altLang="ru-RU" sz="2000" dirty="0" smtClean="0"/>
            </a:br>
            <a:r>
              <a:rPr lang="ru-RU" altLang="ru-RU" sz="2000" dirty="0" smtClean="0"/>
              <a:t>и </a:t>
            </a:r>
            <a:r>
              <a:rPr lang="ru-RU" altLang="ru-RU" sz="2000" dirty="0"/>
              <a:t>делопроизводства в Правительстве Калининградской области начат в 2003 </a:t>
            </a:r>
            <a:r>
              <a:rPr lang="ru-RU" altLang="ru-RU" sz="2000" dirty="0" smtClean="0"/>
              <a:t>году</a:t>
            </a:r>
            <a:endParaRPr lang="ru-RU" altLang="ru-RU" sz="2000" dirty="0"/>
          </a:p>
        </p:txBody>
      </p:sp>
      <p:pic>
        <p:nvPicPr>
          <p:cNvPr id="4" name="Picture 11" descr="http://upload.wikimedia.org/wikipedia/commons/thumb/9/9f/Kaliningrad_Oblast_Coat_of_Arms_2006.svg/200px-Kaliningrad_Oblast_Coat_of_Arms_2006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1" y="813569"/>
            <a:ext cx="12731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 EO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6" y="2857500"/>
            <a:ext cx="1368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3" y="4331271"/>
            <a:ext cx="14287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2123728" y="2642082"/>
            <a:ext cx="6563072" cy="12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F3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Система «ДЕЛО» успешно внедрена 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r>
              <a:rPr lang="ru-RU" altLang="ru-RU" sz="2000" dirty="0"/>
              <a:t>в Администрации Калининградской области, 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r>
              <a:rPr lang="ru-RU" altLang="ru-RU" sz="2000" dirty="0"/>
              <a:t>в Министерствах и ведомствах, во всех муниципальных районных </a:t>
            </a:r>
            <a:r>
              <a:rPr lang="ru-RU" altLang="ru-RU" sz="2000" dirty="0" smtClean="0"/>
              <a:t>образованиях</a:t>
            </a:r>
            <a:endParaRPr lang="ru-RU" alt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123728" y="4253243"/>
            <a:ext cx="6563072" cy="7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F3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В 2012 году начат проект по переводу муниципальных услуг в электронный 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755650" y="121444"/>
            <a:ext cx="8229600" cy="431800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ru-RU" altLang="ru-RU" sz="2300" dirty="0"/>
              <a:t>Архитектура типовой подсистемы оказания государственных </a:t>
            </a:r>
            <a:r>
              <a:rPr lang="en-US" altLang="ru-RU" sz="2300" dirty="0" smtClean="0"/>
              <a:t/>
            </a:r>
            <a:br>
              <a:rPr lang="en-US" altLang="ru-RU" sz="2300" dirty="0" smtClean="0"/>
            </a:br>
            <a:r>
              <a:rPr lang="ru-RU" altLang="ru-RU" sz="2300" dirty="0" smtClean="0"/>
              <a:t>и </a:t>
            </a:r>
            <a:r>
              <a:rPr lang="ru-RU" altLang="ru-RU" sz="2300" dirty="0"/>
              <a:t>муниципальных услуг на базе системы «ДЕЛО</a:t>
            </a:r>
            <a:r>
              <a:rPr lang="ru-RU" altLang="ru-RU" sz="2300" dirty="0" smtClean="0"/>
              <a:t>»</a:t>
            </a:r>
          </a:p>
        </p:txBody>
      </p:sp>
      <p:pic>
        <p:nvPicPr>
          <p:cNvPr id="4" name="Picture 2" descr="C:\Users\lcesqmry\Desktop\Выступления-2013\Ханты-Мансийск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7260"/>
            <a:ext cx="4628687" cy="4536503"/>
          </a:xfrm>
          <a:prstGeom prst="rect">
            <a:avLst/>
          </a:prstGeom>
          <a:noFill/>
          <a:ln w="9525">
            <a:solidFill>
              <a:srgbClr val="003D7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96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Диспетчер СМЭВ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755650" y="121444"/>
            <a:ext cx="8229600" cy="431800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ru-RU" altLang="ru-RU" sz="2300" dirty="0"/>
              <a:t>Архитектура типовой подсистемы оказания государственных </a:t>
            </a:r>
            <a:r>
              <a:rPr lang="en-US" altLang="ru-RU" sz="2300" dirty="0" smtClean="0"/>
              <a:t/>
            </a:r>
            <a:br>
              <a:rPr lang="en-US" altLang="ru-RU" sz="2300" dirty="0" smtClean="0"/>
            </a:br>
            <a:r>
              <a:rPr lang="ru-RU" altLang="ru-RU" sz="2300" dirty="0" smtClean="0"/>
              <a:t>и </a:t>
            </a:r>
            <a:r>
              <a:rPr lang="ru-RU" altLang="ru-RU" sz="2300" dirty="0"/>
              <a:t>муниципальных услуг на базе системы «ДЕЛО</a:t>
            </a:r>
            <a:r>
              <a:rPr lang="ru-RU" altLang="ru-RU" sz="2300" dirty="0" smtClean="0"/>
              <a:t>»</a:t>
            </a:r>
          </a:p>
        </p:txBody>
      </p:sp>
      <p:pic>
        <p:nvPicPr>
          <p:cNvPr id="5" name="Picture 2" descr="C:\Users\lcesqmry\Desktop\Выступления-2013\Ханты-Мансийск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5" y="735674"/>
            <a:ext cx="4187371" cy="4206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cesqmry\Desktop\Выступления-2013\Ханты-Мансийск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35673"/>
            <a:ext cx="3679923" cy="4206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Функции СЭД «ДЕЛО» при оказании государственных услуг</a:t>
            </a:r>
            <a:endParaRPr lang="ru-RU" altLang="ru-RU" sz="2400" dirty="0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5652120" y="769269"/>
            <a:ext cx="3322712" cy="1008112"/>
          </a:xfrm>
        </p:spPr>
        <p:txBody>
          <a:bodyPr/>
          <a:lstStyle/>
          <a:p>
            <a:pPr marL="171450" indent="-171450" eaLnBrk="1" hangingPunct="1">
              <a:buSzPct val="150000"/>
              <a:buFont typeface="Arial" panose="020B0604020202020204" pitchFamily="34" charset="0"/>
              <a:buChar char="•"/>
            </a:pPr>
            <a:r>
              <a:rPr lang="ru-RU" altLang="ru-RU" sz="1100" b="1" dirty="0" smtClean="0">
                <a:latin typeface="Segoe UI Light" panose="020B0502040204020203" pitchFamily="34" charset="0"/>
              </a:rPr>
              <a:t>Автоматическая </a:t>
            </a:r>
            <a:r>
              <a:rPr lang="ru-RU" altLang="ru-RU" sz="1100" b="1" dirty="0">
                <a:latin typeface="Segoe UI Light" panose="020B0502040204020203" pitchFamily="34" charset="0"/>
              </a:rPr>
              <a:t>регистрация заявок </a:t>
            </a:r>
            <a:r>
              <a:rPr lang="ru-RU" altLang="ru-RU" sz="1100" b="1" dirty="0" smtClean="0">
                <a:latin typeface="Segoe UI Light" panose="020B0502040204020203" pitchFamily="34" charset="0"/>
              </a:rPr>
              <a:t/>
            </a:r>
            <a:br>
              <a:rPr lang="ru-RU" altLang="ru-RU" sz="1100" b="1" dirty="0" smtClean="0">
                <a:latin typeface="Segoe UI Light" panose="020B0502040204020203" pitchFamily="34" charset="0"/>
              </a:rPr>
            </a:br>
            <a:r>
              <a:rPr lang="ru-RU" altLang="ru-RU" sz="1100" b="1" dirty="0" smtClean="0">
                <a:latin typeface="Segoe UI Light" panose="020B0502040204020203" pitchFamily="34" charset="0"/>
              </a:rPr>
              <a:t>на </a:t>
            </a:r>
            <a:r>
              <a:rPr lang="ru-RU" altLang="ru-RU" sz="1100" b="1" dirty="0">
                <a:latin typeface="Segoe UI Light" panose="020B0502040204020203" pitchFamily="34" charset="0"/>
              </a:rPr>
              <a:t>оказание государственных услуг, поступающих с «Единого портала государственных </a:t>
            </a:r>
            <a:r>
              <a:rPr lang="ru-RU" altLang="ru-RU" sz="1100" b="1" dirty="0" smtClean="0">
                <a:latin typeface="Segoe UI Light" panose="020B0502040204020203" pitchFamily="34" charset="0"/>
              </a:rPr>
              <a:t>и </a:t>
            </a:r>
            <a:r>
              <a:rPr lang="ru-RU" altLang="ru-RU" sz="1100" b="1" dirty="0">
                <a:latin typeface="Segoe UI Light" panose="020B0502040204020203" pitchFamily="34" charset="0"/>
              </a:rPr>
              <a:t>муниципальных услуг» (ЕПГУ), </a:t>
            </a:r>
            <a:r>
              <a:rPr lang="ru-RU" altLang="ru-RU" sz="1100" b="1" u="sng" dirty="0" smtClean="0">
                <a:solidFill>
                  <a:srgbClr val="00ABCD"/>
                </a:solidFill>
                <a:latin typeface="Segoe UI Light" panose="020B0502040204020203" pitchFamily="34" charset="0"/>
              </a:rPr>
              <a:t>www.gosuslugi.ru</a:t>
            </a:r>
            <a:endParaRPr lang="ru-RU" alt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652120" y="1831784"/>
            <a:ext cx="33227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F3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1" hangingPunct="1">
              <a:buSzPct val="150000"/>
              <a:buFont typeface="Arial" panose="020B0604020202020204" pitchFamily="34" charset="0"/>
              <a:buChar char="•"/>
            </a:pPr>
            <a:r>
              <a:rPr lang="ru-RU" altLang="ru-RU" sz="1100" b="1" dirty="0" smtClean="0">
                <a:latin typeface="Segoe UI Light" panose="020B0502040204020203" pitchFamily="34" charset="0"/>
              </a:rPr>
              <a:t>Прием </a:t>
            </a:r>
            <a:r>
              <a:rPr lang="ru-RU" altLang="ru-RU" sz="1100" b="1" dirty="0">
                <a:latin typeface="Segoe UI Light" panose="020B0502040204020203" pitchFamily="34" charset="0"/>
              </a:rPr>
              <a:t>заявок на оказание услуг через многофункциональные центры (МФЦ) предоставления </a:t>
            </a:r>
            <a:r>
              <a:rPr lang="ru-RU" altLang="ru-RU" sz="1100" b="1" dirty="0" smtClean="0">
                <a:latin typeface="Segoe UI Light" panose="020B0502040204020203" pitchFamily="34" charset="0"/>
              </a:rPr>
              <a:t>услуг</a:t>
            </a:r>
            <a:endParaRPr lang="ru-RU" alt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627125" y="2534259"/>
            <a:ext cx="35533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F3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1" hangingPunct="1">
              <a:buSzPct val="150000"/>
              <a:buFont typeface="Arial" panose="020B0604020202020204" pitchFamily="34" charset="0"/>
              <a:buChar char="•"/>
            </a:pPr>
            <a:r>
              <a:rPr lang="ru-RU" altLang="ru-RU" sz="1100" b="1" dirty="0" smtClean="0">
                <a:latin typeface="Segoe UI Light" panose="020B0502040204020203" pitchFamily="34" charset="0"/>
              </a:rPr>
              <a:t>Создание </a:t>
            </a:r>
            <a:r>
              <a:rPr lang="ru-RU" altLang="ru-RU" sz="1100" b="1" dirty="0">
                <a:latin typeface="Segoe UI Light" panose="020B0502040204020203" pitchFamily="34" charset="0"/>
              </a:rPr>
              <a:t>межведомственных запросов (через </a:t>
            </a:r>
            <a:r>
              <a:rPr lang="ru-RU" altLang="ru-RU" sz="1100" b="1" dirty="0" smtClean="0">
                <a:latin typeface="Segoe UI Light" panose="020B0502040204020203" pitchFamily="34" charset="0"/>
              </a:rPr>
              <a:t/>
            </a:r>
            <a:br>
              <a:rPr lang="ru-RU" altLang="ru-RU" sz="1100" b="1" dirty="0" smtClean="0">
                <a:latin typeface="Segoe UI Light" panose="020B0502040204020203" pitchFamily="34" charset="0"/>
              </a:rPr>
            </a:br>
            <a:r>
              <a:rPr lang="ru-RU" altLang="ru-RU" sz="1100" b="1" dirty="0" smtClean="0">
                <a:latin typeface="Segoe UI Light" panose="020B0502040204020203" pitchFamily="34" charset="0"/>
              </a:rPr>
              <a:t>СМЭВ</a:t>
            </a:r>
            <a:r>
              <a:rPr lang="ru-RU" altLang="ru-RU" sz="1100" b="1" dirty="0">
                <a:latin typeface="Segoe UI Light" panose="020B0502040204020203" pitchFamily="34" charset="0"/>
              </a:rPr>
              <a:t>) на получение информации, необходимой </a:t>
            </a:r>
            <a:r>
              <a:rPr lang="ru-RU" altLang="ru-RU" sz="1100" b="1" dirty="0" smtClean="0">
                <a:latin typeface="Segoe UI Light" panose="020B0502040204020203" pitchFamily="34" charset="0"/>
              </a:rPr>
              <a:t/>
            </a:r>
            <a:br>
              <a:rPr lang="ru-RU" altLang="ru-RU" sz="1100" b="1" dirty="0" smtClean="0">
                <a:latin typeface="Segoe UI Light" panose="020B0502040204020203" pitchFamily="34" charset="0"/>
              </a:rPr>
            </a:br>
            <a:r>
              <a:rPr lang="ru-RU" altLang="ru-RU" sz="1100" b="1" dirty="0" smtClean="0">
                <a:latin typeface="Segoe UI Light" panose="020B0502040204020203" pitchFamily="34" charset="0"/>
              </a:rPr>
              <a:t>для </a:t>
            </a:r>
            <a:r>
              <a:rPr lang="ru-RU" altLang="ru-RU" sz="1100" b="1" dirty="0">
                <a:latin typeface="Segoe UI Light" panose="020B0502040204020203" pitchFamily="34" charset="0"/>
              </a:rPr>
              <a:t>оказания </a:t>
            </a:r>
            <a:r>
              <a:rPr lang="ru-RU" altLang="ru-RU" sz="1100" b="1" dirty="0" smtClean="0">
                <a:latin typeface="Segoe UI Light" panose="020B0502040204020203" pitchFamily="34" charset="0"/>
              </a:rPr>
              <a:t>услуги</a:t>
            </a:r>
            <a:endParaRPr lang="ru-RU" alt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627125" y="3236734"/>
            <a:ext cx="3553387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F3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1" hangingPunct="1">
              <a:buSzPct val="150000"/>
              <a:buFont typeface="Arial" panose="020B0604020202020204" pitchFamily="34" charset="0"/>
              <a:buChar char="•"/>
            </a:pPr>
            <a:r>
              <a:rPr lang="ru-RU" altLang="ru-RU" sz="1100" b="1" dirty="0">
                <a:latin typeface="Segoe UI Light" panose="020B0502040204020203" pitchFamily="34" charset="0"/>
              </a:rPr>
              <a:t>Формирование отчетов по предоставлению услуг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5627125" y="3614377"/>
            <a:ext cx="3553387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F3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1" hangingPunct="1">
              <a:buSzPct val="150000"/>
              <a:buFont typeface="Arial" panose="020B0604020202020204" pitchFamily="34" charset="0"/>
              <a:buChar char="•"/>
            </a:pPr>
            <a:r>
              <a:rPr lang="ru-RU" altLang="ru-RU" sz="1100" b="1" dirty="0" smtClean="0">
                <a:latin typeface="Segoe UI Light" panose="020B0502040204020203" pitchFamily="34" charset="0"/>
              </a:rPr>
              <a:t>Хранение </a:t>
            </a:r>
            <a:r>
              <a:rPr lang="ru-RU" altLang="ru-RU" sz="1100" b="1" dirty="0">
                <a:latin typeface="Segoe UI Light" panose="020B0502040204020203" pitchFamily="34" charset="0"/>
              </a:rPr>
              <a:t>истории обработки по предоставлению услуг и межведомственному взаимодействию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627125" y="4100827"/>
            <a:ext cx="3553387" cy="28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F3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1" hangingPunct="1">
              <a:buSzPct val="150000"/>
              <a:buFont typeface="Arial" panose="020B0604020202020204" pitchFamily="34" charset="0"/>
              <a:buChar char="•"/>
            </a:pPr>
            <a:r>
              <a:rPr lang="ru-RU" altLang="ru-RU" sz="1100" b="1" dirty="0" smtClean="0">
                <a:latin typeface="Segoe UI Light" panose="020B0502040204020203" pitchFamily="34" charset="0"/>
              </a:rPr>
              <a:t>Предоставление </a:t>
            </a:r>
            <a:r>
              <a:rPr lang="ru-RU" altLang="ru-RU" sz="1100" b="1" dirty="0">
                <a:latin typeface="Segoe UI Light" panose="020B0502040204020203" pitchFamily="34" charset="0"/>
              </a:rPr>
              <a:t>информации для других ведомств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627125" y="4441676"/>
            <a:ext cx="3553387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F3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1" hangingPunct="1">
              <a:buSzPct val="150000"/>
              <a:buFont typeface="Arial" panose="020B0604020202020204" pitchFamily="34" charset="0"/>
              <a:buChar char="•"/>
            </a:pPr>
            <a:r>
              <a:rPr lang="ru-RU" altLang="ru-RU" sz="1100" b="1" dirty="0" smtClean="0">
                <a:latin typeface="Segoe UI Light" panose="020B0502040204020203" pitchFamily="34" charset="0"/>
              </a:rPr>
              <a:t>Отправка </a:t>
            </a:r>
            <a:r>
              <a:rPr lang="ru-RU" altLang="ru-RU" sz="1100" b="1" dirty="0">
                <a:latin typeface="Segoe UI Light" panose="020B0502040204020203" pitchFamily="34" charset="0"/>
              </a:rPr>
              <a:t>статуса заявки и направление ответа заявителю в электронной форме – через единый портал госуслуг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59732" y="2045666"/>
            <a:ext cx="1152128" cy="1099866"/>
          </a:xfrm>
          <a:prstGeom prst="round2DiagRect">
            <a:avLst/>
          </a:prstGeom>
          <a:solidFill>
            <a:srgbClr val="003D7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СЭД «ДЕЛО»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23528" y="1633363"/>
            <a:ext cx="1152128" cy="720081"/>
          </a:xfrm>
          <a:prstGeom prst="round2DiagRect">
            <a:avLst>
              <a:gd name="adj1" fmla="val 20730"/>
              <a:gd name="adj2" fmla="val 0"/>
            </a:avLst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ЕПГУ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23528" y="2713898"/>
            <a:ext cx="1152128" cy="719666"/>
          </a:xfrm>
          <a:prstGeom prst="round2DiagRect">
            <a:avLst>
              <a:gd name="adj1" fmla="val 22766"/>
              <a:gd name="adj2" fmla="val 0"/>
            </a:avLst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МФЦ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923928" y="1633363"/>
            <a:ext cx="1440160" cy="720000"/>
          </a:xfrm>
          <a:prstGeom prst="round2DiagRect">
            <a:avLst/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История обработки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067944" y="2713898"/>
            <a:ext cx="1152128" cy="720000"/>
          </a:xfrm>
          <a:prstGeom prst="round2DiagRect">
            <a:avLst>
              <a:gd name="adj1" fmla="val 19715"/>
              <a:gd name="adj2" fmla="val 0"/>
            </a:avLst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Отчеты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3528" y="3739320"/>
            <a:ext cx="4896544" cy="1494444"/>
          </a:xfrm>
          <a:prstGeom prst="round2DiagRect">
            <a:avLst>
              <a:gd name="adj1" fmla="val 11283"/>
              <a:gd name="adj2" fmla="val 0"/>
            </a:avLst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Межведомственное взаимодействие через </a:t>
            </a:r>
            <a:r>
              <a:rPr lang="ru-RU" altLang="ru-RU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СМЭВ</a:t>
            </a:r>
            <a:endParaRPr lang="ru-RU" altLang="ru-RU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95536" y="3830401"/>
            <a:ext cx="1505743" cy="656142"/>
          </a:xfrm>
          <a:prstGeom prst="round2DiagRect">
            <a:avLst>
              <a:gd name="adj1" fmla="val 228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>Запросы </a:t>
            </a:r>
            <a: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>в ФОИВ</a:t>
            </a:r>
            <a:endParaRPr lang="ru-RU" altLang="ru-RU" sz="1400" b="1" dirty="0">
              <a:solidFill>
                <a:srgbClr val="00ABCD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18928" y="3830401"/>
            <a:ext cx="1505743" cy="656142"/>
          </a:xfrm>
          <a:prstGeom prst="round2DiagRect">
            <a:avLst>
              <a:gd name="adj1" fmla="val 228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>Запросы </a:t>
            </a:r>
            <a: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>в ФОИВ</a:t>
            </a:r>
            <a:endParaRPr lang="ru-RU" altLang="ru-RU" sz="1400" b="1" dirty="0">
              <a:solidFill>
                <a:srgbClr val="00ABCD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622454" y="3830401"/>
            <a:ext cx="1505743" cy="656142"/>
          </a:xfrm>
          <a:prstGeom prst="round2DiagRect">
            <a:avLst>
              <a:gd name="adj1" fmla="val 228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>Запросы </a:t>
            </a:r>
            <a: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1400" b="1" dirty="0" smtClean="0">
                <a:solidFill>
                  <a:srgbClr val="00ABCD"/>
                </a:solidFill>
                <a:latin typeface="Segoe UI" pitchFamily="34" charset="0"/>
                <a:cs typeface="Segoe UI" pitchFamily="34" charset="0"/>
              </a:rPr>
              <a:t>в ФОИВ</a:t>
            </a:r>
            <a:endParaRPr lang="ru-RU" altLang="ru-RU" sz="1400" b="1" dirty="0">
              <a:solidFill>
                <a:srgbClr val="00ABCD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83567" y="697260"/>
            <a:ext cx="4444629" cy="666524"/>
          </a:xfrm>
          <a:prstGeom prst="round2DiagRect">
            <a:avLst>
              <a:gd name="adj1" fmla="val 21057"/>
              <a:gd name="adj2" fmla="val 0"/>
            </a:avLst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Предоставление информации через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СМЭВ</a:t>
            </a:r>
          </a:p>
        </p:txBody>
      </p:sp>
      <p:sp>
        <p:nvSpPr>
          <p:cNvPr id="2" name="Стрелка вправо 1"/>
          <p:cNvSpPr/>
          <p:nvPr/>
        </p:nvSpPr>
        <p:spPr>
          <a:xfrm rot="746228">
            <a:off x="1403647" y="1937633"/>
            <a:ext cx="756084" cy="216065"/>
          </a:xfrm>
          <a:prstGeom prst="rightArrow">
            <a:avLst/>
          </a:prstGeom>
          <a:gradFill flip="none" rotWithShape="1">
            <a:gsLst>
              <a:gs pos="0">
                <a:srgbClr val="00ABCD"/>
              </a:gs>
              <a:gs pos="100000">
                <a:srgbClr val="003D7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0749496">
            <a:off x="1389595" y="2946227"/>
            <a:ext cx="756084" cy="216065"/>
          </a:xfrm>
          <a:prstGeom prst="rightArrow">
            <a:avLst/>
          </a:prstGeom>
          <a:gradFill flip="none" rotWithShape="1">
            <a:gsLst>
              <a:gs pos="0">
                <a:srgbClr val="00ABCD"/>
              </a:gs>
              <a:gs pos="100000">
                <a:srgbClr val="003D7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стрелка влево/вправо 2"/>
          <p:cNvSpPr/>
          <p:nvPr/>
        </p:nvSpPr>
        <p:spPr>
          <a:xfrm rot="788573">
            <a:off x="3326517" y="2879862"/>
            <a:ext cx="756084" cy="216024"/>
          </a:xfrm>
          <a:prstGeom prst="leftRightArrow">
            <a:avLst/>
          </a:prstGeom>
          <a:gradFill flip="none" rotWithShape="1">
            <a:gsLst>
              <a:gs pos="0">
                <a:srgbClr val="003D79"/>
              </a:gs>
              <a:gs pos="100000">
                <a:srgbClr val="00AB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9904908">
            <a:off x="3312860" y="2176153"/>
            <a:ext cx="636965" cy="216024"/>
          </a:xfrm>
          <a:prstGeom prst="leftRightArrow">
            <a:avLst/>
          </a:prstGeom>
          <a:gradFill flip="none" rotWithShape="1">
            <a:gsLst>
              <a:gs pos="0">
                <a:srgbClr val="003D79"/>
              </a:gs>
              <a:gs pos="100000">
                <a:srgbClr val="00AB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2153889" y="3334393"/>
            <a:ext cx="593788" cy="216065"/>
          </a:xfrm>
          <a:prstGeom prst="rightArrow">
            <a:avLst/>
          </a:prstGeom>
          <a:gradFill flip="none" rotWithShape="1">
            <a:gsLst>
              <a:gs pos="0">
                <a:srgbClr val="00ABCD"/>
              </a:gs>
              <a:gs pos="100000">
                <a:srgbClr val="003D7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2654905" y="3334394"/>
            <a:ext cx="593789" cy="216065"/>
          </a:xfrm>
          <a:prstGeom prst="rightArrow">
            <a:avLst/>
          </a:prstGeom>
          <a:gradFill flip="none" rotWithShape="1">
            <a:gsLst>
              <a:gs pos="0">
                <a:srgbClr val="00ABCD"/>
              </a:gs>
              <a:gs pos="100000">
                <a:srgbClr val="003D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2357797" y="1561768"/>
            <a:ext cx="792036" cy="396067"/>
          </a:xfrm>
          <a:prstGeom prst="rightArrow">
            <a:avLst/>
          </a:prstGeom>
          <a:gradFill flip="none" rotWithShape="1">
            <a:gsLst>
              <a:gs pos="0">
                <a:srgbClr val="00ABCD"/>
              </a:gs>
              <a:gs pos="100000">
                <a:srgbClr val="003D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1700000">
            <a:off x="1496580" y="2231584"/>
            <a:ext cx="756084" cy="216065"/>
          </a:xfrm>
          <a:prstGeom prst="stripedRightArrow">
            <a:avLst/>
          </a:prstGeom>
          <a:gradFill flip="none" rotWithShape="1">
            <a:gsLst>
              <a:gs pos="0">
                <a:srgbClr val="003D79"/>
              </a:gs>
              <a:gs pos="100000">
                <a:srgbClr val="00ABCD"/>
              </a:gs>
            </a:gsLst>
            <a:lin ang="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  <p:bldP spid="23" grpId="0" animBg="1"/>
      <p:bldP spid="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Задачи Электронного Государства</a:t>
            </a:r>
            <a:endParaRPr lang="ru-RU" altLang="ru-RU" sz="2800" smtClean="0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55650" y="773113"/>
            <a:ext cx="7704138" cy="539750"/>
          </a:xfrm>
          <a:prstGeom prst="round2DiagRect">
            <a:avLst/>
          </a:prstGeom>
          <a:solidFill>
            <a:srgbClr val="003D7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Задачи Электронного Государства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55650" y="1704975"/>
            <a:ext cx="4032250" cy="865188"/>
          </a:xfrm>
          <a:prstGeom prst="round2DiagRect">
            <a:avLst>
              <a:gd name="adj1" fmla="val 16815"/>
              <a:gd name="adj2" fmla="val 0"/>
            </a:avLst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ABCD"/>
              </a:buClr>
              <a:defRPr/>
            </a:pPr>
            <a:r>
              <a:rPr lang="ru-RU" altLang="ru-RU" sz="13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Создание единой площадки для эффективного обмена информацией между органами федеральной, региональной властей и граждан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771775" y="2801938"/>
            <a:ext cx="4032250" cy="865187"/>
          </a:xfrm>
          <a:prstGeom prst="round2DiagRect">
            <a:avLst>
              <a:gd name="adj1" fmla="val 16815"/>
              <a:gd name="adj2" fmla="val 0"/>
            </a:avLst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ABCD"/>
              </a:buClr>
              <a:defRPr/>
            </a:pPr>
            <a:r>
              <a:rPr lang="ru-RU" altLang="ru-RU" sz="13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Оказание услуг населению в электронном виде для ускорения процедур и повышения их эффективности, а также для удобства граждан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067175" y="3937000"/>
            <a:ext cx="4392613" cy="1223963"/>
          </a:xfrm>
          <a:prstGeom prst="round2DiagRect">
            <a:avLst>
              <a:gd name="adj1" fmla="val 16815"/>
              <a:gd name="adj2" fmla="val 0"/>
            </a:avLst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ABCD"/>
              </a:buClr>
              <a:defRPr/>
            </a:pPr>
            <a:r>
              <a:rPr lang="ru-RU" altLang="ru-RU" sz="13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Построение и развитие систем межведомственного электронного документооборота, систем успешного взаимодействия населения и бизнеса с государством на основе современных информационных технологий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19475" y="1273175"/>
            <a:ext cx="360363" cy="431800"/>
          </a:xfrm>
          <a:prstGeom prst="downArrow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435600" y="1273175"/>
            <a:ext cx="360363" cy="1512888"/>
          </a:xfrm>
          <a:prstGeom prst="downArrow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96188" y="1273175"/>
            <a:ext cx="360362" cy="2663825"/>
          </a:xfrm>
          <a:prstGeom prst="downArrow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5" grpId="0" animBg="1"/>
      <p:bldP spid="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755650" y="121444"/>
            <a:ext cx="8229600" cy="431800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ru-RU" altLang="ru-RU" sz="2400" dirty="0"/>
              <a:t>Типичные проблемы, возникающие при переводе услуг </a:t>
            </a:r>
            <a:r>
              <a:rPr lang="en-US" altLang="ru-RU" sz="2400" dirty="0" smtClean="0"/>
              <a:t/>
            </a:r>
            <a:br>
              <a:rPr lang="en-US" altLang="ru-RU" sz="2400" dirty="0" smtClean="0"/>
            </a:br>
            <a:r>
              <a:rPr lang="ru-RU" altLang="ru-RU" sz="2400" dirty="0" smtClean="0"/>
              <a:t>в </a:t>
            </a:r>
            <a:r>
              <a:rPr lang="ru-RU" altLang="ru-RU" sz="2400" dirty="0"/>
              <a:t>электронный вид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619672" y="841375"/>
            <a:ext cx="7067128" cy="4264025"/>
          </a:xfrm>
        </p:spPr>
        <p:txBody>
          <a:bodyPr anchor="ctr"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Частое обновление методических рекомендаций.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Частое обновление веб-сервисов различных ведомств.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Частое </a:t>
            </a:r>
            <a:r>
              <a:rPr lang="ru-RU" altLang="ru-RU" dirty="0" smtClean="0"/>
              <a:t>обновление частных технических заданий ( ЧТЗ) и технологических карт (ТКМВ).</a:t>
            </a:r>
            <a:endParaRPr lang="ru-RU" altLang="ru-RU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Периодическая недоступность веб-сервисов различных ведомств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pic>
        <p:nvPicPr>
          <p:cNvPr id="4" name="Picture 2" descr="http://im4-tub-ru.yandex.net/i?id=200413574-6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7332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55650" y="121444"/>
            <a:ext cx="8229600" cy="431800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ru-RU" altLang="ru-RU" sz="2400" dirty="0"/>
              <a:t>Решение компанией ЭОС типичных проблем по переводу госуслуг в электронный </a:t>
            </a:r>
            <a:r>
              <a:rPr lang="ru-RU" altLang="ru-RU" sz="2400" dirty="0" smtClean="0"/>
              <a:t>вид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19672" y="841375"/>
            <a:ext cx="7067128" cy="4264025"/>
          </a:xfrm>
        </p:spPr>
        <p:txBody>
          <a:bodyPr anchor="ctr"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Постоянное отслеживание изменений в методических рекомендациях.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Постоянное взаимодействие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ведомствами.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Постоянное взаимодействие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заказчиком.</a:t>
            </a:r>
          </a:p>
        </p:txBody>
      </p:sp>
      <p:pic>
        <p:nvPicPr>
          <p:cNvPr id="5" name="Picture 2" descr="http://im4-tub-ru.yandex.net/i?id=200413574-6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6135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55576" y="121196"/>
            <a:ext cx="8229600" cy="431800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ru-RU" altLang="ru-RU" sz="2400" dirty="0"/>
              <a:t>Перспективы электронного правительства в Российской Федерации</a:t>
            </a:r>
            <a:endParaRPr lang="ru-RU" altLang="ru-RU" sz="2400" dirty="0" smtClean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650" y="1064990"/>
            <a:ext cx="7704138" cy="1508323"/>
          </a:xfrm>
          <a:prstGeom prst="round2DiagRect">
            <a:avLst/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Правительство России: </a:t>
            </a:r>
            <a:r>
              <a:rPr lang="en-US" alt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US" alt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 </a:t>
            </a:r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настоящее время уделяется много внимания созданию инфраструктуры для оказания государственных услуг в электронном виде как одной из составляющих информационного общества.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55650" y="3005361"/>
            <a:ext cx="7704138" cy="1436315"/>
          </a:xfrm>
          <a:prstGeom prst="round2DiagRect">
            <a:avLst/>
          </a:prstGeom>
          <a:solidFill>
            <a:srgbClr val="BDCF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Планы, озвученные первыми лицами государства: </a:t>
            </a:r>
            <a:r>
              <a:rPr lang="en-US" alt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US" alt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все </a:t>
            </a:r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государственные услуги должны предоставляться в электронном виде к 2015 году.</a:t>
            </a:r>
          </a:p>
        </p:txBody>
      </p:sp>
    </p:spTree>
    <p:extLst>
      <p:ext uri="{BB962C8B-B14F-4D97-AF65-F5344CB8AC3E}">
        <p14:creationId xmlns:p14="http://schemas.microsoft.com/office/powerpoint/2010/main" val="35559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777380"/>
            <a:ext cx="7772400" cy="794643"/>
          </a:xfrm>
        </p:spPr>
        <p:txBody>
          <a:bodyPr/>
          <a:lstStyle/>
          <a:p>
            <a:pPr eaLnBrk="1" hangingPunct="1"/>
            <a:r>
              <a:rPr lang="ru-RU" altLang="ru-RU" sz="4800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857500"/>
            <a:ext cx="6400800" cy="172819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3D79"/>
                </a:solidFill>
              </a:rPr>
              <a:t>WWW.EOS.RU</a:t>
            </a:r>
            <a:endParaRPr lang="ru-RU" dirty="0">
              <a:solidFill>
                <a:srgbClr val="003D7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solidFill>
                  <a:srgbClr val="00ABCD"/>
                </a:solidFill>
              </a:rPr>
              <a:t>E-mail: market@eos.ru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3D7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3D79"/>
                </a:solidFill>
              </a:rPr>
              <a:t>107113,  Москва, ул. </a:t>
            </a:r>
            <a:r>
              <a:rPr lang="ru-RU" dirty="0" err="1">
                <a:solidFill>
                  <a:srgbClr val="003D79"/>
                </a:solidFill>
              </a:rPr>
              <a:t>Шумкина</a:t>
            </a:r>
            <a:r>
              <a:rPr lang="ru-RU" dirty="0">
                <a:solidFill>
                  <a:srgbClr val="003D79"/>
                </a:solidFill>
              </a:rPr>
              <a:t>, д. 20 стр.1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ABCD"/>
                </a:solidFill>
              </a:rPr>
              <a:t>Тел/факс: (495) 221-24-31</a:t>
            </a:r>
          </a:p>
        </p:txBody>
      </p:sp>
    </p:spTree>
    <p:extLst>
      <p:ext uri="{BB962C8B-B14F-4D97-AF65-F5344CB8AC3E}">
        <p14:creationId xmlns:p14="http://schemas.microsoft.com/office/powerpoint/2010/main" val="1310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Госуслуги и электронный документооборот</a:t>
            </a: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4535488" y="624925"/>
            <a:ext cx="4394200" cy="2931075"/>
            <a:chOff x="2880" y="599"/>
            <a:chExt cx="2767" cy="3511"/>
          </a:xfrm>
        </p:grpSpPr>
        <p:sp>
          <p:nvSpPr>
            <p:cNvPr id="8260" name="Rectangle 75"/>
            <p:cNvSpPr>
              <a:spLocks noChangeArrowheads="1"/>
            </p:cNvSpPr>
            <p:nvPr/>
          </p:nvSpPr>
          <p:spPr bwMode="auto">
            <a:xfrm>
              <a:off x="2880" y="696"/>
              <a:ext cx="2767" cy="3414"/>
            </a:xfrm>
            <a:prstGeom prst="round2DiagRect">
              <a:avLst/>
            </a:prstGeom>
            <a:solidFill>
              <a:srgbClr val="00ABCD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8261" name="Text Box 76"/>
            <p:cNvSpPr txBox="1">
              <a:spLocks noChangeArrowheads="1"/>
            </p:cNvSpPr>
            <p:nvPr/>
          </p:nvSpPr>
          <p:spPr bwMode="auto">
            <a:xfrm>
              <a:off x="3016" y="599"/>
              <a:ext cx="254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1" dirty="0">
                  <a:solidFill>
                    <a:schemeClr val="bg1"/>
                  </a:solidFill>
                  <a:latin typeface="Tahoma" pitchFamily="34" charset="0"/>
                </a:rPr>
                <a:t>Органы власти</a:t>
              </a:r>
            </a:p>
          </p:txBody>
        </p:sp>
      </p:grpSp>
      <p:grpSp>
        <p:nvGrpSpPr>
          <p:cNvPr id="6" name="Group 211"/>
          <p:cNvGrpSpPr>
            <a:grpSpLocks/>
          </p:cNvGrpSpPr>
          <p:nvPr/>
        </p:nvGrpSpPr>
        <p:grpSpPr bwMode="auto">
          <a:xfrm>
            <a:off x="4840288" y="1024652"/>
            <a:ext cx="3784600" cy="3971925"/>
            <a:chOff x="3061" y="981"/>
            <a:chExt cx="2384" cy="2502"/>
          </a:xfrm>
        </p:grpSpPr>
        <p:graphicFrame>
          <p:nvGraphicFramePr>
            <p:cNvPr id="8250" name="Object 25"/>
            <p:cNvGraphicFramePr>
              <a:graphicFrameLocks noChangeAspect="1"/>
            </p:cNvGraphicFramePr>
            <p:nvPr/>
          </p:nvGraphicFramePr>
          <p:xfrm>
            <a:off x="4830" y="1253"/>
            <a:ext cx="615" cy="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28" name="Visio" r:id="rId3" imgW="1044587" imgH="1638652" progId="Visio.Drawing.11">
                    <p:embed/>
                  </p:oleObj>
                </mc:Choice>
                <mc:Fallback>
                  <p:oleObj name="Visio" r:id="rId3" imgW="1044587" imgH="1638652" progId="Visio.Drawing.11">
                    <p:embed/>
                    <p:pic>
                      <p:nvPicPr>
                        <p:cNvPr id="0" name="Picture 6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1253"/>
                          <a:ext cx="615" cy="9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51" name="Object 26"/>
            <p:cNvGraphicFramePr>
              <a:graphicFrameLocks noChangeAspect="1"/>
            </p:cNvGraphicFramePr>
            <p:nvPr/>
          </p:nvGraphicFramePr>
          <p:xfrm>
            <a:off x="3061" y="981"/>
            <a:ext cx="1724" cy="2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29" name="Visio" r:id="rId5" imgW="3895968" imgH="5606731" progId="Visio.Drawing.11">
                    <p:embed/>
                  </p:oleObj>
                </mc:Choice>
                <mc:Fallback>
                  <p:oleObj name="Visio" r:id="rId5" imgW="3895968" imgH="5606731" progId="Visio.Drawing.11">
                    <p:embed/>
                    <p:pic>
                      <p:nvPicPr>
                        <p:cNvPr id="0" name="Picture 6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981"/>
                          <a:ext cx="1724" cy="2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52" name="Object 27"/>
            <p:cNvGraphicFramePr>
              <a:graphicFrameLocks noChangeAspect="1"/>
            </p:cNvGraphicFramePr>
            <p:nvPr/>
          </p:nvGraphicFramePr>
          <p:xfrm>
            <a:off x="4105" y="1298"/>
            <a:ext cx="456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0" name="Visio" r:id="rId7" imgW="1044587" imgH="1638652" progId="Visio.Drawing.11">
                    <p:embed/>
                  </p:oleObj>
                </mc:Choice>
                <mc:Fallback>
                  <p:oleObj name="Visio" r:id="rId7" imgW="1044587" imgH="1638652" progId="Visio.Drawing.11">
                    <p:embed/>
                    <p:pic>
                      <p:nvPicPr>
                        <p:cNvPr id="0" name="Picture 6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1298"/>
                          <a:ext cx="456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53" name="Group 210"/>
            <p:cNvGrpSpPr>
              <a:grpSpLocks/>
            </p:cNvGrpSpPr>
            <p:nvPr/>
          </p:nvGrpSpPr>
          <p:grpSpPr bwMode="auto">
            <a:xfrm>
              <a:off x="3299" y="2115"/>
              <a:ext cx="409" cy="363"/>
              <a:chOff x="3299" y="2115"/>
              <a:chExt cx="409" cy="363"/>
            </a:xfrm>
          </p:grpSpPr>
          <p:grpSp>
            <p:nvGrpSpPr>
              <p:cNvPr id="8254" name="Group 207"/>
              <p:cNvGrpSpPr>
                <a:grpSpLocks/>
              </p:cNvGrpSpPr>
              <p:nvPr/>
            </p:nvGrpSpPr>
            <p:grpSpPr bwMode="auto">
              <a:xfrm>
                <a:off x="3299" y="2115"/>
                <a:ext cx="409" cy="363"/>
                <a:chOff x="3299" y="2115"/>
                <a:chExt cx="409" cy="363"/>
              </a:xfrm>
            </p:grpSpPr>
            <p:grpSp>
              <p:nvGrpSpPr>
                <p:cNvPr id="8256" name="Group 202"/>
                <p:cNvGrpSpPr>
                  <a:grpSpLocks/>
                </p:cNvGrpSpPr>
                <p:nvPr/>
              </p:nvGrpSpPr>
              <p:grpSpPr bwMode="auto">
                <a:xfrm>
                  <a:off x="3299" y="2115"/>
                  <a:ext cx="409" cy="363"/>
                  <a:chOff x="3435" y="2296"/>
                  <a:chExt cx="409" cy="363"/>
                </a:xfrm>
              </p:grpSpPr>
              <p:graphicFrame>
                <p:nvGraphicFramePr>
                  <p:cNvPr id="8258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3534" y="2296"/>
                  <a:ext cx="162" cy="3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231" name="Visio" r:id="rId9" imgW="1543210" imgH="3452441" progId="Visio.Drawing.11">
                          <p:embed/>
                        </p:oleObj>
                      </mc:Choice>
                      <mc:Fallback>
                        <p:oleObj name="Visio" r:id="rId9" imgW="1543210" imgH="3452441" progId="Visio.Drawing.11">
                          <p:embed/>
                          <p:pic>
                            <p:nvPicPr>
                              <p:cNvPr id="0" name="Picture 614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34" y="2296"/>
                                <a:ext cx="162" cy="36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259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3435" y="2478"/>
                    <a:ext cx="409" cy="181"/>
                  </a:xfrm>
                  <a:prstGeom prst="rect">
                    <a:avLst/>
                  </a:prstGeom>
                  <a:solidFill>
                    <a:srgbClr val="003D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Arial" charset="0"/>
                    </a:endParaRPr>
                  </a:p>
                </p:txBody>
              </p:sp>
            </p:grpSp>
            <p:sp>
              <p:nvSpPr>
                <p:cNvPr id="8257" name="Oval 206"/>
                <p:cNvSpPr>
                  <a:spLocks noChangeArrowheads="1"/>
                </p:cNvSpPr>
                <p:nvPr/>
              </p:nvSpPr>
              <p:spPr bwMode="auto">
                <a:xfrm>
                  <a:off x="3473" y="2205"/>
                  <a:ext cx="16" cy="1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</p:grpSp>
          <p:sp>
            <p:nvSpPr>
              <p:cNvPr id="8255" name="AutoShape 209"/>
              <p:cNvSpPr>
                <a:spLocks noChangeArrowheads="1"/>
              </p:cNvSpPr>
              <p:nvPr/>
            </p:nvSpPr>
            <p:spPr bwMode="auto">
              <a:xfrm>
                <a:off x="3473" y="2219"/>
                <a:ext cx="16" cy="68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</p:grpSp>
      </p:grpSp>
      <p:sp>
        <p:nvSpPr>
          <p:cNvPr id="17" name="Rectangle 167"/>
          <p:cNvSpPr>
            <a:spLocks noChangeArrowheads="1"/>
          </p:cNvSpPr>
          <p:nvPr/>
        </p:nvSpPr>
        <p:spPr bwMode="auto">
          <a:xfrm>
            <a:off x="214313" y="2789238"/>
            <a:ext cx="3098800" cy="2444526"/>
          </a:xfrm>
          <a:prstGeom prst="round2DiagRect">
            <a:avLst>
              <a:gd name="adj1" fmla="val 9632"/>
              <a:gd name="adj2" fmla="val 0"/>
            </a:avLst>
          </a:prstGeom>
          <a:solidFill>
            <a:srgbClr val="DBEEF4"/>
          </a:solidFill>
          <a:ln w="28575">
            <a:solidFill>
              <a:srgbClr val="00ABC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pSp>
        <p:nvGrpSpPr>
          <p:cNvPr id="18" name="Group 170"/>
          <p:cNvGrpSpPr>
            <a:grpSpLocks/>
          </p:cNvGrpSpPr>
          <p:nvPr/>
        </p:nvGrpSpPr>
        <p:grpSpPr bwMode="auto">
          <a:xfrm>
            <a:off x="4535488" y="3672805"/>
            <a:ext cx="4394200" cy="1560959"/>
            <a:chOff x="2880" y="617"/>
            <a:chExt cx="2767" cy="3493"/>
          </a:xfrm>
        </p:grpSpPr>
        <p:sp>
          <p:nvSpPr>
            <p:cNvPr id="8248" name="Rectangle 171"/>
            <p:cNvSpPr>
              <a:spLocks noChangeArrowheads="1"/>
            </p:cNvSpPr>
            <p:nvPr/>
          </p:nvSpPr>
          <p:spPr bwMode="auto">
            <a:xfrm>
              <a:off x="2880" y="617"/>
              <a:ext cx="2767" cy="3493"/>
            </a:xfrm>
            <a:prstGeom prst="round2DiagRect">
              <a:avLst>
                <a:gd name="adj1" fmla="val 12806"/>
                <a:gd name="adj2" fmla="val 0"/>
              </a:avLst>
            </a:prstGeom>
            <a:solidFill>
              <a:srgbClr val="DBEEF4"/>
            </a:solidFill>
            <a:ln w="28575">
              <a:solidFill>
                <a:srgbClr val="00ABCD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8249" name="Text Box 172"/>
            <p:cNvSpPr txBox="1">
              <a:spLocks noChangeArrowheads="1"/>
            </p:cNvSpPr>
            <p:nvPr/>
          </p:nvSpPr>
          <p:spPr bwMode="auto">
            <a:xfrm>
              <a:off x="3016" y="620"/>
              <a:ext cx="2540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1" dirty="0">
                  <a:solidFill>
                    <a:srgbClr val="003D79"/>
                  </a:solidFill>
                  <a:latin typeface="Tahoma" pitchFamily="34" charset="0"/>
                </a:rPr>
                <a:t>Организации</a:t>
              </a:r>
            </a:p>
          </p:txBody>
        </p:sp>
      </p:grpSp>
      <p:sp>
        <p:nvSpPr>
          <p:cNvPr id="21" name="Rectangle 168"/>
          <p:cNvSpPr>
            <a:spLocks noChangeArrowheads="1"/>
          </p:cNvSpPr>
          <p:nvPr/>
        </p:nvSpPr>
        <p:spPr bwMode="auto">
          <a:xfrm>
            <a:off x="214313" y="680666"/>
            <a:ext cx="3098800" cy="1528762"/>
          </a:xfrm>
          <a:prstGeom prst="round2DiagRect">
            <a:avLst/>
          </a:prstGeom>
          <a:solidFill>
            <a:srgbClr val="DBEEF4"/>
          </a:solidFill>
          <a:ln w="28575">
            <a:solidFill>
              <a:srgbClr val="00ABC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287338" y="775916"/>
            <a:ext cx="2809875" cy="1433511"/>
            <a:chOff x="249" y="845"/>
            <a:chExt cx="1769" cy="903"/>
          </a:xfrm>
        </p:grpSpPr>
        <p:graphicFrame>
          <p:nvGraphicFramePr>
            <p:cNvPr id="8244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3910288"/>
                </p:ext>
              </p:extLst>
            </p:nvPr>
          </p:nvGraphicFramePr>
          <p:xfrm>
            <a:off x="646" y="845"/>
            <a:ext cx="302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2" name="Visio" r:id="rId11" imgW="1542999" imgH="3452238" progId="Visio.Drawing.11">
                    <p:embed/>
                  </p:oleObj>
                </mc:Choice>
                <mc:Fallback>
                  <p:oleObj name="Visio" r:id="rId11" imgW="1542999" imgH="3452238" progId="Visio.Drawing.11">
                    <p:embed/>
                    <p:pic>
                      <p:nvPicPr>
                        <p:cNvPr id="0" name="Picture 6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845"/>
                          <a:ext cx="302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507304"/>
                </p:ext>
              </p:extLst>
            </p:nvPr>
          </p:nvGraphicFramePr>
          <p:xfrm>
            <a:off x="950" y="845"/>
            <a:ext cx="302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3" name="Visio" r:id="rId13" imgW="1542999" imgH="3452238" progId="Visio.Drawing.11">
                    <p:embed/>
                  </p:oleObj>
                </mc:Choice>
                <mc:Fallback>
                  <p:oleObj name="Visio" r:id="rId13" imgW="1542999" imgH="3452238" progId="Visio.Drawing.11">
                    <p:embed/>
                    <p:pic>
                      <p:nvPicPr>
                        <p:cNvPr id="0" name="Picture 6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" y="845"/>
                          <a:ext cx="302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227073"/>
                </p:ext>
              </p:extLst>
            </p:nvPr>
          </p:nvGraphicFramePr>
          <p:xfrm>
            <a:off x="1247" y="845"/>
            <a:ext cx="302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4" name="Visio" r:id="rId14" imgW="1542999" imgH="3452238" progId="Visio.Drawing.11">
                    <p:embed/>
                  </p:oleObj>
                </mc:Choice>
                <mc:Fallback>
                  <p:oleObj name="Visio" r:id="rId14" imgW="1542999" imgH="3452238" progId="Visio.Drawing.11">
                    <p:embed/>
                    <p:pic>
                      <p:nvPicPr>
                        <p:cNvPr id="0" name="Picture 6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845"/>
                          <a:ext cx="302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7" name="Text Box 77"/>
            <p:cNvSpPr txBox="1">
              <a:spLocks noChangeArrowheads="1"/>
            </p:cNvSpPr>
            <p:nvPr/>
          </p:nvSpPr>
          <p:spPr bwMode="auto">
            <a:xfrm>
              <a:off x="249" y="1536"/>
              <a:ext cx="17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rgbClr val="003D79"/>
                  </a:solidFill>
                  <a:latin typeface="Tahoma" pitchFamily="34" charset="0"/>
                </a:rPr>
                <a:t>Граждане</a:t>
              </a:r>
              <a:endParaRPr lang="ru-RU" altLang="ru-RU" sz="1600" b="1" dirty="0">
                <a:solidFill>
                  <a:srgbClr val="003D79"/>
                </a:solidFill>
                <a:latin typeface="Tahoma" pitchFamily="34" charset="0"/>
              </a:endParaRPr>
            </a:p>
          </p:txBody>
        </p:sp>
      </p:grpSp>
      <p:grpSp>
        <p:nvGrpSpPr>
          <p:cNvPr id="27" name="Group 213"/>
          <p:cNvGrpSpPr>
            <a:grpSpLocks/>
          </p:cNvGrpSpPr>
          <p:nvPr/>
        </p:nvGrpSpPr>
        <p:grpSpPr bwMode="auto">
          <a:xfrm>
            <a:off x="287338" y="2887181"/>
            <a:ext cx="3563509" cy="2286000"/>
            <a:chOff x="568" y="2492"/>
            <a:chExt cx="2246" cy="1440"/>
          </a:xfrm>
        </p:grpSpPr>
        <p:graphicFrame>
          <p:nvGraphicFramePr>
            <p:cNvPr id="824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3873385"/>
                </p:ext>
              </p:extLst>
            </p:nvPr>
          </p:nvGraphicFramePr>
          <p:xfrm>
            <a:off x="568" y="2492"/>
            <a:ext cx="8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5" name="Visio" r:id="rId15" imgW="3274551" imgH="5440734" progId="Visio.Drawing.11">
                    <p:embed/>
                  </p:oleObj>
                </mc:Choice>
                <mc:Fallback>
                  <p:oleObj name="Visio" r:id="rId15" imgW="3274551" imgH="5440734" progId="Visio.Drawing.11">
                    <p:embed/>
                    <p:pic>
                      <p:nvPicPr>
                        <p:cNvPr id="0" name="Picture 6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" y="2492"/>
                          <a:ext cx="8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2" name="Object 21"/>
            <p:cNvGraphicFramePr>
              <a:graphicFrameLocks noChangeAspect="1"/>
            </p:cNvGraphicFramePr>
            <p:nvPr/>
          </p:nvGraphicFramePr>
          <p:xfrm>
            <a:off x="601" y="2702"/>
            <a:ext cx="1236" cy="1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6" name="Visio" r:id="rId17" imgW="13820851" imgH="13180704" progId="Visio.Drawing.11">
                    <p:embed/>
                  </p:oleObj>
                </mc:Choice>
                <mc:Fallback>
                  <p:oleObj name="Visio" r:id="rId17" imgW="13820851" imgH="13180704" progId="Visio.Drawing.11">
                    <p:embed/>
                    <p:pic>
                      <p:nvPicPr>
                        <p:cNvPr id="0" name="Picture 6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" y="2702"/>
                          <a:ext cx="1236" cy="1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3" name="Text Box 78"/>
            <p:cNvSpPr txBox="1">
              <a:spLocks noChangeArrowheads="1"/>
            </p:cNvSpPr>
            <p:nvPr/>
          </p:nvSpPr>
          <p:spPr bwMode="auto">
            <a:xfrm>
              <a:off x="1045" y="3683"/>
              <a:ext cx="17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003D79"/>
                  </a:solidFill>
                  <a:latin typeface="Tahoma" pitchFamily="34" charset="0"/>
                </a:rPr>
                <a:t>О</a:t>
              </a:r>
              <a:r>
                <a:rPr lang="ru-RU" altLang="ru-RU" sz="1600" b="1" dirty="0" smtClean="0">
                  <a:solidFill>
                    <a:srgbClr val="003D79"/>
                  </a:solidFill>
                  <a:latin typeface="Tahoma" pitchFamily="34" charset="0"/>
                </a:rPr>
                <a:t>рганизация</a:t>
              </a:r>
              <a:endParaRPr lang="ru-RU" altLang="ru-RU" sz="1600" b="1" dirty="0">
                <a:solidFill>
                  <a:srgbClr val="003D79"/>
                </a:solidFill>
                <a:latin typeface="Tahoma" pitchFamily="34" charset="0"/>
              </a:endParaRPr>
            </a:p>
          </p:txBody>
        </p:sp>
      </p:grpSp>
      <p:sp>
        <p:nvSpPr>
          <p:cNvPr id="31" name="Text Box 130"/>
          <p:cNvSpPr txBox="1">
            <a:spLocks noChangeArrowheads="1"/>
          </p:cNvSpPr>
          <p:nvPr/>
        </p:nvSpPr>
        <p:spPr bwMode="auto">
          <a:xfrm>
            <a:off x="1728788" y="2281436"/>
            <a:ext cx="1800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ABCD"/>
                </a:solidFill>
                <a:latin typeface="Tahoma" pitchFamily="34" charset="0"/>
              </a:rPr>
              <a:t>заявка на услугу</a:t>
            </a:r>
          </a:p>
        </p:txBody>
      </p:sp>
      <p:sp>
        <p:nvSpPr>
          <p:cNvPr id="32" name="AutoShape 131"/>
          <p:cNvSpPr>
            <a:spLocks noChangeArrowheads="1"/>
          </p:cNvSpPr>
          <p:nvPr/>
        </p:nvSpPr>
        <p:spPr bwMode="auto">
          <a:xfrm>
            <a:off x="2503488" y="2044700"/>
            <a:ext cx="288925" cy="215900"/>
          </a:xfrm>
          <a:prstGeom prst="triangle">
            <a:avLst>
              <a:gd name="adj" fmla="val 50000"/>
            </a:avLst>
          </a:prstGeom>
          <a:solidFill>
            <a:srgbClr val="00AB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3" name="AutoShape 132"/>
          <p:cNvSpPr>
            <a:spLocks noChangeArrowheads="1"/>
          </p:cNvSpPr>
          <p:nvPr/>
        </p:nvSpPr>
        <p:spPr bwMode="auto">
          <a:xfrm flipV="1">
            <a:off x="2503488" y="2836863"/>
            <a:ext cx="288925" cy="215900"/>
          </a:xfrm>
          <a:prstGeom prst="triangle">
            <a:avLst>
              <a:gd name="adj" fmla="val 50000"/>
            </a:avLst>
          </a:prstGeom>
          <a:solidFill>
            <a:srgbClr val="00AB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4" name="Line 135"/>
          <p:cNvSpPr>
            <a:spLocks noChangeShapeType="1"/>
          </p:cNvSpPr>
          <p:nvPr/>
        </p:nvSpPr>
        <p:spPr bwMode="auto">
          <a:xfrm>
            <a:off x="3097213" y="1468438"/>
            <a:ext cx="1368425" cy="0"/>
          </a:xfrm>
          <a:prstGeom prst="line">
            <a:avLst/>
          </a:prstGeom>
          <a:noFill/>
          <a:ln w="63500" cap="rnd">
            <a:solidFill>
              <a:srgbClr val="C7D75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36"/>
          <p:cNvSpPr>
            <a:spLocks noChangeShapeType="1"/>
          </p:cNvSpPr>
          <p:nvPr/>
        </p:nvSpPr>
        <p:spPr bwMode="auto">
          <a:xfrm flipV="1">
            <a:off x="3097213" y="2836863"/>
            <a:ext cx="1295400" cy="935037"/>
          </a:xfrm>
          <a:prstGeom prst="line">
            <a:avLst/>
          </a:prstGeom>
          <a:noFill/>
          <a:ln w="63500" cap="rnd">
            <a:solidFill>
              <a:srgbClr val="C7D75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6" name="Group 133"/>
          <p:cNvGrpSpPr>
            <a:grpSpLocks/>
          </p:cNvGrpSpPr>
          <p:nvPr/>
        </p:nvGrpSpPr>
        <p:grpSpPr bwMode="auto">
          <a:xfrm>
            <a:off x="2427288" y="1036638"/>
            <a:ext cx="523875" cy="719137"/>
            <a:chOff x="1551" y="1117"/>
            <a:chExt cx="331" cy="453"/>
          </a:xfrm>
        </p:grpSpPr>
        <p:graphicFrame>
          <p:nvGraphicFramePr>
            <p:cNvPr id="8239" name="Object 18"/>
            <p:cNvGraphicFramePr>
              <a:graphicFrameLocks noChangeAspect="1"/>
            </p:cNvGraphicFramePr>
            <p:nvPr/>
          </p:nvGraphicFramePr>
          <p:xfrm>
            <a:off x="1551" y="1117"/>
            <a:ext cx="331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7" name="Visio" r:id="rId19" imgW="1243941" imgH="1706086" progId="Visio.Drawing.11">
                    <p:embed/>
                  </p:oleObj>
                </mc:Choice>
                <mc:Fallback>
                  <p:oleObj name="Visio" r:id="rId19" imgW="1243941" imgH="1706086" progId="Visio.Drawing.11">
                    <p:embed/>
                    <p:pic>
                      <p:nvPicPr>
                        <p:cNvPr id="0" name="Picture 6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1" y="1117"/>
                          <a:ext cx="331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0" name="Object 19"/>
            <p:cNvGraphicFramePr>
              <a:graphicFrameLocks noChangeAspect="1"/>
            </p:cNvGraphicFramePr>
            <p:nvPr/>
          </p:nvGraphicFramePr>
          <p:xfrm>
            <a:off x="1636" y="1253"/>
            <a:ext cx="15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8" name="Visio" r:id="rId21" imgW="529787" imgH="775602" progId="Visio.Drawing.11">
                    <p:embed/>
                  </p:oleObj>
                </mc:Choice>
                <mc:Fallback>
                  <p:oleObj name="Visio" r:id="rId21" imgW="529787" imgH="775602" progId="Visio.Drawing.11">
                    <p:embed/>
                    <p:pic>
                      <p:nvPicPr>
                        <p:cNvPr id="0" name="Picture 6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" y="1253"/>
                          <a:ext cx="153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134"/>
          <p:cNvGrpSpPr>
            <a:grpSpLocks/>
          </p:cNvGrpSpPr>
          <p:nvPr/>
        </p:nvGrpSpPr>
        <p:grpSpPr bwMode="auto">
          <a:xfrm>
            <a:off x="2427288" y="3484563"/>
            <a:ext cx="523875" cy="719137"/>
            <a:chOff x="1551" y="2659"/>
            <a:chExt cx="331" cy="453"/>
          </a:xfrm>
        </p:grpSpPr>
        <p:graphicFrame>
          <p:nvGraphicFramePr>
            <p:cNvPr id="8237" name="Object 16"/>
            <p:cNvGraphicFramePr>
              <a:graphicFrameLocks noChangeAspect="1"/>
            </p:cNvGraphicFramePr>
            <p:nvPr/>
          </p:nvGraphicFramePr>
          <p:xfrm>
            <a:off x="1551" y="2659"/>
            <a:ext cx="331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9" name="Visio" r:id="rId23" imgW="1243941" imgH="1706086" progId="Visio.Drawing.11">
                    <p:embed/>
                  </p:oleObj>
                </mc:Choice>
                <mc:Fallback>
                  <p:oleObj name="Visio" r:id="rId23" imgW="1243941" imgH="1706086" progId="Visio.Drawing.11">
                    <p:embed/>
                    <p:pic>
                      <p:nvPicPr>
                        <p:cNvPr id="0" name="Picture 6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1" y="2659"/>
                          <a:ext cx="331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38" name="Object 17"/>
            <p:cNvGraphicFramePr>
              <a:graphicFrameLocks noChangeAspect="1"/>
            </p:cNvGraphicFramePr>
            <p:nvPr/>
          </p:nvGraphicFramePr>
          <p:xfrm>
            <a:off x="1636" y="2795"/>
            <a:ext cx="155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40" name="Visio" r:id="rId24" imgW="529787" imgH="775602" progId="Visio.Drawing.11">
                    <p:embed/>
                  </p:oleObj>
                </mc:Choice>
                <mc:Fallback>
                  <p:oleObj name="Visio" r:id="rId24" imgW="529787" imgH="775602" progId="Visio.Drawing.11">
                    <p:embed/>
                    <p:pic>
                      <p:nvPicPr>
                        <p:cNvPr id="0" name="Picture 6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" y="2795"/>
                          <a:ext cx="155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184"/>
          <p:cNvGrpSpPr>
            <a:grpSpLocks/>
          </p:cNvGrpSpPr>
          <p:nvPr/>
        </p:nvGrpSpPr>
        <p:grpSpPr bwMode="auto">
          <a:xfrm>
            <a:off x="4967288" y="4033167"/>
            <a:ext cx="3600450" cy="1081277"/>
            <a:chOff x="3152" y="3294"/>
            <a:chExt cx="2268" cy="771"/>
          </a:xfrm>
        </p:grpSpPr>
        <p:grpSp>
          <p:nvGrpSpPr>
            <p:cNvPr id="8228" name="Group 174"/>
            <p:cNvGrpSpPr>
              <a:grpSpLocks/>
            </p:cNvGrpSpPr>
            <p:nvPr/>
          </p:nvGrpSpPr>
          <p:grpSpPr bwMode="auto">
            <a:xfrm>
              <a:off x="3152" y="3306"/>
              <a:ext cx="453" cy="759"/>
              <a:chOff x="703" y="2341"/>
              <a:chExt cx="867" cy="1440"/>
            </a:xfrm>
          </p:grpSpPr>
          <p:graphicFrame>
            <p:nvGraphicFramePr>
              <p:cNvPr id="823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1150283"/>
                  </p:ext>
                </p:extLst>
              </p:nvPr>
            </p:nvGraphicFramePr>
            <p:xfrm>
              <a:off x="703" y="2341"/>
              <a:ext cx="867" cy="14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41" name="Visio" r:id="rId25" imgW="3274551" imgH="5440734" progId="Visio.Drawing.11">
                      <p:embed/>
                    </p:oleObj>
                  </mc:Choice>
                  <mc:Fallback>
                    <p:oleObj name="Visio" r:id="rId25" imgW="3274551" imgH="5440734" progId="Visio.Drawing.11">
                      <p:embed/>
                      <p:pic>
                        <p:nvPicPr>
                          <p:cNvPr id="0" name="Picture 61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" y="2341"/>
                            <a:ext cx="867" cy="14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36" name="Object 15"/>
              <p:cNvGraphicFramePr>
                <a:graphicFrameLocks noChangeAspect="1"/>
              </p:cNvGraphicFramePr>
              <p:nvPr/>
            </p:nvGraphicFramePr>
            <p:xfrm>
              <a:off x="872" y="3430"/>
              <a:ext cx="138" cy="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42" name="Visio" r:id="rId27" imgW="1524892" imgH="3434093" progId="Visio.Drawing.11">
                      <p:embed/>
                    </p:oleObj>
                  </mc:Choice>
                  <mc:Fallback>
                    <p:oleObj name="Visio" r:id="rId27" imgW="1524892" imgH="3434093" progId="Visio.Drawing.11">
                      <p:embed/>
                      <p:pic>
                        <p:nvPicPr>
                          <p:cNvPr id="0" name="Picture 61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430"/>
                            <a:ext cx="138" cy="3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229" name="Group 178"/>
            <p:cNvGrpSpPr>
              <a:grpSpLocks/>
            </p:cNvGrpSpPr>
            <p:nvPr/>
          </p:nvGrpSpPr>
          <p:grpSpPr bwMode="auto">
            <a:xfrm>
              <a:off x="4060" y="3294"/>
              <a:ext cx="453" cy="759"/>
              <a:chOff x="703" y="2341"/>
              <a:chExt cx="867" cy="1440"/>
            </a:xfrm>
          </p:grpSpPr>
          <p:graphicFrame>
            <p:nvGraphicFramePr>
              <p:cNvPr id="823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9644882"/>
                  </p:ext>
                </p:extLst>
              </p:nvPr>
            </p:nvGraphicFramePr>
            <p:xfrm>
              <a:off x="703" y="2341"/>
              <a:ext cx="867" cy="14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43" name="Visio" r:id="rId29" imgW="3274551" imgH="5440734" progId="Visio.Drawing.11">
                      <p:embed/>
                    </p:oleObj>
                  </mc:Choice>
                  <mc:Fallback>
                    <p:oleObj name="Visio" r:id="rId29" imgW="3274551" imgH="5440734" progId="Visio.Drawing.11">
                      <p:embed/>
                      <p:pic>
                        <p:nvPicPr>
                          <p:cNvPr id="0" name="Picture 6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" y="2341"/>
                            <a:ext cx="867" cy="14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34" name="Object 13"/>
              <p:cNvGraphicFramePr>
                <a:graphicFrameLocks noChangeAspect="1"/>
              </p:cNvGraphicFramePr>
              <p:nvPr/>
            </p:nvGraphicFramePr>
            <p:xfrm>
              <a:off x="872" y="3430"/>
              <a:ext cx="138" cy="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44" name="Visio" r:id="rId30" imgW="1524892" imgH="3434093" progId="Visio.Drawing.11">
                      <p:embed/>
                    </p:oleObj>
                  </mc:Choice>
                  <mc:Fallback>
                    <p:oleObj name="Visio" r:id="rId30" imgW="1524892" imgH="3434093" progId="Visio.Drawing.11">
                      <p:embed/>
                      <p:pic>
                        <p:nvPicPr>
                          <p:cNvPr id="0" name="Picture 61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430"/>
                            <a:ext cx="138" cy="3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230" name="Group 181"/>
            <p:cNvGrpSpPr>
              <a:grpSpLocks/>
            </p:cNvGrpSpPr>
            <p:nvPr/>
          </p:nvGrpSpPr>
          <p:grpSpPr bwMode="auto">
            <a:xfrm>
              <a:off x="4967" y="3294"/>
              <a:ext cx="453" cy="759"/>
              <a:chOff x="703" y="2341"/>
              <a:chExt cx="867" cy="1440"/>
            </a:xfrm>
          </p:grpSpPr>
          <p:graphicFrame>
            <p:nvGraphicFramePr>
              <p:cNvPr id="823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9328805"/>
                  </p:ext>
                </p:extLst>
              </p:nvPr>
            </p:nvGraphicFramePr>
            <p:xfrm>
              <a:off x="703" y="2341"/>
              <a:ext cx="867" cy="14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45" name="Visio" r:id="rId31" imgW="3274551" imgH="5440734" progId="Visio.Drawing.11">
                      <p:embed/>
                    </p:oleObj>
                  </mc:Choice>
                  <mc:Fallback>
                    <p:oleObj name="Visio" r:id="rId31" imgW="3274551" imgH="5440734" progId="Visio.Drawing.11">
                      <p:embed/>
                      <p:pic>
                        <p:nvPicPr>
                          <p:cNvPr id="0" name="Picture 61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" y="2341"/>
                            <a:ext cx="867" cy="14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32" name="Object 11"/>
              <p:cNvGraphicFramePr>
                <a:graphicFrameLocks noChangeAspect="1"/>
              </p:cNvGraphicFramePr>
              <p:nvPr/>
            </p:nvGraphicFramePr>
            <p:xfrm>
              <a:off x="872" y="3430"/>
              <a:ext cx="138" cy="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46" name="Visio" r:id="rId32" imgW="1524892" imgH="3434093" progId="Visio.Drawing.11">
                      <p:embed/>
                    </p:oleObj>
                  </mc:Choice>
                  <mc:Fallback>
                    <p:oleObj name="Visio" r:id="rId32" imgW="1524892" imgH="3434093" progId="Visio.Drawing.11">
                      <p:embed/>
                      <p:pic>
                        <p:nvPicPr>
                          <p:cNvPr id="0" name="Picture 61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430"/>
                            <a:ext cx="138" cy="3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2" name="Group 144"/>
          <p:cNvGrpSpPr>
            <a:grpSpLocks/>
          </p:cNvGrpSpPr>
          <p:nvPr/>
        </p:nvGrpSpPr>
        <p:grpSpPr bwMode="auto">
          <a:xfrm>
            <a:off x="4706938" y="2066354"/>
            <a:ext cx="523875" cy="719138"/>
            <a:chOff x="1551" y="1117"/>
            <a:chExt cx="331" cy="453"/>
          </a:xfrm>
        </p:grpSpPr>
        <p:graphicFrame>
          <p:nvGraphicFramePr>
            <p:cNvPr id="8226" name="Object 8"/>
            <p:cNvGraphicFramePr>
              <a:graphicFrameLocks noChangeAspect="1"/>
            </p:cNvGraphicFramePr>
            <p:nvPr/>
          </p:nvGraphicFramePr>
          <p:xfrm>
            <a:off x="1551" y="1117"/>
            <a:ext cx="331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47" name="Visio" r:id="rId33" imgW="1243941" imgH="1706086" progId="Visio.Drawing.11">
                    <p:embed/>
                  </p:oleObj>
                </mc:Choice>
                <mc:Fallback>
                  <p:oleObj name="Visio" r:id="rId33" imgW="1243941" imgH="1706086" progId="Visio.Drawing.11">
                    <p:embed/>
                    <p:pic>
                      <p:nvPicPr>
                        <p:cNvPr id="0" name="Picture 6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1" y="1117"/>
                          <a:ext cx="331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7" name="Object 9"/>
            <p:cNvGraphicFramePr>
              <a:graphicFrameLocks noChangeAspect="1"/>
            </p:cNvGraphicFramePr>
            <p:nvPr/>
          </p:nvGraphicFramePr>
          <p:xfrm>
            <a:off x="1636" y="1253"/>
            <a:ext cx="155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48" name="Visio" r:id="rId34" imgW="529787" imgH="775602" progId="Visio.Drawing.11">
                    <p:embed/>
                  </p:oleObj>
                </mc:Choice>
                <mc:Fallback>
                  <p:oleObj name="Visio" r:id="rId34" imgW="529787" imgH="775602" progId="Visio.Drawing.11">
                    <p:embed/>
                    <p:pic>
                      <p:nvPicPr>
                        <p:cNvPr id="0" name="Picture 6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" y="1253"/>
                          <a:ext cx="155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141"/>
          <p:cNvGrpSpPr>
            <a:grpSpLocks/>
          </p:cNvGrpSpPr>
          <p:nvPr/>
        </p:nvGrpSpPr>
        <p:grpSpPr bwMode="auto">
          <a:xfrm>
            <a:off x="4716463" y="1140842"/>
            <a:ext cx="527050" cy="719137"/>
            <a:chOff x="1551" y="1117"/>
            <a:chExt cx="331" cy="453"/>
          </a:xfrm>
        </p:grpSpPr>
        <p:graphicFrame>
          <p:nvGraphicFramePr>
            <p:cNvPr id="8224" name="Object 6"/>
            <p:cNvGraphicFramePr>
              <a:graphicFrameLocks noChangeAspect="1"/>
            </p:cNvGraphicFramePr>
            <p:nvPr/>
          </p:nvGraphicFramePr>
          <p:xfrm>
            <a:off x="1551" y="1117"/>
            <a:ext cx="331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49" name="Visio" r:id="rId35" imgW="1243941" imgH="1706086" progId="Visio.Drawing.11">
                    <p:embed/>
                  </p:oleObj>
                </mc:Choice>
                <mc:Fallback>
                  <p:oleObj name="Visio" r:id="rId35" imgW="1243941" imgH="1706086" progId="Visio.Drawing.11">
                    <p:embed/>
                    <p:pic>
                      <p:nvPicPr>
                        <p:cNvPr id="0" name="Picture 6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1" y="1117"/>
                          <a:ext cx="331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5" name="Object 7"/>
            <p:cNvGraphicFramePr>
              <a:graphicFrameLocks noChangeAspect="1"/>
            </p:cNvGraphicFramePr>
            <p:nvPr/>
          </p:nvGraphicFramePr>
          <p:xfrm>
            <a:off x="1636" y="1253"/>
            <a:ext cx="155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0" name="Visio" r:id="rId36" imgW="529787" imgH="775602" progId="Visio.Drawing.11">
                    <p:embed/>
                  </p:oleObj>
                </mc:Choice>
                <mc:Fallback>
                  <p:oleObj name="Visio" r:id="rId36" imgW="529787" imgH="775602" progId="Visio.Drawing.11">
                    <p:embed/>
                    <p:pic>
                      <p:nvPicPr>
                        <p:cNvPr id="0" name="Picture 6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" y="1253"/>
                          <a:ext cx="155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Line 192"/>
          <p:cNvSpPr>
            <a:spLocks noChangeShapeType="1"/>
          </p:cNvSpPr>
          <p:nvPr/>
        </p:nvSpPr>
        <p:spPr bwMode="auto">
          <a:xfrm flipH="1">
            <a:off x="3167063" y="1612900"/>
            <a:ext cx="1441450" cy="0"/>
          </a:xfrm>
          <a:prstGeom prst="line">
            <a:avLst/>
          </a:prstGeom>
          <a:noFill/>
          <a:ln w="63500" cap="rnd">
            <a:solidFill>
              <a:srgbClr val="C7D75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Line 193"/>
          <p:cNvSpPr>
            <a:spLocks noChangeShapeType="1"/>
          </p:cNvSpPr>
          <p:nvPr/>
        </p:nvSpPr>
        <p:spPr bwMode="auto">
          <a:xfrm flipH="1">
            <a:off x="3167063" y="3124200"/>
            <a:ext cx="1873250" cy="863600"/>
          </a:xfrm>
          <a:prstGeom prst="line">
            <a:avLst/>
          </a:prstGeom>
          <a:noFill/>
          <a:ln w="63500" cap="rnd">
            <a:solidFill>
              <a:srgbClr val="C7D75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0" name="Group 186"/>
          <p:cNvGrpSpPr>
            <a:grpSpLocks/>
          </p:cNvGrpSpPr>
          <p:nvPr/>
        </p:nvGrpSpPr>
        <p:grpSpPr bwMode="auto">
          <a:xfrm>
            <a:off x="5751513" y="1098550"/>
            <a:ext cx="523875" cy="719138"/>
            <a:chOff x="3016" y="2115"/>
            <a:chExt cx="331" cy="453"/>
          </a:xfrm>
        </p:grpSpPr>
        <p:graphicFrame>
          <p:nvGraphicFramePr>
            <p:cNvPr id="8222" name="Object 4"/>
            <p:cNvGraphicFramePr>
              <a:graphicFrameLocks noChangeAspect="1"/>
            </p:cNvGraphicFramePr>
            <p:nvPr/>
          </p:nvGraphicFramePr>
          <p:xfrm>
            <a:off x="3016" y="2115"/>
            <a:ext cx="331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1" name="Visio" r:id="rId37" imgW="1243941" imgH="1706086" progId="Visio.Drawing.11">
                    <p:embed/>
                  </p:oleObj>
                </mc:Choice>
                <mc:Fallback>
                  <p:oleObj name="Visio" r:id="rId37" imgW="1243941" imgH="1706086" progId="Visio.Drawing.11">
                    <p:embed/>
                    <p:pic>
                      <p:nvPicPr>
                        <p:cNvPr id="0" name="Picture 6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2115"/>
                          <a:ext cx="331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3" name="Object 5"/>
            <p:cNvGraphicFramePr>
              <a:graphicFrameLocks noChangeAspect="1"/>
            </p:cNvGraphicFramePr>
            <p:nvPr/>
          </p:nvGraphicFramePr>
          <p:xfrm>
            <a:off x="3061" y="2295"/>
            <a:ext cx="22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2" name="Visio" r:id="rId38" imgW="1082174" imgH="1068686" progId="Visio.Drawing.11">
                    <p:embed/>
                  </p:oleObj>
                </mc:Choice>
                <mc:Fallback>
                  <p:oleObj name="Visio" r:id="rId38" imgW="1082174" imgH="1068686" progId="Visio.Drawing.11">
                    <p:embed/>
                    <p:pic>
                      <p:nvPicPr>
                        <p:cNvPr id="0" name="Picture 6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295"/>
                          <a:ext cx="22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189"/>
          <p:cNvGrpSpPr>
            <a:grpSpLocks/>
          </p:cNvGrpSpPr>
          <p:nvPr/>
        </p:nvGrpSpPr>
        <p:grpSpPr bwMode="auto">
          <a:xfrm>
            <a:off x="5761038" y="2076450"/>
            <a:ext cx="527050" cy="719138"/>
            <a:chOff x="3016" y="2115"/>
            <a:chExt cx="331" cy="453"/>
          </a:xfrm>
        </p:grpSpPr>
        <p:graphicFrame>
          <p:nvGraphicFramePr>
            <p:cNvPr id="8220" name="Object 2"/>
            <p:cNvGraphicFramePr>
              <a:graphicFrameLocks noChangeAspect="1"/>
            </p:cNvGraphicFramePr>
            <p:nvPr/>
          </p:nvGraphicFramePr>
          <p:xfrm>
            <a:off x="3016" y="2115"/>
            <a:ext cx="331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3" name="Visio" r:id="rId40" imgW="1243941" imgH="1706086" progId="Visio.Drawing.11">
                    <p:embed/>
                  </p:oleObj>
                </mc:Choice>
                <mc:Fallback>
                  <p:oleObj name="Visio" r:id="rId40" imgW="1243941" imgH="1706086" progId="Visio.Drawing.11">
                    <p:embed/>
                    <p:pic>
                      <p:nvPicPr>
                        <p:cNvPr id="0" name="Picture 6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2115"/>
                          <a:ext cx="331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1" name="Object 3"/>
            <p:cNvGraphicFramePr>
              <a:graphicFrameLocks noChangeAspect="1"/>
            </p:cNvGraphicFramePr>
            <p:nvPr/>
          </p:nvGraphicFramePr>
          <p:xfrm>
            <a:off x="3061" y="2295"/>
            <a:ext cx="22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4" name="Visio" r:id="rId41" imgW="1082174" imgH="1068686" progId="Visio.Drawing.11">
                    <p:embed/>
                  </p:oleObj>
                </mc:Choice>
                <mc:Fallback>
                  <p:oleObj name="Visio" r:id="rId41" imgW="1082174" imgH="1068686" progId="Visio.Drawing.11">
                    <p:embed/>
                    <p:pic>
                      <p:nvPicPr>
                        <p:cNvPr id="0" name="Picture 6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295"/>
                          <a:ext cx="22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 Box 194"/>
          <p:cNvSpPr txBox="1">
            <a:spLocks noChangeArrowheads="1"/>
          </p:cNvSpPr>
          <p:nvPr/>
        </p:nvSpPr>
        <p:spPr bwMode="auto">
          <a:xfrm>
            <a:off x="6697663" y="2568575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DBEEF4"/>
                </a:solidFill>
                <a:latin typeface="Tahoma" pitchFamily="34" charset="0"/>
              </a:rPr>
              <a:t>услуга</a:t>
            </a:r>
          </a:p>
        </p:txBody>
      </p:sp>
      <p:sp>
        <p:nvSpPr>
          <p:cNvPr id="67" name="Text Box 195"/>
          <p:cNvSpPr txBox="1">
            <a:spLocks noChangeArrowheads="1"/>
          </p:cNvSpPr>
          <p:nvPr/>
        </p:nvSpPr>
        <p:spPr bwMode="auto">
          <a:xfrm>
            <a:off x="6697663" y="1198562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DBEEF4"/>
                </a:solidFill>
                <a:latin typeface="Tahoma" pitchFamily="34" charset="0"/>
              </a:rPr>
              <a:t>услуга</a:t>
            </a:r>
          </a:p>
        </p:txBody>
      </p:sp>
      <p:sp>
        <p:nvSpPr>
          <p:cNvPr id="68" name="AutoShape 217"/>
          <p:cNvSpPr>
            <a:spLocks noChangeArrowheads="1"/>
          </p:cNvSpPr>
          <p:nvPr/>
        </p:nvSpPr>
        <p:spPr bwMode="auto">
          <a:xfrm rot="16200000">
            <a:off x="6299994" y="2604294"/>
            <a:ext cx="287337" cy="215900"/>
          </a:xfrm>
          <a:prstGeom prst="triangle">
            <a:avLst>
              <a:gd name="adj" fmla="val 50278"/>
            </a:avLst>
          </a:prstGeom>
          <a:solidFill>
            <a:srgbClr val="DBEE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9" name="AutoShape 218"/>
          <p:cNvSpPr>
            <a:spLocks noChangeArrowheads="1"/>
          </p:cNvSpPr>
          <p:nvPr/>
        </p:nvSpPr>
        <p:spPr bwMode="auto">
          <a:xfrm rot="16200000">
            <a:off x="6299994" y="1235869"/>
            <a:ext cx="287337" cy="215900"/>
          </a:xfrm>
          <a:prstGeom prst="triangle">
            <a:avLst>
              <a:gd name="adj" fmla="val 50278"/>
            </a:avLst>
          </a:prstGeom>
          <a:solidFill>
            <a:srgbClr val="DBEE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2312E-6 L 0.2493 -0.220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-1100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2.62017E-6 C 0.02795 -0.00695 0.12274 -0.03918 0.17066 -0.04224 C 0.21857 -0.04502 0.25937 -0.04307 0.28732 -0.01806 C 0.31527 0.00694 0.32621 0.01889 0.33888 0.10753 C 0.35156 0.19589 0.38836 0.43262 0.36336 0.51264 C 0.33836 0.59266 0.24826 0.57738 0.18888 0.58794 C 0.12951 0.59905 0.03368 0.63434 0.00711 0.57794 C -0.01945 0.52153 0.01111 0.32203 0.02899 0.25118 C 0.04687 0.18033 0.1 0.16921 0.11423 0.15282 " pathEditMode="relative" rAng="0" ptsTypes="aaaaaaaaa">
                                      <p:cBhvr>
                                        <p:cTn id="92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2945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0.03108 -0.00115 0.16216 -0.05694 0.18611 -0.0074 C 0.21007 0.04213 0.14427 0.23102 0.14375 0.29769 C 0.14323 0.36436 0.16875 0.38056 0.18316 0.3926 C 0.19757 0.40463 0.20504 0.40463 0.23004 0.37037 C 0.25504 0.33611 0.3092 0.24144 0.33316 0.18658 C 0.35712 0.13172 0.3724 0.07639 0.37396 0.04098 C 0.37552 0.00556 0.38542 0.00209 0.34219 -0.02569 C 0.29896 -0.05347 0.16216 -0.10486 0.11476 -0.12569 " pathEditMode="relative" rAng="0" ptsTypes="aaaaaaaaa">
                                      <p:cBhvr>
                                        <p:cTn id="94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2.42775E-6 L -0.35781 0.0016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69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39 L -0.35902 0.2275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1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58" grpId="0" animBg="1"/>
      <p:bldP spid="58" grpId="1" animBg="1"/>
      <p:bldP spid="59" grpId="0" animBg="1"/>
      <p:bldP spid="59" grpId="1" animBg="1"/>
      <p:bldP spid="67" grpId="0"/>
      <p:bldP spid="68" grpId="0" animBg="1"/>
      <p:bldP spid="68" grpId="1" animBg="1"/>
      <p:bldP spid="69" grpId="0" animBg="1"/>
      <p:bldP spid="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ЭОС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841276"/>
            <a:ext cx="6347048" cy="4263861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Участие в реализации проекта МЭДО ФОИВ</a:t>
            </a:r>
            <a:endParaRPr lang="en-US" sz="2600" dirty="0" smtClean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29 субъектов РФ приняли СЭД «ДЕЛО» в качестве базовой системы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Система автоматизации госуслуг Республики Бурятия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Проект по автоматизации оказания госуслуг в Калининградской области</a:t>
            </a:r>
          </a:p>
        </p:txBody>
      </p:sp>
      <p:pic>
        <p:nvPicPr>
          <p:cNvPr id="15362" name="Picture 2" descr="http://www.rusproblems.com/upload/iblock/1aa/1aad21abb9589f6aff7357e5b76789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8" y="913282"/>
            <a:ext cx="1546589" cy="21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kaliningrad.fas.gov.ru/sites/kaliningrad.f.isfb.ru/files/kaliningrad_ge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6" y="3053324"/>
            <a:ext cx="1736714" cy="21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dirty="0" err="1" smtClean="0"/>
              <a:t>Госуслуги</a:t>
            </a:r>
            <a:r>
              <a:rPr lang="ru-RU" altLang="ru-RU" dirty="0" smtClean="0"/>
              <a:t> и документооборот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57200" y="841375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1900" dirty="0" smtClean="0"/>
              <a:t>Предоставление государственной услуги – это работа с документами!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73175"/>
            <a:ext cx="3455045" cy="388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73175"/>
            <a:ext cx="4248472" cy="388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Схема взаимодействия гражданина с  региональным порталом государственных услуг (РПГУ)</a:t>
            </a:r>
          </a:p>
        </p:txBody>
      </p:sp>
      <p:pic>
        <p:nvPicPr>
          <p:cNvPr id="11268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0" y="619125"/>
            <a:ext cx="679450" cy="1590675"/>
          </a:xfrm>
        </p:spPr>
      </p:pic>
      <p:sp>
        <p:nvSpPr>
          <p:cNvPr id="5" name="Стрелка вправо 4"/>
          <p:cNvSpPr/>
          <p:nvPr/>
        </p:nvSpPr>
        <p:spPr>
          <a:xfrm>
            <a:off x="777875" y="885825"/>
            <a:ext cx="1230313" cy="358775"/>
          </a:xfrm>
          <a:prstGeom prst="rightArrow">
            <a:avLst>
              <a:gd name="adj1" fmla="val 71164"/>
              <a:gd name="adj2" fmla="val 50000"/>
            </a:avLst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Отправка заявки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95288" y="2227263"/>
            <a:ext cx="8280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00ABCD"/>
              </a:buClr>
            </a:pPr>
            <a:r>
              <a:rPr lang="ru-RU" altLang="ru-RU" sz="1800" dirty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Гражданин на региональном портале государственных услуг (РПГУ), заполняет форму заявления и прикладывает электронные образы сопроводительных </a:t>
            </a:r>
            <a:r>
              <a:rPr lang="ru-RU" altLang="ru-RU" sz="1800" dirty="0" smtClean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документов</a:t>
            </a:r>
            <a:endParaRPr lang="ru-RU" altLang="ru-RU" sz="1800" dirty="0">
              <a:solidFill>
                <a:srgbClr val="003D79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77875" y="1244600"/>
            <a:ext cx="1230313" cy="360363"/>
          </a:xfrm>
          <a:prstGeom prst="rightArrow">
            <a:avLst>
              <a:gd name="adj1" fmla="val 71164"/>
              <a:gd name="adj2" fmla="val 50000"/>
            </a:avLst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Результат/Статус</a:t>
            </a: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712788" y="1604963"/>
            <a:ext cx="1295400" cy="360362"/>
          </a:xfrm>
          <a:prstGeom prst="rightArrow">
            <a:avLst>
              <a:gd name="adj1" fmla="val 71164"/>
              <a:gd name="adj2" fmla="val 50000"/>
            </a:avLst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Оповещение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016250" y="885825"/>
            <a:ext cx="1230313" cy="358775"/>
          </a:xfrm>
          <a:prstGeom prst="rightArrow">
            <a:avLst>
              <a:gd name="adj1" fmla="val 71164"/>
              <a:gd name="adj2" fmla="val 50000"/>
            </a:avLst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Отправка заявки</a:t>
            </a: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3044825" y="1511300"/>
            <a:ext cx="1228725" cy="358775"/>
          </a:xfrm>
          <a:prstGeom prst="rightArrow">
            <a:avLst>
              <a:gd name="adj1" fmla="val 71164"/>
              <a:gd name="adj2" fmla="val 50000"/>
            </a:avLst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Результат/Статус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5281613" y="885825"/>
            <a:ext cx="1230312" cy="358775"/>
          </a:xfrm>
          <a:prstGeom prst="rightArrow">
            <a:avLst>
              <a:gd name="adj1" fmla="val 71164"/>
              <a:gd name="adj2" fmla="val 50000"/>
            </a:avLst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Отправка заявки</a:t>
            </a:r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5310188" y="1511300"/>
            <a:ext cx="1230312" cy="358775"/>
          </a:xfrm>
          <a:prstGeom prst="rightArrow">
            <a:avLst>
              <a:gd name="adj1" fmla="val 71164"/>
              <a:gd name="adj2" fmla="val 50000"/>
            </a:avLst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Результат/Статус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08188" y="885825"/>
            <a:ext cx="1008062" cy="1079500"/>
          </a:xfrm>
          <a:prstGeom prst="round2DiagRect">
            <a:avLst/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РПГУ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540500" y="885825"/>
            <a:ext cx="1373188" cy="1079500"/>
          </a:xfrm>
          <a:prstGeom prst="round2DiagRect">
            <a:avLst/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ИС* РОИВ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273550" y="885825"/>
            <a:ext cx="1008063" cy="1079500"/>
          </a:xfrm>
          <a:prstGeom prst="round2DiagRect">
            <a:avLst/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СМЭВ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275513" y="850900"/>
            <a:ext cx="1833562" cy="1111250"/>
            <a:chOff x="7275513" y="850900"/>
            <a:chExt cx="1833562" cy="1111250"/>
          </a:xfrm>
        </p:grpSpPr>
        <p:sp>
          <p:nvSpPr>
            <p:cNvPr id="9" name="Круговая стрелка 8"/>
            <p:cNvSpPr/>
            <p:nvPr/>
          </p:nvSpPr>
          <p:spPr>
            <a:xfrm rot="5400000">
              <a:off x="7335044" y="791369"/>
              <a:ext cx="1111250" cy="1230312"/>
            </a:xfrm>
            <a:prstGeom prst="circularArrow">
              <a:avLst>
                <a:gd name="adj1" fmla="val 18667"/>
                <a:gd name="adj2" fmla="val 1142319"/>
                <a:gd name="adj3" fmla="val 20241320"/>
                <a:gd name="adj4" fmla="val 10800000"/>
                <a:gd name="adj5" fmla="val 14283"/>
              </a:avLst>
            </a:prstGeom>
            <a:solidFill>
              <a:srgbClr val="00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280" name="TextBox 11"/>
            <p:cNvSpPr txBox="1">
              <a:spLocks noChangeArrowheads="1"/>
            </p:cNvSpPr>
            <p:nvPr/>
          </p:nvSpPr>
          <p:spPr bwMode="auto">
            <a:xfrm>
              <a:off x="8345488" y="1057275"/>
              <a:ext cx="7635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3D79"/>
                  </a:solidFill>
                  <a:latin typeface="Segoe UI" pitchFamily="34" charset="0"/>
                  <a:cs typeface="Segoe UI" pitchFamily="34" charset="0"/>
                </a:rPr>
                <a:t>Обработка  заявки</a:t>
              </a:r>
            </a:p>
          </p:txBody>
        </p:sp>
      </p:grp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395288" y="3012093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00ABCD"/>
              </a:buClr>
            </a:pPr>
            <a:r>
              <a:rPr lang="ru-RU" altLang="ru-RU" sz="1800" dirty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Сформированное заявление отправляется через (СМЭВ) в региональный орган исполнительной власти (РОИВ</a:t>
            </a:r>
            <a:r>
              <a:rPr lang="ru-RU" altLang="ru-RU" sz="1800" dirty="0" smtClean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)</a:t>
            </a:r>
            <a:endParaRPr lang="ru-RU" altLang="ru-RU" sz="1800" dirty="0">
              <a:solidFill>
                <a:srgbClr val="003D79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95288" y="3566091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00ABCD"/>
              </a:buClr>
            </a:pPr>
            <a:r>
              <a:rPr lang="ru-RU" altLang="ru-RU" sz="1800" dirty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РОИВ обрабатывает, возвращает статус и результат обработки РПГУ через СМЭВ в единый личный кабинет (ЕЛК) </a:t>
            </a:r>
            <a:r>
              <a:rPr lang="ru-RU" altLang="ru-RU" sz="1800" dirty="0" smtClean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РПГУ</a:t>
            </a:r>
            <a:endParaRPr lang="ru-RU" altLang="ru-RU" sz="1800" dirty="0">
              <a:solidFill>
                <a:srgbClr val="003D79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395288" y="4120089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00ABCD"/>
              </a:buClr>
            </a:pPr>
            <a:r>
              <a:rPr lang="ru-RU" altLang="ru-RU" sz="1800" dirty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Пользователь просматривает, либо получает оповещение о статусе </a:t>
            </a:r>
            <a:r>
              <a:rPr lang="ru-RU" altLang="ru-RU" sz="1800" dirty="0" smtClean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1800" dirty="0" smtClean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1800" dirty="0" smtClean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и </a:t>
            </a:r>
            <a:r>
              <a:rPr lang="ru-RU" altLang="ru-RU" sz="1800" dirty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результат обработки заявления в ЕЛК </a:t>
            </a:r>
            <a:r>
              <a:rPr lang="ru-RU" altLang="ru-RU" sz="1800" dirty="0" smtClean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РПГУ</a:t>
            </a:r>
            <a:endParaRPr lang="ru-RU" altLang="ru-RU" sz="1800" dirty="0">
              <a:solidFill>
                <a:srgbClr val="003D79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95288" y="4884757"/>
            <a:ext cx="8280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ABCD"/>
              </a:buClr>
              <a:buFontTx/>
              <a:buNone/>
            </a:pPr>
            <a:r>
              <a:rPr lang="ru-RU" altLang="ru-RU" sz="1200" b="1" dirty="0" smtClean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* </a:t>
            </a:r>
            <a:r>
              <a:rPr lang="ru-RU" altLang="ru-RU" sz="1200" b="1" dirty="0">
                <a:solidFill>
                  <a:srgbClr val="003D79"/>
                </a:solidFill>
                <a:latin typeface="Segoe UI" pitchFamily="34" charset="0"/>
                <a:cs typeface="Segoe UI" pitchFamily="34" charset="0"/>
              </a:rPr>
              <a:t>ИС (информационная система РОИВ, включая СЭД)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0" grpId="0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4" grpId="0" animBg="1"/>
      <p:bldP spid="8" grpId="0" animBg="1"/>
      <p:bldP spid="19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mtClean="0"/>
              <a:t>СЭД и электронные услуги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3687763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ru-RU" altLang="ru-RU" sz="2000" dirty="0" smtClean="0"/>
              <a:t>Информационная система должна реализовывать следующие функции:</a:t>
            </a:r>
          </a:p>
          <a:p>
            <a:pPr marL="1200150" lvl="1" indent="-457200" eaLnBrk="1" hangingPunct="1">
              <a:buFont typeface="Wingdings" pitchFamily="2" charset="2"/>
              <a:buChar char="§"/>
            </a:pPr>
            <a:r>
              <a:rPr lang="ru-RU" altLang="ru-RU" sz="1600" dirty="0" smtClean="0"/>
              <a:t>прием заявлений и сопроводительных документов</a:t>
            </a:r>
          </a:p>
          <a:p>
            <a:pPr marL="1200150" lvl="1" indent="-457200" eaLnBrk="1" hangingPunct="1">
              <a:buFont typeface="Wingdings" pitchFamily="2" charset="2"/>
              <a:buChar char="§"/>
            </a:pPr>
            <a:r>
              <a:rPr lang="ru-RU" altLang="ru-RU" sz="1600" dirty="0" smtClean="0"/>
              <a:t>запрос дополнительной информации и документов у заявителя</a:t>
            </a:r>
          </a:p>
          <a:p>
            <a:pPr marL="1200150" lvl="1" indent="-457200" eaLnBrk="1" hangingPunct="1">
              <a:buFont typeface="Wingdings" pitchFamily="2" charset="2"/>
              <a:buChar char="§"/>
            </a:pPr>
            <a:r>
              <a:rPr lang="ru-RU" altLang="ru-RU" sz="1600" dirty="0" smtClean="0"/>
              <a:t>реализация основных этапов административного регламента оказания государственной услуги</a:t>
            </a:r>
          </a:p>
          <a:p>
            <a:pPr marL="1200150" lvl="1" indent="-457200" eaLnBrk="1" hangingPunct="1">
              <a:buFont typeface="Wingdings" pitchFamily="2" charset="2"/>
              <a:buChar char="§"/>
            </a:pPr>
            <a:r>
              <a:rPr lang="ru-RU" altLang="ru-RU" sz="1600" dirty="0" smtClean="0"/>
              <a:t>информирование о статусе обращения и исполнения услуги</a:t>
            </a:r>
          </a:p>
          <a:p>
            <a:pPr marL="1200150" lvl="1" indent="-457200" eaLnBrk="1" hangingPunct="1">
              <a:buFont typeface="Wingdings" pitchFamily="2" charset="2"/>
              <a:buChar char="§"/>
            </a:pPr>
            <a:r>
              <a:rPr lang="ru-RU" altLang="ru-RU" sz="1600" dirty="0" smtClean="0"/>
              <a:t>отправка результата государственной услуги</a:t>
            </a:r>
          </a:p>
          <a:p>
            <a:pPr marL="1200150" lvl="1" indent="-457200" eaLnBrk="1" hangingPunct="1">
              <a:buFont typeface="Wingdings" pitchFamily="2" charset="2"/>
              <a:buChar char="§"/>
            </a:pPr>
            <a:r>
              <a:rPr lang="ru-RU" altLang="ru-RU" sz="1600" dirty="0" smtClean="0"/>
              <a:t>осуществление контроля и мониторинга исполнения при оказании услуги</a:t>
            </a:r>
          </a:p>
          <a:p>
            <a:pPr marL="1200150" lvl="1" indent="-457200" eaLnBrk="1" hangingPunct="1">
              <a:buFont typeface="Wingdings" pitchFamily="2" charset="2"/>
              <a:buChar char="§"/>
            </a:pPr>
            <a:r>
              <a:rPr lang="ru-RU" altLang="ru-RU" sz="1600" dirty="0" smtClean="0"/>
              <a:t>организация взаимодействия РОИВ (межведомственное электронное  взаимодействие)</a:t>
            </a:r>
          </a:p>
          <a:p>
            <a:pPr marL="1200150" lvl="1" indent="-457200" eaLnBrk="1" hangingPunct="1">
              <a:buFont typeface="Wingdings" pitchFamily="2" charset="2"/>
              <a:buChar char="§"/>
            </a:pPr>
            <a:r>
              <a:rPr lang="ru-RU" altLang="ru-RU" sz="1600" dirty="0" smtClean="0"/>
              <a:t>предоставление аналитической отчетности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650" y="773113"/>
            <a:ext cx="7704138" cy="644525"/>
          </a:xfrm>
          <a:prstGeom prst="round2DiagRect">
            <a:avLst/>
          </a:prstGeom>
          <a:solidFill>
            <a:srgbClr val="00A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Подсистема СЭД</a:t>
            </a:r>
          </a:p>
          <a:p>
            <a:pPr algn="ctr" eaLnBrk="1" hangingPunct="1">
              <a:defRPr/>
            </a:pPr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Оказание государственных услуг в электронном виде</a:t>
            </a:r>
            <a:endParaRPr lang="ru-RU" altLang="ru-RU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Проблемы систем Субъектов РФ при реализации оказания услуг  населению в электронном виде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68313" y="912813"/>
            <a:ext cx="8064500" cy="4264025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ru-RU" altLang="ru-RU" sz="2400" dirty="0" smtClean="0"/>
              <a:t>Существующие информационные системы РОИВ</a:t>
            </a:r>
          </a:p>
          <a:p>
            <a:pPr marL="1200150" lvl="1" indent="-45720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 dirty="0" smtClean="0"/>
              <a:t>Разрознены и не связаны между собой</a:t>
            </a:r>
          </a:p>
          <a:p>
            <a:pPr marL="1200150" lvl="1" indent="-45720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 dirty="0" smtClean="0"/>
              <a:t>Морально устарели и не соответствуют требованиям </a:t>
            </a:r>
          </a:p>
          <a:p>
            <a:pPr marL="1200150" lvl="1" indent="-45720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 dirty="0" smtClean="0"/>
              <a:t>Проблематично организовать интеграцию со СМЭВ</a:t>
            </a:r>
          </a:p>
          <a:p>
            <a:pPr marL="1200150" lvl="1" indent="-45720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 dirty="0" smtClean="0"/>
              <a:t>Нет поддержки системы МЭДО</a:t>
            </a:r>
          </a:p>
          <a:p>
            <a:pPr marL="1200150" lvl="1" indent="-45720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 dirty="0" smtClean="0"/>
              <a:t>Невозможно организовать поддержку основных этапов административного регламента оказания государственной услуги  </a:t>
            </a:r>
          </a:p>
          <a:p>
            <a:pPr marL="1200150" lvl="1" indent="-45720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 dirty="0" smtClean="0"/>
              <a:t>Отсутствие возможности организовать учет, контроль </a:t>
            </a:r>
            <a:br>
              <a:rPr lang="ru-RU" altLang="ru-RU" sz="1800" dirty="0" smtClean="0"/>
            </a:br>
            <a:r>
              <a:rPr lang="ru-RU" altLang="ru-RU" sz="1800" dirty="0" smtClean="0"/>
              <a:t>и мониторинг исполнения заявки на оказание услуги</a:t>
            </a:r>
          </a:p>
          <a:p>
            <a:pPr marL="1200150" lvl="1" indent="-45720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 dirty="0" smtClean="0"/>
              <a:t>Отсутствие возможности создания единой системы </a:t>
            </a:r>
            <a:br>
              <a:rPr lang="ru-RU" altLang="ru-RU" sz="1800" dirty="0" smtClean="0"/>
            </a:br>
            <a:r>
              <a:rPr lang="ru-RU" altLang="ru-RU" sz="1800" dirty="0" smtClean="0"/>
              <a:t>на региональном и муниципальных уровнях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55650" y="492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Проект в Республике Бурятия. Назначение системы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323850" y="1417638"/>
            <a:ext cx="8496300" cy="3816350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endParaRPr lang="ru-RU" altLang="ru-RU" sz="1800" dirty="0" smtClean="0"/>
          </a:p>
          <a:p>
            <a:pPr marL="457200" indent="-457200" eaLnBrk="1" hangingPunct="1">
              <a:buFont typeface="Arial" charset="0"/>
              <a:buChar char="•"/>
            </a:pPr>
            <a:endParaRPr lang="ru-RU" altLang="ru-RU" sz="1800" dirty="0"/>
          </a:p>
          <a:p>
            <a:pPr marL="457200" indent="-457200" eaLnBrk="1" hangingPunct="1">
              <a:buFont typeface="Arial" charset="0"/>
              <a:buChar char="•"/>
            </a:pPr>
            <a:endParaRPr lang="ru-RU" altLang="ru-RU" sz="1800" dirty="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ru-RU" altLang="ru-RU" sz="1800" dirty="0" smtClean="0"/>
              <a:t>Система оказания государственных услуг Республики Бурятия предназначена для предоставления государственных и муниципальных услуг в электронной форме, предусмотренных законодательством Российской Федерации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55650" y="696913"/>
            <a:ext cx="7704138" cy="644525"/>
            <a:chOff x="755650" y="696913"/>
            <a:chExt cx="7704138" cy="644525"/>
          </a:xfrm>
        </p:grpSpPr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755650" y="696913"/>
              <a:ext cx="7704138" cy="644525"/>
            </a:xfrm>
            <a:prstGeom prst="round2DiagRect">
              <a:avLst/>
            </a:prstGeom>
            <a:solidFill>
              <a:srgbClr val="00ABC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         Администрация </a:t>
              </a:r>
              <a:r>
                <a:rPr lang="ru-RU" altLang="ru-RU" sz="1600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и правительство Республики Бурятия. </a:t>
              </a:r>
            </a:p>
            <a:p>
              <a:pPr eaLnBrk="1" hangingPunct="1">
                <a:defRPr/>
              </a:pPr>
              <a:r>
                <a:rPr lang="ru-RU" altLang="ru-RU" sz="160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         Система </a:t>
              </a:r>
              <a:r>
                <a:rPr lang="ru-RU" altLang="ru-RU" sz="1600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оказания государственных услуг Республики Бурятии (СОГУ РБ)</a:t>
              </a:r>
              <a:endParaRPr lang="ru-RU" altLang="ru-RU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6389" name="Picture 4" descr="G:\_WORK\LEAFLETS &amp; FLYERS\Adoption-EOSforSP\links\buriatya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766763"/>
              <a:ext cx="4349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811</Words>
  <Application>Microsoft Office PowerPoint</Application>
  <PresentationFormat>Экран (16:10)</PresentationFormat>
  <Paragraphs>138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Visio</vt:lpstr>
      <vt:lpstr>Практический опыт построения региональных информационных систем электронного правительства. Оказание госуслуг, межведомственный документооборот.</vt:lpstr>
      <vt:lpstr>Задачи Электронного Государства</vt:lpstr>
      <vt:lpstr>Госуслуги и электронный документооборот</vt:lpstr>
      <vt:lpstr>Опыт ЭОС  </vt:lpstr>
      <vt:lpstr>Госуслуги и документооборот</vt:lpstr>
      <vt:lpstr>Схема взаимодействия гражданина с  региональным порталом государственных услуг (РПГУ)</vt:lpstr>
      <vt:lpstr>СЭД и электронные услуги</vt:lpstr>
      <vt:lpstr>Проблемы систем Субъектов РФ при реализации оказания услуг  населению в электронном виде</vt:lpstr>
      <vt:lpstr>Проект в Республике Бурятия. Назначение системы</vt:lpstr>
      <vt:lpstr>Этапы реализации проекта по оказанию государственных услуг</vt:lpstr>
      <vt:lpstr>Авторизация, описание услуги и заполнение данных</vt:lpstr>
      <vt:lpstr>Детализация по услуге</vt:lpstr>
      <vt:lpstr>Прикреплённые файлы в карточке и текст заявки</vt:lpstr>
      <vt:lpstr>Заявки по состоянию и статус заявки (для ЕПГУ)</vt:lpstr>
      <vt:lpstr>Этапы реализации проекта по оказанию государственных услуг</vt:lpstr>
      <vt:lpstr>Проект ЭОС в Калининградской области</vt:lpstr>
      <vt:lpstr>Архитектура типовой подсистемы оказания государственных  и муниципальных услуг на базе системы «ДЕЛО»</vt:lpstr>
      <vt:lpstr>Архитектура типовой подсистемы оказания государственных  и муниципальных услуг на базе системы «ДЕЛО»</vt:lpstr>
      <vt:lpstr>Функции СЭД «ДЕЛО» при оказании государственных услуг</vt:lpstr>
      <vt:lpstr>Типичные проблемы, возникающие при переводе услуг  в электронный вид</vt:lpstr>
      <vt:lpstr>Решение компанией ЭОС типичных проблем по переводу госуслуг в электронный вид</vt:lpstr>
      <vt:lpstr>Перспективы электронного правительства в Российской Федерации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Голикова Ольга Станиславовна</dc:creator>
  <cp:lastModifiedBy>Полтев Сергей Валерьевич</cp:lastModifiedBy>
  <cp:revision>333</cp:revision>
  <cp:lastPrinted>2013-09-05T15:32:39Z</cp:lastPrinted>
  <dcterms:created xsi:type="dcterms:W3CDTF">2013-08-14T09:37:29Z</dcterms:created>
  <dcterms:modified xsi:type="dcterms:W3CDTF">2013-09-11T05:47:18Z</dcterms:modified>
</cp:coreProperties>
</file>