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DDD"/>
    <a:srgbClr val="0099FF"/>
    <a:srgbClr val="285780"/>
    <a:srgbClr val="2654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02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24" y="3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95196-C4A3-4010-B09C-DDA03440B7A6}" type="datetimeFigureOut">
              <a:rPr lang="ru-RU" smtClean="0"/>
              <a:t>27.08.2013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9386B-3559-4F84-AB79-41C592EC7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4321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95196-C4A3-4010-B09C-DDA03440B7A6}" type="datetimeFigureOut">
              <a:rPr lang="ru-RU" smtClean="0"/>
              <a:t>27.08.2013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9386B-3559-4F84-AB79-41C592EC7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466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95196-C4A3-4010-B09C-DDA03440B7A6}" type="datetimeFigureOut">
              <a:rPr lang="ru-RU" smtClean="0"/>
              <a:t>27.08.2013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9386B-3559-4F84-AB79-41C592EC7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07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95196-C4A3-4010-B09C-DDA03440B7A6}" type="datetimeFigureOut">
              <a:rPr lang="ru-RU" smtClean="0"/>
              <a:t>27.08.2013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9386B-3559-4F84-AB79-41C592EC7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3303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95196-C4A3-4010-B09C-DDA03440B7A6}" type="datetimeFigureOut">
              <a:rPr lang="ru-RU" smtClean="0"/>
              <a:t>27.08.2013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9386B-3559-4F84-AB79-41C592EC7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0921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95196-C4A3-4010-B09C-DDA03440B7A6}" type="datetimeFigureOut">
              <a:rPr lang="ru-RU" smtClean="0"/>
              <a:t>27.08.2013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9386B-3559-4F84-AB79-41C592EC7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4818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95196-C4A3-4010-B09C-DDA03440B7A6}" type="datetimeFigureOut">
              <a:rPr lang="ru-RU" smtClean="0"/>
              <a:t>27.08.2013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9386B-3559-4F84-AB79-41C592EC7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7777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95196-C4A3-4010-B09C-DDA03440B7A6}" type="datetimeFigureOut">
              <a:rPr lang="ru-RU" smtClean="0"/>
              <a:t>27.08.2013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9386B-3559-4F84-AB79-41C592EC7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2818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95196-C4A3-4010-B09C-DDA03440B7A6}" type="datetimeFigureOut">
              <a:rPr lang="ru-RU" smtClean="0"/>
              <a:t>27.08.2013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9386B-3559-4F84-AB79-41C592EC7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2503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95196-C4A3-4010-B09C-DDA03440B7A6}" type="datetimeFigureOut">
              <a:rPr lang="ru-RU" smtClean="0"/>
              <a:t>27.08.2013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9386B-3559-4F84-AB79-41C592EC7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999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95196-C4A3-4010-B09C-DDA03440B7A6}" type="datetimeFigureOut">
              <a:rPr lang="ru-RU" smtClean="0"/>
              <a:t>27.08.2013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9386B-3559-4F84-AB79-41C592EC7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5601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72000">
              <a:srgbClr val="F8F8F8"/>
            </a:gs>
            <a:gs pos="12000">
              <a:schemeClr val="accent3">
                <a:lumMod val="5000"/>
                <a:lumOff val="95000"/>
              </a:schemeClr>
            </a:gs>
            <a:gs pos="89000">
              <a:schemeClr val="accent3">
                <a:lumMod val="45000"/>
                <a:lumOff val="55000"/>
              </a:schemeClr>
            </a:gs>
            <a:gs pos="97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18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95196-C4A3-4010-B09C-DDA03440B7A6}" type="datetimeFigureOut">
              <a:rPr lang="ru-RU" smtClean="0"/>
              <a:t>27.08.2013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19386B-3559-4F84-AB79-41C592EC79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0090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4419" y="1992253"/>
            <a:ext cx="848316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atin typeface="+mj-lt"/>
              </a:rPr>
              <a:t>НЛМК: «Электронный архив как этап к переходу на безбумажную бухгалтерию и электронный юридически значимый документооборот»</a:t>
            </a:r>
            <a:endParaRPr lang="ru-RU" sz="3600" b="1" dirty="0">
              <a:latin typeface="+mj-lt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0975" y="5614987"/>
            <a:ext cx="4381500" cy="67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667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 txBox="1">
            <a:spLocks/>
          </p:cNvSpPr>
          <p:nvPr/>
        </p:nvSpPr>
        <p:spPr>
          <a:xfrm>
            <a:off x="277683" y="143569"/>
            <a:ext cx="12038142" cy="8176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300" dirty="0" smtClean="0"/>
              <a:t>Ключевые вехи развития электронного </a:t>
            </a:r>
            <a:r>
              <a:rPr lang="ru-RU" sz="3300" dirty="0" smtClean="0"/>
              <a:t>документооборота </a:t>
            </a:r>
            <a:r>
              <a:rPr lang="ru-RU" sz="3300" dirty="0" smtClean="0"/>
              <a:t>НЛМК</a:t>
            </a:r>
            <a:endParaRPr lang="ru-RU" sz="3300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0" y="952500"/>
            <a:ext cx="3228975" cy="0"/>
          </a:xfrm>
          <a:prstGeom prst="line">
            <a:avLst/>
          </a:prstGeom>
          <a:ln w="28575">
            <a:solidFill>
              <a:srgbClr val="009DDD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0" y="1028700"/>
            <a:ext cx="2554682" cy="0"/>
          </a:xfrm>
          <a:prstGeom prst="line">
            <a:avLst/>
          </a:prstGeom>
          <a:ln w="19050">
            <a:solidFill>
              <a:srgbClr val="009DDD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V="1">
            <a:off x="1233487" y="3482337"/>
            <a:ext cx="10139363" cy="1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Овал 7"/>
          <p:cNvSpPr/>
          <p:nvPr/>
        </p:nvSpPr>
        <p:spPr>
          <a:xfrm>
            <a:off x="1145515" y="3352555"/>
            <a:ext cx="241471" cy="241471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4189810" y="3345428"/>
            <a:ext cx="241471" cy="241471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6651283" y="3345428"/>
            <a:ext cx="241471" cy="241471"/>
          </a:xfrm>
          <a:prstGeom prst="ellipse">
            <a:avLst/>
          </a:prstGeom>
          <a:gradFill flip="none" rotWithShape="1">
            <a:gsLst>
              <a:gs pos="0">
                <a:srgbClr val="00B0F0">
                  <a:shade val="30000"/>
                  <a:satMod val="115000"/>
                </a:srgbClr>
              </a:gs>
              <a:gs pos="50000">
                <a:srgbClr val="00B0F0">
                  <a:shade val="67500"/>
                  <a:satMod val="115000"/>
                </a:srgbClr>
              </a:gs>
              <a:gs pos="100000">
                <a:srgbClr val="00B0F0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ая выноска 17"/>
          <p:cNvSpPr/>
          <p:nvPr/>
        </p:nvSpPr>
        <p:spPr>
          <a:xfrm>
            <a:off x="636748" y="2217447"/>
            <a:ext cx="2697002" cy="840441"/>
          </a:xfrm>
          <a:prstGeom prst="wedgeRectCallout">
            <a:avLst>
              <a:gd name="adj1" fmla="val -21711"/>
              <a:gd name="adj2" fmla="val 7839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Создание</a:t>
            </a:r>
          </a:p>
          <a:p>
            <a:pPr algn="ctr"/>
            <a:r>
              <a:rPr lang="ru-RU" dirty="0" smtClean="0">
                <a:solidFill>
                  <a:srgbClr val="0070C0"/>
                </a:solidFill>
              </a:rPr>
              <a:t>единого Учётного центра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20" name="Прямоугольная выноска 19"/>
          <p:cNvSpPr/>
          <p:nvPr/>
        </p:nvSpPr>
        <p:spPr>
          <a:xfrm>
            <a:off x="3629995" y="3908320"/>
            <a:ext cx="2352676" cy="840441"/>
          </a:xfrm>
          <a:prstGeom prst="wedgeRectCallout">
            <a:avLst>
              <a:gd name="adj1" fmla="val -21734"/>
              <a:gd name="adj2" fmla="val -8367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Внедрение электронного архива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21" name="Прямоугольная выноска 20"/>
          <p:cNvSpPr/>
          <p:nvPr/>
        </p:nvSpPr>
        <p:spPr>
          <a:xfrm>
            <a:off x="5888779" y="2144603"/>
            <a:ext cx="3131396" cy="823522"/>
          </a:xfrm>
          <a:prstGeom prst="wedgeRectCallout">
            <a:avLst>
              <a:gd name="adj1" fmla="val -22891"/>
              <a:gd name="adj2" fmla="val 8514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Запуск юридически значимого документооборота внутри группы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36748" y="3669220"/>
            <a:ext cx="1418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Начало 2011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629995" y="2892479"/>
            <a:ext cx="16659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Середина 2011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183265" y="3687241"/>
            <a:ext cx="1418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Начало 2014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9569648" y="3370668"/>
            <a:ext cx="241471" cy="241471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9143183" y="2919507"/>
            <a:ext cx="16659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Середина 2014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0" name="Прямоугольная выноска 29"/>
          <p:cNvSpPr/>
          <p:nvPr/>
        </p:nvSpPr>
        <p:spPr>
          <a:xfrm>
            <a:off x="8686800" y="3906787"/>
            <a:ext cx="3244996" cy="984032"/>
          </a:xfrm>
          <a:prstGeom prst="wedgeRectCallout">
            <a:avLst>
              <a:gd name="adj1" fmla="val -18996"/>
              <a:gd name="adj2" fmla="val -7307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Юридически значимый документооборот с внешними контрагентами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5352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1072" y="1553077"/>
            <a:ext cx="3487220" cy="800922"/>
          </a:xfrm>
        </p:spPr>
        <p:txBody>
          <a:bodyPr>
            <a:normAutofit/>
          </a:bodyPr>
          <a:lstStyle/>
          <a:p>
            <a:r>
              <a:rPr lang="ru-RU" sz="3200" i="1" dirty="0" smtClean="0">
                <a:latin typeface="+mn-lt"/>
              </a:rPr>
              <a:t>Ключевая цель:</a:t>
            </a:r>
            <a:endParaRPr lang="ru-RU" sz="3200" i="1" dirty="0">
              <a:latin typeface="+mn-lt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838200" y="26252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838200" y="3599457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811072" y="2211749"/>
            <a:ext cx="4387886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 smtClean="0"/>
              <a:t>оптимизация работы с первичной бухгалтерской документацией</a:t>
            </a:r>
            <a:r>
              <a:rPr lang="ru-RU" i="1" dirty="0" smtClean="0"/>
              <a:t>. </a:t>
            </a:r>
          </a:p>
          <a:p>
            <a:endParaRPr lang="ru-RU" i="1" dirty="0" smtClean="0"/>
          </a:p>
          <a:p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6395834" y="5534007"/>
            <a:ext cx="518970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Взаимодействие с внешними контрагентами в электронном виде</a:t>
            </a:r>
          </a:p>
          <a:p>
            <a:endParaRPr lang="ru-RU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6395834" y="3069718"/>
            <a:ext cx="55485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Создание объединенного центра обслуживания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95834" y="2410751"/>
            <a:ext cx="51897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Переход к единой учетной системе холдинга</a:t>
            </a:r>
            <a:endParaRPr lang="ru-RU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6395834" y="3694849"/>
            <a:ext cx="5869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Создание электронного архива первичной бухгалтерской документации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395834" y="4545357"/>
            <a:ext cx="53420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Реализация внутрихолдингового документооборота </a:t>
            </a:r>
          </a:p>
        </p:txBody>
      </p:sp>
      <p:sp>
        <p:nvSpPr>
          <p:cNvPr id="37" name="5-конечная звезда 36"/>
          <p:cNvSpPr/>
          <p:nvPr/>
        </p:nvSpPr>
        <p:spPr>
          <a:xfrm>
            <a:off x="6114900" y="1494352"/>
            <a:ext cx="790575" cy="790575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Заголовок 3"/>
          <p:cNvSpPr txBox="1">
            <a:spLocks/>
          </p:cNvSpPr>
          <p:nvPr/>
        </p:nvSpPr>
        <p:spPr>
          <a:xfrm>
            <a:off x="277684" y="143569"/>
            <a:ext cx="11752391" cy="8176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Процесс внедрения электронного </a:t>
            </a:r>
            <a:r>
              <a:rPr lang="ru-RU" dirty="0" smtClean="0"/>
              <a:t>документооборота </a:t>
            </a:r>
            <a:r>
              <a:rPr lang="ru-RU" dirty="0" smtClean="0"/>
              <a:t>НЛМК</a:t>
            </a:r>
            <a:endParaRPr lang="ru-RU" dirty="0"/>
          </a:p>
        </p:txBody>
      </p:sp>
      <p:pic>
        <p:nvPicPr>
          <p:cNvPr id="40" name="Рисунок 3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460" y="3438525"/>
            <a:ext cx="4762500" cy="2857500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277684" y="1261536"/>
            <a:ext cx="65755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dirty="0" smtClean="0"/>
              <a:t>«</a:t>
            </a:r>
            <a:endParaRPr lang="ru-RU" sz="7200" dirty="0"/>
          </a:p>
        </p:txBody>
      </p:sp>
      <p:sp>
        <p:nvSpPr>
          <p:cNvPr id="42" name="TextBox 41"/>
          <p:cNvSpPr txBox="1"/>
          <p:nvPr/>
        </p:nvSpPr>
        <p:spPr>
          <a:xfrm rot="10800000">
            <a:off x="4450252" y="2298506"/>
            <a:ext cx="65755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dirty="0" smtClean="0"/>
              <a:t>«</a:t>
            </a:r>
            <a:endParaRPr lang="ru-RU" sz="7200" dirty="0"/>
          </a:p>
        </p:txBody>
      </p:sp>
      <p:sp>
        <p:nvSpPr>
          <p:cNvPr id="47" name="TextBox 46"/>
          <p:cNvSpPr txBox="1"/>
          <p:nvPr/>
        </p:nvSpPr>
        <p:spPr>
          <a:xfrm>
            <a:off x="6924412" y="1679823"/>
            <a:ext cx="147078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Решения:</a:t>
            </a:r>
          </a:p>
          <a:p>
            <a:endParaRPr lang="ru-RU" dirty="0"/>
          </a:p>
        </p:txBody>
      </p:sp>
      <p:cxnSp>
        <p:nvCxnSpPr>
          <p:cNvPr id="48" name="Прямая соединительная линия 47"/>
          <p:cNvCxnSpPr/>
          <p:nvPr/>
        </p:nvCxnSpPr>
        <p:spPr>
          <a:xfrm>
            <a:off x="0" y="952500"/>
            <a:ext cx="3228975" cy="0"/>
          </a:xfrm>
          <a:prstGeom prst="line">
            <a:avLst/>
          </a:prstGeom>
          <a:ln w="28575">
            <a:solidFill>
              <a:srgbClr val="009DDD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>
            <a:off x="0" y="1028700"/>
            <a:ext cx="2554682" cy="0"/>
          </a:xfrm>
          <a:prstGeom prst="line">
            <a:avLst/>
          </a:prstGeom>
          <a:ln w="19050">
            <a:solidFill>
              <a:srgbClr val="009DDD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228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00638" y="8954"/>
            <a:ext cx="7439025" cy="1123644"/>
          </a:xfrm>
        </p:spPr>
        <p:txBody>
          <a:bodyPr>
            <a:normAutofit/>
          </a:bodyPr>
          <a:lstStyle/>
          <a:p>
            <a:r>
              <a:rPr lang="ru-RU" sz="3400" dirty="0" smtClean="0"/>
              <a:t>Электронный архив НЛМК</a:t>
            </a:r>
            <a:endParaRPr lang="ru-RU" sz="3400" dirty="0"/>
          </a:p>
        </p:txBody>
      </p:sp>
      <p:sp>
        <p:nvSpPr>
          <p:cNvPr id="6" name="TextBox 5"/>
          <p:cNvSpPr txBox="1"/>
          <p:nvPr/>
        </p:nvSpPr>
        <p:spPr>
          <a:xfrm>
            <a:off x="6393997" y="2047161"/>
            <a:ext cx="549320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Документы могут использовать сотрудники всех территориально-распределенных точек предприятия. </a:t>
            </a:r>
            <a:endParaRPr lang="en-US" dirty="0" smtClean="0"/>
          </a:p>
          <a:p>
            <a:endParaRPr lang="ru-RU" dirty="0" smtClean="0"/>
          </a:p>
          <a:p>
            <a:r>
              <a:rPr lang="ru-RU" dirty="0" smtClean="0"/>
              <a:t>Пересылка оригиналов не требуется, достаточно лишь электронной копии, и бухгалтер имеет возможность работать с полным пакетом документов.</a:t>
            </a:r>
          </a:p>
          <a:p>
            <a:endParaRPr lang="ru-RU" dirty="0" smtClean="0"/>
          </a:p>
          <a:p>
            <a: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ЭА выступает в качестве виртуального шкафа для хранения «</a:t>
            </a:r>
            <a:r>
              <a:rPr lang="ru-RU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первички</a:t>
            </a:r>
            <a: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 и унифицирует методы обработки двух потоков документации.</a:t>
            </a:r>
          </a:p>
          <a:p>
            <a:endParaRPr lang="ru-R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Хр</a:t>
            </a:r>
            <a: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анение и защита юридически значимых документов в электронном виде осуществляется в соответствии с требованиями законодательства. 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24" name="Выгнутая влево стрелка 23"/>
          <p:cNvSpPr/>
          <p:nvPr/>
        </p:nvSpPr>
        <p:spPr>
          <a:xfrm>
            <a:off x="633206" y="2007792"/>
            <a:ext cx="1178615" cy="1128103"/>
          </a:xfrm>
          <a:prstGeom prst="curvedRightArrow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Выгнутая влево стрелка 24"/>
          <p:cNvSpPr/>
          <p:nvPr/>
        </p:nvSpPr>
        <p:spPr>
          <a:xfrm flipH="1">
            <a:off x="4213955" y="2010924"/>
            <a:ext cx="1133716" cy="1128104"/>
          </a:xfrm>
          <a:prstGeom prst="curvedRightArrow">
            <a:avLst>
              <a:gd name="adj1" fmla="val 25000"/>
              <a:gd name="adj2" fmla="val 48998"/>
              <a:gd name="adj3" fmla="val 25000"/>
            </a:avLst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Нашивка 25"/>
          <p:cNvSpPr/>
          <p:nvPr/>
        </p:nvSpPr>
        <p:spPr>
          <a:xfrm>
            <a:off x="2083695" y="3747494"/>
            <a:ext cx="268321" cy="294287"/>
          </a:xfrm>
          <a:prstGeom prst="chevron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7" name="Двойные круглые скобки 26"/>
          <p:cNvSpPr/>
          <p:nvPr/>
        </p:nvSpPr>
        <p:spPr>
          <a:xfrm>
            <a:off x="2045592" y="2563105"/>
            <a:ext cx="1874559" cy="825030"/>
          </a:xfrm>
          <a:prstGeom prst="bracketPair">
            <a:avLst/>
          </a:prstGeom>
          <a:ln w="76200">
            <a:gradFill flip="none" rotWithShape="1">
              <a:gsLst>
                <a:gs pos="0">
                  <a:schemeClr val="accent2">
                    <a:lumMod val="67000"/>
                  </a:schemeClr>
                </a:gs>
                <a:gs pos="48000">
                  <a:schemeClr val="accent2">
                    <a:lumMod val="97000"/>
                    <a:lumOff val="3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2139711" y="2661211"/>
            <a:ext cx="16863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Электронный </a:t>
            </a:r>
          </a:p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архив</a:t>
            </a:r>
            <a:endParaRPr lang="ru-RU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369810" y="3698440"/>
            <a:ext cx="13376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«</a:t>
            </a:r>
            <a:r>
              <a:rPr lang="ru-RU" dirty="0" err="1" smtClean="0"/>
              <a:t>первичка</a:t>
            </a:r>
            <a:r>
              <a:rPr lang="ru-RU" dirty="0" smtClean="0"/>
              <a:t>» 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0" y="3636463"/>
            <a:ext cx="19699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200" dirty="0" smtClean="0"/>
              <a:t>изначально созданная в электронном виде</a:t>
            </a:r>
            <a:endParaRPr lang="ru-RU" sz="1200" dirty="0"/>
          </a:p>
        </p:txBody>
      </p:sp>
      <p:sp>
        <p:nvSpPr>
          <p:cNvPr id="31" name="TextBox 30"/>
          <p:cNvSpPr txBox="1"/>
          <p:nvPr/>
        </p:nvSpPr>
        <p:spPr>
          <a:xfrm>
            <a:off x="4107319" y="3635391"/>
            <a:ext cx="2480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отсканированные копии </a:t>
            </a:r>
            <a:endParaRPr lang="en-US" sz="1200" dirty="0" smtClean="0"/>
          </a:p>
          <a:p>
            <a:r>
              <a:rPr lang="ru-RU" sz="1200" dirty="0" smtClean="0"/>
              <a:t>бумажных оригиналов</a:t>
            </a:r>
            <a:endParaRPr lang="ru-RU" sz="1200" dirty="0"/>
          </a:p>
        </p:txBody>
      </p:sp>
      <p:sp>
        <p:nvSpPr>
          <p:cNvPr id="32" name="Нашивка 31"/>
          <p:cNvSpPr/>
          <p:nvPr/>
        </p:nvSpPr>
        <p:spPr>
          <a:xfrm rot="10800000">
            <a:off x="3743068" y="3747493"/>
            <a:ext cx="268321" cy="294287"/>
          </a:xfrm>
          <a:prstGeom prst="chevron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3" name="Нашивка 32"/>
          <p:cNvSpPr/>
          <p:nvPr/>
        </p:nvSpPr>
        <p:spPr>
          <a:xfrm rot="16200000">
            <a:off x="2757340" y="3318317"/>
            <a:ext cx="268322" cy="294288"/>
          </a:xfrm>
          <a:prstGeom prst="chevr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34" name="Нашивка 33"/>
          <p:cNvSpPr/>
          <p:nvPr/>
        </p:nvSpPr>
        <p:spPr>
          <a:xfrm rot="16200000">
            <a:off x="2935934" y="3318317"/>
            <a:ext cx="268322" cy="294288"/>
          </a:xfrm>
          <a:prstGeom prst="chevr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850423" y="1963299"/>
            <a:ext cx="9323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26547E"/>
                </a:solidFill>
              </a:rPr>
              <a:t>SAP ERP</a:t>
            </a:r>
            <a:endParaRPr lang="ru-RU" sz="1600" b="1" dirty="0">
              <a:solidFill>
                <a:srgbClr val="26547E"/>
              </a:solidFill>
            </a:endParaRPr>
          </a:p>
        </p:txBody>
      </p:sp>
      <p:sp>
        <p:nvSpPr>
          <p:cNvPr id="36" name="Блок-схема: несколько документов 35"/>
          <p:cNvSpPr/>
          <p:nvPr/>
        </p:nvSpPr>
        <p:spPr>
          <a:xfrm flipH="1">
            <a:off x="416470" y="4145283"/>
            <a:ext cx="511703" cy="367787"/>
          </a:xfrm>
          <a:prstGeom prst="flowChartMultidocumen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Блок-схема: несколько документов 36"/>
          <p:cNvSpPr/>
          <p:nvPr/>
        </p:nvSpPr>
        <p:spPr>
          <a:xfrm>
            <a:off x="5161554" y="4105575"/>
            <a:ext cx="543685" cy="367787"/>
          </a:xfrm>
          <a:prstGeom prst="flowChartMultidocumen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TextBox 37"/>
          <p:cNvSpPr txBox="1"/>
          <p:nvPr/>
        </p:nvSpPr>
        <p:spPr>
          <a:xfrm>
            <a:off x="3210308" y="1963299"/>
            <a:ext cx="10655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>
                <a:solidFill>
                  <a:srgbClr val="285780"/>
                </a:solidFill>
              </a:rPr>
              <a:t>OpenText</a:t>
            </a:r>
            <a:endParaRPr lang="ru-RU" sz="1600" b="1" dirty="0">
              <a:solidFill>
                <a:srgbClr val="285780"/>
              </a:solidFill>
            </a:endParaRPr>
          </a:p>
        </p:txBody>
      </p:sp>
      <p:sp>
        <p:nvSpPr>
          <p:cNvPr id="39" name="5-конечная звезда 38"/>
          <p:cNvSpPr/>
          <p:nvPr/>
        </p:nvSpPr>
        <p:spPr>
          <a:xfrm>
            <a:off x="6096000" y="1144269"/>
            <a:ext cx="790575" cy="790575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TextBox 39"/>
          <p:cNvSpPr txBox="1"/>
          <p:nvPr/>
        </p:nvSpPr>
        <p:spPr>
          <a:xfrm>
            <a:off x="6926746" y="1344085"/>
            <a:ext cx="226857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Преимущества:</a:t>
            </a:r>
          </a:p>
          <a:p>
            <a:endParaRPr lang="ru-RU" dirty="0"/>
          </a:p>
        </p:txBody>
      </p:sp>
      <p:sp>
        <p:nvSpPr>
          <p:cNvPr id="44" name="Двойные круглые скобки 43"/>
          <p:cNvSpPr/>
          <p:nvPr/>
        </p:nvSpPr>
        <p:spPr>
          <a:xfrm>
            <a:off x="2062503" y="4427428"/>
            <a:ext cx="1874559" cy="825030"/>
          </a:xfrm>
          <a:prstGeom prst="bracketPair">
            <a:avLst/>
          </a:prstGeom>
          <a:ln w="76200">
            <a:gradFill flip="none" rotWithShape="1">
              <a:gsLst>
                <a:gs pos="0">
                  <a:schemeClr val="accent2">
                    <a:lumMod val="67000"/>
                  </a:schemeClr>
                </a:gs>
                <a:gs pos="48000">
                  <a:schemeClr val="accent2">
                    <a:lumMod val="97000"/>
                    <a:lumOff val="3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TextBox 44"/>
          <p:cNvSpPr txBox="1"/>
          <p:nvPr/>
        </p:nvSpPr>
        <p:spPr>
          <a:xfrm>
            <a:off x="2156622" y="4528902"/>
            <a:ext cx="16863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Электронный </a:t>
            </a:r>
          </a:p>
          <a:p>
            <a:pPr algn="ctr"/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архив</a:t>
            </a:r>
            <a:endParaRPr lang="ru-RU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6" name="Нашивка 45"/>
          <p:cNvSpPr/>
          <p:nvPr/>
        </p:nvSpPr>
        <p:spPr>
          <a:xfrm rot="5400000">
            <a:off x="2769459" y="4185418"/>
            <a:ext cx="268322" cy="294288"/>
          </a:xfrm>
          <a:prstGeom prst="chevr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47" name="Нашивка 46"/>
          <p:cNvSpPr/>
          <p:nvPr/>
        </p:nvSpPr>
        <p:spPr>
          <a:xfrm rot="5400000">
            <a:off x="2948053" y="4185418"/>
            <a:ext cx="268322" cy="294288"/>
          </a:xfrm>
          <a:prstGeom prst="chevro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70C0"/>
              </a:solidFill>
            </a:endParaRPr>
          </a:p>
        </p:txBody>
      </p:sp>
      <p:sp>
        <p:nvSpPr>
          <p:cNvPr id="48" name="Выгнутая влево стрелка 47"/>
          <p:cNvSpPr/>
          <p:nvPr/>
        </p:nvSpPr>
        <p:spPr>
          <a:xfrm rot="10800000">
            <a:off x="4285354" y="4726630"/>
            <a:ext cx="1178615" cy="1128103"/>
          </a:xfrm>
          <a:prstGeom prst="curvedRightArrow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9" name="Выгнутая влево стрелка 48"/>
          <p:cNvSpPr/>
          <p:nvPr/>
        </p:nvSpPr>
        <p:spPr>
          <a:xfrm rot="10800000" flipH="1">
            <a:off x="752431" y="4727579"/>
            <a:ext cx="1133716" cy="1128104"/>
          </a:xfrm>
          <a:prstGeom prst="curvedRightArrow">
            <a:avLst>
              <a:gd name="adj1" fmla="val 25000"/>
              <a:gd name="adj2" fmla="val 48998"/>
              <a:gd name="adj3" fmla="val 25000"/>
            </a:avLst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rect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083154" y="5567441"/>
            <a:ext cx="10794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err="1" smtClean="0">
                <a:solidFill>
                  <a:srgbClr val="26547E"/>
                </a:solidFill>
              </a:rPr>
              <a:t>Саперион</a:t>
            </a:r>
            <a:endParaRPr lang="ru-RU" sz="1600" b="1" dirty="0">
              <a:solidFill>
                <a:srgbClr val="26547E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004574" y="5567441"/>
            <a:ext cx="10655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rgbClr val="285780"/>
                </a:solidFill>
              </a:rPr>
              <a:t>1С</a:t>
            </a:r>
            <a:endParaRPr lang="ru-RU" sz="1600" b="1" dirty="0">
              <a:solidFill>
                <a:srgbClr val="285780"/>
              </a:solidFill>
            </a:endParaRPr>
          </a:p>
        </p:txBody>
      </p:sp>
      <p:cxnSp>
        <p:nvCxnSpPr>
          <p:cNvPr id="52" name="Прямая соединительная линия 51"/>
          <p:cNvCxnSpPr/>
          <p:nvPr/>
        </p:nvCxnSpPr>
        <p:spPr>
          <a:xfrm>
            <a:off x="0" y="952500"/>
            <a:ext cx="3228975" cy="0"/>
          </a:xfrm>
          <a:prstGeom prst="line">
            <a:avLst/>
          </a:prstGeom>
          <a:ln w="28575">
            <a:solidFill>
              <a:srgbClr val="009DDD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0" y="1028700"/>
            <a:ext cx="2554682" cy="0"/>
          </a:xfrm>
          <a:prstGeom prst="line">
            <a:avLst/>
          </a:prstGeom>
          <a:ln w="19050">
            <a:solidFill>
              <a:srgbClr val="009DDD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450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124" y="-133441"/>
            <a:ext cx="11677651" cy="1325563"/>
          </a:xfrm>
        </p:spPr>
        <p:txBody>
          <a:bodyPr>
            <a:normAutofit/>
          </a:bodyPr>
          <a:lstStyle/>
          <a:p>
            <a:r>
              <a:rPr lang="ru-RU" sz="3400" dirty="0" smtClean="0"/>
              <a:t>Перспектива развития </a:t>
            </a:r>
            <a:r>
              <a:rPr lang="ru-RU" sz="3400" dirty="0" smtClean="0"/>
              <a:t>электронного документооборота НЛМК</a:t>
            </a:r>
            <a:r>
              <a:rPr lang="ru-RU" sz="3400" dirty="0" smtClean="0"/>
              <a:t> </a:t>
            </a:r>
            <a:endParaRPr lang="ru-RU" sz="3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387548" y="2841366"/>
            <a:ext cx="510912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</a:t>
            </a:r>
            <a:r>
              <a:rPr lang="ru-R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спользование электронного архива дает возможность плавно перейти к юридически значимому электронному документообороту как внутри, так и вне холдинга. </a:t>
            </a:r>
            <a:endParaRPr lang="ru-RU" dirty="0"/>
          </a:p>
        </p:txBody>
      </p:sp>
      <p:sp>
        <p:nvSpPr>
          <p:cNvPr id="9" name="5-конечная звезда 8"/>
          <p:cNvSpPr/>
          <p:nvPr/>
        </p:nvSpPr>
        <p:spPr>
          <a:xfrm>
            <a:off x="6096000" y="1768424"/>
            <a:ext cx="790575" cy="790575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6997148" y="1996087"/>
            <a:ext cx="116570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/>
              <a:t>П</a:t>
            </a:r>
            <a:r>
              <a:rPr lang="ru-RU" sz="2400" b="1" dirty="0" smtClean="0"/>
              <a:t>ланы</a:t>
            </a:r>
            <a:r>
              <a:rPr lang="ru-RU" sz="2400" b="1" dirty="0" smtClean="0"/>
              <a:t>:</a:t>
            </a:r>
          </a:p>
          <a:p>
            <a:endParaRPr lang="ru-RU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1996087"/>
            <a:ext cx="4762500" cy="2857500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/>
        </p:nvCxnSpPr>
        <p:spPr>
          <a:xfrm>
            <a:off x="0" y="952500"/>
            <a:ext cx="3228975" cy="0"/>
          </a:xfrm>
          <a:prstGeom prst="line">
            <a:avLst/>
          </a:prstGeom>
          <a:ln w="28575">
            <a:solidFill>
              <a:srgbClr val="009DDD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0" y="1028700"/>
            <a:ext cx="2554682" cy="0"/>
          </a:xfrm>
          <a:prstGeom prst="line">
            <a:avLst/>
          </a:prstGeom>
          <a:ln w="19050">
            <a:solidFill>
              <a:srgbClr val="009DDD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8627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43224" y="2543175"/>
            <a:ext cx="6477001" cy="1187450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Спасибо за внимание</a:t>
            </a:r>
            <a:endParaRPr lang="ru-RU" sz="3600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0975" y="5614987"/>
            <a:ext cx="4381500" cy="67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639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</TotalTime>
  <Words>216</Words>
  <Application>Microsoft Office PowerPoint</Application>
  <PresentationFormat>Широкоэкранный</PresentationFormat>
  <Paragraphs>48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Ключевая цель:</vt:lpstr>
      <vt:lpstr>Электронный архив НЛМК</vt:lpstr>
      <vt:lpstr>Перспектива развития электронного документооборота НЛМК </vt:lpstr>
      <vt:lpstr>Спасибо за внимание</vt:lpstr>
    </vt:vector>
  </TitlesOfParts>
  <Company>ОАО "НЛМК"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Зайцева Лилия Сергеевна</dc:creator>
  <cp:lastModifiedBy>Зайцева Лилия Сергеевна</cp:lastModifiedBy>
  <cp:revision>40</cp:revision>
  <dcterms:created xsi:type="dcterms:W3CDTF">2013-08-27T09:06:24Z</dcterms:created>
  <dcterms:modified xsi:type="dcterms:W3CDTF">2013-08-27T14:03:44Z</dcterms:modified>
</cp:coreProperties>
</file>