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94" r:id="rId3"/>
    <p:sldMasterId id="2147483706" r:id="rId4"/>
  </p:sldMasterIdLst>
  <p:notesMasterIdLst>
    <p:notesMasterId r:id="rId96"/>
  </p:notesMasterIdLst>
  <p:handoutMasterIdLst>
    <p:handoutMasterId r:id="rId97"/>
  </p:handoutMasterIdLst>
  <p:sldIdLst>
    <p:sldId id="379" r:id="rId5"/>
    <p:sldId id="387" r:id="rId6"/>
    <p:sldId id="471" r:id="rId7"/>
    <p:sldId id="389" r:id="rId8"/>
    <p:sldId id="391" r:id="rId9"/>
    <p:sldId id="392" r:id="rId10"/>
    <p:sldId id="393" r:id="rId11"/>
    <p:sldId id="394" r:id="rId12"/>
    <p:sldId id="395" r:id="rId13"/>
    <p:sldId id="396" r:id="rId14"/>
    <p:sldId id="472" r:id="rId15"/>
    <p:sldId id="390" r:id="rId16"/>
    <p:sldId id="470" r:id="rId17"/>
    <p:sldId id="383" r:id="rId18"/>
    <p:sldId id="407" r:id="rId19"/>
    <p:sldId id="410" r:id="rId20"/>
    <p:sldId id="409" r:id="rId21"/>
    <p:sldId id="408" r:id="rId22"/>
    <p:sldId id="411" r:id="rId23"/>
    <p:sldId id="412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4" r:id="rId33"/>
    <p:sldId id="425" r:id="rId34"/>
    <p:sldId id="426" r:id="rId35"/>
    <p:sldId id="384" r:id="rId36"/>
    <p:sldId id="427" r:id="rId37"/>
    <p:sldId id="428" r:id="rId38"/>
    <p:sldId id="429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5" r:id="rId71"/>
    <p:sldId id="466" r:id="rId72"/>
    <p:sldId id="467" r:id="rId73"/>
    <p:sldId id="468" r:id="rId74"/>
    <p:sldId id="469" r:id="rId75"/>
    <p:sldId id="388" r:id="rId76"/>
    <p:sldId id="398" r:id="rId77"/>
    <p:sldId id="474" r:id="rId78"/>
    <p:sldId id="475" r:id="rId79"/>
    <p:sldId id="473" r:id="rId80"/>
    <p:sldId id="400" r:id="rId81"/>
    <p:sldId id="403" r:id="rId82"/>
    <p:sldId id="405" r:id="rId83"/>
    <p:sldId id="406" r:id="rId84"/>
    <p:sldId id="386" r:id="rId85"/>
    <p:sldId id="318" r:id="rId86"/>
    <p:sldId id="319" r:id="rId87"/>
    <p:sldId id="344" r:id="rId88"/>
    <p:sldId id="337" r:id="rId89"/>
    <p:sldId id="374" r:id="rId90"/>
    <p:sldId id="373" r:id="rId91"/>
    <p:sldId id="369" r:id="rId92"/>
    <p:sldId id="370" r:id="rId93"/>
    <p:sldId id="371" r:id="rId94"/>
    <p:sldId id="378" r:id="rId95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аграмова Лилия" initials="Б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  <a:srgbClr val="138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8" autoAdjust="0"/>
    <p:restoredTop sz="95182" autoAdjust="0"/>
  </p:normalViewPr>
  <p:slideViewPr>
    <p:cSldViewPr showGuides="1">
      <p:cViewPr>
        <p:scale>
          <a:sx n="100" d="100"/>
          <a:sy n="100" d="100"/>
        </p:scale>
        <p:origin x="-72" y="78"/>
      </p:cViewPr>
      <p:guideLst>
        <p:guide orient="horz" pos="815"/>
        <p:guide orient="horz" pos="605"/>
        <p:guide orient="horz" pos="539"/>
        <p:guide pos="352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6" y="0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4D8F87F-C11A-4DED-A9AA-E27D6CF0C0C7}" type="datetimeFigureOut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562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6" y="9429562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63DD81B-88C0-45C4-8C88-542BD305B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06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6" y="0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F7463F-2FBE-4C03-AD4C-5AC597DC8372}" type="datetimeFigureOut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390"/>
            <a:ext cx="5438775" cy="446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562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6" y="9429562"/>
            <a:ext cx="2944813" cy="49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30436D-995D-4555-8CD1-EDED355E5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3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30012-E073-422A-9B54-052FA1BA65A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30012-E073-422A-9B54-052FA1BA65A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7A4B792-6254-47CB-BD82-0F01588F29C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34CF8-E518-4C07-8532-B808C8596A3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499BF2C-A9CE-40DC-856D-E8662CBC7D5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60DF9E0-43A5-4858-BC66-391202EBF1D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466AEDF-323B-4C17-BCEB-CFF1021E4D1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CA943295-8B8C-4A9B-AEA3-E9983DC4DA4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B0B8F89-9534-44D9-A3CE-889C8FE4C96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B364917-C7E6-4B85-8F32-C5B99D0E964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1B74179-44A9-4B54-A457-76F23821BD8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B83A553-57F6-46D6-83F6-3961C0CFB33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CFB3BFC-AECC-4D0A-9551-BE61D9F6AB4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08B18C3-2666-49DD-AB2F-F5D5B04D007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AAA7299-64E0-471E-94D7-EBE46A8F11D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9F3826D-2CFA-45BB-B0BF-ED50267E1F1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954CE8A-5DC8-4CD5-97F1-3DB718C66D0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3332B-08E8-480A-937C-4A845BBD584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23BDBA-B896-4EC0-8EA6-08489591CFF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9420FC-4844-4859-A09D-6F949D2D837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A12BF-E62A-4C4F-86BE-4BEB16F0996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7115E0-4FD0-4570-B869-0B7464C4982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246F4-80DA-4284-A48A-F55F7A6E29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51710-E600-4961-AAF0-97529EC066D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6D47D2-2EDF-4849-9B4E-72DE66BEEE8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66131-B76B-40A8-8EAC-33F7AB46DA5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2E8FA-CE1A-41F6-BDBE-1D71C536CC7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BD13BB-C767-459C-AF71-BBFA53E791C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E90EDE-62EF-4427-BE3F-72AEE1C4B76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FD5BB-46D6-41EA-B0C5-A9FC600F583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887941-09EE-4093-8DB0-D7BE5773C3B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DAD09-FA99-4FA9-A7D5-5C5BEFF37A9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7C5601-0376-47EF-9272-DCF1E439591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6509C-ABF2-4977-BC7C-3EAD2928CC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986CF8-5D5E-4414-B74B-30F95D522FD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8EDF6-0F55-446D-9C4F-447096C3FC8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B0EC12-18BE-413A-930F-CE9AB042000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E0B77-C6FC-4DE3-B43E-CD3471132E7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911A79-5760-4448-BC41-0427D3FD4EB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43784-CACE-408A-B8AA-43E3A0174E4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93764C-6ACA-46A9-9CA5-49D65BBE44F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3F1389-C16B-484F-8FC8-0E3192EE027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F4368-8656-49D1-A95A-4B77FCAD16E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1CF2F-BD17-431A-83C3-3627693F1F5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91F6CD-8DBA-48A7-8B67-9D03B1117E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B098CB-8C6C-4892-BFA8-E442AB69EE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96E6BB-6E69-46CD-929D-BC30245CBBA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49688" y="9429591"/>
            <a:ext cx="2946400" cy="4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A323E4B7-C906-415A-BE56-1155FD29C51F}" type="slidenum">
              <a:rPr lang="ru-RU" sz="1200" smtClean="0">
                <a:cs typeface="+mn-cs"/>
              </a:rPr>
              <a:pPr algn="r">
                <a:defRPr/>
              </a:pPr>
              <a:t>63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49688" y="9429591"/>
            <a:ext cx="2946400" cy="4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527C192C-1EDE-4327-909C-C3CE2B9767DE}" type="slidenum">
              <a:rPr lang="ru-RU" sz="1200" smtClean="0">
                <a:cs typeface="+mn-cs"/>
              </a:rPr>
              <a:pPr algn="r">
                <a:defRPr/>
              </a:pPr>
              <a:t>64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49688" y="9429591"/>
            <a:ext cx="2946400" cy="4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0F7C8812-F795-4A30-9EC3-36A8931851D8}" type="slidenum">
              <a:rPr lang="ru-RU" sz="1200" smtClean="0">
                <a:cs typeface="+mn-cs"/>
              </a:rPr>
              <a:pPr algn="r">
                <a:defRPr/>
              </a:pPr>
              <a:t>65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9079E-9304-4FDC-AE37-360E87118E2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11CD6-622C-4685-97CA-289AB95D415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49688" y="9429591"/>
            <a:ext cx="2946400" cy="4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C2B190B0-EA22-4D1D-90E7-746AFB6B7D4A}" type="slidenum">
              <a:rPr lang="ru-RU" sz="1200" smtClean="0">
                <a:cs typeface="+mn-cs"/>
              </a:rPr>
              <a:pPr algn="r">
                <a:defRPr/>
              </a:pPr>
              <a:t>68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49688" y="9429591"/>
            <a:ext cx="2946400" cy="4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9BA9CFE7-41F8-4BCD-88BD-C8C758183940}" type="slidenum">
              <a:rPr lang="ru-RU" sz="1200" smtClean="0">
                <a:cs typeface="+mn-cs"/>
              </a:rPr>
              <a:pPr algn="r">
                <a:defRPr/>
              </a:pPr>
              <a:t>69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49688" y="9429591"/>
            <a:ext cx="2946400" cy="4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fld id="{E76AF1E1-9DAC-4031-BB03-4E70C77933F8}" type="slidenum">
              <a:rPr lang="ru-RU" sz="1200" smtClean="0">
                <a:cs typeface="+mn-cs"/>
              </a:rPr>
              <a:pPr algn="r">
                <a:defRPr/>
              </a:pPr>
              <a:t>70</a:t>
            </a:fld>
            <a:endParaRPr lang="ru-RU" sz="12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23B3-D226-4B50-8184-C12A0F6A50D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25</a:t>
            </a:r>
          </a:p>
        </p:txBody>
      </p:sp>
      <p:sp>
        <p:nvSpPr>
          <p:cNvPr id="55300" name="Номер слайда 3"/>
          <p:cNvSpPr txBox="1">
            <a:spLocks noGrp="1"/>
          </p:cNvSpPr>
          <p:nvPr/>
        </p:nvSpPr>
        <p:spPr bwMode="auto">
          <a:xfrm>
            <a:off x="3851277" y="9429563"/>
            <a:ext cx="2944813" cy="4970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3E80E93-441D-4F85-A37F-EFAF20D9462D}" type="slidenum">
              <a:rPr lang="ru-RU" sz="1200">
                <a:latin typeface="+mn-lt"/>
                <a:cs typeface="+mn-cs"/>
              </a:rPr>
              <a:pPr algn="r">
                <a:defRPr/>
              </a:pPr>
              <a:t>88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25</a:t>
            </a:r>
          </a:p>
        </p:txBody>
      </p:sp>
      <p:sp>
        <p:nvSpPr>
          <p:cNvPr id="55300" name="Номер слайда 3"/>
          <p:cNvSpPr txBox="1">
            <a:spLocks noGrp="1"/>
          </p:cNvSpPr>
          <p:nvPr/>
        </p:nvSpPr>
        <p:spPr bwMode="auto">
          <a:xfrm>
            <a:off x="3851277" y="9429563"/>
            <a:ext cx="2944813" cy="4970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3E80E93-441D-4F85-A37F-EFAF20D9462D}" type="slidenum">
              <a:rPr lang="ru-RU" sz="1200">
                <a:latin typeface="+mn-lt"/>
                <a:cs typeface="+mn-cs"/>
              </a:rPr>
              <a:pPr algn="r">
                <a:defRPr/>
              </a:pPr>
              <a:t>89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25</a:t>
            </a:r>
          </a:p>
        </p:txBody>
      </p:sp>
      <p:sp>
        <p:nvSpPr>
          <p:cNvPr id="55300" name="Номер слайда 3"/>
          <p:cNvSpPr txBox="1">
            <a:spLocks noGrp="1"/>
          </p:cNvSpPr>
          <p:nvPr/>
        </p:nvSpPr>
        <p:spPr bwMode="auto">
          <a:xfrm>
            <a:off x="3851277" y="9429563"/>
            <a:ext cx="2944813" cy="4970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3E80E93-441D-4F85-A37F-EFAF20D9462D}" type="slidenum">
              <a:rPr lang="ru-RU" sz="1200">
                <a:latin typeface="+mn-lt"/>
                <a:cs typeface="+mn-cs"/>
              </a:rPr>
              <a:pPr algn="r">
                <a:defRPr/>
              </a:pPr>
              <a:t>90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CBD6A-5CE3-4E4A-B6CF-EFEF5AF9350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E3BFA-2EFB-4E11-BC5E-3F3B39D23196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12577-5BCB-4814-A11D-647973122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07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08D7E-DF6A-4AC1-B2E3-C26046940DC7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4020-5A28-4A7C-99D5-266089317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11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03C63-DC0E-4218-860D-5A8DC6859D49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2AF5-B343-455E-B1AD-A273E564B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9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44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6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9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2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08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60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3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304DF-42AD-4EFF-833F-41F362E3BBC9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1E32-B1CD-40CD-93B0-E23FDA1D0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23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25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88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83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87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90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61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15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40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D109-2259-426A-B5AB-2AE89D94DF5E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D1BB-1FD2-4AFD-AD4A-EBF750F68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952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37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9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23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32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32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52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45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21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00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up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bottom_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7"/>
          <p:cNvSpPr txBox="1">
            <a:spLocks noGrp="1"/>
          </p:cNvSpPr>
          <p:nvPr userDrawn="1"/>
        </p:nvSpPr>
        <p:spPr bwMode="auto">
          <a:xfrm>
            <a:off x="6904038" y="6286500"/>
            <a:ext cx="21336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DE5CD02-F10B-4D89-9207-A15F0181794E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b="1" dirty="0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3"/>
          </p:nvPr>
        </p:nvSpPr>
        <p:spPr>
          <a:xfrm>
            <a:off x="428625" y="1556792"/>
            <a:ext cx="8247063" cy="4320133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ACFB-F0F9-413B-B290-227BFE094F7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DF50-F2CE-4AD7-BB10-6E7D89828B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2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ACFD-0090-4841-877D-E437EB6C60FF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72D9-2285-4C65-8E2B-A3DDA8D8B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056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повой макет _пустой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61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1EB10-8894-4030-B0EE-38CA565983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D4F4-C705-49EB-9131-07B046B1F9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32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E7C9B-56CC-455C-B97D-4EFE4E7527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2D3EF-8F22-4DD0-BC72-3C8CA6E1E1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1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FB3E-8FE7-473F-8226-B367866FBE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BF0D1-DC31-44C8-938E-14E0F6E0AB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94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48A4F-618E-4F49-A2FA-4D06F0388B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D5DD-5472-48C1-9EE7-C5328BB8DC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05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FB363-CEC0-410A-BBD9-045784702D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11E2-01E8-4D69-8513-B1BDB5776F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26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47B8C-700D-44E8-9E8A-CCEE4ECD5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0201-B4AF-4E55-8701-6541EA6E74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88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8D54A-DC16-4893-907A-80BE0565B5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41A36-3862-417A-AD4D-9EA77DA2FA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08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42AD0-34F1-4CEF-BA51-3CC064DA93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C997-B7F0-4F0D-AD8C-D21D79C696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45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54D5A-9A59-4B14-802D-CC437E36C9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6897-C9DF-4D48-A637-8ADBE773EE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2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2418-CFF2-4814-9CAE-C71EF51A22EC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8928C-3C5E-4AB3-8072-16F2B6371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03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AE17-10CF-4B45-BB8C-280F21D720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7269-6A27-4496-9AF0-8B990B4932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55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D84C-EE85-4CBC-A6B3-9466560145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AB73D-A247-44B5-8BDB-89695747C0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84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B2062-9289-4806-A17D-2CB4F79214D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FFCE-40C6-4605-A77C-EB3254838B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91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470BB-5032-40F1-BA10-0E46B122B1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83261-F93E-46E4-A520-5610953ACA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87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4FC03-B506-429E-B937-073365F602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0189-2F13-4D81-8C1C-761197E96A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9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C5769-552E-4C66-AB1F-874AFDB1C6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233B-2704-4A05-94E0-33464D3347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68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9A43B-9C6A-408D-8DAE-A15BF89F1F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1B8F-0E32-4528-A608-E129FEE361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4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0191E-9564-44FE-AD2A-EAC90DBE9F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2942A-F3D5-465F-994F-1F464401D2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673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B0DDF-65EE-4D66-AE40-236136D6A4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9F1E0-A92F-4E1F-B5E6-CD96938FED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31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B5BFD-E099-4943-9353-8F6C423C95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3F2D7-1B2A-4920-BEC2-E09535F153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3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3F243-34ED-4B5A-AEA9-49290401DA77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299D-BC2E-4BA1-9437-1DA5B9469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9C640-1383-4EC2-9977-8F91179650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8B8D-66BF-4437-8ABF-323C7C59A8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25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11406-4CDE-48BB-988E-F9C7058BDD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2370-4659-498D-8332-3C24C9E219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5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003B-7A7C-43BF-B9D7-E857CBD79E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4AB3F-00F8-4B99-90D2-75AF37CE4A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1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3757-5E9C-4B72-9DB5-D74AC04F0247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6E006-892C-4E19-BD34-040938B27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54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9E86B-389F-4623-8C82-79F06343DA04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3A5B1-0EA5-4D07-B0DF-9C6C9627E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0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BB8-9191-41C2-BF1E-23DC4B26D7D0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E9654-BF57-48FA-893E-EE8556BE0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3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5143CA-545D-485A-85C2-D7F56871633A}" type="datetime1">
              <a:rPr lang="ru-RU"/>
              <a:pPr>
                <a:defRPr/>
              </a:pPr>
              <a:t>10.09.2013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21C5F0-B191-4C63-84DA-30436076D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E5B24E-3DD1-4E4F-A2CE-F757C69F550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172E04-66DE-4C4E-9A40-AFAAAB9757F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0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9" r:id="rId17"/>
    <p:sldLayoutId id="2147483682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718" r:id="rId2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71270E-0962-4E09-82ED-9A5DA1D6D5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9937CE-F1CB-4EE5-8FA9-E3989CC797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A390DF-16A3-4B40-BF07-BECED48E3C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665FDB-40DC-4F2A-992E-54D78E8644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3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i-teco.ru/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ecm.i-teco.ru/index.php/another-solutions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41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8.xml"/><Relationship Id="rId7" Type="http://schemas.openxmlformats.org/officeDocument/2006/relationships/oleObject" Target="../embeddings/oleObject2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minjust.uz/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png"/><Relationship Id="rId5" Type="http://schemas.openxmlformats.org/officeDocument/2006/relationships/hyperlink" Target="http://www.fips.ru/" TargetMode="External"/><Relationship Id="rId4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acle.com/index.html" TargetMode="External"/><Relationship Id="rId13" Type="http://schemas.openxmlformats.org/officeDocument/2006/relationships/image" Target="../media/image60.png"/><Relationship Id="rId18" Type="http://schemas.openxmlformats.org/officeDocument/2006/relationships/image" Target="../media/image65.jpeg"/><Relationship Id="rId26" Type="http://schemas.openxmlformats.org/officeDocument/2006/relationships/image" Target="../media/image72.jpeg"/><Relationship Id="rId3" Type="http://schemas.openxmlformats.org/officeDocument/2006/relationships/image" Target="../media/image9.png"/><Relationship Id="rId21" Type="http://schemas.openxmlformats.org/officeDocument/2006/relationships/image" Target="../media/image67.wmf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wmf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mc.com/index.jsp" TargetMode="External"/><Relationship Id="rId11" Type="http://schemas.openxmlformats.org/officeDocument/2006/relationships/image" Target="../media/image58.png"/><Relationship Id="rId24" Type="http://schemas.openxmlformats.org/officeDocument/2006/relationships/image" Target="../media/image70.png"/><Relationship Id="rId32" Type="http://schemas.openxmlformats.org/officeDocument/2006/relationships/image" Target="../media/image76.png"/><Relationship Id="rId5" Type="http://schemas.openxmlformats.org/officeDocument/2006/relationships/image" Target="../media/image55.jpeg"/><Relationship Id="rId15" Type="http://schemas.openxmlformats.org/officeDocument/2006/relationships/image" Target="../media/image62.png"/><Relationship Id="rId23" Type="http://schemas.openxmlformats.org/officeDocument/2006/relationships/image" Target="../media/image69.png"/><Relationship Id="rId28" Type="http://schemas.openxmlformats.org/officeDocument/2006/relationships/image" Target="../media/image2.png"/><Relationship Id="rId10" Type="http://schemas.openxmlformats.org/officeDocument/2006/relationships/hyperlink" Target="http://www.cisco.com/en/US/hmpgs/index.html" TargetMode="External"/><Relationship Id="rId19" Type="http://schemas.openxmlformats.org/officeDocument/2006/relationships/hyperlink" Target="http://www.avaya.ru/index.html" TargetMode="External"/><Relationship Id="rId31" Type="http://schemas.openxmlformats.org/officeDocument/2006/relationships/image" Target="../media/image75.png"/><Relationship Id="rId4" Type="http://schemas.openxmlformats.org/officeDocument/2006/relationships/image" Target="../media/image54.jpeg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8.png"/><Relationship Id="rId27" Type="http://schemas.openxmlformats.org/officeDocument/2006/relationships/image" Target="../media/image73.jpeg"/><Relationship Id="rId30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0.png"/><Relationship Id="rId4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jpeg"/><Relationship Id="rId5" Type="http://schemas.openxmlformats.org/officeDocument/2006/relationships/image" Target="../media/image82.png"/><Relationship Id="rId10" Type="http://schemas.openxmlformats.org/officeDocument/2006/relationships/image" Target="../media/image56.png"/><Relationship Id="rId4" Type="http://schemas.openxmlformats.org/officeDocument/2006/relationships/image" Target="../media/image81.png"/><Relationship Id="rId9" Type="http://schemas.openxmlformats.org/officeDocument/2006/relationships/hyperlink" Target="http://www.emc.com/index.jsp" TargetMode="External"/><Relationship Id="rId14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1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hyperlink" Target="http://www.bsi-russia.ru/" TargetMode="External"/><Relationship Id="rId18" Type="http://schemas.openxmlformats.org/officeDocument/2006/relationships/image" Target="../media/image100.png"/><Relationship Id="rId3" Type="http://schemas.openxmlformats.org/officeDocument/2006/relationships/image" Target="../media/image91.jpg"/><Relationship Id="rId21" Type="http://schemas.openxmlformats.org/officeDocument/2006/relationships/image" Target="../media/image56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17" Type="http://schemas.openxmlformats.org/officeDocument/2006/relationships/image" Target="../media/image99.jpe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98.jpeg"/><Relationship Id="rId20" Type="http://schemas.openxmlformats.org/officeDocument/2006/relationships/hyperlink" Target="http://www.emc.com/index.js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4.png"/><Relationship Id="rId24" Type="http://schemas.openxmlformats.org/officeDocument/2006/relationships/image" Target="../media/image73.jpeg"/><Relationship Id="rId5" Type="http://schemas.openxmlformats.org/officeDocument/2006/relationships/image" Target="../media/image2.png"/><Relationship Id="rId15" Type="http://schemas.openxmlformats.org/officeDocument/2006/relationships/image" Target="../media/image97.jpeg"/><Relationship Id="rId23" Type="http://schemas.openxmlformats.org/officeDocument/2006/relationships/image" Target="../media/image103.gif"/><Relationship Id="rId10" Type="http://schemas.openxmlformats.org/officeDocument/2006/relationships/image" Target="../media/image66.png"/><Relationship Id="rId19" Type="http://schemas.openxmlformats.org/officeDocument/2006/relationships/image" Target="../media/image101.png"/><Relationship Id="rId4" Type="http://schemas.openxmlformats.org/officeDocument/2006/relationships/image" Target="../media/image37.png"/><Relationship Id="rId9" Type="http://schemas.openxmlformats.org/officeDocument/2006/relationships/hyperlink" Target="http://www.avaya.ru/index.html" TargetMode="External"/><Relationship Id="rId14" Type="http://schemas.openxmlformats.org/officeDocument/2006/relationships/image" Target="../media/image96.png"/><Relationship Id="rId22" Type="http://schemas.openxmlformats.org/officeDocument/2006/relationships/image" Target="../media/image10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13" Type="http://schemas.openxmlformats.org/officeDocument/2006/relationships/image" Target="../media/image110.png"/><Relationship Id="rId18" Type="http://schemas.openxmlformats.org/officeDocument/2006/relationships/image" Target="../media/image114.png"/><Relationship Id="rId3" Type="http://schemas.openxmlformats.org/officeDocument/2006/relationships/image" Target="../media/image37.png"/><Relationship Id="rId7" Type="http://schemas.openxmlformats.org/officeDocument/2006/relationships/image" Target="../media/image105.png"/><Relationship Id="rId12" Type="http://schemas.openxmlformats.org/officeDocument/2006/relationships/image" Target="../media/image65.jpe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09.png"/><Relationship Id="rId5" Type="http://schemas.openxmlformats.org/officeDocument/2006/relationships/image" Target="../media/image10.png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19" Type="http://schemas.openxmlformats.org/officeDocument/2006/relationships/image" Target="../media/image115.jpg"/><Relationship Id="rId4" Type="http://schemas.openxmlformats.org/officeDocument/2006/relationships/image" Target="../media/image2.png"/><Relationship Id="rId9" Type="http://schemas.openxmlformats.org/officeDocument/2006/relationships/image" Target="../media/image107.jpeg"/><Relationship Id="rId1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122.emf"/><Relationship Id="rId18" Type="http://schemas.openxmlformats.org/officeDocument/2006/relationships/image" Target="../media/image127.png"/><Relationship Id="rId3" Type="http://schemas.openxmlformats.org/officeDocument/2006/relationships/image" Target="../media/image116.png"/><Relationship Id="rId21" Type="http://schemas.openxmlformats.org/officeDocument/2006/relationships/image" Target="../media/image130.png"/><Relationship Id="rId7" Type="http://schemas.openxmlformats.org/officeDocument/2006/relationships/image" Target="../media/image117.png"/><Relationship Id="rId12" Type="http://schemas.openxmlformats.org/officeDocument/2006/relationships/image" Target="../media/image121.emf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0.jpeg"/><Relationship Id="rId5" Type="http://schemas.openxmlformats.org/officeDocument/2006/relationships/image" Target="../media/image2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37.png"/><Relationship Id="rId9" Type="http://schemas.openxmlformats.org/officeDocument/2006/relationships/image" Target="../media/image118.gif"/><Relationship Id="rId14" Type="http://schemas.openxmlformats.org/officeDocument/2006/relationships/image" Target="../media/image123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32.png"/><Relationship Id="rId7" Type="http://schemas.openxmlformats.org/officeDocument/2006/relationships/hyperlink" Target="http://www.twitter.com/i_teco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i-teco.ru" TargetMode="External"/><Relationship Id="rId5" Type="http://schemas.openxmlformats.org/officeDocument/2006/relationships/hyperlink" Target="http://www.i-teco.ru/" TargetMode="External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525" y="29543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latin typeface="Arial Black" pitchFamily="34" charset="0"/>
              </a:rPr>
              <a:t>«Разработка ECM-стратегии на основе бизнес-потребностей заказчика</a:t>
            </a:r>
            <a:r>
              <a:rPr lang="ru-RU" sz="2400" i="1" dirty="0" smtClean="0">
                <a:latin typeface="Arial Black" pitchFamily="34" charset="0"/>
              </a:rPr>
              <a:t>»</a:t>
            </a:r>
            <a:endParaRPr lang="ru-RU" sz="24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88" y="1102088"/>
            <a:ext cx="2622132" cy="5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sz="1400" u="sng" dirty="0">
                <a:hlinkClick r:id="rId3"/>
              </a:rPr>
              <a:t>www.i-teco.ru</a:t>
            </a:r>
            <a:endParaRPr lang="ru-RU" sz="1400" u="sng" dirty="0"/>
          </a:p>
          <a:p>
            <a:pPr algn="r" eaLnBrk="1" hangingPunct="1"/>
            <a:r>
              <a:rPr lang="ru-RU" sz="1400" u="sng" dirty="0" smtClean="0">
                <a:hlinkClick r:id="rId4"/>
              </a:rPr>
              <a:t>ecm.i-teco.ru</a:t>
            </a:r>
            <a:endParaRPr lang="ru-RU" sz="1300" dirty="0">
              <a:solidFill>
                <a:srgbClr val="000000"/>
              </a:solidFill>
            </a:endParaRPr>
          </a:p>
        </p:txBody>
      </p:sp>
      <p:grpSp>
        <p:nvGrpSpPr>
          <p:cNvPr id="205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2057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4391238" y="837565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Times New Roman" pitchFamily="18" charset="0"/>
              </a:rPr>
              <a:t>Russian Enterprise Content 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Times New Roman" pitchFamily="18" charset="0"/>
              </a:rPr>
              <a:t>Summit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Times New Roman" pitchFamily="18" charset="0"/>
              </a:rPr>
              <a:t> 2013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0992" y="5611753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Подолина О.Г., аналитик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2204864"/>
            <a:ext cx="5921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i="1" dirty="0">
                <a:latin typeface="Arial Black" pitchFamily="34" charset="0"/>
              </a:rPr>
              <a:t>(«Хочешь знать, что ты хочешь? Спроси у бизнес-аналитика!»)</a:t>
            </a:r>
            <a:endParaRPr lang="ru-RU" sz="2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en-US" altLang="ja-JP" sz="2000" b="1" dirty="0" smtClean="0"/>
              <a:t> </a:t>
            </a: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10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4" y="451703"/>
            <a:ext cx="496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 уровень. Оптимизированный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10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10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34344"/>
              </p:ext>
            </p:extLst>
          </p:nvPr>
        </p:nvGraphicFramePr>
        <p:xfrm>
          <a:off x="107504" y="1379538"/>
          <a:ext cx="8528496" cy="48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48"/>
                <a:gridCol w="4264248"/>
              </a:tblGrid>
              <a:tr h="8277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организации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внедрения электронного документооборота</a:t>
                      </a:r>
                      <a:endParaRPr lang="ru-RU" sz="2000" dirty="0"/>
                    </a:p>
                  </a:txBody>
                  <a:tcPr/>
                </a:tc>
              </a:tr>
              <a:tr h="671376"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2000" dirty="0" smtClean="0"/>
                        <a:t>Эффективно поставленный документооборот</a:t>
                      </a:r>
                      <a:r>
                        <a:rPr lang="ru-RU" sz="2000" baseline="0" dirty="0" smtClean="0"/>
                        <a:t> обеспечивает ощутимые преимущества. Процессы работы с документами оптимальны, обеспечивают эффективность бизнес-процессов.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2000" dirty="0" smtClean="0"/>
                        <a:t>Электронный документооборот внедряется последовательно для всех </a:t>
                      </a:r>
                      <a:r>
                        <a:rPr lang="ru-RU" sz="2000" dirty="0" err="1" smtClean="0"/>
                        <a:t>документо</a:t>
                      </a:r>
                      <a:r>
                        <a:rPr lang="ru-RU" sz="2000" dirty="0" smtClean="0"/>
                        <a:t>-ориентированных процессов, его важность для бизнеса постоянно подчеркивается. Процессы регулярно пересматриваются и совершенствуются. СЭД</a:t>
                      </a:r>
                      <a:r>
                        <a:rPr lang="ru-RU" sz="2000" baseline="0" dirty="0" smtClean="0"/>
                        <a:t> интегрирована с другими информационными системами</a:t>
                      </a:r>
                      <a:r>
                        <a:rPr lang="ru-RU" sz="2000" dirty="0" smtClean="0"/>
                        <a:t> , автоматически формируется информация для принятия управленческих решений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8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11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4" y="451703"/>
            <a:ext cx="496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Необходимость </a:t>
            </a:r>
            <a:r>
              <a:rPr lang="en-US" sz="2400" b="1" dirty="0" smtClean="0">
                <a:solidFill>
                  <a:schemeClr val="bg1"/>
                </a:solidFill>
              </a:rPr>
              <a:t>ECM-</a:t>
            </a:r>
            <a:r>
              <a:rPr lang="ru-RU" sz="2400" b="1" dirty="0" smtClean="0">
                <a:solidFill>
                  <a:schemeClr val="bg1"/>
                </a:solidFill>
              </a:rPr>
              <a:t>стратегии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11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11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348880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dirty="0" smtClean="0"/>
              <a:t>Достижение состояния «</a:t>
            </a:r>
            <a:r>
              <a:rPr lang="ru-RU" sz="2000" dirty="0"/>
              <a:t>Процессы работы с документами оптимальны, обеспечивают эффективность </a:t>
            </a:r>
            <a:r>
              <a:rPr lang="ru-RU" sz="2000" dirty="0" smtClean="0"/>
              <a:t>бизнес-процессов»- достаточно длительный процесс.</a:t>
            </a:r>
            <a:endParaRPr lang="ru-RU" sz="2000" dirty="0"/>
          </a:p>
          <a:p>
            <a:pPr indent="457200"/>
            <a:r>
              <a:rPr lang="ru-RU" sz="2000" dirty="0" smtClean="0"/>
              <a:t>  В ходе проекта (удачного!)удается перейти с одного уровня зрелости на следующий. И нужна большая работа, чтобы организация смогла перейти на следующий уровень зрелости.</a:t>
            </a:r>
          </a:p>
          <a:p>
            <a:pPr indent="457200"/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251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12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439738" y="711200"/>
            <a:ext cx="496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bg1"/>
                </a:solidFill>
              </a:rPr>
              <a:t>Методология разработки стратегии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12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12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504975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ja-JP" sz="2800" noProof="1"/>
              <a:t>Стратегия- описание способа перехода от </a:t>
            </a:r>
            <a:r>
              <a:rPr lang="ru-RU" altLang="ja-JP" sz="2800" noProof="1"/>
              <a:t>состяния </a:t>
            </a:r>
            <a:r>
              <a:rPr lang="ru-RU" altLang="ja-JP" sz="2800" noProof="1" smtClean="0"/>
              <a:t>«как есть»  к </a:t>
            </a:r>
            <a:r>
              <a:rPr lang="ru-RU" altLang="ja-JP" sz="2800" noProof="1"/>
              <a:t>состоянию «как </a:t>
            </a:r>
            <a:r>
              <a:rPr lang="ru-RU" altLang="ja-JP" sz="2800" noProof="1"/>
              <a:t>надо</a:t>
            </a:r>
            <a:r>
              <a:rPr lang="ru-RU" altLang="ja-JP" sz="2800" noProof="1" smtClean="0"/>
              <a:t>».</a:t>
            </a:r>
            <a:endParaRPr lang="ru-RU" altLang="ja-JP" sz="2800" noProof="1"/>
          </a:p>
          <a:p>
            <a:pPr eaLnBrk="1" hangingPunct="1"/>
            <a:r>
              <a:rPr lang="ru-RU" altLang="ja-JP" sz="2800" noProof="1"/>
              <a:t>  </a:t>
            </a:r>
            <a:endParaRPr lang="ru-RU" altLang="ja-JP" sz="4000" noProof="1"/>
          </a:p>
        </p:txBody>
      </p:sp>
      <p:pic>
        <p:nvPicPr>
          <p:cNvPr id="2050" name="Picture 2" descr="http://www.fevi.it/components/img/hom/dub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99695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338" y="3302189"/>
            <a:ext cx="39416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ja-JP" sz="4000" noProof="1"/>
              <a:t>Как определить – как именно надо?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42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313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Необходимость разработки </a:t>
            </a:r>
            <a:r>
              <a:rPr lang="en-US" altLang="ja-JP" sz="2000" dirty="0" smtClean="0"/>
              <a:t>ECM-</a:t>
            </a:r>
            <a:r>
              <a:rPr lang="ru-RU" altLang="ja-JP" sz="2000" dirty="0" smtClean="0"/>
              <a:t>стратегии</a:t>
            </a:r>
            <a:endParaRPr lang="ru-RU" altLang="ja-JP" sz="2000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b="1" dirty="0" smtClean="0"/>
              <a:t>Методология </a:t>
            </a:r>
            <a:r>
              <a:rPr lang="ru-RU" altLang="ja-JP" sz="2000" b="1" dirty="0" smtClean="0"/>
              <a:t>Системы сбалансированных показателей</a:t>
            </a:r>
            <a:endParaRPr lang="ru-RU" altLang="ja-JP" sz="2000" b="1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Применение методологии ССП для проектирования комплекса информационных систем</a:t>
            </a:r>
            <a:endParaRPr lang="ru-RU" altLang="ja-JP" sz="2000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Примеры решения проблем заказчиков</a:t>
            </a:r>
            <a:endParaRPr lang="ru-RU" altLang="ja-JP" sz="2000" dirty="0"/>
          </a:p>
          <a:p>
            <a:pPr eaLnBrk="1" hangingPunct="1">
              <a:buFontTx/>
              <a:buChar char="•"/>
            </a:pP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13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439738" y="711200"/>
            <a:ext cx="496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bg1"/>
                </a:solidFill>
              </a:rPr>
              <a:t>Структура презентации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13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13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6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525" y="29543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prstClr val="white"/>
                </a:solidFill>
                <a:latin typeface="Arial Black" pitchFamily="34" charset="0"/>
              </a:rPr>
              <a:t>Методология Системы сбалансированных показателей </a:t>
            </a:r>
            <a:endParaRPr lang="ru-RU" sz="28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88" y="1102088"/>
            <a:ext cx="2622132" cy="5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sz="1300">
                <a:solidFill>
                  <a:srgbClr val="000000"/>
                </a:solidFill>
              </a:rPr>
              <a:t>www.i-teco.ru</a:t>
            </a:r>
            <a:endParaRPr lang="ru-RU" sz="1300">
              <a:solidFill>
                <a:srgbClr val="000000"/>
              </a:solidFill>
            </a:endParaRPr>
          </a:p>
        </p:txBody>
      </p:sp>
      <p:grpSp>
        <p:nvGrpSpPr>
          <p:cNvPr id="205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205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76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4D2503-1AF9-4EDD-B83B-7EAD54F10FD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0" y="490538"/>
            <a:ext cx="5214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Arial" charset="0"/>
              </a:rPr>
              <a:t>Структура системы сбалансированных показателей</a:t>
            </a: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666875"/>
            <a:ext cx="6529387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4D2503-1AF9-4EDD-B83B-7EAD54F10FD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0" y="490538"/>
            <a:ext cx="5214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chemeClr val="bg1"/>
                </a:solidFill>
                <a:latin typeface="Arial" charset="0"/>
              </a:rPr>
              <a:t>Курс лекций «Сбалансированная система показателей для бизнеса»</a:t>
            </a:r>
            <a:endParaRPr 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608" y="5358021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http://www.intuit.ru/studies/courses/10476/1083/info</a:t>
            </a:r>
            <a:endParaRPr lang="ru-RU" sz="20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11806"/>
            <a:ext cx="8858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8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925" y="1484313"/>
            <a:ext cx="805815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</a:rPr>
              <a:t>Правильно разработанная ССП должна: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</a:rPr>
              <a:t>Представлять целостное изложение стратегии компании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</a:rPr>
              <a:t>Четко определять последовательность гипотетических причинно-следственных связей между критериями результатов и движущими факторами их достижения 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249238" y="488950"/>
            <a:ext cx="5214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smtClean="0">
                <a:solidFill>
                  <a:prstClr val="white"/>
                </a:solidFill>
                <a:latin typeface="Arial" charset="0"/>
              </a:rPr>
              <a:t>Взаимосвязь ССП с единой стратегией</a:t>
            </a:r>
          </a:p>
        </p:txBody>
      </p:sp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A967651-D1F0-49B2-9283-56312F0107C3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253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ru-RU" sz="1200" b="1" smtClean="0">
              <a:solidFill>
                <a:prstClr val="white"/>
              </a:solidFill>
              <a:latin typeface="Verdana" pitchFamily="34" charset="0"/>
            </a:endParaRPr>
          </a:p>
          <a:p>
            <a:pPr algn="ctr" eaLnBrk="1" hangingPunct="1"/>
            <a:endParaRPr lang="ru-RU" sz="1200" b="1" smtClean="0">
              <a:solidFill>
                <a:prstClr val="white"/>
              </a:solidFill>
              <a:latin typeface="Verdana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356100" y="4833938"/>
            <a:ext cx="0" cy="720725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TextBox 4"/>
          <p:cNvSpPr txBox="1">
            <a:spLocks noChangeArrowheads="1"/>
          </p:cNvSpPr>
          <p:nvPr/>
        </p:nvSpPr>
        <p:spPr bwMode="auto">
          <a:xfrm>
            <a:off x="542925" y="4437063"/>
            <a:ext cx="83518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sz="2400" smtClean="0">
                <a:solidFill>
                  <a:prstClr val="black"/>
                </a:solidFill>
                <a:latin typeface="Arial" charset="0"/>
              </a:rPr>
              <a:t>Каждый показатель ССП должен быть звеном в цепи причинно-следственных связей, которая доводит до сведения всех сотрудников компании смысл ее стратегии</a:t>
            </a:r>
          </a:p>
        </p:txBody>
      </p:sp>
    </p:spTree>
    <p:extLst>
      <p:ext uri="{BB962C8B-B14F-4D97-AF65-F5344CB8AC3E}">
        <p14:creationId xmlns:p14="http://schemas.microsoft.com/office/powerpoint/2010/main" val="65369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79388" y="465138"/>
            <a:ext cx="5214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Arial" charset="0"/>
              </a:rPr>
              <a:t>Составляющая обучения и развития</a:t>
            </a:r>
          </a:p>
        </p:txBody>
      </p:sp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BF8CC3A-DAE4-43CF-84F2-B02CEE41F95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9461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47650" y="1417638"/>
          <a:ext cx="8645526" cy="486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763"/>
                <a:gridCol w="4322763"/>
              </a:tblGrid>
              <a:tr h="100580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Персонал-общие критерии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Удовлетворение работой, текучесть, обучение,  повышение квалификации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</a:tr>
              <a:tr h="14286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Персонал-специфические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критерии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Характерный для данной деятельности набор навыков и умений, необходимых в новой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конкурентно обстановке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</a:tr>
              <a:tr h="14286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Информационные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системы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Возможность предоставления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нужных данных по всем разработанным показателям бизнес-процессов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</a:tr>
              <a:tr h="100580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Организационные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процедуры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Проверка соответствия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мотивации сотрудников общим целям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5" marR="91435" marT="45711" marB="4571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1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3F8C7168-DC3E-4D42-A107-86C0276E694C}" type="slidenum"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pPr algn="r" eaLnBrk="1" hangingPunct="1"/>
              <a:t>19</a:t>
            </a:fld>
            <a:endParaRPr lang="ru-RU" sz="1200" b="1" smtClean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9459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C545B82-AB35-45B0-8B5C-964A08648E22}" type="slidenum"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pPr algn="r" eaLnBrk="1" hangingPunct="1"/>
              <a:t>19</a:t>
            </a:fld>
            <a:endParaRPr lang="ru-RU" sz="1200" b="1" smtClean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9460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CB773D0E-1944-418C-B925-482B10A73B94}" type="slidenum"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pPr algn="r" eaLnBrk="1" hangingPunct="1"/>
              <a:t>19</a:t>
            </a:fld>
            <a:endParaRPr lang="ru-RU" sz="1200" b="1" smtClean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9461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E4B3C7A7-3F4F-4C5A-961E-C1AD3D3B51A8}" type="slidenum"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pPr algn="r" eaLnBrk="1" hangingPunct="1"/>
              <a:t>19</a:t>
            </a:fld>
            <a:endParaRPr lang="ru-RU" sz="1200" b="1" smtClean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892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Пример каскадирования «Сверху вниз»: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Сухопутные войска США</a:t>
            </a:r>
          </a:p>
        </p:txBody>
      </p:sp>
      <p:pic>
        <p:nvPicPr>
          <p:cNvPr id="19464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7900"/>
            <a:ext cx="1368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300" smtClean="0">
                <a:solidFill>
                  <a:prstClr val="black"/>
                </a:solidFill>
                <a:latin typeface="Verdana" pitchFamily="34" charset="0"/>
              </a:rPr>
              <a:t>www.i-teco.ru</a:t>
            </a:r>
            <a:endParaRPr lang="ru-RU" sz="1300" smtClean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1946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19472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3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528638" y="1689100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 smtClean="0">
                <a:solidFill>
                  <a:prstClr val="white"/>
                </a:solidFill>
                <a:latin typeface="Arial" charset="0"/>
              </a:rPr>
              <a:t>Структура Сбалансированной системы  показателей</a:t>
            </a:r>
          </a:p>
        </p:txBody>
      </p:sp>
      <p:sp>
        <p:nvSpPr>
          <p:cNvPr id="19468" name="TextBox 6"/>
          <p:cNvSpPr txBox="1">
            <a:spLocks noChangeArrowheads="1"/>
          </p:cNvSpPr>
          <p:nvPr/>
        </p:nvSpPr>
        <p:spPr bwMode="auto">
          <a:xfrm>
            <a:off x="4467225" y="758825"/>
            <a:ext cx="431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b="1" smtClean="0">
                <a:solidFill>
                  <a:prstClr val="black"/>
                </a:solidFill>
                <a:latin typeface="Verdana" pitchFamily="34" charset="0"/>
              </a:rPr>
              <a:t>Курс лекций «Сбалансированная система показателей для бизнеса»</a:t>
            </a:r>
            <a:r>
              <a:rPr lang="ru-RU" sz="1800" smtClean="0">
                <a:solidFill>
                  <a:prstClr val="black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2138" y="6315075"/>
            <a:ext cx="3282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rgbClr val="1F497D">
                    <a:lumMod val="75000"/>
                  </a:srgbClr>
                </a:solidFill>
                <a:latin typeface="Calibri"/>
                <a:cs typeface="Arial" charset="0"/>
              </a:rPr>
              <a:t>www.ecm.i-teco.ru</a:t>
            </a:r>
            <a:endParaRPr lang="ru-RU" sz="1400" u="sng" dirty="0">
              <a:solidFill>
                <a:srgbClr val="1F497D">
                  <a:lumMod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19470" name="TextBox 3"/>
          <p:cNvSpPr txBox="1">
            <a:spLocks noChangeArrowheads="1"/>
          </p:cNvSpPr>
          <p:nvPr/>
        </p:nvSpPr>
        <p:spPr bwMode="auto">
          <a:xfrm>
            <a:off x="403225" y="1851025"/>
            <a:ext cx="853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9475" indent="-357188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 smtClean="0">
                <a:solidFill>
                  <a:prstClr val="black"/>
                </a:solidFill>
                <a:latin typeface="Verdana" pitchFamily="34" charset="0"/>
              </a:rPr>
              <a:t>Лекция 18</a:t>
            </a:r>
          </a:p>
        </p:txBody>
      </p:sp>
      <p:sp>
        <p:nvSpPr>
          <p:cNvPr id="19471" name="TextBox 2"/>
          <p:cNvSpPr txBox="1">
            <a:spLocks noChangeArrowheads="1"/>
          </p:cNvSpPr>
          <p:nvPr/>
        </p:nvSpPr>
        <p:spPr bwMode="auto">
          <a:xfrm>
            <a:off x="528638" y="22891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 smtClean="0">
                <a:solidFill>
                  <a:prstClr val="black"/>
                </a:solidFill>
                <a:latin typeface="Arial" charset="0"/>
              </a:rPr>
              <a:t>Лектор Подолина О.Г.</a:t>
            </a:r>
          </a:p>
        </p:txBody>
      </p:sp>
    </p:spTree>
    <p:extLst>
      <p:ext uri="{BB962C8B-B14F-4D97-AF65-F5344CB8AC3E}">
        <p14:creationId xmlns:p14="http://schemas.microsoft.com/office/powerpoint/2010/main" val="9238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b="1" dirty="0" smtClean="0"/>
              <a:t>Необходимость разработки </a:t>
            </a:r>
            <a:r>
              <a:rPr lang="en-US" altLang="ja-JP" sz="2000" b="1" dirty="0" smtClean="0"/>
              <a:t>ECM-</a:t>
            </a:r>
            <a:r>
              <a:rPr lang="ru-RU" altLang="ja-JP" sz="2000" b="1" dirty="0" smtClean="0"/>
              <a:t>стратегии</a:t>
            </a:r>
            <a:endParaRPr lang="ru-RU" altLang="ja-JP" sz="2000" b="1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От этапов </a:t>
            </a:r>
            <a:r>
              <a:rPr lang="en-US" altLang="ja-JP" sz="2000" dirty="0" smtClean="0"/>
              <a:t>ECM-</a:t>
            </a:r>
            <a:r>
              <a:rPr lang="ru-RU" altLang="ja-JP" sz="2000" dirty="0" smtClean="0"/>
              <a:t>зрелости к этапам стратегического развития</a:t>
            </a:r>
            <a:endParaRPr lang="ru-RU" altLang="ja-JP" sz="2000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Методология Системы сбалансированных показателей</a:t>
            </a:r>
            <a:endParaRPr lang="ru-RU" altLang="ja-JP" sz="2000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Применение методологии ССП для проектирования комплекса информационных систем</a:t>
            </a:r>
            <a:endParaRPr lang="ru-RU" altLang="ja-JP" sz="2000" dirty="0"/>
          </a:p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2000" dirty="0" smtClean="0"/>
              <a:t>Примеры решения проблем заказчиков</a:t>
            </a:r>
            <a:endParaRPr lang="ru-RU" altLang="ja-JP" sz="2000" dirty="0"/>
          </a:p>
          <a:p>
            <a:pPr eaLnBrk="1" hangingPunct="1">
              <a:buFontTx/>
              <a:buChar char="•"/>
            </a:pP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2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439738" y="711200"/>
            <a:ext cx="4968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chemeClr val="bg1"/>
                </a:solidFill>
              </a:rPr>
              <a:t>Структура презентации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2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2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3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00063"/>
            <a:ext cx="9031287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9B71DB9-1A6A-4676-B1D7-382E3025244C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048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0486" name="TextBox 3"/>
          <p:cNvSpPr txBox="1">
            <a:spLocks noChangeArrowheads="1"/>
          </p:cNvSpPr>
          <p:nvPr/>
        </p:nvSpPr>
        <p:spPr bwMode="auto">
          <a:xfrm>
            <a:off x="0" y="490538"/>
            <a:ext cx="6011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smtClean="0">
                <a:solidFill>
                  <a:prstClr val="white"/>
                </a:solidFill>
                <a:latin typeface="Arial" charset="0"/>
              </a:rPr>
              <a:t>Описание исходной ситуации</a:t>
            </a:r>
            <a:endParaRPr lang="ru-RU" sz="2800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9100" y="1462088"/>
            <a:ext cx="8208963" cy="1246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Сухопутные войска США- большая иерархическая и </a:t>
            </a:r>
            <a:r>
              <a:rPr lang="ru-RU" sz="20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высокоинтегрированная</a:t>
            </a: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организация</a:t>
            </a:r>
          </a:p>
        </p:txBody>
      </p:sp>
      <p:pic>
        <p:nvPicPr>
          <p:cNvPr id="2048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755900"/>
            <a:ext cx="5564187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9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9B972C-8830-42DA-BB3B-2E2C9034BA88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253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2534" name="TextBox 3"/>
          <p:cNvSpPr txBox="1">
            <a:spLocks noChangeArrowheads="1"/>
          </p:cNvSpPr>
          <p:nvPr/>
        </p:nvSpPr>
        <p:spPr bwMode="auto">
          <a:xfrm>
            <a:off x="342900" y="490538"/>
            <a:ext cx="4872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Миссия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1412875"/>
            <a:ext cx="3797300" cy="2160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Обучать и экипировать солдат;</a:t>
            </a:r>
          </a:p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Выращивать лидеров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0" y="3789363"/>
            <a:ext cx="4310063" cy="2303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Обеспечивать боеготовность сухопутных войск</a:t>
            </a:r>
          </a:p>
        </p:txBody>
      </p:sp>
      <p:pic>
        <p:nvPicPr>
          <p:cNvPr id="22537" name="Picture 10" descr="&amp;Kcy;&amp;ocy;&amp;mcy;&amp;pcy;&amp;lcy;&amp;iecy;&amp;kcy;&amp;tcy; IdZ-ES photohttp://ti-sys.tradition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849438"/>
            <a:ext cx="41179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111701C-5B20-44FD-9852-53BA34518C0F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355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Клиенты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3213" y="1412875"/>
            <a:ext cx="8320087" cy="1439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Заинтересованные стороны:</a:t>
            </a:r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Американский народ</a:t>
            </a:r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Конгресс и военачальники</a:t>
            </a:r>
          </a:p>
        </p:txBody>
      </p:sp>
      <p:pic>
        <p:nvPicPr>
          <p:cNvPr id="23560" name="Picture 9" descr="http://im8-tub-ru.yandex.net/i?id=361027426-53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19425"/>
            <a:ext cx="37687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 descr="http://im7-tub-ru.yandex.net/i?id=315711515-11-72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019425"/>
            <a:ext cx="3906838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A974FB7-F687-496D-A4C9-D9AECD1DF6BF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458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4582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Цели клиентской составляющей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3213" y="1368425"/>
            <a:ext cx="4629150" cy="4918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Сформировать безопасное окружение;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Обеспечить быстрое реагирование;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Мобилизовать армию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Обеспечить насильственное вторжение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Обеспечить наземное превосходство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Поддерживать гражданские власти</a:t>
            </a:r>
          </a:p>
        </p:txBody>
      </p:sp>
      <p:pic>
        <p:nvPicPr>
          <p:cNvPr id="24584" name="Picture 9" descr="http://ukranews.com/uploads/news/2010/06/22/2c39984e0f09a192de704735477487809c59cba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2205038"/>
            <a:ext cx="372110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6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64E162E-107E-44F4-B163-3419D2B56227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560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Составляющая внутренних бизнес-процессов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950" y="1557338"/>
            <a:ext cx="4968875" cy="4729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Поддерживать текущую боеготовность для участия в глобальной войне с терроризмом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Создать единую взаимозависимую инфраструктуру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Трансформировать армию в реальную силу будущего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Оптимизировать вклад резерва</a:t>
            </a:r>
          </a:p>
        </p:txBody>
      </p:sp>
      <p:pic>
        <p:nvPicPr>
          <p:cNvPr id="25608" name="Picture 9" descr="http://citysakh.ru/files/news/fotoreports/7470/119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54200"/>
            <a:ext cx="3725863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6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69C7BB5-2230-410F-8AD0-E4D18C4858EF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662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Составляющая внутренних бизнес-процессов: задачи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188" y="1557338"/>
            <a:ext cx="7705725" cy="424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Обеспечить инфраструктуру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Поддерживать армию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Обеспечить коммуникации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Экипировать армию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Обучать армию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Организовать армию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Развивать программу «Человек в армии» с целью повышения престижа военной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34737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2CA1A99-C864-4580-AFF4-0147F58FDCCB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765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smtClean="0">
                <a:solidFill>
                  <a:prstClr val="white"/>
                </a:solidFill>
                <a:latin typeface="Arial" charset="0"/>
              </a:rPr>
              <a:t>Составляющая внутренних бизнес-процессов: направления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188" y="1557338"/>
            <a:ext cx="7705725" cy="4248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Улучшить бизнес-опыт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Реформировать отношения с промышленностью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Повысить технологичность основных процессов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Оптимизировать использование </a:t>
            </a:r>
            <a:r>
              <a:rPr lang="ru-RU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неключевых</a:t>
            </a: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компетенций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A203428-000A-44C2-81BA-3670C3ACC7AC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867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8678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Составляющая обучения и развития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8138" y="1374775"/>
            <a:ext cx="8496300" cy="428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Повышение благосостояния военнослужащих и их семей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Повышение престижа военной службы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Усовершенствовать и внедрить программы воспитания лидеров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Обеспечить достойные условия для службы</a:t>
            </a:r>
          </a:p>
        </p:txBody>
      </p:sp>
    </p:spTree>
    <p:extLst>
      <p:ext uri="{BB962C8B-B14F-4D97-AF65-F5344CB8AC3E}">
        <p14:creationId xmlns:p14="http://schemas.microsoft.com/office/powerpoint/2010/main" val="18202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540420-F96A-40DA-A40D-21FE3DF39306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2970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29702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Вместо финансовой-составляющая ресурсов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850" y="1368425"/>
            <a:ext cx="8208963" cy="4437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Цели: отражение способности получения людей, фонды, инфраструктуру, военные сооружения и учреждения, необходимые для эффективного выполнения миссий армии, в пределах разумного периода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90972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DB98EEB-57F8-4ABF-9FFF-FB4763E86477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3277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32774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Использование ССП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2413" y="1412875"/>
            <a:ext cx="8642350" cy="1728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Армейские офицеры используют ССП для проведения регулярных встреч по вопросам стратегии со своими генералами, высшими гражданскими лицами и наблюдателями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3429000"/>
            <a:ext cx="8642350" cy="266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Система стратегической готовности , основанная на ССП, позволила оценить текущие результаты деятельности каждого подразделения с помощью единого подхода для всех организационных единиц (например, служб материально-технического обеспечения, оперативных, медицинских, учебных и других штатных служб).</a:t>
            </a:r>
          </a:p>
        </p:txBody>
      </p:sp>
    </p:spTree>
    <p:extLst>
      <p:ext uri="{BB962C8B-B14F-4D97-AF65-F5344CB8AC3E}">
        <p14:creationId xmlns:p14="http://schemas.microsoft.com/office/powerpoint/2010/main" val="41391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251520" y="1589584"/>
            <a:ext cx="588327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Эффективная СЭД(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ECM-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система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)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-система, дающая инструменты достижения бизнес-целей заказчика</a:t>
            </a:r>
          </a:p>
          <a:p>
            <a:pPr eaLnBrk="1" hangingPunct="1">
              <a:buFontTx/>
              <a:buChar char="•"/>
            </a:pP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3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439738" y="711200"/>
            <a:ext cx="496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bg1"/>
                </a:solidFill>
              </a:rPr>
              <a:t>Структура презентации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3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3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738" y="3757414"/>
            <a:ext cx="514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dirty="0" smtClean="0"/>
              <a:t>Как этого добиться?</a:t>
            </a:r>
            <a:endParaRPr lang="ru-RU" sz="3200" b="1" dirty="0"/>
          </a:p>
        </p:txBody>
      </p:sp>
      <p:pic>
        <p:nvPicPr>
          <p:cNvPr id="1026" name="Picture 2" descr="http://www.stihi.ru/pics/2012/11/30/71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14" y="2049114"/>
            <a:ext cx="2771800" cy="34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861A52C-CCC0-41D1-8221-E20D8831FC11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3379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33798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Преимущество использования ССП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0488" y="1385888"/>
            <a:ext cx="8804275" cy="2330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Сбалансированная система показателей сухопутных войск дает руководству точную, объективную, </a:t>
            </a:r>
            <a:r>
              <a:rPr lang="ru-RU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прогностичную</a:t>
            </a: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и содержащую руководство к действию информацию, что разительно увеличивает эффективность управления стратегическими ресурсами</a:t>
            </a:r>
          </a:p>
        </p:txBody>
      </p:sp>
      <p:pic>
        <p:nvPicPr>
          <p:cNvPr id="33800" name="Picture 10" descr="http://realty-s.com/wp-content/uploads/2012/03/68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3825875"/>
            <a:ext cx="378777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95BF89C-9864-43CE-A6A1-383D992165D1}" type="slidenum">
              <a:rPr lang="ru-RU"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ru-RU" sz="1200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pic>
        <p:nvPicPr>
          <p:cNvPr id="3482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smtClean="0">
                <a:solidFill>
                  <a:prstClr val="white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0" y="414338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smtClean="0">
                <a:solidFill>
                  <a:prstClr val="white"/>
                </a:solidFill>
                <a:latin typeface="Arial" charset="0"/>
              </a:rPr>
              <a:t>Преимущество использования ССП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7488" y="1484313"/>
            <a:ext cx="4997450" cy="4681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Обеспечивая военачальников надежной и своевременной информацией по широкому кругу анализируемых данных, эта система отчетности позволяет заметно лучше контролировать показатели боеготовности сухопутных войск.</a:t>
            </a: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108200"/>
            <a:ext cx="3732212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8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525" y="29543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prstClr val="white"/>
                </a:solidFill>
                <a:latin typeface="Arial Black" pitchFamily="34" charset="0"/>
              </a:rPr>
              <a:t>Применение методологии ССП для проектирования комплекса информационных систем</a:t>
            </a:r>
            <a:endParaRPr lang="ru-RU" sz="28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88" y="1102088"/>
            <a:ext cx="2622132" cy="5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sz="1300">
                <a:solidFill>
                  <a:srgbClr val="000000"/>
                </a:solidFill>
              </a:rPr>
              <a:t>www.i-teco.ru</a:t>
            </a:r>
            <a:endParaRPr lang="ru-RU" sz="1300">
              <a:solidFill>
                <a:srgbClr val="000000"/>
              </a:solidFill>
            </a:endParaRPr>
          </a:p>
        </p:txBody>
      </p:sp>
      <p:grpSp>
        <p:nvGrpSpPr>
          <p:cNvPr id="205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205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02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CAF091C-A1EA-480C-B6B4-27201D6C4138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33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39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72364154-10B6-49B2-AF88-09B6BF002F07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33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0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2C5F3342-8E1B-4476-9E54-5F21A172171C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33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1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AD5E3A9-9994-4A9C-AE79-DBEDB87A7375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33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892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Описание информационного капитала</a:t>
            </a:r>
          </a:p>
        </p:txBody>
      </p:sp>
      <p:pic>
        <p:nvPicPr>
          <p:cNvPr id="14344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7900"/>
            <a:ext cx="1368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300">
                <a:latin typeface="Verdana" pitchFamily="34" charset="0"/>
              </a:rPr>
              <a:t>www.i-teco.ru</a:t>
            </a:r>
            <a:endParaRPr lang="ru-RU" sz="1300">
              <a:latin typeface="Verdana" pitchFamily="34" charset="0"/>
            </a:endParaRPr>
          </a:p>
        </p:txBody>
      </p:sp>
      <p:grpSp>
        <p:nvGrpSpPr>
          <p:cNvPr id="1434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14352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7" name="TextBox 1"/>
          <p:cNvSpPr txBox="1">
            <a:spLocks noChangeArrowheads="1"/>
          </p:cNvSpPr>
          <p:nvPr/>
        </p:nvSpPr>
        <p:spPr bwMode="auto">
          <a:xfrm>
            <a:off x="528638" y="1689100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chemeClr val="bg1"/>
                </a:solidFill>
                <a:latin typeface="Arial" charset="0"/>
              </a:rPr>
              <a:t>Структура Сбалансированной системы  показателей</a:t>
            </a:r>
          </a:p>
        </p:txBody>
      </p:sp>
      <p:sp>
        <p:nvSpPr>
          <p:cNvPr id="14348" name="TextBox 6"/>
          <p:cNvSpPr txBox="1">
            <a:spLocks noChangeArrowheads="1"/>
          </p:cNvSpPr>
          <p:nvPr/>
        </p:nvSpPr>
        <p:spPr bwMode="auto">
          <a:xfrm>
            <a:off x="4467225" y="758825"/>
            <a:ext cx="431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b="1">
                <a:latin typeface="Verdana" pitchFamily="34" charset="0"/>
              </a:rPr>
              <a:t>Курс лекций «Сбалансированная система показателей для бизнеса»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2138" y="6315075"/>
            <a:ext cx="3282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www.ecm.i-teco.ru</a:t>
            </a:r>
            <a:endParaRPr lang="ru-RU" sz="1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350" name="TextBox 3"/>
          <p:cNvSpPr txBox="1">
            <a:spLocks noChangeArrowheads="1"/>
          </p:cNvSpPr>
          <p:nvPr/>
        </p:nvSpPr>
        <p:spPr bwMode="auto">
          <a:xfrm>
            <a:off x="403225" y="1851025"/>
            <a:ext cx="853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9475" indent="-357188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>
                <a:latin typeface="Verdana" pitchFamily="34" charset="0"/>
              </a:rPr>
              <a:t>Лекция 16</a:t>
            </a:r>
          </a:p>
        </p:txBody>
      </p:sp>
      <p:sp>
        <p:nvSpPr>
          <p:cNvPr id="14351" name="TextBox 2"/>
          <p:cNvSpPr txBox="1">
            <a:spLocks noChangeArrowheads="1"/>
          </p:cNvSpPr>
          <p:nvPr/>
        </p:nvSpPr>
        <p:spPr bwMode="auto">
          <a:xfrm>
            <a:off x="528638" y="22891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Лектор Подолина О.Г.</a:t>
            </a:r>
          </a:p>
        </p:txBody>
      </p:sp>
    </p:spTree>
    <p:extLst>
      <p:ext uri="{BB962C8B-B14F-4D97-AF65-F5344CB8AC3E}">
        <p14:creationId xmlns:p14="http://schemas.microsoft.com/office/powerpoint/2010/main" val="38019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4AF2606-78CB-4D62-8ED3-46973A0ABDAE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5366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Категории информационного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 капитала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850" y="1397000"/>
          <a:ext cx="8640763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280"/>
                <a:gridCol w="54724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Описание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Трансформационные приложения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Системы и сети,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которые изменяют преобладающие бизнес-модели  предприятия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Аналитические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приложения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Системы и сети, которые обеспечивают анализ,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интерпретацию, обмен информацией/знаниями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Технологическая инфраструктура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Общая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технология и управленческий опыт, необходимые для установки и использования приложений информационного капитала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Приложения для обработки транзакций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Системы, которые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автоматизируют основные повторяющиеся транзакции предприятия/организации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7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F4D047-D90C-4EA7-8622-F9BB01AB2827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638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0" y="490538"/>
            <a:ext cx="48593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Arial" charset="0"/>
              </a:rPr>
              <a:t>Цели информационного капитала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3213" y="1412875"/>
            <a:ext cx="4556125" cy="4608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Цель информационного капитала- предоставление оперативной и точной информации по стратегически важным направлениям деятельности</a:t>
            </a:r>
          </a:p>
        </p:txBody>
      </p:sp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973513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9DB462-EB6A-4EA4-ACF1-B7C75B1EBEE0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Принцип формирования портфеля информационного капитала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73263" y="1368425"/>
            <a:ext cx="5976937" cy="620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Стратегическая карта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1775" y="2205038"/>
            <a:ext cx="4052888" cy="836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Процессы создания стоимости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21325" y="2205038"/>
            <a:ext cx="3492500" cy="836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Готовность активов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4300" y="3500438"/>
            <a:ext cx="236855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Инновации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7400" y="4235450"/>
            <a:ext cx="2787650" cy="836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Управление клиентами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12875" y="5276850"/>
            <a:ext cx="2932113" cy="836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Операционный менеджмент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45050" y="3346450"/>
            <a:ext cx="2625725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Финансовый менеджмент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45150" y="4346575"/>
            <a:ext cx="2787650" cy="836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Человеческие ресурсы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26175" y="5294313"/>
            <a:ext cx="2787650" cy="836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Стратегический менеджмент</a:t>
            </a:r>
          </a:p>
        </p:txBody>
      </p:sp>
      <p:sp>
        <p:nvSpPr>
          <p:cNvPr id="2" name="Стрелка углом 1"/>
          <p:cNvSpPr/>
          <p:nvPr/>
        </p:nvSpPr>
        <p:spPr>
          <a:xfrm>
            <a:off x="1116013" y="1677988"/>
            <a:ext cx="647700" cy="3111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flipH="1">
            <a:off x="8039100" y="1676400"/>
            <a:ext cx="647700" cy="3095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1271588" y="3132138"/>
            <a:ext cx="141287" cy="2587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>
            <a:off x="2878138" y="3141663"/>
            <a:ext cx="250825" cy="863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3757613" y="3243263"/>
            <a:ext cx="249237" cy="1828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>
            <a:off x="5908675" y="3087688"/>
            <a:ext cx="249238" cy="2063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верх 22"/>
          <p:cNvSpPr/>
          <p:nvPr/>
        </p:nvSpPr>
        <p:spPr>
          <a:xfrm>
            <a:off x="7789863" y="3141663"/>
            <a:ext cx="249237" cy="10429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8643938" y="3141663"/>
            <a:ext cx="250825" cy="2006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D1E84CD-590B-46CB-9B48-4BC3A71D918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843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084763"/>
            <a:ext cx="4319587" cy="100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3138" y="1341438"/>
            <a:ext cx="313372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81000" y="3652838"/>
            <a:ext cx="2501900" cy="8318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Управляющее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воздействие</a:t>
            </a:r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5022850" y="1571625"/>
            <a:ext cx="893763" cy="3603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углом вверх 18"/>
          <p:cNvSpPr/>
          <p:nvPr/>
        </p:nvSpPr>
        <p:spPr>
          <a:xfrm>
            <a:off x="6910388" y="20002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903913" y="3621088"/>
            <a:ext cx="2935287" cy="1200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Информация об управляемой  подсистеме</a:t>
            </a:r>
          </a:p>
        </p:txBody>
      </p:sp>
    </p:spTree>
    <p:extLst>
      <p:ext uri="{BB962C8B-B14F-4D97-AF65-F5344CB8AC3E}">
        <p14:creationId xmlns:p14="http://schemas.microsoft.com/office/powerpoint/2010/main" val="23715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27D4A7D-0E80-4FF3-82B4-1D777CE0B5B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946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084763"/>
            <a:ext cx="4319587" cy="100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3138" y="1341438"/>
            <a:ext cx="313372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5022850" y="1571625"/>
            <a:ext cx="893763" cy="3603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3502025"/>
            <a:ext cx="2740025" cy="294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73" name="TextBox 12"/>
          <p:cNvSpPr txBox="1">
            <a:spLocks noChangeArrowheads="1"/>
          </p:cNvSpPr>
          <p:nvPr/>
        </p:nvSpPr>
        <p:spPr bwMode="auto">
          <a:xfrm>
            <a:off x="250825" y="3716338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  <a:latin typeface="Arial" charset="0"/>
              </a:rPr>
              <a:t>Работа с поставщиками</a:t>
            </a:r>
          </a:p>
        </p:txBody>
      </p:sp>
      <p:sp>
        <p:nvSpPr>
          <p:cNvPr id="20" name="Стрелка углом вверх 19"/>
          <p:cNvSpPr/>
          <p:nvPr/>
        </p:nvSpPr>
        <p:spPr>
          <a:xfrm>
            <a:off x="7062788" y="21526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4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2B94EFE-2D79-41A9-9D9F-07CB9DF17063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48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20486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084763"/>
            <a:ext cx="4319587" cy="100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3138" y="1341438"/>
            <a:ext cx="313372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5022850" y="1571625"/>
            <a:ext cx="893763" cy="3603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249988" y="3409950"/>
            <a:ext cx="2740025" cy="294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97" name="TextBox 12"/>
          <p:cNvSpPr txBox="1">
            <a:spLocks noChangeArrowheads="1"/>
          </p:cNvSpPr>
          <p:nvPr/>
        </p:nvSpPr>
        <p:spPr bwMode="auto">
          <a:xfrm>
            <a:off x="6373813" y="3502025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  <a:latin typeface="Arial" charset="0"/>
              </a:rPr>
              <a:t>Работа с клиентами</a:t>
            </a:r>
          </a:p>
        </p:txBody>
      </p:sp>
      <p:sp>
        <p:nvSpPr>
          <p:cNvPr id="20" name="Стрелка углом вверх 19"/>
          <p:cNvSpPr/>
          <p:nvPr/>
        </p:nvSpPr>
        <p:spPr>
          <a:xfrm>
            <a:off x="7062788" y="21526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4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439738" y="711200"/>
            <a:ext cx="496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Уровни </a:t>
            </a:r>
            <a:r>
              <a:rPr lang="en-US" sz="2400" b="1" dirty="0" smtClean="0">
                <a:solidFill>
                  <a:schemeClr val="bg1"/>
                </a:solidFill>
              </a:rPr>
              <a:t>ECM</a:t>
            </a:r>
            <a:r>
              <a:rPr lang="ru-RU" sz="2400" b="1" dirty="0" smtClean="0">
                <a:solidFill>
                  <a:schemeClr val="bg1"/>
                </a:solidFill>
              </a:rPr>
              <a:t>-зрелости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4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4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55055"/>
              </p:ext>
            </p:extLst>
          </p:nvPr>
        </p:nvGraphicFramePr>
        <p:xfrm>
          <a:off x="1390651" y="2060848"/>
          <a:ext cx="60960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Уровни </a:t>
                      </a:r>
                      <a:r>
                        <a:rPr lang="en-US" sz="2800" dirty="0" smtClean="0"/>
                        <a:t>ECM-</a:t>
                      </a:r>
                      <a:r>
                        <a:rPr lang="ru-RU" sz="2800" dirty="0" smtClean="0"/>
                        <a:t>зрелости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r>
                        <a:rPr lang="ru-RU" sz="2800" dirty="0" smtClean="0"/>
                        <a:t>.Несуществующий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1.Начальный(спонтанный)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2.Повторяемый, но интуитивный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3.Определенный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4.Управляемый и измеримый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5.Оптимизированный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1412776"/>
            <a:ext cx="8096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Опыт показывает, что можно выделить следующие уровни </a:t>
            </a:r>
            <a:r>
              <a:rPr lang="en-US" sz="2000" b="1" dirty="0" smtClean="0"/>
              <a:t>ECM-</a:t>
            </a:r>
            <a:r>
              <a:rPr lang="ru-RU" sz="2000" b="1" dirty="0" smtClean="0"/>
              <a:t>зрелости(для организаций)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417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7B338F-F9DE-4DB7-9BFF-14E8F52874E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50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21510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283200"/>
            <a:ext cx="4319587" cy="80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3138" y="1341438"/>
            <a:ext cx="313372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5022850" y="1571625"/>
            <a:ext cx="893763" cy="3603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63713" y="4797425"/>
            <a:ext cx="5137150" cy="155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21" name="TextBox 12"/>
          <p:cNvSpPr txBox="1">
            <a:spLocks noChangeArrowheads="1"/>
          </p:cNvSpPr>
          <p:nvPr/>
        </p:nvSpPr>
        <p:spPr bwMode="auto">
          <a:xfrm>
            <a:off x="3117850" y="4797425"/>
            <a:ext cx="251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  <a:latin typeface="Arial" charset="0"/>
              </a:rPr>
              <a:t>Производство</a:t>
            </a:r>
          </a:p>
        </p:txBody>
      </p:sp>
      <p:sp>
        <p:nvSpPr>
          <p:cNvPr id="20" name="Стрелка углом вверх 19"/>
          <p:cNvSpPr/>
          <p:nvPr/>
        </p:nvSpPr>
        <p:spPr>
          <a:xfrm>
            <a:off x="7062788" y="21526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3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6C56505-E3A5-4543-BAED-1ECB8D9DF86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253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22534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283200"/>
            <a:ext cx="4319587" cy="80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5963" y="1350963"/>
            <a:ext cx="31321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4725988" y="1601788"/>
            <a:ext cx="892175" cy="36036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73525" y="1276350"/>
            <a:ext cx="4962525" cy="1235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5" name="TextBox 12"/>
          <p:cNvSpPr txBox="1">
            <a:spLocks noChangeArrowheads="1"/>
          </p:cNvSpPr>
          <p:nvPr/>
        </p:nvSpPr>
        <p:spPr bwMode="auto">
          <a:xfrm>
            <a:off x="250825" y="1382713"/>
            <a:ext cx="3673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  <a:latin typeface="Arial" charset="0"/>
              </a:rPr>
              <a:t>Социальные и регулирующие процессы</a:t>
            </a:r>
          </a:p>
        </p:txBody>
      </p:sp>
      <p:sp>
        <p:nvSpPr>
          <p:cNvPr id="20" name="Стрелка углом вверх 19"/>
          <p:cNvSpPr/>
          <p:nvPr/>
        </p:nvSpPr>
        <p:spPr>
          <a:xfrm>
            <a:off x="7062788" y="21526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089AA85-BDAE-4E3E-A402-C9C54A3C101C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355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283200"/>
            <a:ext cx="4319587" cy="80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5963" y="1350963"/>
            <a:ext cx="31321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4725988" y="1601788"/>
            <a:ext cx="892175" cy="36036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97063" y="3357563"/>
            <a:ext cx="4962525" cy="1584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69" name="TextBox 12"/>
          <p:cNvSpPr txBox="1">
            <a:spLocks noChangeArrowheads="1"/>
          </p:cNvSpPr>
          <p:nvPr/>
        </p:nvSpPr>
        <p:spPr bwMode="auto">
          <a:xfrm>
            <a:off x="142875" y="3003550"/>
            <a:ext cx="1692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  <a:latin typeface="Arial" charset="0"/>
              </a:rPr>
              <a:t>Операционная петля </a:t>
            </a:r>
          </a:p>
        </p:txBody>
      </p:sp>
      <p:sp>
        <p:nvSpPr>
          <p:cNvPr id="20" name="Стрелка углом вверх 19"/>
          <p:cNvSpPr/>
          <p:nvPr/>
        </p:nvSpPr>
        <p:spPr>
          <a:xfrm>
            <a:off x="7062788" y="21526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17488" y="3757613"/>
            <a:ext cx="2357437" cy="8318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Управляющее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воздействие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8163" y="3502025"/>
            <a:ext cx="2935287" cy="1200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Информация об управляемой  подсистеме</a:t>
            </a:r>
          </a:p>
        </p:txBody>
      </p:sp>
    </p:spTree>
    <p:extLst>
      <p:ext uri="{BB962C8B-B14F-4D97-AF65-F5344CB8AC3E}">
        <p14:creationId xmlns:p14="http://schemas.microsoft.com/office/powerpoint/2010/main" val="27017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6B5673-181B-41B2-AF89-F04F80D1EC63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458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24582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Внутренняя составляющая: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приложения инф.капитала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268413"/>
          <a:ext cx="9144000" cy="5048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901"/>
                <a:gridCol w="2644161"/>
                <a:gridCol w="2056570"/>
                <a:gridCol w="2680368"/>
              </a:tblGrid>
              <a:tr h="72008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Приложения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Инновации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Управление клиентами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Операционный менеджмент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701041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Arial" pitchFamily="34" charset="0"/>
                          <a:cs typeface="Arial" pitchFamily="34" charset="0"/>
                        </a:rPr>
                        <a:t>Трансф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приложения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Проектирование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Учет продаж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Отслеживание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заказов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19202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Аналитические приложения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Аналитика продукта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Управление знанием развития продукта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Аналитика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клиентов</a:t>
                      </a:r>
                    </a:p>
                    <a:p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Прибыльность клиентов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Аналитика цикличности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Аналитика качества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Производственные издержки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131064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Обработка трансакций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Менеджмент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производства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Управление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отношениями с клиентами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Цепочка поставок</a:t>
                      </a:r>
                    </a:p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MRP(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планирование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ресурсов производства) и др.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3962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Технологическая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инфраструктура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9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BE78F99-FABE-475F-99B5-14C343F4A91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560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Составляющая обучения и развития: приложения инф.капитала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388" y="1268413"/>
          <a:ext cx="8964612" cy="5362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094"/>
                <a:gridCol w="2211410"/>
                <a:gridCol w="2448306"/>
                <a:gridCol w="2483802"/>
              </a:tblGrid>
              <a:tr h="72008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Приложения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Финансовый менеджмент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Человеческие ресурсы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Стратегический менеджмент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100585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Arial" pitchFamily="34" charset="0"/>
                          <a:cs typeface="Arial" pitchFamily="34" charset="0"/>
                        </a:rPr>
                        <a:t>Трансф</a:t>
                      </a: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приложения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Управление стоимостью для акционеров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Готовность человеческого капитала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ССП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223454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Аналитические приложения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Финансовая аналитика 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Расчет издержек по видам деятельности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Набор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персонала</a:t>
                      </a:r>
                      <a:endParaRPr lang="en-US" sz="20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web)</a:t>
                      </a:r>
                      <a:endParaRPr lang="ru-RU" sz="20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Дистанционное обучение</a:t>
                      </a:r>
                    </a:p>
                    <a:p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Отчет о соблюдении законов и правил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Управление на основе видов деятельности</a:t>
                      </a:r>
                    </a:p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бюджета</a:t>
                      </a:r>
                    </a:p>
                    <a:p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Динамическое моделирование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100585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Обработка трансакций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Менеджмент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производства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Управление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отношениями с клиентами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</a:tr>
              <a:tr h="396244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Технологическая</a:t>
                      </a:r>
                      <a:r>
                        <a:rPr lang="ru-RU" sz="2000" baseline="0" dirty="0" smtClean="0">
                          <a:latin typeface="Arial" pitchFamily="34" charset="0"/>
                          <a:cs typeface="Arial" pitchFamily="34" charset="0"/>
                        </a:rPr>
                        <a:t> инфраструктура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2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3B4EBDFB-6A83-4C1B-ABC7-3A308B558F23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45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627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28690FBD-A56D-4482-BC9D-DC5C613FA64E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45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628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52A1EA57-D7C5-4888-9897-AA366DD2E933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45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629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69F60275-4B5E-4577-9013-B14AA2CEC119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45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892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Виды информационных систем</a:t>
            </a:r>
          </a:p>
        </p:txBody>
      </p:sp>
      <p:pic>
        <p:nvPicPr>
          <p:cNvPr id="2663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7900"/>
            <a:ext cx="1368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300">
                <a:latin typeface="Verdana" pitchFamily="34" charset="0"/>
              </a:rPr>
              <a:t>www.i-teco.ru</a:t>
            </a:r>
            <a:endParaRPr lang="ru-RU" sz="1300">
              <a:latin typeface="Verdana" pitchFamily="34" charset="0"/>
            </a:endParaRPr>
          </a:p>
        </p:txBody>
      </p:sp>
      <p:grpSp>
        <p:nvGrpSpPr>
          <p:cNvPr id="26634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26640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528638" y="1689100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chemeClr val="bg1"/>
                </a:solidFill>
                <a:latin typeface="Arial" charset="0"/>
              </a:rPr>
              <a:t>Структура Сбалансированной системы  показателей</a:t>
            </a:r>
          </a:p>
        </p:txBody>
      </p:sp>
      <p:sp>
        <p:nvSpPr>
          <p:cNvPr id="26636" name="TextBox 6"/>
          <p:cNvSpPr txBox="1">
            <a:spLocks noChangeArrowheads="1"/>
          </p:cNvSpPr>
          <p:nvPr/>
        </p:nvSpPr>
        <p:spPr bwMode="auto">
          <a:xfrm>
            <a:off x="4467225" y="758825"/>
            <a:ext cx="431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b="1">
                <a:latin typeface="Verdana" pitchFamily="34" charset="0"/>
              </a:rPr>
              <a:t>Курс лекций «Сбалансированная система показателей для бизнеса»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2138" y="6315075"/>
            <a:ext cx="3282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www.ecm.i-teco.ru</a:t>
            </a:r>
            <a:endParaRPr lang="ru-RU" sz="1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38" name="TextBox 3"/>
          <p:cNvSpPr txBox="1">
            <a:spLocks noChangeArrowheads="1"/>
          </p:cNvSpPr>
          <p:nvPr/>
        </p:nvSpPr>
        <p:spPr bwMode="auto">
          <a:xfrm>
            <a:off x="403225" y="1851025"/>
            <a:ext cx="853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9475" indent="-357188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>
                <a:latin typeface="Verdana" pitchFamily="34" charset="0"/>
              </a:rPr>
              <a:t>Лекция 16</a:t>
            </a:r>
          </a:p>
        </p:txBody>
      </p:sp>
      <p:sp>
        <p:nvSpPr>
          <p:cNvPr id="26639" name="TextBox 2"/>
          <p:cNvSpPr txBox="1">
            <a:spLocks noChangeArrowheads="1"/>
          </p:cNvSpPr>
          <p:nvPr/>
        </p:nvSpPr>
        <p:spPr bwMode="auto">
          <a:xfrm>
            <a:off x="528638" y="22891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Лектор Подолина О.Г.</a:t>
            </a:r>
          </a:p>
        </p:txBody>
      </p:sp>
    </p:spTree>
    <p:extLst>
      <p:ext uri="{BB962C8B-B14F-4D97-AF65-F5344CB8AC3E}">
        <p14:creationId xmlns:p14="http://schemas.microsoft.com/office/powerpoint/2010/main" val="354407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E26185E-DEDA-48FD-B606-9DBE96263F98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765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27654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Структурированная и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 неструктурированная информация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9713" y="1565275"/>
            <a:ext cx="4116387" cy="301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Структурированная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информация:</a:t>
            </a:r>
          </a:p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Данные, которые можно представить в виде таблицы или серии таблиц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9713" y="4941888"/>
            <a:ext cx="4116387" cy="10541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То, что считается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72000" y="1604963"/>
            <a:ext cx="4464050" cy="301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Неструктурированная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информация:</a:t>
            </a:r>
          </a:p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Тексты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4875" y="4941888"/>
            <a:ext cx="4321175" cy="10541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То, что читается</a:t>
            </a:r>
          </a:p>
        </p:txBody>
      </p:sp>
    </p:spTree>
    <p:extLst>
      <p:ext uri="{BB962C8B-B14F-4D97-AF65-F5344CB8AC3E}">
        <p14:creationId xmlns:p14="http://schemas.microsoft.com/office/powerpoint/2010/main" val="4667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A0101C-E299-4352-A66E-FAB4CAA1A18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867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28678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Управление структурированной и неструктурированной информацией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288" y="1397000"/>
          <a:ext cx="8640762" cy="244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381"/>
                <a:gridCol w="4320381"/>
              </a:tblGrid>
              <a:tr h="100578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Управление структурированной информацией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Управление неструктурированной информацией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8" marB="45698"/>
                </a:tc>
              </a:tr>
              <a:tr h="14373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ERP</a:t>
                      </a:r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ф</a:t>
                      </a:r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инансово-бухгалтерские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системы, реляционные базы данных, и др.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Системы электронного документооборота(СЭД), 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ECM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Enterprise content management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698" marB="45698"/>
                </a:tc>
              </a:tr>
            </a:tbl>
          </a:graphicData>
        </a:graphic>
      </p:graphicFrame>
      <p:pic>
        <p:nvPicPr>
          <p:cNvPr id="28690" name="Picture 10" descr="http://im8-tub-ru.yandex.net/i?id=499455343-48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00488"/>
            <a:ext cx="318135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2" descr="http://www.muypymes.com/wp-content/uploads/2011/11/ERP_esque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00488"/>
            <a:ext cx="32400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0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F8C06FF-9D75-403D-B808-C7C4A97D58E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970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29702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Управление структурированной и неструктурированной информацией</a:t>
            </a:r>
          </a:p>
        </p:txBody>
      </p:sp>
      <p:pic>
        <p:nvPicPr>
          <p:cNvPr id="29703" name="Picture 2" descr="http://gbs-asia.com/img/er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46225"/>
            <a:ext cx="7535862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1275" y="1412875"/>
            <a:ext cx="37734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Управление человеческим капиталом</a:t>
            </a:r>
          </a:p>
        </p:txBody>
      </p:sp>
      <p:sp>
        <p:nvSpPr>
          <p:cNvPr id="29705" name="TextBox 3"/>
          <p:cNvSpPr txBox="1">
            <a:spLocks noChangeArrowheads="1"/>
          </p:cNvSpPr>
          <p:nvPr/>
        </p:nvSpPr>
        <p:spPr bwMode="auto">
          <a:xfrm>
            <a:off x="179388" y="1989138"/>
            <a:ext cx="223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Финансовый менеджмент</a:t>
            </a:r>
          </a:p>
        </p:txBody>
      </p:sp>
      <p:sp>
        <p:nvSpPr>
          <p:cNvPr id="29706" name="TextBox 5"/>
          <p:cNvSpPr txBox="1">
            <a:spLocks noChangeArrowheads="1"/>
          </p:cNvSpPr>
          <p:nvPr/>
        </p:nvSpPr>
        <p:spPr bwMode="auto">
          <a:xfrm>
            <a:off x="6804025" y="2924175"/>
            <a:ext cx="2090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Клиентский менеджмент</a:t>
            </a:r>
          </a:p>
        </p:txBody>
      </p:sp>
      <p:sp>
        <p:nvSpPr>
          <p:cNvPr id="29707" name="TextBox 6"/>
          <p:cNvSpPr txBox="1">
            <a:spLocks noChangeArrowheads="1"/>
          </p:cNvSpPr>
          <p:nvPr/>
        </p:nvSpPr>
        <p:spPr bwMode="auto">
          <a:xfrm>
            <a:off x="53975" y="5462588"/>
            <a:ext cx="235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Управление поставками</a:t>
            </a:r>
          </a:p>
        </p:txBody>
      </p:sp>
      <p:sp>
        <p:nvSpPr>
          <p:cNvPr id="29708" name="TextBox 7"/>
          <p:cNvSpPr txBox="1">
            <a:spLocks noChangeArrowheads="1"/>
          </p:cNvSpPr>
          <p:nvPr/>
        </p:nvSpPr>
        <p:spPr bwMode="auto">
          <a:xfrm>
            <a:off x="6553200" y="4868863"/>
            <a:ext cx="23415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Управление материальными ресурсами</a:t>
            </a:r>
          </a:p>
        </p:txBody>
      </p:sp>
    </p:spTree>
    <p:extLst>
      <p:ext uri="{BB962C8B-B14F-4D97-AF65-F5344CB8AC3E}">
        <p14:creationId xmlns:p14="http://schemas.microsoft.com/office/powerpoint/2010/main" val="10399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http://im8-tub-ru.yandex.net/i?id=499455343-48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4649788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4" descr="u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55C46C7-1CD2-4AC6-B42A-602C73182E33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25" name="Рисунок 5" descr="bottom_l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30727" name="TextBox 3"/>
          <p:cNvSpPr txBox="1">
            <a:spLocks noChangeArrowheads="1"/>
          </p:cNvSpPr>
          <p:nvPr/>
        </p:nvSpPr>
        <p:spPr bwMode="auto">
          <a:xfrm>
            <a:off x="-57150" y="469900"/>
            <a:ext cx="57959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Модули 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ECM-1</a:t>
            </a:r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28" name="TextBox 4"/>
          <p:cNvSpPr txBox="1">
            <a:spLocks noChangeArrowheads="1"/>
          </p:cNvSpPr>
          <p:nvPr/>
        </p:nvSpPr>
        <p:spPr bwMode="auto">
          <a:xfrm>
            <a:off x="6804025" y="2924175"/>
            <a:ext cx="20907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30730" name="TextBox 10"/>
          <p:cNvSpPr txBox="1">
            <a:spLocks noChangeArrowheads="1"/>
          </p:cNvSpPr>
          <p:nvPr/>
        </p:nvSpPr>
        <p:spPr bwMode="auto">
          <a:xfrm>
            <a:off x="4562475" y="2925763"/>
            <a:ext cx="4319588" cy="1016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Ввод в систему и управление образами бумажных документов</a:t>
            </a:r>
          </a:p>
        </p:txBody>
      </p:sp>
      <p:sp>
        <p:nvSpPr>
          <p:cNvPr id="30731" name="TextBox 11"/>
          <p:cNvSpPr txBox="1">
            <a:spLocks noChangeArrowheads="1"/>
          </p:cNvSpPr>
          <p:nvPr/>
        </p:nvSpPr>
        <p:spPr bwMode="auto">
          <a:xfrm>
            <a:off x="4559300" y="4076700"/>
            <a:ext cx="4322763" cy="1016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Совместная работа над общими документами и поддержка проектных работ</a:t>
            </a:r>
          </a:p>
        </p:txBody>
      </p:sp>
      <p:sp>
        <p:nvSpPr>
          <p:cNvPr id="2" name="TextBox 14"/>
          <p:cNvSpPr txBox="1">
            <a:spLocks noChangeArrowheads="1"/>
          </p:cNvSpPr>
          <p:nvPr/>
        </p:nvSpPr>
        <p:spPr bwMode="auto">
          <a:xfrm>
            <a:off x="133350" y="5097463"/>
            <a:ext cx="8761413" cy="101441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2060"/>
                </a:solidFill>
                <a:latin typeface="Arial" charset="0"/>
              </a:rPr>
              <a:t>Workflow для поддержки бизнес-процессов, маршрутизации контента, назначения рабочих задач и состояний, трассировка маршрутов и контроль исполнения</a:t>
            </a:r>
          </a:p>
        </p:txBody>
      </p:sp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4562475" y="1411288"/>
            <a:ext cx="4332288" cy="132397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Управление документами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(выписка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/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возврат, контроль версий, группировка документов)</a:t>
            </a:r>
          </a:p>
        </p:txBody>
      </p:sp>
    </p:spTree>
    <p:extLst>
      <p:ext uri="{BB962C8B-B14F-4D97-AF65-F5344CB8AC3E}">
        <p14:creationId xmlns:p14="http://schemas.microsoft.com/office/powerpoint/2010/main" val="25429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en-US" altLang="ja-JP" sz="2000" b="1" dirty="0" smtClean="0"/>
              <a:t> </a:t>
            </a: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5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5" y="474663"/>
            <a:ext cx="4392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0 уровень. Несуществующий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5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5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908701"/>
              </p:ext>
            </p:extLst>
          </p:nvPr>
        </p:nvGraphicFramePr>
        <p:xfrm>
          <a:off x="107504" y="1379538"/>
          <a:ext cx="8528496" cy="27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48"/>
                <a:gridCol w="4264248"/>
              </a:tblGrid>
              <a:tr h="8277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организации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внедрения электронного документооборота</a:t>
                      </a:r>
                      <a:endParaRPr lang="ru-RU" sz="2000" dirty="0"/>
                    </a:p>
                  </a:txBody>
                  <a:tcPr/>
                </a:tc>
              </a:tr>
              <a:tr h="67137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 компании отсутствует понимание необходимости организации работы</a:t>
                      </a:r>
                      <a:r>
                        <a:rPr lang="ru-RU" sz="2400" baseline="0" dirty="0" smtClean="0"/>
                        <a:t> с документами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smtClean="0"/>
                        <a:t>В компании отсутствует понимание важности электронного документооборота . Соответствнно,</a:t>
                      </a:r>
                      <a:r>
                        <a:rPr lang="ru-RU" sz="2000" baseline="0" smtClean="0"/>
                        <a:t> персонал не имеет необходимого опыта и квалификации Какая-либо ответственность не определена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3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DDC0843-A111-4A3E-A3C7-554DDD6E49B3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174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Модули 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ECM-2</a:t>
            </a:r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751" name="TextBox 4"/>
          <p:cNvSpPr txBox="1">
            <a:spLocks noChangeArrowheads="1"/>
          </p:cNvSpPr>
          <p:nvPr/>
        </p:nvSpPr>
        <p:spPr bwMode="auto">
          <a:xfrm>
            <a:off x="6804025" y="2924175"/>
            <a:ext cx="20907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31752" name="TextBox 1"/>
          <p:cNvSpPr txBox="1">
            <a:spLocks noChangeArrowheads="1"/>
          </p:cNvSpPr>
          <p:nvPr/>
        </p:nvSpPr>
        <p:spPr bwMode="auto">
          <a:xfrm>
            <a:off x="3987800" y="3644900"/>
            <a:ext cx="5043488" cy="163195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b="1">
                <a:solidFill>
                  <a:srgbClr val="002060"/>
                </a:solidFill>
                <a:latin typeface="Arial" charset="0"/>
              </a:rPr>
              <a:t>          Автоматизации публикаций, управление динамическим контентом (например, WEB или интранет) и взаимодействием пользователей для этих задач. </a:t>
            </a:r>
          </a:p>
        </p:txBody>
      </p:sp>
      <p:sp>
        <p:nvSpPr>
          <p:cNvPr id="30732" name="TextBox 12"/>
          <p:cNvSpPr txBox="1">
            <a:spLocks noChangeArrowheads="1"/>
          </p:cNvSpPr>
          <p:nvPr/>
        </p:nvSpPr>
        <p:spPr bwMode="auto">
          <a:xfrm>
            <a:off x="3987800" y="1460500"/>
            <a:ext cx="5067300" cy="19399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Управление электронным архивом, автоматизация правил и нормативов хранения, гарантирование соответствия записей законодательству и регулирующим правилам</a:t>
            </a:r>
          </a:p>
        </p:txBody>
      </p:sp>
      <p:pic>
        <p:nvPicPr>
          <p:cNvPr id="31754" name="Picture 10" descr="http://im8-tub-ru.yandex.net/i?id=499455343-48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870075"/>
            <a:ext cx="38798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C17ED3F-2193-42AC-8802-7C5AC8A1434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277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32774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Принцип  организации 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ECM-</a:t>
            </a:r>
            <a:r>
              <a:rPr lang="ru-RU" b="1">
                <a:solidFill>
                  <a:schemeClr val="bg1"/>
                </a:solidFill>
                <a:latin typeface="Arial" charset="0"/>
              </a:rPr>
              <a:t>системы</a:t>
            </a:r>
          </a:p>
        </p:txBody>
      </p:sp>
      <p:sp>
        <p:nvSpPr>
          <p:cNvPr id="32775" name="TextBox 4"/>
          <p:cNvSpPr txBox="1">
            <a:spLocks noChangeArrowheads="1"/>
          </p:cNvSpPr>
          <p:nvPr/>
        </p:nvSpPr>
        <p:spPr bwMode="auto">
          <a:xfrm>
            <a:off x="6804025" y="2924175"/>
            <a:ext cx="20907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56175" y="1566863"/>
            <a:ext cx="3938588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Метаданные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56175" y="2284413"/>
            <a:ext cx="3937000" cy="2873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Контент: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dirty="0"/>
              <a:t>Электронные образы документов, 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dirty="0"/>
              <a:t>Файлы любых форматов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800" dirty="0"/>
              <a:t>Файлы мультимедиа</a:t>
            </a:r>
          </a:p>
        </p:txBody>
      </p:sp>
      <p:pic>
        <p:nvPicPr>
          <p:cNvPr id="327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97000"/>
            <a:ext cx="4776787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8313" y="5445125"/>
            <a:ext cx="8567737" cy="841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Упорядоченная система 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883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8888" y="4652963"/>
            <a:ext cx="6361112" cy="1795462"/>
          </a:xfrm>
          <a:prstGeom prst="rect">
            <a:avLst/>
          </a:prstGeom>
          <a:solidFill>
            <a:srgbClr val="06803D"/>
          </a:solidFill>
          <a:ln w="76200">
            <a:solidFill>
              <a:srgbClr val="068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795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14EA418-B9B0-44B8-B719-81E5CF75B79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3797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33799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Структура работы с информацией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(Модель «Черного ящика»)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17738" y="2349500"/>
            <a:ext cx="4335462" cy="822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Управляющая подсистема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738" y="5084763"/>
            <a:ext cx="4319587" cy="100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Управляемая подсистема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50825" y="5192713"/>
            <a:ext cx="1584325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Ресурсы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900863" y="5192713"/>
            <a:ext cx="1993900" cy="79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919413" y="3502025"/>
            <a:ext cx="593725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4725988" y="3502025"/>
            <a:ext cx="595312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3138" y="1341438"/>
            <a:ext cx="313372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Внешнее окружение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613" y="2060575"/>
            <a:ext cx="4827587" cy="42259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0800000">
            <a:off x="5022850" y="1571625"/>
            <a:ext cx="893763" cy="3603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углом вверх 18"/>
          <p:cNvSpPr/>
          <p:nvPr/>
        </p:nvSpPr>
        <p:spPr>
          <a:xfrm>
            <a:off x="6910388" y="2000250"/>
            <a:ext cx="892175" cy="358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39750" y="1341438"/>
            <a:ext cx="7561263" cy="38512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684213" y="160020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Arial" charset="0"/>
              </a:rPr>
              <a:t>ECM</a:t>
            </a:r>
            <a:endParaRPr lang="ru-RU" sz="3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388" y="4292600"/>
            <a:ext cx="8715375" cy="2260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13" name="TextBox 5"/>
          <p:cNvSpPr txBox="1">
            <a:spLocks noChangeArrowheads="1"/>
          </p:cNvSpPr>
          <p:nvPr/>
        </p:nvSpPr>
        <p:spPr bwMode="auto">
          <a:xfrm>
            <a:off x="3132138" y="6092825"/>
            <a:ext cx="540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>
                <a:solidFill>
                  <a:srgbClr val="FF0000"/>
                </a:solidFill>
                <a:latin typeface="Arial" charset="0"/>
              </a:rPr>
              <a:t>Учетные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40198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9A81BB-5D66-4F85-8E3C-700E371ED40E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482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Необходимость интеграции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6250" y="4581525"/>
            <a:ext cx="8210550" cy="1633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Необходимость интеграции определяется в ходе анализа взаимодействия информационных систем в ходе операционных процессов и процессов управления: насколько нужна оперативная передача информации</a:t>
            </a:r>
          </a:p>
        </p:txBody>
      </p:sp>
      <p:pic>
        <p:nvPicPr>
          <p:cNvPr id="3482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76350"/>
            <a:ext cx="5172075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8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F3512BF-A72D-45E5-8EE6-64171395EAA6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54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5843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2089D164-D61B-49FF-B5C1-211296F4216A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54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5844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774317D-1852-4A8F-AE16-9D2630F5465A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54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5845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1E005C8E-27E8-424A-9C17-92FF05A24E7E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54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892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Построение информационного капитала в соответствии со стратегией</a:t>
            </a:r>
          </a:p>
        </p:txBody>
      </p:sp>
      <p:pic>
        <p:nvPicPr>
          <p:cNvPr id="3584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7900"/>
            <a:ext cx="1368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300">
                <a:latin typeface="Verdana" pitchFamily="34" charset="0"/>
              </a:rPr>
              <a:t>www.i-teco.ru</a:t>
            </a:r>
            <a:endParaRPr lang="ru-RU" sz="1300">
              <a:latin typeface="Verdana" pitchFamily="34" charset="0"/>
            </a:endParaRPr>
          </a:p>
        </p:txBody>
      </p:sp>
      <p:grpSp>
        <p:nvGrpSpPr>
          <p:cNvPr id="35850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35856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7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51" name="TextBox 1"/>
          <p:cNvSpPr txBox="1">
            <a:spLocks noChangeArrowheads="1"/>
          </p:cNvSpPr>
          <p:nvPr/>
        </p:nvSpPr>
        <p:spPr bwMode="auto">
          <a:xfrm>
            <a:off x="528638" y="1689100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chemeClr val="bg1"/>
                </a:solidFill>
                <a:latin typeface="Arial" charset="0"/>
              </a:rPr>
              <a:t>Структура Сбалансированной системы  показателей</a:t>
            </a:r>
          </a:p>
        </p:txBody>
      </p:sp>
      <p:sp>
        <p:nvSpPr>
          <p:cNvPr id="35852" name="TextBox 6"/>
          <p:cNvSpPr txBox="1">
            <a:spLocks noChangeArrowheads="1"/>
          </p:cNvSpPr>
          <p:nvPr/>
        </p:nvSpPr>
        <p:spPr bwMode="auto">
          <a:xfrm>
            <a:off x="4467225" y="758825"/>
            <a:ext cx="431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b="1">
                <a:latin typeface="Verdana" pitchFamily="34" charset="0"/>
              </a:rPr>
              <a:t>Курс лекций «Сбалансированная система показателей для бизнеса»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2138" y="6315075"/>
            <a:ext cx="3282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www.ecm.i-teco.ru</a:t>
            </a:r>
            <a:endParaRPr lang="ru-RU" sz="1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54" name="TextBox 3"/>
          <p:cNvSpPr txBox="1">
            <a:spLocks noChangeArrowheads="1"/>
          </p:cNvSpPr>
          <p:nvPr/>
        </p:nvSpPr>
        <p:spPr bwMode="auto">
          <a:xfrm>
            <a:off x="403225" y="1851025"/>
            <a:ext cx="853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9475" indent="-357188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>
                <a:latin typeface="Verdana" pitchFamily="34" charset="0"/>
              </a:rPr>
              <a:t>Лекция 16</a:t>
            </a:r>
          </a:p>
        </p:txBody>
      </p:sp>
      <p:sp>
        <p:nvSpPr>
          <p:cNvPr id="35855" name="TextBox 2"/>
          <p:cNvSpPr txBox="1">
            <a:spLocks noChangeArrowheads="1"/>
          </p:cNvSpPr>
          <p:nvPr/>
        </p:nvSpPr>
        <p:spPr bwMode="auto">
          <a:xfrm>
            <a:off x="528638" y="22891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Лектор Подолина О.Г.</a:t>
            </a:r>
          </a:p>
        </p:txBody>
      </p:sp>
    </p:spTree>
    <p:extLst>
      <p:ext uri="{BB962C8B-B14F-4D97-AF65-F5344CB8AC3E}">
        <p14:creationId xmlns:p14="http://schemas.microsoft.com/office/powerpoint/2010/main" val="38428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EE4E4F-B023-457A-BF38-A792342C12A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686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107950" y="517525"/>
            <a:ext cx="44640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Выявление потребности в информации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8775" y="1412875"/>
            <a:ext cx="3133725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Стратегическая карта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9400" y="2636838"/>
            <a:ext cx="4256088" cy="158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Комплекс информации , необходимой для: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процессов управления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процессов операционной деятельности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19688" y="4837113"/>
            <a:ext cx="3806825" cy="1174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Что нужно: комплекс информационных систем, интеграционное решение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54613" y="2921000"/>
            <a:ext cx="3676650" cy="1223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Стратегия управления информацией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19688" y="1412875"/>
            <a:ext cx="3711575" cy="1223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latin typeface="Arial" pitchFamily="34" charset="0"/>
                <a:cs typeface="Arial" pitchFamily="34" charset="0"/>
              </a:rPr>
              <a:t>ССП:Коэффициент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стратегической обеспеченности информацией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9400" y="4883150"/>
            <a:ext cx="4256088" cy="1128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ИТ-стратегия</a:t>
            </a:r>
          </a:p>
        </p:txBody>
      </p:sp>
      <p:sp>
        <p:nvSpPr>
          <p:cNvPr id="2" name="Стрелка вправо 1"/>
          <p:cNvSpPr/>
          <p:nvPr/>
        </p:nvSpPr>
        <p:spPr>
          <a:xfrm rot="5400000">
            <a:off x="1880394" y="2240756"/>
            <a:ext cx="306388" cy="396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 rot="13916835">
            <a:off x="4566444" y="2399507"/>
            <a:ext cx="485775" cy="407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4638675" y="3328988"/>
            <a:ext cx="487363" cy="407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503988" y="4260850"/>
            <a:ext cx="487362" cy="40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5400000">
            <a:off x="4586288" y="5057775"/>
            <a:ext cx="487362" cy="407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CAFD317-542C-4C14-858C-EC620F898BE3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56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7891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B8ACC13D-A4D1-4C72-87F9-95EDBB5A0067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56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7892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6D33B91-146E-4A62-B477-7013E055DE22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56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7893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95B4D674-EBA7-4B7C-9C7B-CB185D8BDEE2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56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892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Информационная система для перевода стратегии на операционный уровень</a:t>
            </a:r>
          </a:p>
        </p:txBody>
      </p:sp>
      <p:pic>
        <p:nvPicPr>
          <p:cNvPr id="3789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7900"/>
            <a:ext cx="1368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300">
                <a:latin typeface="Verdana" pitchFamily="34" charset="0"/>
              </a:rPr>
              <a:t>www.i-teco.ru</a:t>
            </a:r>
            <a:endParaRPr lang="ru-RU" sz="1300">
              <a:latin typeface="Verdana" pitchFamily="34" charset="0"/>
            </a:endParaRPr>
          </a:p>
        </p:txBody>
      </p:sp>
      <p:grpSp>
        <p:nvGrpSpPr>
          <p:cNvPr id="37898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37904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6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9" name="TextBox 1"/>
          <p:cNvSpPr txBox="1">
            <a:spLocks noChangeArrowheads="1"/>
          </p:cNvSpPr>
          <p:nvPr/>
        </p:nvSpPr>
        <p:spPr bwMode="auto">
          <a:xfrm>
            <a:off x="528638" y="1689100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chemeClr val="bg1"/>
                </a:solidFill>
                <a:latin typeface="Arial" charset="0"/>
              </a:rPr>
              <a:t>Структура Сбалансированной системы  показателей</a:t>
            </a:r>
          </a:p>
        </p:txBody>
      </p:sp>
      <p:sp>
        <p:nvSpPr>
          <p:cNvPr id="37900" name="TextBox 6"/>
          <p:cNvSpPr txBox="1">
            <a:spLocks noChangeArrowheads="1"/>
          </p:cNvSpPr>
          <p:nvPr/>
        </p:nvSpPr>
        <p:spPr bwMode="auto">
          <a:xfrm>
            <a:off x="4467225" y="758825"/>
            <a:ext cx="431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b="1">
                <a:latin typeface="Verdana" pitchFamily="34" charset="0"/>
              </a:rPr>
              <a:t>Курс лекций «Сбалансированная система показателей для бизнеса»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2138" y="6315075"/>
            <a:ext cx="3282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www.ecm.i-teco.ru</a:t>
            </a:r>
            <a:endParaRPr lang="ru-RU" sz="1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902" name="TextBox 3"/>
          <p:cNvSpPr txBox="1">
            <a:spLocks noChangeArrowheads="1"/>
          </p:cNvSpPr>
          <p:nvPr/>
        </p:nvSpPr>
        <p:spPr bwMode="auto">
          <a:xfrm>
            <a:off x="403225" y="1851025"/>
            <a:ext cx="853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9475" indent="-357188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>
                <a:latin typeface="Verdana" pitchFamily="34" charset="0"/>
              </a:rPr>
              <a:t>Лекция 16</a:t>
            </a:r>
          </a:p>
        </p:txBody>
      </p:sp>
      <p:sp>
        <p:nvSpPr>
          <p:cNvPr id="37903" name="TextBox 2"/>
          <p:cNvSpPr txBox="1">
            <a:spLocks noChangeArrowheads="1"/>
          </p:cNvSpPr>
          <p:nvPr/>
        </p:nvSpPr>
        <p:spPr bwMode="auto">
          <a:xfrm>
            <a:off x="528638" y="22891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Лектор Подолина О.Г.</a:t>
            </a:r>
          </a:p>
        </p:txBody>
      </p:sp>
    </p:spTree>
    <p:extLst>
      <p:ext uri="{BB962C8B-B14F-4D97-AF65-F5344CB8AC3E}">
        <p14:creationId xmlns:p14="http://schemas.microsoft.com/office/powerpoint/2010/main" val="29467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437173F-4F93-4B93-BE14-BD381CAE622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891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Используемый подход к автоматизации управления стратегией через ССП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2988" y="1557338"/>
            <a:ext cx="7378700" cy="2159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Термин «Показатели» приводит к ситуации, когда для автоматизации работы с ССП используется системы , разработанные аналогично финансово-бухгалтерским системам.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5525" y="4005263"/>
            <a:ext cx="7378700" cy="216058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Автоматизацию работы по организации «Стратегической петли обратной связи» может организовать только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ECM-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система (СЭД-система электронного документооборота).</a:t>
            </a:r>
          </a:p>
        </p:txBody>
      </p:sp>
    </p:spTree>
    <p:extLst>
      <p:ext uri="{BB962C8B-B14F-4D97-AF65-F5344CB8AC3E}">
        <p14:creationId xmlns:p14="http://schemas.microsoft.com/office/powerpoint/2010/main" val="18231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4757328-F1C9-430C-89D4-A5E5F3E744B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994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39942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Arial" charset="0"/>
              </a:rPr>
              <a:t>Требования к описанию</a:t>
            </a:r>
          </a:p>
          <a:p>
            <a:pPr eaLnBrk="1" hangingPunct="1"/>
            <a:r>
              <a:rPr lang="ru-RU" sz="2400" b="1">
                <a:solidFill>
                  <a:schemeClr val="bg1"/>
                </a:solidFill>
                <a:latin typeface="Arial" charset="0"/>
              </a:rPr>
              <a:t> показателя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0825" y="1876425"/>
            <a:ext cx="8785225" cy="44799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Для его характеристики нужно множество параметров: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Подразделение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Ответственный за предоставление информации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Единица измерения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Отчетный период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Исходные данные для расчета показателя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Методика подсчета показателя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Методика анализа группы показателей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Связь показателей и описания стратегических инициатив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4363" y="1323975"/>
            <a:ext cx="8281987" cy="550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45" name="TextBox 10"/>
          <p:cNvSpPr txBox="1">
            <a:spLocks noChangeArrowheads="1"/>
          </p:cNvSpPr>
          <p:nvPr/>
        </p:nvSpPr>
        <p:spPr bwMode="auto">
          <a:xfrm>
            <a:off x="588963" y="1412875"/>
            <a:ext cx="8097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latin typeface="Arial" charset="0"/>
              </a:rPr>
              <a:t>Показатель в ССП- это не просто число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1149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80BA17-5D8C-4720-9644-F611027742E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096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40966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Требования  к информационной </a:t>
            </a:r>
          </a:p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системе по управлению стратегией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725" y="1412875"/>
            <a:ext cx="4697413" cy="19859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Система должна хранить самую разную информацию, которую получает из других информационных систем или непосредственно от сотрудников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775" y="5373688"/>
            <a:ext cx="8680450" cy="88741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В системе должны работать все сотрудники при территориально-распределенной структуре организации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22937" y="1412875"/>
            <a:ext cx="3540125" cy="382746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Система должна уметь передавать информацию сотрудникам о разработанных решениях и планах, контролировать их исполнение-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т.е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реализовать петлю обратной связи при управлении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2725" y="3573463"/>
            <a:ext cx="4697413" cy="16668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Система должна хранить одновременно информацию о показателях, экспертные заключения и анализ выполнения стратегии</a:t>
            </a:r>
          </a:p>
        </p:txBody>
      </p:sp>
    </p:spTree>
    <p:extLst>
      <p:ext uri="{BB962C8B-B14F-4D97-AF65-F5344CB8AC3E}">
        <p14:creationId xmlns:p14="http://schemas.microsoft.com/office/powerpoint/2010/main" val="4498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en-US" altLang="ja-JP" sz="2000" b="1" dirty="0" smtClean="0"/>
              <a:t> </a:t>
            </a: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6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4" y="451703"/>
            <a:ext cx="496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1 уровень. Начальный/спонтанный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6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6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14975"/>
              </p:ext>
            </p:extLst>
          </p:nvPr>
        </p:nvGraphicFramePr>
        <p:xfrm>
          <a:off x="107504" y="1379538"/>
          <a:ext cx="8528496" cy="48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48"/>
                <a:gridCol w="4264248"/>
              </a:tblGrid>
              <a:tr h="8277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организации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внедрения электронного документооборота</a:t>
                      </a:r>
                      <a:endParaRPr lang="ru-RU" sz="2000" dirty="0"/>
                    </a:p>
                  </a:txBody>
                  <a:tcPr/>
                </a:tc>
              </a:tr>
              <a:tr h="67137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Руководство признает необходимость совершенствования</a:t>
                      </a:r>
                      <a:r>
                        <a:rPr lang="ru-RU" sz="2000" baseline="0" dirty="0" smtClean="0"/>
                        <a:t> работы с документами, но план мероприятий не разработан. Организация работы с документами проводится без привязки к реальным задачам организации.</a:t>
                      </a:r>
                    </a:p>
                    <a:p>
                      <a:r>
                        <a:rPr lang="ru-RU" sz="2000" baseline="0" dirty="0" smtClean="0"/>
                        <a:t>Вопросы работы с документами обсуждаются в службе делопроизводства, но не бизнес-руководством.</a:t>
                      </a:r>
                    </a:p>
                    <a:p>
                      <a:r>
                        <a:rPr lang="ru-RU" sz="2000" baseline="0" dirty="0" smtClean="0"/>
                        <a:t>Риски, связанные с документами, не отслеживаются и не контролируются.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Руководство знакомо с электронным документооборотом, но конкретных планов по его внедрению нет. Проблемы в работе</a:t>
                      </a:r>
                      <a:r>
                        <a:rPr lang="ru-RU" sz="2000" baseline="0" dirty="0" smtClean="0"/>
                        <a:t> с документами обсуждаются от случая к случаю. Документооборот только бумажный.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E97C27D7-FEE1-408B-9A8E-464F06A375AE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60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6083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86765FEA-28F9-48D7-B194-D70CC9FDE9BC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60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6084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10592876-5E9B-4E54-8E83-47840495C5FF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60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6085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431EFC0B-9BA6-4445-871B-4F16F8B97C47}" type="slidenum">
              <a:rPr lang="ru-RU" sz="1200" b="1">
                <a:solidFill>
                  <a:schemeClr val="bg1"/>
                </a:solidFill>
                <a:latin typeface="Verdana" pitchFamily="34" charset="0"/>
              </a:rPr>
              <a:pPr algn="r" eaLnBrk="1" hangingPunct="1"/>
              <a:t>60</a:t>
            </a:fld>
            <a:endParaRPr lang="ru-RU" sz="12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892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Необходимость стратегии управления информацией</a:t>
            </a:r>
          </a:p>
        </p:txBody>
      </p:sp>
      <p:pic>
        <p:nvPicPr>
          <p:cNvPr id="4608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77900"/>
            <a:ext cx="1368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300">
                <a:latin typeface="Verdana" pitchFamily="34" charset="0"/>
              </a:rPr>
              <a:t>www.i-teco.ru</a:t>
            </a:r>
            <a:endParaRPr lang="ru-RU" sz="1300">
              <a:latin typeface="Verdana" pitchFamily="34" charset="0"/>
            </a:endParaRPr>
          </a:p>
        </p:txBody>
      </p:sp>
      <p:grpSp>
        <p:nvGrpSpPr>
          <p:cNvPr id="46090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46096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8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9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91" name="TextBox 1"/>
          <p:cNvSpPr txBox="1">
            <a:spLocks noChangeArrowheads="1"/>
          </p:cNvSpPr>
          <p:nvPr/>
        </p:nvSpPr>
        <p:spPr bwMode="auto">
          <a:xfrm>
            <a:off x="528638" y="1689100"/>
            <a:ext cx="792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chemeClr val="bg1"/>
                </a:solidFill>
                <a:latin typeface="Arial" charset="0"/>
              </a:rPr>
              <a:t>Структура Сбалансированной системы  показателей</a:t>
            </a:r>
          </a:p>
        </p:txBody>
      </p:sp>
      <p:sp>
        <p:nvSpPr>
          <p:cNvPr id="46092" name="TextBox 6"/>
          <p:cNvSpPr txBox="1">
            <a:spLocks noChangeArrowheads="1"/>
          </p:cNvSpPr>
          <p:nvPr/>
        </p:nvSpPr>
        <p:spPr bwMode="auto">
          <a:xfrm>
            <a:off x="4467225" y="758825"/>
            <a:ext cx="4311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b="1">
                <a:latin typeface="Verdana" pitchFamily="34" charset="0"/>
              </a:rPr>
              <a:t>Курс лекций «Сбалансированная система показателей для бизнеса»</a:t>
            </a:r>
            <a:r>
              <a:rPr lang="ru-RU" sz="1800">
                <a:latin typeface="Verdana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72138" y="6315075"/>
            <a:ext cx="3282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www.ecm.i-teco.ru</a:t>
            </a:r>
            <a:endParaRPr lang="ru-RU" sz="1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94" name="TextBox 3"/>
          <p:cNvSpPr txBox="1">
            <a:spLocks noChangeArrowheads="1"/>
          </p:cNvSpPr>
          <p:nvPr/>
        </p:nvSpPr>
        <p:spPr bwMode="auto">
          <a:xfrm>
            <a:off x="403225" y="1851025"/>
            <a:ext cx="853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9475" indent="-357188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>
                <a:latin typeface="Verdana" pitchFamily="34" charset="0"/>
              </a:rPr>
              <a:t>Лекция 16</a:t>
            </a:r>
          </a:p>
        </p:txBody>
      </p:sp>
      <p:sp>
        <p:nvSpPr>
          <p:cNvPr id="46095" name="TextBox 2"/>
          <p:cNvSpPr txBox="1">
            <a:spLocks noChangeArrowheads="1"/>
          </p:cNvSpPr>
          <p:nvPr/>
        </p:nvSpPr>
        <p:spPr bwMode="auto">
          <a:xfrm>
            <a:off x="528638" y="2289175"/>
            <a:ext cx="3035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Лектор Подолина О.Г.</a:t>
            </a:r>
          </a:p>
        </p:txBody>
      </p:sp>
    </p:spTree>
    <p:extLst>
      <p:ext uri="{BB962C8B-B14F-4D97-AF65-F5344CB8AC3E}">
        <p14:creationId xmlns:p14="http://schemas.microsoft.com/office/powerpoint/2010/main" val="34009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18D061-1E52-4774-BB40-09A1198C679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710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47110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Оценка степени готовности информационного капитала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0363" y="2708275"/>
            <a:ext cx="3254375" cy="2376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Коэффициент стратегической готовности информационного капитала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54475" y="1484313"/>
            <a:ext cx="4803775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Количество рабочих мест, полностью обеспеченных необходимой  информацией и информационными системами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06863" y="4370388"/>
            <a:ext cx="4810125" cy="130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Общее количество рабочих мест</a:t>
            </a:r>
          </a:p>
        </p:txBody>
      </p:sp>
      <p:sp>
        <p:nvSpPr>
          <p:cNvPr id="47114" name="TextBox 1"/>
          <p:cNvSpPr txBox="1">
            <a:spLocks noChangeArrowheads="1"/>
          </p:cNvSpPr>
          <p:nvPr/>
        </p:nvSpPr>
        <p:spPr bwMode="auto">
          <a:xfrm>
            <a:off x="3727450" y="3389313"/>
            <a:ext cx="65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6000"/>
              <a:t>=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57675" y="3897313"/>
            <a:ext cx="45910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1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478F63D-ADD1-461F-9A42-09951489EDCF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813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48134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Оценка степени готовности информационного капитала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850" y="1412875"/>
            <a:ext cx="4803775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Количество рабочих мест, полностью обеспеченных необходимой  информацией и информационными системами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25738" y="4076700"/>
            <a:ext cx="5961062" cy="208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Необходимо оценить информационную потребность каждого рабочего места</a:t>
            </a: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5705475" y="2276475"/>
            <a:ext cx="847725" cy="15843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9447870-A87C-404B-B722-402944244E97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915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49158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Пример оценки информационной потребности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5288" y="1377950"/>
            <a:ext cx="4968875" cy="1597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Менеджер по приему заказов в типографии по выпуску сувенирной продукции – стратегически важная профессия</a:t>
            </a:r>
          </a:p>
        </p:txBody>
      </p:sp>
      <p:pic>
        <p:nvPicPr>
          <p:cNvPr id="49160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365250"/>
            <a:ext cx="3178175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1" name="Picture 41" descr="http://fill-in.ru/upload/medialibrary/2e6/2e615a28345331e09542990bb5a6bd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74975"/>
            <a:ext cx="374491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2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50E1E2F-7421-4D11-AE67-95B17C2ED64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018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50182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Пример оценки информационной потребности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47663" y="1330325"/>
          <a:ext cx="8291511" cy="5087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837"/>
                <a:gridCol w="2763837"/>
                <a:gridCol w="2763837"/>
              </a:tblGrid>
              <a:tr h="75938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Операция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Необходимая информация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Информационная система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</a:tr>
              <a:tr h="10059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Расчет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стоимости заказа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Актуальные прайс-листы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электронного документооборота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</a:tr>
              <a:tr h="131076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Наличие необходимых материалов на складе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Данные складского учета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складского учета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</a:tr>
              <a:tr h="10059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Загрузка производства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График загрузки оборудования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 учета производственной загрузки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</a:tr>
              <a:tr h="10059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Заключение договора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Актуальный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шаблон договора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 электронного документооборота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4" marB="45724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2425" y="1333500"/>
          <a:ext cx="8291514" cy="5087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838"/>
                <a:gridCol w="2763838"/>
                <a:gridCol w="2763838"/>
              </a:tblGrid>
              <a:tr h="75925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Операция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Необходимая информация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Информационная система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</a:tr>
              <a:tr h="10059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Расчет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стоимости заказа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Актуальные прайс-листы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электронного документооборота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</a:tr>
              <a:tr h="131080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Наличие необходимых материалов на складе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Данные складского учета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складского учета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</a:tr>
              <a:tr h="10059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Загрузка производства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График загрузки оборудования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 учета производственной загрузки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</a:tr>
              <a:tr h="10059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Заключение договора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Актуальный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шаблон договора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 электронного документооборота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6" marB="4571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0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3ECD2EA-10F2-4AA8-86DB-36A8410F9D9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120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51206" name="TextBox 3"/>
          <p:cNvSpPr txBox="1">
            <a:spLocks noChangeArrowheads="1"/>
          </p:cNvSpPr>
          <p:nvPr/>
        </p:nvSpPr>
        <p:spPr bwMode="auto">
          <a:xfrm>
            <a:off x="0" y="476250"/>
            <a:ext cx="5795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07" name="Rectangle 39"/>
          <p:cNvSpPr>
            <a:spLocks noChangeArrowheads="1"/>
          </p:cNvSpPr>
          <p:nvPr/>
        </p:nvSpPr>
        <p:spPr bwMode="auto">
          <a:xfrm>
            <a:off x="0" y="549275"/>
            <a:ext cx="5364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Arial" charset="0"/>
              </a:rPr>
              <a:t>Анализ необходимых компетенций:инновации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2425" y="1333500"/>
          <a:ext cx="8542338" cy="5087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446"/>
                <a:gridCol w="2847446"/>
                <a:gridCol w="2847446"/>
              </a:tblGrid>
              <a:tr h="75925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Операция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Необходимая информация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Информационная система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</a:tr>
              <a:tr h="10059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Расчет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стоимости заказа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Актуальные прайс-листы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электронного документооборота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>
                    <a:solidFill>
                      <a:srgbClr val="FF0000"/>
                    </a:solidFill>
                  </a:tcPr>
                </a:tc>
              </a:tr>
              <a:tr h="1310804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Наличие необходимых материалов на складе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Данные складского учета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складского учета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</a:tr>
              <a:tr h="10059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Загрузка производства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График загрузки оборудования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 учета производственной загрузки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</a:tr>
              <a:tr h="10059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Заключение договора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Актуальный</a:t>
                      </a:r>
                      <a:r>
                        <a:rPr lang="ru-RU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шаблон договора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Система электронного документооборота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6" marB="45716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0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0BF74F2-9F83-4CD2-9DE6-3FEC714ABEA7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2228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52230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Регламенты внесения  и актуализации информации</a:t>
            </a:r>
          </a:p>
        </p:txBody>
      </p:sp>
      <p:pic>
        <p:nvPicPr>
          <p:cNvPr id="52231" name="Picture 13" descr="http://900igr.net/datas/ekonomika/Upravlenija-personalom/0021-021-Regla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1276350"/>
            <a:ext cx="62452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850" y="1412875"/>
            <a:ext cx="2573338" cy="266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Регламент актуализации  данных складского учета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5913" y="4292600"/>
            <a:ext cx="3392487" cy="1873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Регламент учета производственной загрузки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92663" y="5157788"/>
            <a:ext cx="4071937" cy="100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Регламент работы СЭД</a:t>
            </a:r>
          </a:p>
        </p:txBody>
      </p:sp>
    </p:spTree>
    <p:extLst>
      <p:ext uri="{BB962C8B-B14F-4D97-AF65-F5344CB8AC3E}">
        <p14:creationId xmlns:p14="http://schemas.microsoft.com/office/powerpoint/2010/main" val="13887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00153E6-9EB5-4F3C-91D9-5705AFCAE247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3252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53254" name="TextBox 3"/>
          <p:cNvSpPr txBox="1">
            <a:spLocks noChangeArrowheads="1"/>
          </p:cNvSpPr>
          <p:nvPr/>
        </p:nvSpPr>
        <p:spPr bwMode="auto">
          <a:xfrm>
            <a:off x="0" y="490538"/>
            <a:ext cx="5795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bg1"/>
                </a:solidFill>
                <a:latin typeface="Arial" charset="0"/>
              </a:rPr>
              <a:t>Расчет показателя стратегической обеспеченности рабочего места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5288" y="2708275"/>
            <a:ext cx="2736850" cy="22336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Коэффициент обеспеченности рабочего места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0" y="1700213"/>
            <a:ext cx="4071938" cy="2016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Плановое время на операцию – качественное обслуживание клиента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11638" y="3824288"/>
            <a:ext cx="46831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4572000" y="3933825"/>
            <a:ext cx="4071938" cy="2016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Реальное время, затрачиваемое на операцию при качественном ее выполнении</a:t>
            </a:r>
          </a:p>
        </p:txBody>
      </p:sp>
      <p:sp>
        <p:nvSpPr>
          <p:cNvPr id="53259" name="TextBox 6"/>
          <p:cNvSpPr txBox="1">
            <a:spLocks noChangeArrowheads="1"/>
          </p:cNvSpPr>
          <p:nvPr/>
        </p:nvSpPr>
        <p:spPr bwMode="auto">
          <a:xfrm>
            <a:off x="3276600" y="3317875"/>
            <a:ext cx="7905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6000">
                <a:latin typeface="Arial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701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2A8CB4B-2F01-41B8-8FDF-810ABE1642E4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4276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54278" name="TextBox 3"/>
          <p:cNvSpPr txBox="1">
            <a:spLocks noChangeArrowheads="1"/>
          </p:cNvSpPr>
          <p:nvPr/>
        </p:nvSpPr>
        <p:spPr bwMode="auto">
          <a:xfrm>
            <a:off x="0" y="476250"/>
            <a:ext cx="5795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549275"/>
            <a:ext cx="53641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Arial" charset="0"/>
              </a:rPr>
              <a:t>Стратегия управления информацией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388" y="1327150"/>
            <a:ext cx="8713787" cy="1309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Стратегия управления информацией должна описать информационные потребности всех сотрудников организации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4475" y="2852738"/>
            <a:ext cx="8715375" cy="1223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Это – документ, при помощи которого бизнес может разговаривать со службой ИТ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313" y="4221163"/>
            <a:ext cx="8715375" cy="158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На основании стратегии управления информацией можно понять потребность в информационных системах и их интеграции </a:t>
            </a:r>
          </a:p>
        </p:txBody>
      </p:sp>
    </p:spTree>
    <p:extLst>
      <p:ext uri="{BB962C8B-B14F-4D97-AF65-F5344CB8AC3E}">
        <p14:creationId xmlns:p14="http://schemas.microsoft.com/office/powerpoint/2010/main" val="37302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B3EC8F4-46EA-4129-A6DB-6A9E55E7999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5300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0" y="476250"/>
            <a:ext cx="5795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549275"/>
            <a:ext cx="53641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Arial" charset="0"/>
              </a:rPr>
              <a:t>Разделы стратегии управления информацией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388" y="1327150"/>
            <a:ext cx="8713787" cy="989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1.Описание информационных потребностей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313" y="2492375"/>
            <a:ext cx="8715375" cy="865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2.Анализ потребностей  использования структурированной информацией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313" y="3500438"/>
            <a:ext cx="8715375" cy="86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3. Анализ потребностей использования неструктурированной информацией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2563" y="4652963"/>
            <a:ext cx="8713787" cy="86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4. Схема взаимодействия видов информации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( c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разделом «Интеграция»)</a:t>
            </a:r>
          </a:p>
        </p:txBody>
      </p:sp>
    </p:spTree>
    <p:extLst>
      <p:ext uri="{BB962C8B-B14F-4D97-AF65-F5344CB8AC3E}">
        <p14:creationId xmlns:p14="http://schemas.microsoft.com/office/powerpoint/2010/main" val="21771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en-US" altLang="ja-JP" sz="2000" b="1" dirty="0" smtClean="0"/>
              <a:t> </a:t>
            </a: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7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4" y="451703"/>
            <a:ext cx="496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2 уровень. Повторяемый, но интуитивный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7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7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697524"/>
              </p:ext>
            </p:extLst>
          </p:nvPr>
        </p:nvGraphicFramePr>
        <p:xfrm>
          <a:off x="107504" y="1379538"/>
          <a:ext cx="8528496" cy="396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48"/>
                <a:gridCol w="4264248"/>
              </a:tblGrid>
              <a:tr h="8277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организации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внедрения электронного документооборота</a:t>
                      </a:r>
                      <a:endParaRPr lang="ru-RU" sz="2000" dirty="0"/>
                    </a:p>
                  </a:txBody>
                  <a:tcPr/>
                </a:tc>
              </a:tr>
              <a:tr h="671376"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2000" dirty="0" smtClean="0"/>
                        <a:t>Необходимость совершенствования работы с документами понятна руководству, но работа ведется без четкого плана службой делопроизводства с привлечением при необходимости бизнес-специалистов.</a:t>
                      </a:r>
                      <a:r>
                        <a:rPr lang="ru-RU" sz="2000" baseline="0" dirty="0" smtClean="0"/>
                        <a:t> Изменения происходят только по запросу руководства вне рамок формального процесса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2000" dirty="0" smtClean="0"/>
                        <a:t>В организации существует общая осведомленность</a:t>
                      </a:r>
                      <a:r>
                        <a:rPr lang="ru-RU" sz="2000" baseline="0" dirty="0" smtClean="0"/>
                        <a:t> об электронном документообороте. Но его применение ограничивается электронной почтой. Решение возникающих вопросов ориентировано на краткосрочные цели.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2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4BF5890-B9C9-453F-B169-DA645DC748A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6324" name="Рисунок 5" descr="bottom_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56326" name="TextBox 3"/>
          <p:cNvSpPr txBox="1">
            <a:spLocks noChangeArrowheads="1"/>
          </p:cNvSpPr>
          <p:nvPr/>
        </p:nvSpPr>
        <p:spPr bwMode="auto">
          <a:xfrm>
            <a:off x="0" y="476250"/>
            <a:ext cx="5795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549275"/>
            <a:ext cx="53641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Arial" charset="0"/>
              </a:rPr>
              <a:t>Переход к ИТ-стратегии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388" y="1327150"/>
            <a:ext cx="7848600" cy="446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1.Определение набора  информационных систем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9750" y="1974850"/>
            <a:ext cx="6338888" cy="54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2.Определение интеграционной схемы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6013" y="2687638"/>
            <a:ext cx="7813675" cy="2016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3.Определение количественных показателей информационных систем: объемов информации, количества пользователей. Переход к техническим параметрам  информационных систем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35150" y="4868863"/>
            <a:ext cx="7129463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4.Получение схемы «Как должно быть»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875" y="5576888"/>
            <a:ext cx="6408738" cy="1033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5.ИТ-стратегия- как перейти от состояния «Как есть» к состоянию «Как должно быть»</a:t>
            </a:r>
          </a:p>
        </p:txBody>
      </p:sp>
    </p:spTree>
    <p:extLst>
      <p:ext uri="{BB962C8B-B14F-4D97-AF65-F5344CB8AC3E}">
        <p14:creationId xmlns:p14="http://schemas.microsoft.com/office/powerpoint/2010/main" val="17003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189288"/>
            <a:ext cx="49323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Рисунок 4" descr="up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13FE579-9852-4401-B252-5BF51D4F163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7349" name="Рисунок 5" descr="bottom_l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Номер слайда 7"/>
          <p:cNvSpPr txBox="1">
            <a:spLocks/>
          </p:cNvSpPr>
          <p:nvPr/>
        </p:nvSpPr>
        <p:spPr bwMode="auto">
          <a:xfrm>
            <a:off x="8643938" y="6286500"/>
            <a:ext cx="500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chemeClr val="bg1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57351" name="TextBox 1"/>
          <p:cNvSpPr txBox="1">
            <a:spLocks noChangeArrowheads="1"/>
          </p:cNvSpPr>
          <p:nvPr/>
        </p:nvSpPr>
        <p:spPr bwMode="auto">
          <a:xfrm>
            <a:off x="484188" y="1577975"/>
            <a:ext cx="619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latin typeface="Arial" charset="0"/>
              </a:rPr>
              <a:t>Спасибо за внимание!</a:t>
            </a:r>
          </a:p>
        </p:txBody>
      </p:sp>
      <p:pic>
        <p:nvPicPr>
          <p:cNvPr id="57352" name="Picture 9" descr="http://cs303715.vkontakte.ru/u72492520/150032868/x_087e15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2349500"/>
            <a:ext cx="57531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8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525" y="29543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prstClr val="white"/>
                </a:solidFill>
                <a:latin typeface="Arial Black" pitchFamily="34" charset="0"/>
              </a:rPr>
              <a:t>Примеры решения проблем заказчика</a:t>
            </a:r>
            <a:endParaRPr lang="ru-RU" sz="28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88" y="1102088"/>
            <a:ext cx="2622132" cy="5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sz="1300">
                <a:solidFill>
                  <a:srgbClr val="000000"/>
                </a:solidFill>
              </a:rPr>
              <a:t>www.i-teco.ru</a:t>
            </a:r>
            <a:endParaRPr lang="ru-RU" sz="1300">
              <a:solidFill>
                <a:srgbClr val="000000"/>
              </a:solidFill>
            </a:endParaRPr>
          </a:p>
        </p:txBody>
      </p:sp>
      <p:grpSp>
        <p:nvGrpSpPr>
          <p:cNvPr id="205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205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6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up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2"/>
          <a:stretch>
            <a:fillRect/>
          </a:stretch>
        </p:blipFill>
        <p:spPr bwMode="auto">
          <a:xfrm>
            <a:off x="0" y="469900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100013" y="536575"/>
            <a:ext cx="908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>
                <a:solidFill>
                  <a:prstClr val="white"/>
                </a:solidFill>
                <a:latin typeface="Verdana" pitchFamily="34" charset="0"/>
                <a:cs typeface="+mn-cs"/>
              </a:rPr>
              <a:t>Проекты</a:t>
            </a:r>
            <a:r>
              <a:rPr lang="en-US" sz="1800" b="1">
                <a:solidFill>
                  <a:prstClr val="white"/>
                </a:solidFill>
                <a:latin typeface="Verdana" pitchFamily="34" charset="0"/>
                <a:cs typeface="+mn-cs"/>
              </a:rPr>
              <a:t>: </a:t>
            </a:r>
            <a:r>
              <a:rPr lang="ru-RU" sz="1800" b="1">
                <a:solidFill>
                  <a:prstClr val="white"/>
                </a:solidFill>
                <a:latin typeface="Verdana" pitchFamily="34" charset="0"/>
                <a:cs typeface="+mn-cs"/>
              </a:rPr>
              <a:t>автоматизация  процесса согласования и подготовки материалов  к заседаниям Правления  и Совета директоров </a:t>
            </a:r>
          </a:p>
        </p:txBody>
      </p:sp>
      <p:pic>
        <p:nvPicPr>
          <p:cNvPr id="21507" name="Рисунок 5" descr="bottom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9B025FE-FDF0-4E0C-BB1C-5B4DA8915D54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73</a:t>
            </a:fld>
            <a:endParaRPr lang="ru-RU" sz="1200" b="1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428625" y="1557338"/>
            <a:ext cx="58721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000" b="1">
                <a:solidFill>
                  <a:prstClr val="black"/>
                </a:solidFill>
                <a:cs typeface="+mn-cs"/>
              </a:rPr>
              <a:t>ОАО «ГМК «Норильский никель»</a:t>
            </a: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388938" y="2071688"/>
            <a:ext cx="61277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A249"/>
              </a:buClr>
            </a:pPr>
            <a:r>
              <a:rPr lang="ru-RU" sz="1200">
                <a:solidFill>
                  <a:prstClr val="black"/>
                </a:solidFill>
                <a:cs typeface="+mn-cs"/>
              </a:rPr>
              <a:t>Система предназначена для комплексной автоматизации процесса подготовки, согласования документов, обработки результатов заседаний, а также для автоматизации процессов отчетности и контроля исполнения заданий по документам</a:t>
            </a:r>
            <a:r>
              <a:rPr lang="en-US" sz="1200">
                <a:solidFill>
                  <a:prstClr val="black"/>
                </a:solidFill>
                <a:cs typeface="+mn-cs"/>
              </a:rPr>
              <a:t>;</a:t>
            </a:r>
            <a:r>
              <a:rPr lang="ru-RU" sz="1200">
                <a:solidFill>
                  <a:prstClr val="black"/>
                </a:solidFill>
                <a:cs typeface="+mn-cs"/>
              </a:rPr>
              <a:t> процесса обработки бюллетеней и подсчета голосов в рамках подготовки материалов к заседаниям и др.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ru-RU" sz="1200">
              <a:solidFill>
                <a:prstClr val="black"/>
              </a:solidFill>
              <a:cs typeface="+mn-cs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Количество пользователей в системе — </a:t>
            </a:r>
            <a:r>
              <a:rPr lang="ru-RU" sz="1200">
                <a:solidFill>
                  <a:prstClr val="black"/>
                </a:solidFill>
                <a:latin typeface="Calibri"/>
                <a:cs typeface="+mn-cs"/>
              </a:rPr>
              <a:t>10</a:t>
            </a:r>
            <a:r>
              <a:rPr lang="ru-RU" sz="1200">
                <a:solidFill>
                  <a:prstClr val="black"/>
                </a:solidFill>
                <a:cs typeface="+mn-cs"/>
              </a:rPr>
              <a:t>0.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Число плановых подключений включая ДЗО — до 200</a:t>
            </a:r>
            <a:r>
              <a:rPr lang="en-US" sz="1200">
                <a:solidFill>
                  <a:prstClr val="black"/>
                </a:solidFill>
                <a:cs typeface="+mn-cs"/>
              </a:rPr>
              <a:t>.</a:t>
            </a:r>
            <a:endParaRPr lang="ru-RU" sz="10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1511" name="Picture 10" descr="logo_nik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12875"/>
            <a:ext cx="208756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28625" y="4414838"/>
            <a:ext cx="846455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cs typeface="+mn-cs"/>
              </a:rPr>
              <a:t>Основные цели создания и внедрения системы:</a:t>
            </a:r>
            <a:endParaRPr lang="ru-RU" sz="1500" dirty="0">
              <a:solidFill>
                <a:prstClr val="black"/>
              </a:solidFill>
              <a:cs typeface="+mn-cs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prstClr val="black"/>
                </a:solidFill>
                <a:cs typeface="+mn-cs"/>
              </a:rPr>
              <a:t>Разработка единого подхода к организации процесса согласования и подготовки материалов  к заседаниям</a:t>
            </a:r>
            <a:r>
              <a:rPr lang="en-US" sz="1200" dirty="0">
                <a:solidFill>
                  <a:prstClr val="black"/>
                </a:solidFill>
                <a:cs typeface="+mn-cs"/>
              </a:rPr>
              <a:t>;</a:t>
            </a:r>
            <a:endParaRPr lang="ru-RU" sz="1200" dirty="0">
              <a:solidFill>
                <a:prstClr val="black"/>
              </a:solidFill>
              <a:cs typeface="+mn-cs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prstClr val="black"/>
                </a:solidFill>
                <a:cs typeface="+mn-cs"/>
              </a:rPr>
              <a:t>Повышение исполнительской дисциплины за счет механизмов контроля исполнения отдельных поручений по документам на любом уровне организации (филиал, подразделение, сотрудник); 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prstClr val="black"/>
                </a:solidFill>
                <a:cs typeface="+mn-cs"/>
              </a:rPr>
              <a:t>Повышение оперативности и эффективности подготовки и проведения заседаний в части обработки бюллетеней и подсчета голосов.</a:t>
            </a:r>
          </a:p>
        </p:txBody>
      </p:sp>
      <p:pic>
        <p:nvPicPr>
          <p:cNvPr id="21513" name="Picture 2" descr="Никелевый завод. Разлив никелевых анод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84438"/>
            <a:ext cx="2160588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1243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up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2"/>
          <a:stretch>
            <a:fillRect/>
          </a:stretch>
        </p:blipFill>
        <p:spPr bwMode="auto">
          <a:xfrm>
            <a:off x="0" y="469900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5" descr="bottom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9B025FE-FDF0-4E0C-BB1C-5B4DA8915D54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74</a:t>
            </a:fld>
            <a:endParaRPr lang="ru-RU" sz="1200" b="1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5258"/>
            <a:ext cx="6465888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Протоколы заседаний .Автоматизированный процесс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92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39750" y="2"/>
            <a:ext cx="6558069" cy="1052736"/>
          </a:xfrm>
        </p:spPr>
        <p:txBody>
          <a:bodyPr/>
          <a:lstStyle/>
          <a:p>
            <a:r>
              <a:rPr lang="ru-RU" dirty="0" smtClean="0"/>
              <a:t>Протоколы заседаний Автоматизируемый процесс</a:t>
            </a:r>
            <a:endParaRPr lang="ru-RU" dirty="0"/>
          </a:p>
        </p:txBody>
      </p:sp>
      <p:sp>
        <p:nvSpPr>
          <p:cNvPr id="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26871" y="1436020"/>
            <a:ext cx="2187575" cy="222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 Архив одного пакета по вопросу к заседанию: до 500 листов</a:t>
            </a:r>
            <a:r>
              <a:rPr lang="en-US" sz="1400" dirty="0">
                <a:cs typeface="Arial" charset="0"/>
              </a:rPr>
              <a:t>;</a:t>
            </a:r>
            <a:endParaRPr lang="ru-RU" sz="1400" dirty="0">
              <a:cs typeface="Arial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  Архив пакетов документов к одному заседанию: до 100 </a:t>
            </a:r>
            <a:r>
              <a:rPr lang="ru-RU" sz="1400" dirty="0" err="1">
                <a:cs typeface="Arial" charset="0"/>
              </a:rPr>
              <a:t>Мb</a:t>
            </a:r>
            <a:r>
              <a:rPr lang="en-US" sz="1400" dirty="0">
                <a:cs typeface="Arial" charset="0"/>
              </a:rPr>
              <a:t>;</a:t>
            </a:r>
            <a:endParaRPr lang="ru-RU" sz="1400" dirty="0">
              <a:cs typeface="Arial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  Объем документов в месяц в рамках заседаний: до 1Gb</a:t>
            </a:r>
            <a:r>
              <a:rPr lang="en-US" sz="1400" dirty="0" smtClean="0">
                <a:cs typeface="Arial" charset="0"/>
              </a:rPr>
              <a:t>;</a:t>
            </a:r>
            <a:endParaRPr lang="ru-RU" sz="1400" dirty="0">
              <a:cs typeface="Arial" charset="0"/>
            </a:endParaRPr>
          </a:p>
        </p:txBody>
      </p:sp>
      <p:graphicFrame>
        <p:nvGraphicFramePr>
          <p:cNvPr id="5" name="Объект 5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711929555"/>
              </p:ext>
            </p:extLst>
          </p:nvPr>
        </p:nvGraphicFramePr>
        <p:xfrm>
          <a:off x="462608" y="1340768"/>
          <a:ext cx="6466175" cy="4607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Visio" r:id="rId8" imgW="8347204" imgH="6140585" progId="Visio.Drawing.11">
                  <p:embed/>
                </p:oleObj>
              </mc:Choice>
              <mc:Fallback>
                <p:oleObj name="Visio" r:id="rId8" imgW="8347204" imgH="614058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08" y="1340768"/>
                        <a:ext cx="6466175" cy="46079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39552" y="0"/>
            <a:ext cx="6558069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mtClean="0"/>
              <a:t>Протоколы заседаний Автоматизируемый процесс</a:t>
            </a:r>
            <a:endParaRPr lang="ru-RU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68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39750" y="2"/>
            <a:ext cx="6558069" cy="1052736"/>
          </a:xfrm>
        </p:spPr>
        <p:txBody>
          <a:bodyPr/>
          <a:lstStyle/>
          <a:p>
            <a:r>
              <a:rPr lang="ru-RU" dirty="0" smtClean="0"/>
              <a:t>Протоколы заседаний Автоматизируемый процесс</a:t>
            </a:r>
            <a:endParaRPr lang="ru-RU" dirty="0"/>
          </a:p>
        </p:txBody>
      </p:sp>
      <p:sp>
        <p:nvSpPr>
          <p:cNvPr id="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26871" y="1436020"/>
            <a:ext cx="2187575" cy="222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 Архив одного пакета по вопросу к заседанию: до 500 листов</a:t>
            </a:r>
            <a:r>
              <a:rPr lang="en-US" sz="1400" dirty="0">
                <a:cs typeface="Arial" charset="0"/>
              </a:rPr>
              <a:t>;</a:t>
            </a:r>
            <a:endParaRPr lang="ru-RU" sz="1400" dirty="0">
              <a:cs typeface="Arial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  Архив пакетов документов к одному заседанию: до 100 </a:t>
            </a:r>
            <a:r>
              <a:rPr lang="ru-RU" sz="1400" dirty="0" err="1">
                <a:cs typeface="Arial" charset="0"/>
              </a:rPr>
              <a:t>Мb</a:t>
            </a:r>
            <a:r>
              <a:rPr lang="en-US" sz="1400" dirty="0">
                <a:cs typeface="Arial" charset="0"/>
              </a:rPr>
              <a:t>;</a:t>
            </a:r>
            <a:endParaRPr lang="ru-RU" sz="1400" dirty="0">
              <a:cs typeface="Arial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  Объем документов в месяц в рамках заседаний: до 1Gb</a:t>
            </a:r>
            <a:r>
              <a:rPr lang="en-US" sz="1400" dirty="0" smtClean="0">
                <a:cs typeface="Arial" charset="0"/>
              </a:rPr>
              <a:t>;</a:t>
            </a:r>
            <a:endParaRPr lang="ru-RU" sz="1400" dirty="0">
              <a:cs typeface="Arial" charset="0"/>
            </a:endParaRPr>
          </a:p>
        </p:txBody>
      </p:sp>
      <p:graphicFrame>
        <p:nvGraphicFramePr>
          <p:cNvPr id="5" name="Объект 5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711929555"/>
              </p:ext>
            </p:extLst>
          </p:nvPr>
        </p:nvGraphicFramePr>
        <p:xfrm>
          <a:off x="462608" y="1340768"/>
          <a:ext cx="6466175" cy="4607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Visio" r:id="rId7" imgW="8347204" imgH="6140585" progId="Visio.Drawing.11">
                  <p:embed/>
                </p:oleObj>
              </mc:Choice>
              <mc:Fallback>
                <p:oleObj name="Visio" r:id="rId7" imgW="8347204" imgH="614058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08" y="1340768"/>
                        <a:ext cx="6466175" cy="46079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68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3" descr="up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414338" y="706438"/>
            <a:ext cx="521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>
                <a:solidFill>
                  <a:prstClr val="white"/>
                </a:solidFill>
                <a:latin typeface="Verdana" pitchFamily="34" charset="0"/>
                <a:cs typeface="+mn-cs"/>
              </a:rPr>
              <a:t>Проекты: СЭД</a:t>
            </a:r>
            <a:endParaRPr lang="ru-RU" sz="2000">
              <a:solidFill>
                <a:prstClr val="white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3555" name="Рисунок 5" descr="bottom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Номер слайда 7"/>
          <p:cNvSpPr txBox="1">
            <a:spLocks noGrp="1"/>
          </p:cNvSpPr>
          <p:nvPr/>
        </p:nvSpPr>
        <p:spPr bwMode="auto">
          <a:xfrm>
            <a:off x="6867525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577989EB-D151-47B7-8374-0484CC2C7AA6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77</a:t>
            </a:fld>
            <a:endParaRPr lang="ru-RU" sz="1200" b="1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484188" y="1401763"/>
            <a:ext cx="24288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000" b="1">
                <a:solidFill>
                  <a:prstClr val="black"/>
                </a:solidFill>
                <a:cs typeface="+mn-cs"/>
              </a:rPr>
              <a:t>ГК ПИК</a:t>
            </a:r>
          </a:p>
        </p:txBody>
      </p:sp>
      <p:pic>
        <p:nvPicPr>
          <p:cNvPr id="23558" name="Picture 7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60488"/>
            <a:ext cx="18002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500063" y="1952625"/>
            <a:ext cx="624522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СЭД предназначена для комплексной автоматизации делопроизводства и обмена информацией между участниками бизнес-процессов в части учета  и формирования электронного архива документов (управленческих; учетных; по клиентским  сделкам; по управлению ИДП).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200">
              <a:solidFill>
                <a:prstClr val="black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СЭД поддерживает автоматизацию работы с документами на всех этапах их жизненного цикла: сканирования, создания, регистрации (кодирования), доведения до сотрудников автоматизируемых подразделений, учета и архивного хранения. Система функционирует на основе единой среды Documentum, интегрированной с другими бизнес-приложениями компании и программно-аппаратным комплексом для сканирования документов.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200">
              <a:solidFill>
                <a:prstClr val="black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Решение способно обрабатывать свыше 5 млн. документов в год. Пользователей в системе —</a:t>
            </a:r>
            <a:r>
              <a:rPr lang="en-US" sz="1200">
                <a:solidFill>
                  <a:prstClr val="black"/>
                </a:solidFill>
                <a:cs typeface="+mn-cs"/>
              </a:rPr>
              <a:t>5</a:t>
            </a:r>
            <a:r>
              <a:rPr lang="ru-RU" sz="1200">
                <a:solidFill>
                  <a:prstClr val="black"/>
                </a:solidFill>
                <a:cs typeface="+mn-cs"/>
              </a:rPr>
              <a:t>0. Плановых подключений — до </a:t>
            </a:r>
            <a:r>
              <a:rPr lang="en-US" sz="1200">
                <a:solidFill>
                  <a:prstClr val="black"/>
                </a:solidFill>
                <a:cs typeface="+mn-cs"/>
              </a:rPr>
              <a:t>5</a:t>
            </a:r>
            <a:r>
              <a:rPr lang="ru-RU" sz="1200">
                <a:solidFill>
                  <a:prstClr val="black"/>
                </a:solidFill>
                <a:cs typeface="+mn-cs"/>
              </a:rPr>
              <a:t>00</a:t>
            </a:r>
            <a:r>
              <a:rPr lang="en-US" sz="1200">
                <a:solidFill>
                  <a:prstClr val="black"/>
                </a:solidFill>
                <a:cs typeface="+mn-cs"/>
              </a:rPr>
              <a:t>.</a:t>
            </a:r>
            <a:r>
              <a:rPr lang="ru-RU" sz="1200">
                <a:solidFill>
                  <a:prstClr val="black"/>
                </a:solidFill>
                <a:cs typeface="+mn-cs"/>
              </a:rPr>
              <a:t> </a:t>
            </a:r>
          </a:p>
        </p:txBody>
      </p:sp>
      <p:pic>
        <p:nvPicPr>
          <p:cNvPr id="23560" name="Picture 2" descr="г. Москва, ул. Миклухо-Маклая, корп.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2205038"/>
            <a:ext cx="17938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13"/>
          <p:cNvSpPr>
            <a:spLocks noChangeArrowheads="1"/>
          </p:cNvSpPr>
          <p:nvPr/>
        </p:nvSpPr>
        <p:spPr bwMode="auto">
          <a:xfrm>
            <a:off x="531813" y="5095875"/>
            <a:ext cx="8143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ru-RU" sz="1500" b="1">
                <a:solidFill>
                  <a:prstClr val="black"/>
                </a:solidFill>
                <a:cs typeface="+mn-cs"/>
              </a:rPr>
              <a:t>Основные цели создания и внедрения системы: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Обеспечение документооборота делопроизводственных, бухгалтерских</a:t>
            </a:r>
            <a:r>
              <a:rPr lang="ru-RU" sz="120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r>
              <a:rPr lang="ru-RU" sz="1200">
                <a:solidFill>
                  <a:prstClr val="black"/>
                </a:solidFill>
                <a:cs typeface="+mn-cs"/>
              </a:rPr>
              <a:t> в т.ч. первичных документов.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Повышение эффективности управления клиентскими сделками.</a:t>
            </a:r>
          </a:p>
        </p:txBody>
      </p:sp>
      <p:pic>
        <p:nvPicPr>
          <p:cNvPr id="23562" name="Picture 4" descr="http://www.pik-estate.ru/realty/flats/moskva/uao/387/Building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500438"/>
            <a:ext cx="1800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0257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428625" y="1268413"/>
            <a:ext cx="5367338" cy="86518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sz="1500" b="1" smtClean="0"/>
              <a:t>Единая информационно-компьютерная сеть в судебном департаменте при Министерстве юстиции Республики Узбекистан</a:t>
            </a:r>
          </a:p>
          <a:p>
            <a:pPr marL="0" indent="0"/>
            <a:endParaRPr lang="ru-RU" sz="1500" b="1" smtClean="0"/>
          </a:p>
          <a:p>
            <a:pPr marL="0" indent="0"/>
            <a:endParaRPr lang="ru-RU" smtClean="0"/>
          </a:p>
        </p:txBody>
      </p:sp>
      <p:sp>
        <p:nvSpPr>
          <p:cNvPr id="26626" name="Заголовок 2"/>
          <p:cNvSpPr>
            <a:spLocks noGrp="1"/>
          </p:cNvSpPr>
          <p:nvPr>
            <p:ph type="title"/>
          </p:nvPr>
        </p:nvSpPr>
        <p:spPr>
          <a:xfrm>
            <a:off x="446088" y="549275"/>
            <a:ext cx="8229600" cy="647700"/>
          </a:xfrm>
        </p:spPr>
        <p:txBody>
          <a:bodyPr/>
          <a:lstStyle/>
          <a:p>
            <a:r>
              <a:rPr lang="ru-RU" sz="2000" smtClean="0"/>
              <a:t>Проекты: СЭД</a:t>
            </a:r>
          </a:p>
        </p:txBody>
      </p:sp>
      <p:pic>
        <p:nvPicPr>
          <p:cNvPr id="26627" name="Picture 2" descr=" Министерство юстиции Республики Узбекистан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16875" r="39256" b="18463"/>
          <a:stretch>
            <a:fillRect/>
          </a:stretch>
        </p:blipFill>
        <p:spPr bwMode="auto">
          <a:xfrm>
            <a:off x="5867400" y="1412875"/>
            <a:ext cx="31384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1"/>
          <p:cNvSpPr txBox="1">
            <a:spLocks/>
          </p:cNvSpPr>
          <p:nvPr/>
        </p:nvSpPr>
        <p:spPr bwMode="auto">
          <a:xfrm>
            <a:off x="468313" y="4005263"/>
            <a:ext cx="8928100" cy="23034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Arial" pitchFamily="34" charset="0"/>
              <a:buNone/>
            </a:pPr>
            <a:r>
              <a:rPr lang="ru-RU" sz="1500" b="1">
                <a:solidFill>
                  <a:prstClr val="black"/>
                </a:solidFill>
                <a:latin typeface="Verdana" pitchFamily="34" charset="0"/>
                <a:cs typeface="+mn-cs"/>
              </a:rPr>
              <a:t>Результаты: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Автоматизация контроля исполнения судебных решений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Обеспечение надежного учета, хранения и обработки документов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Автоматизация обработки статистической информации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Автоматизация документооборота по исполнительным производствам Судебного департамента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Обеспечение информационной полноты данных в электронном  виде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Обеспечение возможности выдачи информации по запросам в СЭД  в реальном масштабе времени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Организация и ведение базы данных по исполнительным документам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Контроль за средствами, взыскиваемыми судебными исполнителями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Повышение эффективности работы, связанной с принудительным исполнением судебных решений </a:t>
            </a:r>
            <a:endParaRPr lang="ru-RU" sz="3200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6629" name="Picture 4" descr="http://www.minjust.uz/repository/images/25188/251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6" b="4137"/>
          <a:stretch>
            <a:fillRect/>
          </a:stretch>
        </p:blipFill>
        <p:spPr bwMode="auto">
          <a:xfrm>
            <a:off x="6996113" y="2692400"/>
            <a:ext cx="20097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313" y="2060575"/>
            <a:ext cx="6527800" cy="19478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</a:pPr>
            <a:r>
              <a:rPr lang="ru-RU" sz="1500" b="1">
                <a:solidFill>
                  <a:prstClr val="black"/>
                </a:solidFill>
                <a:latin typeface="Verdana" pitchFamily="34" charset="0"/>
                <a:cs typeface="+mn-cs"/>
              </a:rPr>
              <a:t>Цели проекта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Концентрация и систематизация информации по всем вопросам деятельности Судебного департамента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Своевременное обеспечение сотрудников Судебного департамента полной и достоверной информацией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Обеспечение эффективного взаимодействия подразделений и служб Судебного департамента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latin typeface="Verdana" pitchFamily="34" charset="0"/>
                <a:cs typeface="+mn-cs"/>
              </a:rPr>
              <a:t>Повышение результативности работы подразделений и служб Судебного департамента</a:t>
            </a:r>
            <a:endParaRPr lang="ru-RU" sz="18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945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3" descr="up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Рисунок 5" descr="bottom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Номер слайда 7"/>
          <p:cNvSpPr txBox="1">
            <a:spLocks noGrp="1"/>
          </p:cNvSpPr>
          <p:nvPr/>
        </p:nvSpPr>
        <p:spPr bwMode="auto">
          <a:xfrm>
            <a:off x="6867525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EF5C4E1A-0787-407C-AF1C-D5EE32456743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79</a:t>
            </a:fld>
            <a:endParaRPr lang="ru-RU" sz="1200" b="1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500063" y="1500188"/>
            <a:ext cx="8748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000" b="1">
                <a:solidFill>
                  <a:prstClr val="black"/>
                </a:solidFill>
                <a:cs typeface="+mn-cs"/>
              </a:rPr>
              <a:t>ИНГ БАНК (ЕВРАЗИЯ)</a:t>
            </a:r>
          </a:p>
        </p:txBody>
      </p:sp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00063" y="1916113"/>
            <a:ext cx="84645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ЭА предназначен для комплексной автоматизации документооборота и обмена информацией между участниками бизнес-процессов в части формирования электронного архива документов: досье физических лиц, досье юридических лиц, досье паспортов сделок.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200">
              <a:solidFill>
                <a:prstClr val="black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Система представляет собой совокупность подсистем, поддерживающих автоматизацию работы с документами на всех этапах их жизненного цикла: создания карточки документа, сканирования и импортирования электронного образа и архивного хранения. Система функционирует на основе единой среды </a:t>
            </a:r>
            <a:r>
              <a:rPr lang="en-US" sz="1200">
                <a:solidFill>
                  <a:prstClr val="black"/>
                </a:solidFill>
                <a:cs typeface="+mn-cs"/>
              </a:rPr>
              <a:t>Documentum</a:t>
            </a:r>
            <a:r>
              <a:rPr lang="ru-RU" sz="1200">
                <a:solidFill>
                  <a:prstClr val="black"/>
                </a:solidFill>
                <a:cs typeface="+mn-cs"/>
              </a:rPr>
              <a:t>, интегрированной с другими бизнес-приложениями компании («Новая Афина», АСВКБ).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200">
              <a:solidFill>
                <a:prstClr val="black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Количество пользователей в системе на первом этапе — 60.  Число плановых подключений — </a:t>
            </a:r>
            <a:br>
              <a:rPr lang="ru-RU" sz="1200">
                <a:solidFill>
                  <a:prstClr val="black"/>
                </a:solidFill>
                <a:cs typeface="+mn-cs"/>
              </a:rPr>
            </a:br>
            <a:r>
              <a:rPr lang="ru-RU" sz="1200">
                <a:solidFill>
                  <a:prstClr val="black"/>
                </a:solidFill>
                <a:cs typeface="+mn-cs"/>
              </a:rPr>
              <a:t>до 500 пользователей в России и более 5 000 в Восточной Европе.</a:t>
            </a:r>
          </a:p>
        </p:txBody>
      </p:sp>
      <p:pic>
        <p:nvPicPr>
          <p:cNvPr id="28678" name="Picture 9" descr="ING b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500188"/>
            <a:ext cx="14065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3"/>
          <p:cNvSpPr txBox="1">
            <a:spLocks noChangeArrowheads="1"/>
          </p:cNvSpPr>
          <p:nvPr/>
        </p:nvSpPr>
        <p:spPr bwMode="auto">
          <a:xfrm>
            <a:off x="414338" y="706438"/>
            <a:ext cx="521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>
                <a:solidFill>
                  <a:prstClr val="white"/>
                </a:solidFill>
                <a:latin typeface="Verdana" pitchFamily="34" charset="0"/>
                <a:cs typeface="+mn-cs"/>
              </a:rPr>
              <a:t>Проекты: электронный архив</a:t>
            </a:r>
            <a:endParaRPr lang="ru-RU" sz="2000">
              <a:solidFill>
                <a:prstClr val="white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8680" name="Picture 2" descr="http://www.ingbankukraine.com.ua/data/215.en/2204/bran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627563"/>
            <a:ext cx="20574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60375" y="4429125"/>
            <a:ext cx="6488113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cs typeface="+mn-cs"/>
              </a:rPr>
              <a:t>Основные цели создания и внедрения системы:</a:t>
            </a:r>
            <a:endParaRPr lang="ru-RU" sz="1500" dirty="0">
              <a:solidFill>
                <a:prstClr val="black"/>
              </a:solidFill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prstClr val="black"/>
                </a:solidFill>
                <a:cs typeface="+mn-cs"/>
              </a:rPr>
              <a:t>Перевод существующего бумажного архива досье физических, юридических лиц и паспортов сделок в электронный вид.</a:t>
            </a:r>
          </a:p>
          <a:p>
            <a:pPr marL="171450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prstClr val="black"/>
                </a:solidFill>
                <a:cs typeface="+mn-cs"/>
              </a:rPr>
              <a:t>Предоставление пользователям доступа к электронным сканированным документам со своих рабочих мест в режиме реального времени.</a:t>
            </a:r>
          </a:p>
          <a:p>
            <a:pPr marL="171450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  <a:defRPr/>
            </a:pPr>
            <a:r>
              <a:rPr lang="ru-RU" sz="1200" dirty="0">
                <a:solidFill>
                  <a:prstClr val="black"/>
                </a:solidFill>
                <a:cs typeface="+mn-cs"/>
              </a:rPr>
              <a:t>Разработка организационных процессов и автоматизированных сервисных функций для эффективного управления хранилищем бумажных и электронных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3725059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en-US" altLang="ja-JP" sz="2000" b="1" dirty="0" smtClean="0"/>
              <a:t> </a:t>
            </a: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8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4" y="451703"/>
            <a:ext cx="496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3 уровень. Определенный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8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14448"/>
              </p:ext>
            </p:extLst>
          </p:nvPr>
        </p:nvGraphicFramePr>
        <p:xfrm>
          <a:off x="107504" y="1379538"/>
          <a:ext cx="8528496" cy="518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48"/>
                <a:gridCol w="4264248"/>
              </a:tblGrid>
              <a:tr h="8277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организации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внедрения электронного документооборота</a:t>
                      </a:r>
                      <a:endParaRPr lang="ru-RU" sz="2000" dirty="0"/>
                    </a:p>
                  </a:txBody>
                  <a:tcPr/>
                </a:tc>
              </a:tr>
              <a:tr h="671376"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2000" dirty="0" smtClean="0"/>
                        <a:t>Процедуры и ответственность за разработку плана совершенствования работы с документами понятны, задокументированы и доступны всем. Процесс хорошо определен,</a:t>
                      </a:r>
                      <a:r>
                        <a:rPr lang="ru-RU" sz="2000" baseline="0" dirty="0" smtClean="0"/>
                        <a:t> вероятность успешного планирования высока. Реализация процесса совершенствования во многом зависит от индивидуальных исполнителей. Регулярных проверок качества  нет.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2000" dirty="0" smtClean="0"/>
                        <a:t>Необходимость</a:t>
                      </a:r>
                      <a:r>
                        <a:rPr lang="ru-RU" sz="2000" baseline="0" dirty="0" smtClean="0"/>
                        <a:t> развития электронного документооборота хорошо понятна и принята всей организацией, ответственность за отдельные работы четко определена. Процедуры, приемы и применяемые средства определены, документированы, внедрение системы электронного документооборота происходит по разработанному плану. Цели и задачи электронного документооборота регулярно пересматриваются.  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up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414338" y="534988"/>
            <a:ext cx="5214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>
                <a:solidFill>
                  <a:prstClr val="white"/>
                </a:solidFill>
                <a:latin typeface="Verdana" pitchFamily="34" charset="0"/>
                <a:cs typeface="+mn-cs"/>
              </a:rPr>
              <a:t>Проекты: система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>
                <a:solidFill>
                  <a:prstClr val="white"/>
                </a:solidFill>
                <a:latin typeface="Verdana" pitchFamily="34" charset="0"/>
                <a:cs typeface="+mn-cs"/>
              </a:rPr>
              <a:t>патентного поиска</a:t>
            </a:r>
            <a:endParaRPr lang="ru-RU" sz="2000">
              <a:solidFill>
                <a:prstClr val="white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9699" name="Рисунок 5" descr="bottom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AE47D167-3D22-42AF-BE85-36D352AE8805}" type="slidenum">
              <a:rPr lang="ru-RU" sz="1200" b="1">
                <a:solidFill>
                  <a:prstClr val="white"/>
                </a:solidFill>
                <a:latin typeface="Verdana" pitchFamily="34" charset="0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80</a:t>
            </a:fld>
            <a:endParaRPr lang="ru-RU" sz="1200" b="1">
              <a:solidFill>
                <a:prstClr val="white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9701" name="Rectangle 18"/>
          <p:cNvSpPr>
            <a:spLocks noChangeArrowheads="1"/>
          </p:cNvSpPr>
          <p:nvPr/>
        </p:nvSpPr>
        <p:spPr bwMode="auto">
          <a:xfrm>
            <a:off x="428625" y="1571625"/>
            <a:ext cx="82851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ru-RU" sz="2000" b="1">
                <a:solidFill>
                  <a:prstClr val="black"/>
                </a:solidFill>
                <a:cs typeface="+mn-cs"/>
              </a:rPr>
              <a:t>РОСПАТЕНТ</a:t>
            </a:r>
          </a:p>
        </p:txBody>
      </p:sp>
      <p:sp>
        <p:nvSpPr>
          <p:cNvPr id="29702" name="Rectangle 19"/>
          <p:cNvSpPr>
            <a:spLocks noChangeArrowheads="1"/>
          </p:cNvSpPr>
          <p:nvPr/>
        </p:nvSpPr>
        <p:spPr bwMode="auto">
          <a:xfrm>
            <a:off x="404813" y="2281238"/>
            <a:ext cx="61198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Система мультибазового поиска с динамической индексацией на базе </a:t>
            </a:r>
            <a:r>
              <a:rPr lang="en-US" sz="1200">
                <a:solidFill>
                  <a:prstClr val="black"/>
                </a:solidFill>
                <a:cs typeface="+mn-cs"/>
              </a:rPr>
              <a:t>EMC Documentum</a:t>
            </a:r>
            <a:r>
              <a:rPr lang="ru-RU" sz="1200">
                <a:solidFill>
                  <a:prstClr val="black"/>
                </a:solidFill>
                <a:cs typeface="+mn-cs"/>
              </a:rPr>
              <a:t>.</a:t>
            </a:r>
            <a:endParaRPr lang="en-US" sz="1200">
              <a:solidFill>
                <a:prstClr val="black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Создание массива патентных документов. Поддержание его в актуальном состоянии с регулярным проведением реклассификации индексов.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Текущий объем массива патентных документов — более </a:t>
            </a:r>
            <a:r>
              <a:rPr lang="en-US" sz="1200">
                <a:solidFill>
                  <a:prstClr val="black"/>
                </a:solidFill>
                <a:cs typeface="+mn-cs"/>
              </a:rPr>
              <a:t>100</a:t>
            </a:r>
            <a:r>
              <a:rPr lang="ru-RU" sz="1200">
                <a:solidFill>
                  <a:prstClr val="black"/>
                </a:solidFill>
                <a:cs typeface="+mn-cs"/>
              </a:rPr>
              <a:t> млн.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>
                <a:solidFill>
                  <a:prstClr val="black"/>
                </a:solidFill>
                <a:cs typeface="+mn-cs"/>
              </a:rPr>
              <a:t>Количество пользователей — около 1 000. </a:t>
            </a:r>
          </a:p>
        </p:txBody>
      </p:sp>
      <p:grpSp>
        <p:nvGrpSpPr>
          <p:cNvPr id="29703" name="Группа 9"/>
          <p:cNvGrpSpPr>
            <a:grpSpLocks/>
          </p:cNvGrpSpPr>
          <p:nvPr/>
        </p:nvGrpSpPr>
        <p:grpSpPr bwMode="auto">
          <a:xfrm>
            <a:off x="6524625" y="1533525"/>
            <a:ext cx="2439988" cy="538163"/>
            <a:chOff x="6516688" y="1484313"/>
            <a:chExt cx="2440004" cy="538162"/>
          </a:xfrm>
        </p:grpSpPr>
        <p:pic>
          <p:nvPicPr>
            <p:cNvPr id="29707" name="Picture 21" descr="eag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1484313"/>
              <a:ext cx="444500" cy="53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Picture 22" descr="Роспатент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92" y="1484313"/>
              <a:ext cx="19558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4" name="Picture 2" descr="http://www.rupto.ru/rntd/img/rntd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205038"/>
            <a:ext cx="2476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4" descr="http://businessgarant.com/files/rospatent%20(1)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338638"/>
            <a:ext cx="180022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9"/>
          <p:cNvSpPr>
            <a:spLocks noChangeArrowheads="1"/>
          </p:cNvSpPr>
          <p:nvPr/>
        </p:nvSpPr>
        <p:spPr bwMode="auto">
          <a:xfrm>
            <a:off x="387350" y="4229100"/>
            <a:ext cx="69215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ru-RU" sz="1500" b="1">
                <a:solidFill>
                  <a:prstClr val="black"/>
                </a:solidFill>
                <a:cs typeface="+mn-cs"/>
              </a:rPr>
              <a:t>Основные цели создания и внедрения системы:</a:t>
            </a:r>
          </a:p>
          <a:p>
            <a:pPr marL="171450" lvl="1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Разработка подсистемы мультибазового поиска, обеспечивающей патентный поиск  с динамической реклассификацией на базе массивов данных.</a:t>
            </a:r>
          </a:p>
          <a:p>
            <a:pPr marL="171450" lvl="1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Модернизация лингвистического обеспечения системы.</a:t>
            </a:r>
            <a:endParaRPr lang="en-US" sz="1200">
              <a:solidFill>
                <a:prstClr val="black"/>
              </a:solidFill>
              <a:cs typeface="+mn-cs"/>
            </a:endParaRPr>
          </a:p>
          <a:p>
            <a:pPr marL="171450" lvl="1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Обеспечение доступа к внешним системам.</a:t>
            </a:r>
          </a:p>
          <a:p>
            <a:pPr marL="171450" lvl="1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Оптимизация по результатам эксплуатации.</a:t>
            </a:r>
          </a:p>
          <a:p>
            <a:pPr marL="171450" lvl="1" indent="-171450" fontAlgn="auto">
              <a:spcBef>
                <a:spcPts val="0"/>
              </a:spcBef>
              <a:spcAft>
                <a:spcPts val="600"/>
              </a:spcAft>
              <a:buClr>
                <a:srgbClr val="00A249"/>
              </a:buClr>
              <a:buSzPct val="120000"/>
              <a:buFont typeface="Wingdings" pitchFamily="2" charset="2"/>
              <a:buChar char="ü"/>
            </a:pPr>
            <a:r>
              <a:rPr lang="ru-RU" sz="1200">
                <a:solidFill>
                  <a:prstClr val="black"/>
                </a:solidFill>
                <a:cs typeface="+mn-cs"/>
              </a:rPr>
              <a:t>Миграция на новую версию платформы </a:t>
            </a:r>
            <a:r>
              <a:rPr lang="en-US" sz="1200">
                <a:solidFill>
                  <a:prstClr val="black"/>
                </a:solidFill>
                <a:cs typeface="+mn-cs"/>
              </a:rPr>
              <a:t>EMC Documentum</a:t>
            </a:r>
            <a:r>
              <a:rPr lang="ru-RU" sz="1200">
                <a:solidFill>
                  <a:prstClr val="black"/>
                </a:solidFill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0142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0300" y="5392738"/>
            <a:ext cx="6743700" cy="60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525" y="2954338"/>
            <a:ext cx="9163050" cy="1230312"/>
          </a:xfrm>
          <a:prstGeom prst="rect">
            <a:avLst/>
          </a:prstGeom>
          <a:solidFill>
            <a:srgbClr val="00A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prstClr val="white"/>
                </a:solidFill>
                <a:latin typeface="Arial Black" pitchFamily="34" charset="0"/>
              </a:rPr>
              <a:t>О компании Ай-Теко</a:t>
            </a:r>
            <a:endParaRPr lang="ru-RU" sz="28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88" y="1102088"/>
            <a:ext cx="2622132" cy="5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5765800" y="6011863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sz="1300">
                <a:solidFill>
                  <a:srgbClr val="000000"/>
                </a:solidFill>
              </a:rPr>
              <a:t>www.i-teco.ru</a:t>
            </a:r>
            <a:endParaRPr lang="ru-RU" sz="1300">
              <a:solidFill>
                <a:srgbClr val="000000"/>
              </a:solidFill>
            </a:endParaRPr>
          </a:p>
        </p:txBody>
      </p:sp>
      <p:grpSp>
        <p:nvGrpSpPr>
          <p:cNvPr id="2056" name="Группа 11"/>
          <p:cNvGrpSpPr>
            <a:grpSpLocks/>
          </p:cNvGrpSpPr>
          <p:nvPr/>
        </p:nvGrpSpPr>
        <p:grpSpPr bwMode="auto">
          <a:xfrm>
            <a:off x="2400300" y="4244975"/>
            <a:ext cx="6743700" cy="1082675"/>
            <a:chOff x="2436961" y="4257446"/>
            <a:chExt cx="6743551" cy="1082225"/>
          </a:xfrm>
        </p:grpSpPr>
        <p:pic>
          <p:nvPicPr>
            <p:cNvPr id="2057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2436961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5839385" y="4257446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1"/>
            <a:stretch>
              <a:fillRect/>
            </a:stretch>
          </p:blipFill>
          <p:spPr bwMode="auto">
            <a:xfrm>
              <a:off x="4138173" y="4259671"/>
              <a:ext cx="164133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7"/>
            <a:stretch>
              <a:fillRect/>
            </a:stretch>
          </p:blipFill>
          <p:spPr bwMode="auto">
            <a:xfrm>
              <a:off x="7540599" y="4259671"/>
              <a:ext cx="163991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03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1000" b="1" dirty="0"/>
              <a:t>Ведущий системный интегратор и крупнейший поставщик информационных технологий</a:t>
            </a:r>
          </a:p>
          <a:p>
            <a:pPr lvl="1" eaLnBrk="1" hangingPunct="1"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1000" b="1" dirty="0"/>
              <a:t>Богатый опыт в ИТ-консалтинге и внедрении процессов управления ИТ, изложенных в библиотеке ITIL</a:t>
            </a:r>
          </a:p>
          <a:p>
            <a:pPr lvl="1" eaLnBrk="1" hangingPunct="1"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1000" b="1" dirty="0"/>
              <a:t>Лидирующий партнер НР и </a:t>
            </a:r>
            <a:r>
              <a:rPr lang="ru-RU" altLang="ja-JP" sz="1000" b="1" dirty="0" err="1"/>
              <a:t>Microsoft</a:t>
            </a:r>
            <a:r>
              <a:rPr lang="ru-RU" altLang="ja-JP" sz="1000" b="1" dirty="0"/>
              <a:t> в России</a:t>
            </a:r>
          </a:p>
          <a:p>
            <a:pPr lvl="1" eaLnBrk="1" hangingPunct="1"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1000" b="1" dirty="0"/>
              <a:t>Разработчик собственного ПО и аналитических систем</a:t>
            </a:r>
          </a:p>
          <a:p>
            <a:pPr lvl="1" eaLnBrk="1" hangingPunct="1"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ru-RU" altLang="ja-JP" sz="1000" b="1" dirty="0"/>
              <a:t>Крупнейший в России коммерческий дата-центр </a:t>
            </a:r>
            <a:r>
              <a:rPr lang="en-US" altLang="ja-JP" sz="1000" b="1" dirty="0"/>
              <a:t>TIER </a:t>
            </a:r>
            <a:r>
              <a:rPr lang="en-US" altLang="ja-JP" sz="1000" b="1" dirty="0" smtClean="0"/>
              <a:t>III</a:t>
            </a:r>
            <a:endParaRPr lang="ru-RU" altLang="ja-JP" sz="1000" b="1" dirty="0"/>
          </a:p>
          <a:p>
            <a:pPr eaLnBrk="1" hangingPunct="1">
              <a:buFontTx/>
              <a:buChar char="•"/>
            </a:pPr>
            <a:endParaRPr lang="ru-RU" altLang="ja-JP" sz="1000" noProof="1"/>
          </a:p>
        </p:txBody>
      </p:sp>
      <p:grpSp>
        <p:nvGrpSpPr>
          <p:cNvPr id="3076" name="Группа 3"/>
          <p:cNvGrpSpPr>
            <a:grpSpLocks/>
          </p:cNvGrpSpPr>
          <p:nvPr/>
        </p:nvGrpSpPr>
        <p:grpSpPr bwMode="auto">
          <a:xfrm>
            <a:off x="4897438" y="2489200"/>
            <a:ext cx="3741737" cy="2376488"/>
            <a:chOff x="4897438" y="2492375"/>
            <a:chExt cx="3741737" cy="237648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897438" y="2635250"/>
              <a:ext cx="3741737" cy="2233613"/>
            </a:xfrm>
            <a:prstGeom prst="rect">
              <a:avLst/>
            </a:prstGeom>
            <a:noFill/>
            <a:ln w="6350">
              <a:solidFill>
                <a:srgbClr val="00A2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/>
            </a:p>
          </p:txBody>
        </p:sp>
        <p:sp>
          <p:nvSpPr>
            <p:cNvPr id="3097" name="Rectangle 5"/>
            <p:cNvSpPr>
              <a:spLocks noChangeArrowheads="1"/>
            </p:cNvSpPr>
            <p:nvPr/>
          </p:nvSpPr>
          <p:spPr bwMode="auto">
            <a:xfrm>
              <a:off x="5724525" y="2492375"/>
              <a:ext cx="2087563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200" b="1">
                  <a:solidFill>
                    <a:srgbClr val="00A249"/>
                  </a:solidFill>
                </a:rPr>
                <a:t>Ключевые партнеры</a:t>
              </a:r>
            </a:p>
          </p:txBody>
        </p:sp>
        <p:grpSp>
          <p:nvGrpSpPr>
            <p:cNvPr id="3098" name="Group 10"/>
            <p:cNvGrpSpPr>
              <a:grpSpLocks/>
            </p:cNvGrpSpPr>
            <p:nvPr/>
          </p:nvGrpSpPr>
          <p:grpSpPr bwMode="auto">
            <a:xfrm>
              <a:off x="4957763" y="2809875"/>
              <a:ext cx="3521075" cy="1954213"/>
              <a:chOff x="3130" y="1706"/>
              <a:chExt cx="2382" cy="1322"/>
            </a:xfrm>
          </p:grpSpPr>
          <p:pic>
            <p:nvPicPr>
              <p:cNvPr id="3099" name="Рисунок 23" descr="SAP_Logo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6" y="2593"/>
                <a:ext cx="318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1" name="Picture 2048" descr="DCTM_rgb_29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8" y="2301"/>
                <a:ext cx="793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2" name="Picture 2051" descr="emc_logo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9" y="2294"/>
                <a:ext cx="412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3" name="Picture 6" descr="Oracle, The World's Largest Enterprise Software Company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0" y="1797"/>
                <a:ext cx="63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4" name="Picture 6" descr="Cisco Systems, Inc.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6" y="1904"/>
                <a:ext cx="590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5" name="Picture 39" descr="npo00000b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0" y="2291"/>
                <a:ext cx="409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6" name="Picture 1140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" y="2796"/>
                <a:ext cx="360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7" name="Picture 1151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2750"/>
                <a:ext cx="726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8" name="Picture 1154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8" y="2840"/>
                <a:ext cx="392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9" name="Picture 23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1" y="2562"/>
                <a:ext cx="431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0" name="Picture 24" descr="Citrix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11" b="20747"/>
              <a:stretch>
                <a:fillRect/>
              </a:stretch>
            </p:blipFill>
            <p:spPr bwMode="auto">
              <a:xfrm>
                <a:off x="5035" y="1706"/>
                <a:ext cx="45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1" name="Picture 26" descr="NetApp_logo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0" y="2035"/>
                <a:ext cx="499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2" name="Picture 27" descr="AVAYA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7" y="2593"/>
                <a:ext cx="318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3" name="Picture 28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8"/>
              <a:stretch>
                <a:fillRect/>
              </a:stretch>
            </p:blipFill>
            <p:spPr bwMode="auto">
              <a:xfrm>
                <a:off x="3493" y="2548"/>
                <a:ext cx="637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4" name="Picture 29" descr="Wonderware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33" b="27333"/>
              <a:stretch>
                <a:fillRect/>
              </a:stretch>
            </p:blipFill>
            <p:spPr bwMode="auto">
              <a:xfrm>
                <a:off x="4128" y="2548"/>
                <a:ext cx="545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5" name="Picture 30" descr="информзащита_лого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58" r="19012" b="6007"/>
              <a:stretch>
                <a:fillRect/>
              </a:stretch>
            </p:blipFill>
            <p:spPr bwMode="auto">
              <a:xfrm>
                <a:off x="3696" y="2750"/>
                <a:ext cx="49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31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" y="2007"/>
                <a:ext cx="520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82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439738" y="711200"/>
            <a:ext cx="496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chemeClr val="bg1"/>
                </a:solidFill>
              </a:rPr>
              <a:t>Профиль компании «Ай-Теко» </a:t>
            </a: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82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3092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764" y="2832100"/>
            <a:ext cx="234058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8"/>
          <p:cNvSpPr txBox="1">
            <a:spLocks noChangeArrowheads="1"/>
          </p:cNvSpPr>
          <p:nvPr/>
        </p:nvSpPr>
        <p:spPr bwMode="auto">
          <a:xfrm>
            <a:off x="1469599" y="3120998"/>
            <a:ext cx="898306" cy="3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800" b="1"/>
              <a:t>Локальная</a:t>
            </a:r>
            <a:br>
              <a:rPr lang="ru-RU" sz="800" b="1"/>
            </a:br>
            <a:r>
              <a:rPr lang="ru-RU" sz="800" b="1"/>
              <a:t>экспертиза</a:t>
            </a:r>
          </a:p>
        </p:txBody>
      </p:sp>
      <p:sp>
        <p:nvSpPr>
          <p:cNvPr id="3094" name="TextBox 9"/>
          <p:cNvSpPr txBox="1">
            <a:spLocks noChangeArrowheads="1"/>
          </p:cNvSpPr>
          <p:nvPr/>
        </p:nvSpPr>
        <p:spPr bwMode="auto">
          <a:xfrm>
            <a:off x="2831867" y="3126839"/>
            <a:ext cx="933541" cy="3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800" b="1"/>
              <a:t>Мировой опыт</a:t>
            </a:r>
          </a:p>
        </p:txBody>
      </p:sp>
      <p:sp>
        <p:nvSpPr>
          <p:cNvPr id="3095" name="TextBox 10"/>
          <p:cNvSpPr txBox="1">
            <a:spLocks noChangeArrowheads="1"/>
          </p:cNvSpPr>
          <p:nvPr/>
        </p:nvSpPr>
        <p:spPr bwMode="auto">
          <a:xfrm>
            <a:off x="2159011" y="4295759"/>
            <a:ext cx="883904" cy="3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800" b="1"/>
              <a:t>Передовые технологии</a:t>
            </a:r>
          </a:p>
        </p:txBody>
      </p:sp>
      <p:sp>
        <p:nvSpPr>
          <p:cNvPr id="3082" name="TextBox 5"/>
          <p:cNvSpPr txBox="1">
            <a:spLocks noChangeArrowheads="1"/>
          </p:cNvSpPr>
          <p:nvPr/>
        </p:nvSpPr>
        <p:spPr bwMode="auto">
          <a:xfrm>
            <a:off x="708025" y="2513013"/>
            <a:ext cx="38338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00A249"/>
                </a:solidFill>
              </a:rPr>
              <a:t>Принципы работы компании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endParaRPr lang="ru-RU"/>
          </a:p>
        </p:txBody>
      </p:sp>
      <p:pic>
        <p:nvPicPr>
          <p:cNvPr id="3083" name="Рисунок 4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76600"/>
            <a:ext cx="8683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 descr="http://www.xard.ru/post/15796/image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25850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5" name="Группа 42"/>
          <p:cNvGrpSpPr>
            <a:grpSpLocks/>
          </p:cNvGrpSpPr>
          <p:nvPr/>
        </p:nvGrpSpPr>
        <p:grpSpPr bwMode="auto">
          <a:xfrm>
            <a:off x="493713" y="4760914"/>
            <a:ext cx="8247062" cy="1475063"/>
            <a:chOff x="493713" y="4984039"/>
            <a:chExt cx="8247062" cy="1178635"/>
          </a:xfrm>
        </p:grpSpPr>
        <p:sp>
          <p:nvSpPr>
            <p:cNvPr id="3087" name="TextBox 5"/>
            <p:cNvSpPr txBox="1">
              <a:spLocks noChangeArrowheads="1"/>
            </p:cNvSpPr>
            <p:nvPr/>
          </p:nvSpPr>
          <p:spPr bwMode="auto">
            <a:xfrm>
              <a:off x="493713" y="5156585"/>
              <a:ext cx="7921625" cy="447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179388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E7251"/>
                </a:buClr>
                <a:buFont typeface="Wingdings" pitchFamily="2" charset="2"/>
                <a:buChar char="ü"/>
              </a:pPr>
              <a:endParaRPr lang="ru-RU" sz="950" b="1" dirty="0" smtClean="0"/>
            </a:p>
            <a:p>
              <a:pPr eaLnBrk="1" hangingPunct="1">
                <a:spcBef>
                  <a:spcPct val="20000"/>
                </a:spcBef>
                <a:buClr>
                  <a:srgbClr val="0E7251"/>
                </a:buClr>
                <a:buFont typeface="Wingdings" pitchFamily="2" charset="2"/>
                <a:buChar char="ü"/>
              </a:pPr>
              <a:r>
                <a:rPr lang="en-US" sz="950" b="1" dirty="0" smtClean="0"/>
                <a:t>13</a:t>
              </a:r>
              <a:r>
                <a:rPr lang="ru-RU" sz="950" dirty="0" smtClean="0">
                  <a:solidFill>
                    <a:srgbClr val="FF0000"/>
                  </a:solidFill>
                </a:rPr>
                <a:t> </a:t>
              </a:r>
              <a:r>
                <a:rPr lang="ru-RU" sz="950" dirty="0"/>
                <a:t>собственных региональных подразделений в России — </a:t>
              </a:r>
              <a:r>
                <a:rPr lang="ru-RU" sz="950" b="1" dirty="0"/>
                <a:t>Санкт-Петербург, Уфа, Ростов-на-Дону, Ярославль, Пермь, Иркутск, Красноярск, </a:t>
              </a:r>
              <a:r>
                <a:rPr lang="ru-RU" sz="950" b="1" dirty="0" smtClean="0"/>
                <a:t>Казань, Нижний Новгород, Магадан, Воронеж, Норильск, Екатеринбург. </a:t>
              </a:r>
              <a:endParaRPr lang="ru-RU" sz="950" b="1" dirty="0"/>
            </a:p>
          </p:txBody>
        </p:sp>
        <p:sp>
          <p:nvSpPr>
            <p:cNvPr id="3088" name="TextBox 7"/>
            <p:cNvSpPr txBox="1">
              <a:spLocks noChangeArrowheads="1"/>
            </p:cNvSpPr>
            <p:nvPr/>
          </p:nvSpPr>
          <p:spPr bwMode="auto">
            <a:xfrm>
              <a:off x="493713" y="5877272"/>
              <a:ext cx="8247062" cy="196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179388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E7251"/>
                </a:buClr>
                <a:buFont typeface="Wingdings" pitchFamily="2" charset="2"/>
                <a:buChar char="ü"/>
              </a:pPr>
              <a:r>
                <a:rPr lang="ru-RU" sz="1000" b="1" dirty="0" smtClean="0"/>
                <a:t>180</a:t>
              </a:r>
              <a:r>
                <a:rPr lang="ru-RU" sz="1000" b="1" dirty="0" smtClean="0">
                  <a:solidFill>
                    <a:srgbClr val="FF0000"/>
                  </a:solidFill>
                </a:rPr>
                <a:t> </a:t>
              </a:r>
              <a:r>
                <a:rPr lang="ru-RU" sz="1000" dirty="0"/>
                <a:t>партнеров </a:t>
              </a:r>
              <a:r>
                <a:rPr lang="ru-RU" sz="1000" dirty="0" smtClean="0"/>
                <a:t>во</a:t>
              </a:r>
              <a:r>
                <a:rPr lang="ru-RU" sz="1000" b="1" dirty="0" smtClean="0"/>
                <a:t> всех </a:t>
              </a:r>
              <a:r>
                <a:rPr lang="ru-RU" sz="1000" b="1" dirty="0"/>
                <a:t>субъектах </a:t>
              </a:r>
              <a:r>
                <a:rPr lang="ru-RU" sz="1000" b="1" dirty="0" smtClean="0"/>
                <a:t>РФ</a:t>
              </a:r>
              <a:r>
                <a:rPr lang="ru-RU" sz="1000" dirty="0" smtClean="0"/>
                <a:t>: от Калининграда до Петропавловска-Камчатского. </a:t>
              </a:r>
              <a:endParaRPr lang="ru-RU" sz="1000" dirty="0"/>
            </a:p>
          </p:txBody>
        </p:sp>
        <p:sp>
          <p:nvSpPr>
            <p:cNvPr id="46" name="Прямоугольник 34"/>
            <p:cNvSpPr/>
            <p:nvPr/>
          </p:nvSpPr>
          <p:spPr>
            <a:xfrm>
              <a:off x="530225" y="5125412"/>
              <a:ext cx="8210550" cy="1037262"/>
            </a:xfrm>
            <a:prstGeom prst="rect">
              <a:avLst/>
            </a:prstGeom>
            <a:noFill/>
            <a:ln w="6350">
              <a:solidFill>
                <a:srgbClr val="00A2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/>
            </a:p>
          </p:txBody>
        </p:sp>
        <p:sp>
          <p:nvSpPr>
            <p:cNvPr id="3090" name="Rectangle 33"/>
            <p:cNvSpPr>
              <a:spLocks noChangeArrowheads="1"/>
            </p:cNvSpPr>
            <p:nvPr/>
          </p:nvSpPr>
          <p:spPr bwMode="auto">
            <a:xfrm>
              <a:off x="3413125" y="4984039"/>
              <a:ext cx="2590800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200" b="1">
                  <a:solidFill>
                    <a:srgbClr val="00A249"/>
                  </a:solidFill>
                </a:rPr>
                <a:t>«Ай-Теко» в России и СНГ:</a:t>
              </a:r>
            </a:p>
          </p:txBody>
        </p:sp>
        <p:sp>
          <p:nvSpPr>
            <p:cNvPr id="3091" name="TextBox 5"/>
            <p:cNvSpPr txBox="1">
              <a:spLocks noChangeArrowheads="1"/>
            </p:cNvSpPr>
            <p:nvPr/>
          </p:nvSpPr>
          <p:spPr bwMode="auto">
            <a:xfrm>
              <a:off x="493713" y="5632797"/>
              <a:ext cx="7921625" cy="196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179388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E7251"/>
                </a:buClr>
                <a:buFont typeface="Wingdings" pitchFamily="2" charset="2"/>
                <a:buChar char="ü"/>
              </a:pPr>
              <a:r>
                <a:rPr lang="ru-RU" sz="1000" b="1" dirty="0" smtClean="0"/>
                <a:t>5</a:t>
              </a:r>
              <a:r>
                <a:rPr lang="ru-RU" sz="1000" dirty="0" smtClean="0"/>
                <a:t> представительств </a:t>
              </a:r>
              <a:r>
                <a:rPr lang="ru-RU" sz="1000" dirty="0"/>
                <a:t>в странах СНГ — </a:t>
              </a:r>
              <a:r>
                <a:rPr lang="ru-RU" sz="1000" b="1" dirty="0"/>
                <a:t>Украина,</a:t>
              </a:r>
              <a:r>
                <a:rPr lang="ru-RU" sz="1000" dirty="0"/>
                <a:t> </a:t>
              </a:r>
              <a:r>
                <a:rPr lang="ru-RU" sz="1000" b="1" dirty="0"/>
                <a:t>Казахстан, </a:t>
              </a:r>
              <a:r>
                <a:rPr lang="ru-RU" sz="1000" b="1" dirty="0" smtClean="0"/>
                <a:t>Узбекистан, Азербайджан, Беларусь</a:t>
              </a:r>
              <a:r>
                <a:rPr lang="en-US" sz="1000" b="1" dirty="0" smtClean="0"/>
                <a:t>.</a:t>
              </a:r>
              <a:endParaRPr lang="ru-RU" sz="1000" b="1" dirty="0"/>
            </a:p>
          </p:txBody>
        </p:sp>
      </p:grp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82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9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8"/>
          <a:stretch/>
        </p:blipFill>
        <p:spPr bwMode="auto">
          <a:xfrm>
            <a:off x="2275313" y="3637136"/>
            <a:ext cx="648862" cy="9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02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388" y="2801053"/>
            <a:ext cx="940007" cy="34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http://operacni-rizeni.cz/wp-content/images/HPR_Blue_RGB_150_LG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33820"/>
            <a:ext cx="406959" cy="4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3" descr="up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188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455614" y="617310"/>
            <a:ext cx="5521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bg1"/>
                </a:solidFill>
              </a:rPr>
              <a:t>«Ай-</a:t>
            </a:r>
            <a:r>
              <a:rPr lang="ru-RU" sz="1600" b="1" dirty="0" err="1" smtClean="0">
                <a:solidFill>
                  <a:schemeClr val="bg1"/>
                </a:solidFill>
              </a:rPr>
              <a:t>Теко</a:t>
            </a:r>
            <a:r>
              <a:rPr lang="ru-RU" sz="1600" b="1" dirty="0" smtClean="0">
                <a:solidFill>
                  <a:schemeClr val="bg1"/>
                </a:solidFill>
              </a:rPr>
              <a:t>» на рынке ИТ: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итоги 2012 г.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148" name="Рисунок 5" descr="bottom_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83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6151" name="Picture 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16698" r="67191" b="77022"/>
          <a:stretch/>
        </p:blipFill>
        <p:spPr bwMode="auto">
          <a:xfrm>
            <a:off x="6845151" y="3068960"/>
            <a:ext cx="1771799" cy="33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4"/>
          <p:cNvSpPr txBox="1">
            <a:spLocks noChangeArrowheads="1"/>
          </p:cNvSpPr>
          <p:nvPr/>
        </p:nvSpPr>
        <p:spPr bwMode="auto">
          <a:xfrm>
            <a:off x="455612" y="1402110"/>
            <a:ext cx="8292852" cy="50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9875" indent="-269875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Топ-3  </a:t>
            </a:r>
            <a:r>
              <a:rPr lang="ru-RU" sz="900" dirty="0" smtClean="0"/>
              <a:t>в рейтинге крупнейших поставщиков ИТ для банков </a:t>
            </a:r>
            <a:r>
              <a:rPr lang="en-US" sz="900" dirty="0" smtClean="0"/>
              <a:t>(Digit.ru/</a:t>
            </a:r>
            <a:r>
              <a:rPr lang="ru-RU" sz="900" dirty="0" smtClean="0"/>
              <a:t>РИА Новости, </a:t>
            </a:r>
            <a:r>
              <a:rPr lang="en-US" sz="900" dirty="0" err="1" smtClean="0"/>
              <a:t>CNews</a:t>
            </a:r>
            <a:r>
              <a:rPr lang="ru-RU" sz="900" dirty="0" smtClean="0"/>
              <a:t> </a:t>
            </a:r>
            <a:r>
              <a:rPr lang="en-US" sz="900" dirty="0" smtClean="0"/>
              <a:t>Analytics)</a:t>
            </a:r>
            <a:endParaRPr lang="ru-RU" sz="900" dirty="0" smtClean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Топ-3  </a:t>
            </a:r>
            <a:r>
              <a:rPr lang="ru-RU" sz="900" dirty="0" smtClean="0"/>
              <a:t>поставщиков решений </a:t>
            </a:r>
            <a:r>
              <a:rPr lang="en-US" sz="900" dirty="0" smtClean="0"/>
              <a:t>HCM</a:t>
            </a:r>
            <a:r>
              <a:rPr lang="ru-RU" sz="900" dirty="0" smtClean="0"/>
              <a:t> (</a:t>
            </a:r>
            <a:r>
              <a:rPr lang="en-US" sz="900" dirty="0" err="1" smtClean="0"/>
              <a:t>Tadviser</a:t>
            </a:r>
            <a:r>
              <a:rPr lang="en-US" sz="900" dirty="0" smtClean="0"/>
              <a:t>)</a:t>
            </a:r>
            <a:endParaRPr lang="ru-RU" sz="900" dirty="0" smtClean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Топ-3  </a:t>
            </a:r>
            <a:r>
              <a:rPr lang="ru-RU" sz="900" dirty="0" smtClean="0"/>
              <a:t>по объему выручки на рынке </a:t>
            </a:r>
            <a:r>
              <a:rPr lang="en-US" sz="900" dirty="0" err="1" smtClean="0"/>
              <a:t>IaaS</a:t>
            </a:r>
            <a:r>
              <a:rPr lang="ru-RU" sz="900" dirty="0" smtClean="0"/>
              <a:t> (</a:t>
            </a:r>
            <a:r>
              <a:rPr lang="en-US" sz="900" dirty="0" err="1"/>
              <a:t>J’son</a:t>
            </a:r>
            <a:r>
              <a:rPr lang="en-US" sz="900" dirty="0"/>
              <a:t> &amp; Partners </a:t>
            </a:r>
            <a:r>
              <a:rPr lang="en-US" sz="900" dirty="0" smtClean="0"/>
              <a:t>Consulting</a:t>
            </a:r>
            <a:r>
              <a:rPr lang="ru-RU" sz="900" dirty="0" smtClean="0"/>
              <a:t>)</a:t>
            </a:r>
            <a:endParaRPr lang="en-US" sz="900" dirty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Топ-5</a:t>
            </a:r>
            <a:r>
              <a:rPr lang="ru-RU" sz="900" dirty="0" smtClean="0"/>
              <a:t> крупнейших </a:t>
            </a:r>
            <a:r>
              <a:rPr lang="ru-RU" sz="900" dirty="0"/>
              <a:t>поставщиков оборудования и ПО в рамках интеграционных проектов («Эксперт РА</a:t>
            </a:r>
            <a:r>
              <a:rPr lang="ru-RU" sz="900" dirty="0" smtClean="0"/>
              <a:t>»)</a:t>
            </a:r>
            <a:endParaRPr lang="en-US" sz="900" dirty="0" smtClean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Топ-10</a:t>
            </a:r>
            <a:r>
              <a:rPr lang="ru-RU" sz="900" dirty="0" smtClean="0"/>
              <a:t> крупнейших </a:t>
            </a:r>
            <a:r>
              <a:rPr lang="ru-RU" sz="900" dirty="0"/>
              <a:t>поставщиков ИТ-услуг ( «Эксперт РА</a:t>
            </a:r>
            <a:r>
              <a:rPr lang="ru-RU" sz="900" dirty="0" smtClean="0"/>
              <a:t>»)</a:t>
            </a:r>
            <a:endParaRPr lang="en-US" sz="900" dirty="0" smtClean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Топ-10</a:t>
            </a:r>
            <a:r>
              <a:rPr lang="ru-RU" sz="900" dirty="0" smtClean="0"/>
              <a:t> крупнейших </a:t>
            </a:r>
            <a:r>
              <a:rPr lang="ru-RU" sz="900" dirty="0"/>
              <a:t>ИТ-компаний в России (</a:t>
            </a:r>
            <a:r>
              <a:rPr lang="en-US" sz="900" dirty="0"/>
              <a:t>Digit</a:t>
            </a:r>
            <a:r>
              <a:rPr lang="ru-RU" sz="900" dirty="0"/>
              <a:t>.</a:t>
            </a:r>
            <a:r>
              <a:rPr lang="en-US" sz="900" dirty="0" err="1"/>
              <a:t>ru</a:t>
            </a:r>
            <a:r>
              <a:rPr lang="ru-RU" sz="900" dirty="0"/>
              <a:t>/РИА Новости</a:t>
            </a:r>
            <a:r>
              <a:rPr lang="ru-RU" sz="900" dirty="0" smtClean="0"/>
              <a:t>)</a:t>
            </a:r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Топ-10</a:t>
            </a:r>
            <a:r>
              <a:rPr lang="ru-RU" sz="900" b="1" dirty="0" smtClean="0"/>
              <a:t> </a:t>
            </a:r>
            <a:r>
              <a:rPr lang="ru-RU" sz="900" dirty="0" smtClean="0"/>
              <a:t>ведущих </a:t>
            </a:r>
            <a:r>
              <a:rPr lang="ru-RU" sz="900" dirty="0"/>
              <a:t>консультационных ИТ-компаний России («Коммерсантъ-ДЕНЬГИ</a:t>
            </a:r>
            <a:r>
              <a:rPr lang="ru-RU" sz="900" dirty="0" smtClean="0"/>
              <a:t>»)</a:t>
            </a:r>
            <a:endParaRPr lang="ru-RU" sz="900" dirty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Топ-10</a:t>
            </a:r>
            <a:r>
              <a:rPr lang="ru-RU" sz="900" b="1" dirty="0" smtClean="0"/>
              <a:t> </a:t>
            </a:r>
            <a:r>
              <a:rPr lang="ru-RU" sz="900" dirty="0" smtClean="0"/>
              <a:t>крупнейших </a:t>
            </a:r>
            <a:r>
              <a:rPr lang="ru-RU" sz="900" dirty="0"/>
              <a:t>отечественных системных интеграторов </a:t>
            </a:r>
            <a:r>
              <a:rPr lang="ru-RU" sz="900" dirty="0" smtClean="0"/>
              <a:t>(</a:t>
            </a:r>
            <a:r>
              <a:rPr lang="en-US" sz="900" dirty="0" err="1" smtClean="0"/>
              <a:t>CNews</a:t>
            </a:r>
            <a:r>
              <a:rPr lang="ru-RU" sz="900" dirty="0" smtClean="0"/>
              <a:t> </a:t>
            </a:r>
            <a:r>
              <a:rPr lang="en-US" sz="900" dirty="0" smtClean="0"/>
              <a:t>Analytics</a:t>
            </a:r>
            <a:r>
              <a:rPr lang="ru-RU" sz="900" dirty="0" smtClean="0"/>
              <a:t>)</a:t>
            </a:r>
            <a:endParaRPr lang="ru-RU" sz="900" dirty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>
                <a:solidFill>
                  <a:srgbClr val="FF0000"/>
                </a:solidFill>
              </a:rPr>
              <a:t>Tоп-10</a:t>
            </a:r>
            <a:r>
              <a:rPr lang="ru-RU" sz="900" b="1" dirty="0"/>
              <a:t> </a:t>
            </a:r>
            <a:r>
              <a:rPr lang="ru-RU" sz="900" dirty="0" smtClean="0"/>
              <a:t>крупнейших </a:t>
            </a:r>
            <a:r>
              <a:rPr lang="ru-RU" sz="900" dirty="0"/>
              <a:t>российских компаний в области ИКТ (РА «Эксперт</a:t>
            </a:r>
            <a:r>
              <a:rPr lang="ru-RU" sz="900" dirty="0" smtClean="0"/>
              <a:t>»</a:t>
            </a:r>
            <a:r>
              <a:rPr lang="en-US" sz="900" dirty="0" smtClean="0"/>
              <a:t>)</a:t>
            </a:r>
            <a:endParaRPr lang="ru-RU" sz="900" dirty="0" smtClean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err="1">
                <a:solidFill>
                  <a:srgbClr val="FF0000"/>
                </a:solidFill>
              </a:rPr>
              <a:t>Tоп</a:t>
            </a:r>
            <a:r>
              <a:rPr lang="ru-RU" sz="900" b="1" dirty="0">
                <a:solidFill>
                  <a:srgbClr val="FF0000"/>
                </a:solidFill>
              </a:rPr>
              <a:t>-</a:t>
            </a:r>
            <a:r>
              <a:rPr lang="en-US" sz="900" b="1" dirty="0">
                <a:solidFill>
                  <a:srgbClr val="FF0000"/>
                </a:solidFill>
              </a:rPr>
              <a:t>1</a:t>
            </a:r>
            <a:r>
              <a:rPr lang="ru-RU" sz="900" b="1" dirty="0">
                <a:solidFill>
                  <a:srgbClr val="FF0000"/>
                </a:solidFill>
              </a:rPr>
              <a:t>0 </a:t>
            </a:r>
            <a:r>
              <a:rPr lang="ru-RU" sz="900" dirty="0" smtClean="0"/>
              <a:t>крупнейших </a:t>
            </a:r>
            <a:r>
              <a:rPr lang="ru-RU" sz="900" dirty="0"/>
              <a:t>поставщиков </a:t>
            </a:r>
            <a:r>
              <a:rPr lang="en-US" sz="900" dirty="0" err="1"/>
              <a:t>SaaS</a:t>
            </a:r>
            <a:r>
              <a:rPr lang="ru-RU" sz="900" dirty="0"/>
              <a:t> в России (</a:t>
            </a:r>
            <a:r>
              <a:rPr lang="en-US" sz="900" dirty="0" err="1"/>
              <a:t>CNews</a:t>
            </a:r>
            <a:r>
              <a:rPr lang="ru-RU" sz="900" dirty="0"/>
              <a:t> </a:t>
            </a:r>
            <a:r>
              <a:rPr lang="en-US" sz="900" dirty="0"/>
              <a:t>Analytics</a:t>
            </a:r>
            <a:r>
              <a:rPr lang="ru-RU" sz="900" dirty="0"/>
              <a:t>)</a:t>
            </a:r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Tоп-1</a:t>
            </a:r>
            <a:r>
              <a:rPr lang="en-US" sz="900" b="1" dirty="0" smtClean="0">
                <a:solidFill>
                  <a:srgbClr val="FF0000"/>
                </a:solidFill>
              </a:rPr>
              <a:t>5</a:t>
            </a:r>
            <a:r>
              <a:rPr lang="ru-RU" sz="900" b="1" dirty="0" smtClean="0"/>
              <a:t> </a:t>
            </a:r>
            <a:r>
              <a:rPr lang="ru-RU" sz="900" dirty="0" smtClean="0"/>
              <a:t>крупнейших ИТ</a:t>
            </a:r>
            <a:r>
              <a:rPr lang="en-US" sz="900" dirty="0" smtClean="0"/>
              <a:t>-</a:t>
            </a:r>
            <a:r>
              <a:rPr lang="ru-RU" sz="900" dirty="0" smtClean="0"/>
              <a:t>компаний России (</a:t>
            </a:r>
            <a:r>
              <a:rPr lang="en-US" sz="900" dirty="0" err="1"/>
              <a:t>CNews</a:t>
            </a:r>
            <a:r>
              <a:rPr lang="ru-RU" sz="900" dirty="0"/>
              <a:t> </a:t>
            </a:r>
            <a:r>
              <a:rPr lang="en-US" sz="900" dirty="0" smtClean="0"/>
              <a:t>Analytics</a:t>
            </a:r>
            <a:r>
              <a:rPr lang="ru-RU" sz="900" dirty="0" smtClean="0"/>
              <a:t>)</a:t>
            </a:r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rgbClr val="FF0000"/>
                </a:solidFill>
              </a:rPr>
              <a:t>Tоп-200</a:t>
            </a:r>
            <a:r>
              <a:rPr lang="ru-RU" sz="900" b="1" dirty="0" smtClean="0"/>
              <a:t> </a:t>
            </a:r>
            <a:r>
              <a:rPr lang="ru-RU" sz="900" dirty="0" smtClean="0"/>
              <a:t>непубличных </a:t>
            </a:r>
            <a:r>
              <a:rPr lang="ru-RU" sz="900" dirty="0"/>
              <a:t>компаний России (</a:t>
            </a:r>
            <a:r>
              <a:rPr lang="ru-RU" sz="900" dirty="0" err="1" smtClean="0"/>
              <a:t>Forbes</a:t>
            </a:r>
            <a:r>
              <a:rPr lang="ru-RU" sz="900" dirty="0" smtClean="0"/>
              <a:t>)</a:t>
            </a:r>
            <a:endParaRPr lang="ru-RU" sz="900" dirty="0"/>
          </a:p>
          <a:p>
            <a:pPr eaLnBrk="1" hangingPunct="1">
              <a:spcBef>
                <a:spcPts val="5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>
                <a:solidFill>
                  <a:srgbClr val="FF0000"/>
                </a:solidFill>
              </a:rPr>
              <a:t>Топ-400</a:t>
            </a:r>
            <a:r>
              <a:rPr lang="ru-RU" sz="900" b="1" dirty="0"/>
              <a:t> </a:t>
            </a:r>
            <a:r>
              <a:rPr lang="ru-RU" sz="900" dirty="0" smtClean="0"/>
              <a:t>крупнейших </a:t>
            </a:r>
            <a:r>
              <a:rPr lang="ru-RU" sz="900" dirty="0"/>
              <a:t>компаний России (РА «</a:t>
            </a:r>
            <a:r>
              <a:rPr lang="ru-RU" sz="900" dirty="0" smtClean="0"/>
              <a:t>Эксперт»)</a:t>
            </a:r>
            <a:endParaRPr lang="en-US" sz="900" dirty="0"/>
          </a:p>
          <a:p>
            <a:pPr marL="0" indent="0" eaLnBrk="1" hangingPunct="1">
              <a:spcBef>
                <a:spcPts val="500"/>
              </a:spcBef>
              <a:buClr>
                <a:srgbClr val="00A249"/>
              </a:buClr>
            </a:pPr>
            <a:r>
              <a:rPr lang="ru-RU" sz="1200" b="1" dirty="0" smtClean="0"/>
              <a:t>Дата-центр </a:t>
            </a:r>
            <a:r>
              <a:rPr lang="ru-RU" sz="1200" b="1" dirty="0"/>
              <a:t>«</a:t>
            </a:r>
            <a:r>
              <a:rPr lang="ru-RU" sz="1200" b="1" dirty="0" err="1"/>
              <a:t>ТрастИнфо</a:t>
            </a:r>
            <a:r>
              <a:rPr lang="ru-RU" sz="1200" b="1" dirty="0"/>
              <a:t>»:</a:t>
            </a:r>
          </a:p>
          <a:p>
            <a:pPr eaLnBrk="1" hangingPunct="1">
              <a:spcBef>
                <a:spcPts val="12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dirty="0" smtClean="0"/>
              <a:t>Один </a:t>
            </a:r>
            <a:r>
              <a:rPr lang="ru-RU" sz="900" dirty="0"/>
              <a:t>из крупнейших коммерческих ЦОД РФ (</a:t>
            </a:r>
            <a:r>
              <a:rPr lang="ru-RU" sz="900" dirty="0" smtClean="0"/>
              <a:t>C</a:t>
            </a:r>
            <a:r>
              <a:rPr lang="en-US" sz="900" dirty="0"/>
              <a:t>N</a:t>
            </a:r>
            <a:r>
              <a:rPr lang="ru-RU" sz="900" dirty="0" err="1" smtClean="0"/>
              <a:t>ews</a:t>
            </a:r>
            <a:r>
              <a:rPr lang="ru-RU" sz="900" dirty="0" smtClean="0"/>
              <a:t> </a:t>
            </a:r>
            <a:r>
              <a:rPr lang="en-US" sz="900" dirty="0"/>
              <a:t>Analytics</a:t>
            </a:r>
            <a:r>
              <a:rPr lang="ru-RU" sz="900" dirty="0" smtClean="0"/>
              <a:t>)</a:t>
            </a:r>
            <a:endParaRPr lang="ru-RU" sz="900" dirty="0"/>
          </a:p>
          <a:p>
            <a:pPr eaLnBrk="1" hangingPunct="1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Топ-10</a:t>
            </a:r>
            <a:r>
              <a:rPr lang="ru-RU" sz="900" b="1" dirty="0" smtClean="0">
                <a:solidFill>
                  <a:srgbClr val="FF0000"/>
                </a:solidFill>
              </a:rPr>
              <a:t> </a:t>
            </a:r>
            <a:r>
              <a:rPr lang="ru-RU" sz="900" dirty="0"/>
              <a:t>крупнейших </a:t>
            </a:r>
            <a:r>
              <a:rPr lang="ru-RU" sz="900" dirty="0" smtClean="0"/>
              <a:t>поставщиков </a:t>
            </a:r>
            <a:r>
              <a:rPr lang="ru-RU" sz="900" dirty="0"/>
              <a:t>ЦОД (C</a:t>
            </a:r>
            <a:r>
              <a:rPr lang="en-US" sz="900" dirty="0"/>
              <a:t>N</a:t>
            </a:r>
            <a:r>
              <a:rPr lang="ru-RU" sz="900" dirty="0" err="1"/>
              <a:t>ews</a:t>
            </a:r>
            <a:r>
              <a:rPr lang="ru-RU" sz="900" dirty="0"/>
              <a:t> </a:t>
            </a:r>
            <a:r>
              <a:rPr lang="en-US" sz="900" dirty="0" smtClean="0"/>
              <a:t>Analytics</a:t>
            </a:r>
            <a:r>
              <a:rPr lang="ru-RU" sz="900" dirty="0" smtClean="0"/>
              <a:t>)</a:t>
            </a:r>
          </a:p>
          <a:p>
            <a:pPr eaLnBrk="1" hangingPunct="1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b="1" dirty="0">
                <a:solidFill>
                  <a:srgbClr val="FF0000"/>
                </a:solidFill>
              </a:rPr>
              <a:t>Топ-5</a:t>
            </a:r>
            <a:r>
              <a:rPr lang="ru-RU" sz="900" b="1" dirty="0">
                <a:solidFill>
                  <a:srgbClr val="FF0000"/>
                </a:solidFill>
              </a:rPr>
              <a:t> </a:t>
            </a:r>
            <a:r>
              <a:rPr lang="ru-RU" sz="900" dirty="0"/>
              <a:t>крупнейших коммерческих ЦОД Московского региона (ИК «Современные телекоммуникации</a:t>
            </a:r>
            <a:r>
              <a:rPr lang="ru-RU" sz="900" dirty="0" smtClean="0"/>
              <a:t>»)</a:t>
            </a:r>
          </a:p>
          <a:p>
            <a:pPr marL="360000" eaLnBrk="1" hangingPunct="1">
              <a:spcBef>
                <a:spcPts val="0"/>
              </a:spcBef>
              <a:buClr>
                <a:srgbClr val="00A249"/>
              </a:buClr>
              <a:buFont typeface="Wingdings" pitchFamily="2" charset="2"/>
              <a:buChar char="ü"/>
            </a:pPr>
            <a:endParaRPr lang="ru-RU" altLang="ja-JP" sz="900" dirty="0" smtClean="0"/>
          </a:p>
          <a:p>
            <a:pPr marL="360000" eaLnBrk="1" hangingPunct="1">
              <a:spcBef>
                <a:spcPts val="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altLang="ja-JP" sz="900" dirty="0" smtClean="0"/>
              <a:t>Президент «Ай-</a:t>
            </a:r>
            <a:r>
              <a:rPr lang="ru-RU" altLang="ja-JP" sz="900" dirty="0" err="1" smtClean="0"/>
              <a:t>Теко</a:t>
            </a:r>
            <a:r>
              <a:rPr lang="ru-RU" altLang="ja-JP" sz="900" dirty="0" smtClean="0"/>
              <a:t>» </a:t>
            </a:r>
            <a:r>
              <a:rPr lang="ru-RU" altLang="ja-JP" sz="900" b="1" dirty="0" smtClean="0"/>
              <a:t>Шамиль Шакиров </a:t>
            </a:r>
            <a:r>
              <a:rPr lang="ru-RU" altLang="ja-JP" sz="900" dirty="0" smtClean="0"/>
              <a:t>в </a:t>
            </a:r>
            <a:r>
              <a:rPr lang="ru-RU" altLang="ja-JP" b="1" dirty="0" smtClean="0">
                <a:solidFill>
                  <a:srgbClr val="FF0000"/>
                </a:solidFill>
              </a:rPr>
              <a:t>Топ-1000</a:t>
            </a:r>
            <a:r>
              <a:rPr lang="ru-RU" altLang="ja-JP" sz="900" b="1" dirty="0" smtClean="0">
                <a:solidFill>
                  <a:srgbClr val="FF0000"/>
                </a:solidFill>
              </a:rPr>
              <a:t> </a:t>
            </a:r>
            <a:r>
              <a:rPr lang="ru-RU" altLang="ja-JP" sz="900" dirty="0" smtClean="0"/>
              <a:t>бизнес</a:t>
            </a:r>
            <a:r>
              <a:rPr lang="en-US" altLang="ja-JP" sz="900" dirty="0" smtClean="0"/>
              <a:t>-</a:t>
            </a:r>
            <a:r>
              <a:rPr lang="ru-RU" altLang="ja-JP" sz="900" dirty="0" smtClean="0"/>
              <a:t>лидеров России как один из лучших высших руководителей в ИТ-сфере («Коммерсантъ»)</a:t>
            </a:r>
          </a:p>
          <a:p>
            <a:pPr marL="360000" eaLnBrk="1" hangingPunct="1">
              <a:spcBef>
                <a:spcPts val="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altLang="ja-JP" sz="900" dirty="0" smtClean="0"/>
              <a:t>Председатель </a:t>
            </a:r>
            <a:r>
              <a:rPr lang="ru-RU" altLang="ja-JP" sz="900" dirty="0"/>
              <a:t>совета директоров </a:t>
            </a:r>
            <a:r>
              <a:rPr lang="ru-RU" altLang="ja-JP" sz="900" b="1" dirty="0"/>
              <a:t>Алексей Ремизов</a:t>
            </a:r>
            <a:r>
              <a:rPr lang="ru-RU" altLang="ja-JP" sz="900" dirty="0"/>
              <a:t> </a:t>
            </a:r>
            <a:r>
              <a:rPr lang="ru-RU" altLang="ja-JP" sz="900" dirty="0" smtClean="0"/>
              <a:t>в </a:t>
            </a:r>
            <a:r>
              <a:rPr lang="ru-RU" altLang="ja-JP" b="1" dirty="0" smtClean="0">
                <a:solidFill>
                  <a:srgbClr val="FF0000"/>
                </a:solidFill>
              </a:rPr>
              <a:t>Топ-10</a:t>
            </a:r>
            <a:r>
              <a:rPr lang="ru-RU" altLang="ja-JP" sz="900" dirty="0" smtClean="0"/>
              <a:t> наиболее авторитетных руководителей ИТ-компаний РФ (</a:t>
            </a:r>
            <a:r>
              <a:rPr lang="en-US" altLang="ja-JP" sz="900" dirty="0" smtClean="0"/>
              <a:t>CRN/RE)</a:t>
            </a:r>
          </a:p>
          <a:p>
            <a:pPr marL="360000" eaLnBrk="1" hangingPunct="1">
              <a:spcBef>
                <a:spcPts val="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altLang="ja-JP" sz="900" b="1" dirty="0"/>
              <a:t>Шамиль </a:t>
            </a:r>
            <a:r>
              <a:rPr lang="ru-RU" altLang="ja-JP" sz="900" b="1" dirty="0" smtClean="0"/>
              <a:t>Шакиров </a:t>
            </a:r>
            <a:r>
              <a:rPr lang="ru-RU" altLang="ja-JP" sz="900" dirty="0" smtClean="0"/>
              <a:t>и </a:t>
            </a:r>
            <a:r>
              <a:rPr lang="ru-RU" altLang="ja-JP" sz="900" b="1" dirty="0" smtClean="0"/>
              <a:t>Алексей Ремизов</a:t>
            </a:r>
            <a:r>
              <a:rPr lang="ru-RU" altLang="ja-JP" sz="900" dirty="0" smtClean="0"/>
              <a:t> входят </a:t>
            </a:r>
            <a:r>
              <a:rPr lang="ru-RU" altLang="ja-JP" sz="900" dirty="0"/>
              <a:t>в число </a:t>
            </a:r>
            <a:r>
              <a:rPr lang="en-US" altLang="ja-JP" b="1" dirty="0">
                <a:solidFill>
                  <a:srgbClr val="FF0000"/>
                </a:solidFill>
              </a:rPr>
              <a:t>T</a:t>
            </a:r>
            <a:r>
              <a:rPr lang="ru-RU" altLang="ja-JP" b="1" dirty="0" smtClean="0">
                <a:solidFill>
                  <a:srgbClr val="FF0000"/>
                </a:solidFill>
              </a:rPr>
              <a:t>оп-25</a:t>
            </a:r>
            <a:r>
              <a:rPr lang="ru-RU" altLang="ja-JP" b="1" dirty="0" smtClean="0"/>
              <a:t> </a:t>
            </a:r>
            <a:r>
              <a:rPr lang="ru-RU" altLang="ja-JP" sz="900" dirty="0"/>
              <a:t>лучших управляющих ИТ-компаний России (CRN/RE)</a:t>
            </a:r>
          </a:p>
          <a:p>
            <a:pPr marL="360000" eaLnBrk="1" hangingPunct="1">
              <a:spcBef>
                <a:spcPts val="0"/>
              </a:spcBef>
              <a:buClr>
                <a:srgbClr val="00A249"/>
              </a:buClr>
              <a:buFont typeface="Wingdings" pitchFamily="2" charset="2"/>
              <a:buChar char="ü"/>
            </a:pPr>
            <a:r>
              <a:rPr lang="ru-RU" sz="900" b="1" dirty="0" smtClean="0"/>
              <a:t>Владимир Львов, Алексей Кузин, Игорь Портретный —</a:t>
            </a:r>
            <a:r>
              <a:rPr lang="ru-RU" sz="900" dirty="0" smtClean="0"/>
              <a:t> в </a:t>
            </a:r>
            <a:r>
              <a:rPr lang="ru-RU" b="1" dirty="0">
                <a:solidFill>
                  <a:srgbClr val="FF0000"/>
                </a:solidFill>
              </a:rPr>
              <a:t>Топ-5</a:t>
            </a:r>
            <a:r>
              <a:rPr lang="ru-RU" sz="900" dirty="0"/>
              <a:t> лучших директоров </a:t>
            </a:r>
            <a:r>
              <a:rPr lang="ru-RU" sz="900" dirty="0" smtClean="0"/>
              <a:t>в ИТ-сфере </a:t>
            </a:r>
            <a:r>
              <a:rPr lang="ru-RU" sz="900" dirty="0"/>
              <a:t>(«Коммерсантъ»)</a:t>
            </a:r>
          </a:p>
          <a:p>
            <a:pPr eaLnBrk="1" hangingPunct="1">
              <a:spcBef>
                <a:spcPts val="800"/>
              </a:spcBef>
              <a:buClr>
                <a:srgbClr val="00A249"/>
              </a:buClr>
              <a:buFont typeface="Wingdings" pitchFamily="2" charset="2"/>
              <a:buNone/>
            </a:pPr>
            <a:endParaRPr lang="ru-RU" sz="10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14339" y="4005064"/>
            <a:ext cx="800893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39550" y="5085184"/>
            <a:ext cx="800893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90" y="1652814"/>
            <a:ext cx="1265758" cy="3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3" descr="Cnews analyt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94" y="2325493"/>
            <a:ext cx="1309154" cy="43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up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447675" y="709613"/>
            <a:ext cx="5795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600" b="1">
                <a:solidFill>
                  <a:schemeClr val="bg1"/>
                </a:solidFill>
              </a:rPr>
              <a:t>Электронный документооборот</a:t>
            </a:r>
          </a:p>
        </p:txBody>
      </p:sp>
      <p:pic>
        <p:nvPicPr>
          <p:cNvPr id="11268" name="Picture 10" descr="logo_jav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5372100"/>
            <a:ext cx="7889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6022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 descr="logo_kofa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5662613"/>
            <a:ext cx="94773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 descr="ora_ico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630863"/>
            <a:ext cx="9969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684838"/>
            <a:ext cx="7953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15"/>
          <p:cNvSpPr txBox="1">
            <a:spLocks noChangeArrowheads="1"/>
          </p:cNvSpPr>
          <p:nvPr/>
        </p:nvSpPr>
        <p:spPr bwMode="auto">
          <a:xfrm>
            <a:off x="454025" y="1389063"/>
            <a:ext cx="843597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269875" indent="-182563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b="1" dirty="0"/>
              <a:t>Документооборот и делопроизводство</a:t>
            </a:r>
          </a:p>
          <a:p>
            <a:pPr marL="361950" lvl="1" indent="-180975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Виды документов: </a:t>
            </a:r>
            <a:r>
              <a:rPr lang="ru-RU" sz="1000" i="1" dirty="0"/>
              <a:t>организационно-распорядительные, кадровые, финансовые, уставные, имущественные, тендерные, конкурсные, проектные, конструкторские, эксплуатационные, технологические, договоры.</a:t>
            </a:r>
            <a:r>
              <a:rPr lang="ru-RU" sz="1000" dirty="0"/>
              <a:t> </a:t>
            </a:r>
          </a:p>
          <a:p>
            <a:pPr marL="361950" lvl="1" indent="-180975" eaLnBrk="1" hangingPunct="1">
              <a:spcBef>
                <a:spcPts val="1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Разработка и внедрение политики и стандартов организации в сфере управления документами </a:t>
            </a:r>
            <a:br>
              <a:rPr lang="ru-RU" sz="1000" dirty="0"/>
            </a:br>
            <a:r>
              <a:rPr lang="ru-RU" sz="1000" dirty="0"/>
              <a:t>в соответствии с ГОСТ ИСО 15489-3-2007.</a:t>
            </a:r>
          </a:p>
          <a:p>
            <a:pPr marL="361950" lvl="1" indent="-180975" eaLnBrk="1" hangingPunct="1">
              <a:spcBef>
                <a:spcPts val="1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Электронно-цифровая подпись, технологии криптозащиты информации.</a:t>
            </a:r>
          </a:p>
          <a:p>
            <a:pPr marL="361950" lvl="1" indent="-180975" eaLnBrk="1" hangingPunct="1">
              <a:spcBef>
                <a:spcPts val="1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Потоковое сканирование документов, штрих-кодирование. </a:t>
            </a:r>
          </a:p>
          <a:p>
            <a:pPr lvl="1" eaLnBrk="1" hangingPunct="1">
              <a:buClr>
                <a:srgbClr val="008000"/>
              </a:buClr>
              <a:buFont typeface="Wingdings" pitchFamily="2" charset="2"/>
              <a:buChar char="ü"/>
            </a:pPr>
            <a:endParaRPr lang="ru-RU" dirty="0"/>
          </a:p>
          <a:p>
            <a:pPr lvl="1" eaLnBrk="1" hangingPunct="1">
              <a:buClr>
                <a:srgbClr val="008000"/>
              </a:buClr>
              <a:buFont typeface="Wingdings" pitchFamily="2" charset="2"/>
              <a:buNone/>
            </a:pPr>
            <a:r>
              <a:rPr lang="ru-RU" b="1" dirty="0"/>
              <a:t>Электронные архивы</a:t>
            </a:r>
          </a:p>
          <a:p>
            <a:pPr marL="361950" lvl="1" indent="-180975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Комплектование, учет, хранение, использование и утилизация.</a:t>
            </a:r>
          </a:p>
          <a:p>
            <a:pPr marL="361950" lvl="1" indent="-180975" eaLnBrk="1" hangingPunct="1">
              <a:spcBef>
                <a:spcPts val="1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Ретроспективный перевод накопленных архивных фондов в электронный вид.</a:t>
            </a:r>
          </a:p>
          <a:p>
            <a:pPr lvl="1" eaLnBrk="1" hangingPunct="1">
              <a:buClr>
                <a:srgbClr val="008000"/>
              </a:buClr>
              <a:buFont typeface="Wingdings" pitchFamily="2" charset="2"/>
              <a:buChar char="ü"/>
            </a:pPr>
            <a:endParaRPr lang="ru-RU" dirty="0"/>
          </a:p>
          <a:p>
            <a:pPr eaLnBrk="1" hangingPunct="1"/>
            <a:r>
              <a:rPr lang="ru-RU" b="1" dirty="0"/>
              <a:t>Интеграция бизнес-процессов</a:t>
            </a:r>
          </a:p>
          <a:p>
            <a:pPr marL="361950" lvl="1" indent="-180975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Документационное сопровождение бизнес-процессов ERP в соответствии со стандартами BPEL4WS и </a:t>
            </a:r>
            <a:r>
              <a:rPr lang="ru-RU" sz="1000" dirty="0" err="1"/>
              <a:t>WfMC</a:t>
            </a:r>
            <a:r>
              <a:rPr lang="ru-RU" sz="1000" dirty="0"/>
              <a:t>.</a:t>
            </a:r>
            <a:endParaRPr lang="en-US" sz="1000" dirty="0"/>
          </a:p>
          <a:p>
            <a:pPr lvl="1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600" dirty="0"/>
          </a:p>
          <a:p>
            <a:pPr lvl="1" indent="-269875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None/>
            </a:pPr>
            <a:r>
              <a:rPr lang="ru-RU" sz="1200" b="1" dirty="0">
                <a:solidFill>
                  <a:srgbClr val="00A249"/>
                </a:solidFill>
              </a:rPr>
              <a:t>Применение мирового опыта</a:t>
            </a:r>
            <a:endParaRPr lang="en-US" sz="1200" b="1" dirty="0">
              <a:solidFill>
                <a:srgbClr val="00A249"/>
              </a:solidFill>
            </a:endParaRPr>
          </a:p>
          <a:p>
            <a:pPr marL="361950" lvl="1" indent="-180975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US" altLang="ja-JP" sz="1000" dirty="0"/>
              <a:t>C</a:t>
            </a:r>
            <a:r>
              <a:rPr lang="ru-RU" altLang="ja-JP" sz="1000" dirty="0" err="1"/>
              <a:t>татус</a:t>
            </a:r>
            <a:r>
              <a:rPr lang="ru-RU" altLang="ja-JP" sz="1000" dirty="0"/>
              <a:t> </a:t>
            </a:r>
            <a:r>
              <a:rPr lang="en-US" altLang="ja-JP" sz="1000" dirty="0"/>
              <a:t>Velocity Affiliate Partner</a:t>
            </a:r>
            <a:r>
              <a:rPr lang="ru-RU" altLang="ja-JP" sz="1000" dirty="0"/>
              <a:t> корпорации </a:t>
            </a:r>
            <a:r>
              <a:rPr lang="en-US" altLang="ja-JP" sz="1000" dirty="0"/>
              <a:t>EMC</a:t>
            </a:r>
            <a:r>
              <a:rPr lang="ru-RU" altLang="ja-JP" sz="1000" dirty="0"/>
              <a:t>, лидера в области решений для информационных инфраструктур.</a:t>
            </a:r>
            <a:r>
              <a:rPr lang="ru-RU" sz="1000" dirty="0"/>
              <a:t> </a:t>
            </a:r>
            <a:endParaRPr lang="en-US" sz="1000" dirty="0"/>
          </a:p>
          <a:p>
            <a:pPr marL="361950" lvl="1" indent="-180975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ru-RU" sz="1000" dirty="0"/>
              <a:t>ГОСТ ИСО 15489-3-2007 — новейший стандарт соответствия европейским требованиям по управлению документами (аналог европейского ISO 15489-1), в том числе в рамках процессов управления качеством и окружающей средой: ГОСТ Р ИСО 9001 и ГОСТ Р ИСО 14001. </a:t>
            </a:r>
          </a:p>
          <a:p>
            <a:pPr lvl="1" eaLnBrk="1" hangingPunct="1">
              <a:spcBef>
                <a:spcPts val="6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9750" y="5364163"/>
            <a:ext cx="8104188" cy="735012"/>
          </a:xfrm>
          <a:prstGeom prst="rect">
            <a:avLst/>
          </a:prstGeom>
          <a:noFill/>
          <a:ln w="6350"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276" name="TextBox 29"/>
          <p:cNvSpPr txBox="1">
            <a:spLocks noChangeArrowheads="1"/>
          </p:cNvSpPr>
          <p:nvPr/>
        </p:nvSpPr>
        <p:spPr bwMode="auto">
          <a:xfrm>
            <a:off x="2303463" y="5229225"/>
            <a:ext cx="453707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sz="1200" b="1">
                <a:solidFill>
                  <a:srgbClr val="00A249"/>
                </a:solidFill>
              </a:rPr>
              <a:t>Используемые информационные технологии</a:t>
            </a:r>
            <a:endParaRPr lang="ru-RU" sz="1200" b="1">
              <a:solidFill>
                <a:srgbClr val="00A249"/>
              </a:solidFill>
              <a:latin typeface="Calibri" pitchFamily="34" charset="0"/>
            </a:endParaRPr>
          </a:p>
        </p:txBody>
      </p:sp>
      <p:pic>
        <p:nvPicPr>
          <p:cNvPr id="11279" name="Picture 2048" descr="DCTM_rgb_29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629275"/>
            <a:ext cx="1354138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051" descr="emc_logo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5619750"/>
            <a:ext cx="63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Рисунок 8" descr="SAP_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629275"/>
            <a:ext cx="5762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5" descr="bottom_lin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84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510" y="5614103"/>
            <a:ext cx="940007" cy="34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5" descr="up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441325" y="755650"/>
            <a:ext cx="52149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Промышленная автоматизация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7675" y="1582738"/>
            <a:ext cx="5761038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cs typeface="+mn-cs"/>
              </a:rPr>
              <a:t>Полный комплекс услуг по автоматизации производства от обследования до технического сопровождения</a:t>
            </a:r>
          </a:p>
          <a:p>
            <a:pPr>
              <a:defRPr/>
            </a:pPr>
            <a:endParaRPr lang="ru-RU" sz="1600" b="1" dirty="0">
              <a:cs typeface="+mn-cs"/>
            </a:endParaRPr>
          </a:p>
          <a:p>
            <a:pPr>
              <a:defRPr/>
            </a:pPr>
            <a:r>
              <a:rPr lang="ru-RU" sz="1300" b="1" dirty="0">
                <a:solidFill>
                  <a:srgbClr val="00A249"/>
                </a:solidFill>
                <a:cs typeface="+mn-cs"/>
              </a:rPr>
              <a:t>Отраслевые направления:</a:t>
            </a:r>
            <a:endParaRPr lang="ru-RU" sz="1300" dirty="0">
              <a:solidFill>
                <a:srgbClr val="00A249"/>
              </a:solidFill>
              <a:cs typeface="+mn-cs"/>
            </a:endParaRP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 err="1">
                <a:cs typeface="+mn-cs"/>
              </a:rPr>
              <a:t>Нефтегаз</a:t>
            </a:r>
            <a:endParaRPr lang="ru-RU" sz="1200" dirty="0">
              <a:cs typeface="+mn-cs"/>
            </a:endParaRP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Металлургия</a:t>
            </a: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Энергетика</a:t>
            </a: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Инженерная инфраструктура зданий</a:t>
            </a:r>
          </a:p>
          <a:p>
            <a:pPr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endParaRPr lang="ru-RU" sz="1400" dirty="0">
              <a:cs typeface="+mn-cs"/>
            </a:endParaRPr>
          </a:p>
          <a:p>
            <a:pPr>
              <a:buClr>
                <a:srgbClr val="00A249"/>
              </a:buClr>
              <a:buFont typeface="Wingdings" pitchFamily="2" charset="2"/>
              <a:buNone/>
              <a:defRPr/>
            </a:pPr>
            <a:r>
              <a:rPr lang="ru-RU" sz="1300" b="1" dirty="0">
                <a:solidFill>
                  <a:srgbClr val="00A249"/>
                </a:solidFill>
                <a:cs typeface="+mn-cs"/>
              </a:rPr>
              <a:t>Предлагаемые решения:</a:t>
            </a: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Управление технологическими процессами (АСУТП)</a:t>
            </a: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Управление производственными процессами </a:t>
            </a:r>
            <a:br>
              <a:rPr lang="ru-RU" sz="1200" dirty="0">
                <a:cs typeface="+mn-cs"/>
              </a:rPr>
            </a:br>
            <a:r>
              <a:rPr lang="ru-RU" sz="1200" dirty="0">
                <a:cs typeface="+mn-cs"/>
              </a:rPr>
              <a:t>(диспетчеризация и </a:t>
            </a:r>
            <a:r>
              <a:rPr lang="en-US" sz="1200" dirty="0">
                <a:cs typeface="+mn-cs"/>
              </a:rPr>
              <a:t>MES)</a:t>
            </a: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Управление основными производственными фондами </a:t>
            </a:r>
            <a:br>
              <a:rPr lang="ru-RU" sz="1200" dirty="0">
                <a:cs typeface="+mn-cs"/>
              </a:rPr>
            </a:br>
            <a:r>
              <a:rPr lang="ru-RU" sz="1200" dirty="0">
                <a:cs typeface="+mn-cs"/>
              </a:rPr>
              <a:t>(ТОРО и </a:t>
            </a:r>
            <a:r>
              <a:rPr lang="en-US" sz="1200" dirty="0">
                <a:cs typeface="+mn-cs"/>
              </a:rPr>
              <a:t>EAM)</a:t>
            </a:r>
            <a:endParaRPr lang="ru-RU" sz="1200" dirty="0">
              <a:cs typeface="+mn-cs"/>
            </a:endParaRPr>
          </a:p>
          <a:p>
            <a:pPr marL="361950" indent="-180975">
              <a:spcBef>
                <a:spcPts val="600"/>
              </a:spcBef>
              <a:buClr>
                <a:srgbClr val="00A249"/>
              </a:buClr>
              <a:buFont typeface="Wingdings" pitchFamily="2" charset="2"/>
              <a:buChar char="ü"/>
              <a:defRPr/>
            </a:pPr>
            <a:r>
              <a:rPr lang="ru-RU" sz="1200" dirty="0">
                <a:cs typeface="+mn-cs"/>
              </a:rPr>
              <a:t>Интеграционные сервисы между производственными и учетными информационными системами</a:t>
            </a:r>
          </a:p>
        </p:txBody>
      </p:sp>
      <p:pic>
        <p:nvPicPr>
          <p:cNvPr id="13319" name="Рисунок 9" descr="sb10069263c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3065463"/>
            <a:ext cx="206851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0" descr="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5"/>
          <a:stretch>
            <a:fillRect/>
          </a:stretch>
        </p:blipFill>
        <p:spPr bwMode="auto">
          <a:xfrm>
            <a:off x="6561138" y="1552575"/>
            <a:ext cx="20621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9" descr="hom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545013"/>
            <a:ext cx="208756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 descr="bottom_lin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85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1" descr="up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452438" y="588963"/>
            <a:ext cx="52149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500" b="1" dirty="0">
                <a:solidFill>
                  <a:schemeClr val="bg1"/>
                </a:solidFill>
              </a:rPr>
              <a:t>Магазин облачных </a:t>
            </a:r>
            <a:r>
              <a:rPr lang="en-US" sz="1500" b="1" dirty="0" smtClean="0">
                <a:solidFill>
                  <a:schemeClr val="bg1"/>
                </a:solidFill>
              </a:rPr>
              <a:t/>
            </a:r>
            <a:br>
              <a:rPr lang="en-US" sz="1500" b="1" dirty="0" smtClean="0">
                <a:solidFill>
                  <a:schemeClr val="bg1"/>
                </a:solidFill>
              </a:rPr>
            </a:br>
            <a:r>
              <a:rPr lang="ru-RU" sz="1500" b="1" dirty="0" smtClean="0">
                <a:solidFill>
                  <a:schemeClr val="bg1"/>
                </a:solidFill>
              </a:rPr>
              <a:t>сервисов </a:t>
            </a:r>
            <a:r>
              <a:rPr lang="en-US" sz="1500" b="1" dirty="0" smtClean="0">
                <a:solidFill>
                  <a:schemeClr val="bg1"/>
                </a:solidFill>
              </a:rPr>
              <a:t>i-Oblako.ru</a:t>
            </a:r>
            <a:endParaRPr lang="ru-RU" sz="1500" b="1" dirty="0" smtClean="0">
              <a:solidFill>
                <a:schemeClr val="bg1"/>
              </a:solidFill>
            </a:endParaRPr>
          </a:p>
        </p:txBody>
      </p:sp>
      <p:pic>
        <p:nvPicPr>
          <p:cNvPr id="17" name="Рисунок 5" descr="bottom_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86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292" y="1455809"/>
            <a:ext cx="8235508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800"/>
              </a:spcBef>
              <a:buClr>
                <a:srgbClr val="FCAB08"/>
              </a:buClr>
              <a:defRPr/>
            </a:pPr>
            <a:r>
              <a:rPr lang="ru-RU" sz="14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В 2011 </a:t>
            </a:r>
            <a:r>
              <a:rPr lang="ru-RU" sz="1400" b="1" dirty="0" smtClean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году </a:t>
            </a:r>
            <a:r>
              <a:rPr lang="ru-RU" sz="14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компания «Ай-</a:t>
            </a:r>
            <a:r>
              <a:rPr lang="ru-RU" sz="1400" b="1" dirty="0" err="1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Теко</a:t>
            </a:r>
            <a:r>
              <a:rPr lang="ru-RU" sz="14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» </a:t>
            </a:r>
            <a:r>
              <a:rPr lang="ru-RU" sz="1400" b="1" dirty="0" smtClean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открыла </a:t>
            </a:r>
            <a:r>
              <a:rPr lang="ru-RU" sz="14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магазин </a:t>
            </a:r>
            <a:r>
              <a:rPr lang="ru-RU" sz="1400" b="1" dirty="0" smtClean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ru-RU" sz="1400" b="1" dirty="0" smtClean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</a:br>
            <a:r>
              <a:rPr lang="ru-RU" sz="1400" b="1" dirty="0" smtClean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облачных </a:t>
            </a:r>
            <a:r>
              <a:rPr lang="ru-RU" sz="14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сервисов </a:t>
            </a:r>
            <a:r>
              <a:rPr lang="ru-RU" sz="1400" b="1" dirty="0" smtClean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i-Oblako.ru.</a:t>
            </a:r>
          </a:p>
          <a:p>
            <a:pPr marL="538163" lvl="1" indent="-269875">
              <a:spcBef>
                <a:spcPts val="18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 smtClean="0"/>
              <a:t>Лучшие </a:t>
            </a:r>
            <a:r>
              <a:rPr lang="ru-RU" sz="1200" dirty="0"/>
              <a:t>облачные услуги, предназначенные для различных масштабов и потребностей бизнеса</a:t>
            </a:r>
          </a:p>
          <a:p>
            <a:pPr marL="538163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/>
              <a:t>Удобные и многофункциональные офисные приложения и средства коллективной работы</a:t>
            </a:r>
            <a:endParaRPr lang="en-US" sz="1200" dirty="0"/>
          </a:p>
          <a:p>
            <a:pPr marL="538163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/>
              <a:t>Системы для комплексной автоматизации и оптимизации бизнеса и управления маркетингом</a:t>
            </a:r>
          </a:p>
          <a:p>
            <a:pPr marL="903287" lvl="2" indent="-1714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200" dirty="0"/>
              <a:t>CRM</a:t>
            </a:r>
            <a:endParaRPr lang="ru-RU" sz="1200" dirty="0"/>
          </a:p>
          <a:p>
            <a:pPr marL="903287" lvl="2" indent="-171450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sz="1200" dirty="0"/>
              <a:t>Бухгалтерия</a:t>
            </a:r>
          </a:p>
          <a:p>
            <a:pPr marL="903287" lvl="2" indent="-171450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sz="1200" dirty="0"/>
              <a:t>Управление персоналом</a:t>
            </a:r>
          </a:p>
          <a:p>
            <a:pPr marL="903287" lvl="2" indent="-171450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sz="1200" dirty="0"/>
              <a:t>Управление торговлей</a:t>
            </a:r>
          </a:p>
          <a:p>
            <a:pPr marL="903287" lvl="2" indent="-171450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sz="1200" dirty="0"/>
              <a:t>Контроль исполнения поручений</a:t>
            </a:r>
          </a:p>
          <a:p>
            <a:pPr marL="903287" lvl="2" indent="-171450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ru-RU" sz="1200" dirty="0" err="1"/>
              <a:t>Service</a:t>
            </a:r>
            <a:r>
              <a:rPr lang="ru-RU" sz="1200" dirty="0"/>
              <a:t> </a:t>
            </a:r>
            <a:r>
              <a:rPr lang="en-US" sz="1200" dirty="0" smtClean="0"/>
              <a:t>D</a:t>
            </a:r>
            <a:r>
              <a:rPr lang="ru-RU" sz="1200" dirty="0" err="1" smtClean="0"/>
              <a:t>esk</a:t>
            </a:r>
            <a:r>
              <a:rPr lang="ru-RU" sz="1200" dirty="0"/>
              <a:t>  и др.</a:t>
            </a:r>
            <a:endParaRPr lang="en-US" sz="1200" dirty="0"/>
          </a:p>
          <a:p>
            <a:pPr marL="452438" lvl="1" indent="-184150">
              <a:spcBef>
                <a:spcPts val="12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/>
              <a:t>Специализированные отраслевые </a:t>
            </a:r>
            <a:r>
              <a:rPr lang="ru-RU" sz="1200" dirty="0" smtClean="0"/>
              <a:t>и </a:t>
            </a:r>
            <a:r>
              <a:rPr lang="ru-RU" sz="1200" dirty="0"/>
              <a:t>инфраструктурные </a:t>
            </a:r>
            <a:r>
              <a:rPr lang="ru-RU" sz="1200" dirty="0" smtClean="0"/>
              <a:t>решения:</a:t>
            </a:r>
            <a:r>
              <a:rPr lang="en-US" sz="1200" dirty="0" smtClean="0"/>
              <a:t> </a:t>
            </a:r>
            <a:r>
              <a:rPr lang="ru-RU" sz="1200" dirty="0" smtClean="0"/>
              <a:t>видеоконференцсвязь, мониторинг, автотранспорта, дистанционное образование, портал </a:t>
            </a:r>
            <a:r>
              <a:rPr lang="ru-RU" sz="1200" dirty="0"/>
              <a:t>ЖКХ и др.</a:t>
            </a:r>
          </a:p>
        </p:txBody>
      </p:sp>
    </p:spTree>
    <p:extLst>
      <p:ext uri="{BB962C8B-B14F-4D97-AF65-F5344CB8AC3E}">
        <p14:creationId xmlns:p14="http://schemas.microsoft.com/office/powerpoint/2010/main" val="40524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1" descr="up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442913" y="588963"/>
            <a:ext cx="52149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500" b="1" dirty="0">
                <a:solidFill>
                  <a:schemeClr val="bg1"/>
                </a:solidFill>
              </a:rPr>
              <a:t>Магазин облачных сервисов </a:t>
            </a:r>
            <a:r>
              <a:rPr lang="en-US" sz="1500" b="1" dirty="0" smtClean="0">
                <a:solidFill>
                  <a:schemeClr val="bg1"/>
                </a:solidFill>
              </a:rPr>
              <a:t/>
            </a:r>
            <a:br>
              <a:rPr lang="en-US" sz="1500" b="1" dirty="0" smtClean="0">
                <a:solidFill>
                  <a:schemeClr val="bg1"/>
                </a:solidFill>
              </a:rPr>
            </a:br>
            <a:r>
              <a:rPr lang="en-US" sz="1500" b="1" dirty="0" smtClean="0">
                <a:solidFill>
                  <a:schemeClr val="bg1"/>
                </a:solidFill>
              </a:rPr>
              <a:t>i-Oblako.ru</a:t>
            </a:r>
            <a:r>
              <a:rPr lang="ru-RU" sz="1500" b="1" dirty="0" smtClean="0">
                <a:solidFill>
                  <a:schemeClr val="bg1"/>
                </a:solidFill>
              </a:rPr>
              <a:t>: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ru-RU" sz="1500" dirty="0" smtClean="0">
                <a:solidFill>
                  <a:schemeClr val="bg1"/>
                </a:solidFill>
              </a:rPr>
              <a:t>услуги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17" name="Рисунок 5" descr="bottom_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87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292" y="1412777"/>
            <a:ext cx="84072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Дополнительные услуги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Помощь в переносе данных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Обеспечение соответствия ФЗ-152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Обучение облачным технологиям и сервисам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Непрерывная поддержка пользователей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Интеграция облаков с внутренней инфраструктурой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Интеграция облачных сервисов между собой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Заказные конфигурации на базе публичных 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облаков</a:t>
            </a:r>
          </a:p>
          <a:p>
            <a:pPr marL="358775" lvl="1" indent="-176213">
              <a:spcBef>
                <a:spcPts val="600"/>
              </a:spcBef>
              <a:buClr>
                <a:srgbClr val="FCAB08"/>
              </a:buClr>
              <a:buFont typeface="Wingdings" pitchFamily="2" charset="2"/>
              <a:buChar char="§"/>
              <a:defRPr/>
            </a:pPr>
            <a:endParaRPr lang="ru-RU" sz="1200" dirty="0" smtClean="0">
              <a:ea typeface="Verdana" pitchFamily="34" charset="0"/>
              <a:cs typeface="Verdana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200" b="1" dirty="0">
                <a:solidFill>
                  <a:srgbClr val="00A249"/>
                </a:solidFill>
                <a:ea typeface="Verdana" pitchFamily="34" charset="0"/>
                <a:cs typeface="Verdana" pitchFamily="34" charset="0"/>
              </a:rPr>
              <a:t>Облачные сервисы для СМБ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Собственные уникальные сервисы 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компании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: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 «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I-</a:t>
            </a:r>
            <a:r>
              <a:rPr lang="en-US" sz="1200" dirty="0" err="1" smtClean="0">
                <a:ea typeface="Verdana" pitchFamily="34" charset="0"/>
                <a:cs typeface="Verdana" pitchFamily="34" charset="0"/>
              </a:rPr>
              <a:t>Teco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1200" dirty="0" err="1" smtClean="0">
                <a:ea typeface="Verdana" pitchFamily="34" charset="0"/>
                <a:cs typeface="Verdana" pitchFamily="34" charset="0"/>
              </a:rPr>
              <a:t>OpenStack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 Cloud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», 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«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I-</a:t>
            </a:r>
            <a:r>
              <a:rPr lang="en-US" sz="1200" dirty="0" err="1">
                <a:ea typeface="Verdana" pitchFamily="34" charset="0"/>
                <a:cs typeface="Verdana" pitchFamily="34" charset="0"/>
              </a:rPr>
              <a:t>Teco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 Service 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Desk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», «I-</a:t>
            </a:r>
            <a:r>
              <a:rPr lang="en-US" sz="1200" dirty="0" err="1">
                <a:ea typeface="Verdana" pitchFamily="34" charset="0"/>
                <a:cs typeface="Verdana" pitchFamily="34" charset="0"/>
              </a:rPr>
              <a:t>Teco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Enterprise Cloud» 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и 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«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I-</a:t>
            </a:r>
            <a:r>
              <a:rPr lang="en-US" sz="1200" dirty="0" err="1">
                <a:ea typeface="Verdana" pitchFamily="34" charset="0"/>
                <a:cs typeface="Verdana" pitchFamily="34" charset="0"/>
              </a:rPr>
              <a:t>Teco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 </a:t>
            </a:r>
            <a:r>
              <a:rPr lang="en-US" sz="1200" dirty="0" err="1">
                <a:ea typeface="Verdana" pitchFamily="34" charset="0"/>
                <a:cs typeface="Verdana" pitchFamily="34" charset="0"/>
              </a:rPr>
              <a:t>CloudOffice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» 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Отраслевые решения и сервисы 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компаний-партнеров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: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«КОРУС Консалтинг», «Мой склад», </a:t>
            </a:r>
            <a:br>
              <a:rPr lang="ru-RU" sz="1200" dirty="0"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ea typeface="Verdana" pitchFamily="34" charset="0"/>
                <a:cs typeface="Verdana" pitchFamily="34" charset="0"/>
              </a:rPr>
              <a:t>«</a:t>
            </a:r>
            <a:r>
              <a:rPr lang="ru-RU" sz="1200" dirty="0" err="1">
                <a:ea typeface="Verdana" pitchFamily="34" charset="0"/>
                <a:cs typeface="Verdana" pitchFamily="34" charset="0"/>
              </a:rPr>
              <a:t>Мегаплан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», «ИТС-Софт» </a:t>
            </a:r>
          </a:p>
          <a:p>
            <a:pPr marL="452438" lvl="1" indent="-269875">
              <a:spcBef>
                <a:spcPts val="600"/>
              </a:spcBef>
              <a:buClr>
                <a:srgbClr val="138F3C"/>
              </a:buClr>
              <a:buFont typeface="Wingdings" pitchFamily="2" charset="2"/>
              <a:buChar char="ü"/>
              <a:defRPr/>
            </a:pPr>
            <a:r>
              <a:rPr lang="ru-RU" sz="1200" dirty="0">
                <a:ea typeface="Verdana" pitchFamily="34" charset="0"/>
                <a:cs typeface="Verdana" pitchFamily="34" charset="0"/>
              </a:rPr>
              <a:t>Сервисы ведущих производителей </a:t>
            </a:r>
            <a:r>
              <a:rPr lang="ru-RU" sz="1200" dirty="0" err="1">
                <a:ea typeface="Verdana" pitchFamily="34" charset="0"/>
                <a:cs typeface="Verdana" pitchFamily="34" charset="0"/>
              </a:rPr>
              <a:t>SaaS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: </a:t>
            </a:r>
            <a:r>
              <a:rPr lang="ru-RU" sz="1200" dirty="0" err="1">
                <a:ea typeface="Verdana" pitchFamily="34" charset="0"/>
                <a:cs typeface="Verdana" pitchFamily="34" charset="0"/>
              </a:rPr>
              <a:t>Google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1200" dirty="0" err="1">
                <a:ea typeface="Verdana" pitchFamily="34" charset="0"/>
                <a:cs typeface="Verdana" pitchFamily="34" charset="0"/>
              </a:rPr>
              <a:t>Apps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, «1С», </a:t>
            </a:r>
            <a:r>
              <a:rPr lang="ru-RU" sz="1200" dirty="0" err="1">
                <a:ea typeface="Verdana" pitchFamily="34" charset="0"/>
                <a:cs typeface="Verdana" pitchFamily="34" charset="0"/>
              </a:rPr>
              <a:t>Office</a:t>
            </a:r>
            <a:r>
              <a:rPr lang="ru-RU" sz="1200" dirty="0">
                <a:ea typeface="Verdana" pitchFamily="34" charset="0"/>
                <a:cs typeface="Verdana" pitchFamily="34" charset="0"/>
              </a:rPr>
              <a:t> 365 от компании </a:t>
            </a:r>
            <a:r>
              <a:rPr lang="ru-RU" sz="1200" dirty="0" err="1">
                <a:ea typeface="Verdana" pitchFamily="34" charset="0"/>
                <a:cs typeface="Verdana" pitchFamily="34" charset="0"/>
              </a:rPr>
              <a:t>Microsoft</a:t>
            </a:r>
            <a:endParaRPr lang="ru-RU" sz="1200" dirty="0">
              <a:ea typeface="Verdana" pitchFamily="34" charset="0"/>
              <a:cs typeface="Verdana" pitchFamily="34" charset="0"/>
            </a:endParaRPr>
          </a:p>
          <a:p>
            <a:pPr marL="358775" lvl="1" indent="-176213">
              <a:spcBef>
                <a:spcPts val="600"/>
              </a:spcBef>
              <a:buClr>
                <a:srgbClr val="FCAB08"/>
              </a:buClr>
              <a:buFont typeface="Wingdings" pitchFamily="2" charset="2"/>
              <a:buChar char="§"/>
              <a:defRPr/>
            </a:pPr>
            <a:endParaRPr lang="ru-RU" sz="1200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09" y="5798777"/>
            <a:ext cx="873827" cy="582551"/>
          </a:xfrm>
          <a:prstGeom prst="rect">
            <a:avLst/>
          </a:prstGeom>
        </p:spPr>
      </p:pic>
      <p:graphicFrame>
        <p:nvGraphicFramePr>
          <p:cNvPr id="55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053541"/>
              </p:ext>
            </p:extLst>
          </p:nvPr>
        </p:nvGraphicFramePr>
        <p:xfrm>
          <a:off x="4674521" y="1487506"/>
          <a:ext cx="4321175" cy="4749806"/>
        </p:xfrm>
        <a:graphic>
          <a:graphicData uri="http://schemas.openxmlformats.org/drawingml/2006/table">
            <a:tbl>
              <a:tblPr/>
              <a:tblGrid>
                <a:gridCol w="1296987"/>
                <a:gridCol w="3024188"/>
              </a:tblGrid>
              <a:tr h="5288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3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3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7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3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2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Рисунок 1" descr="up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863" y="712788"/>
            <a:ext cx="52149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cs typeface="+mn-cs"/>
              </a:rPr>
              <a:t>Партнерские статусы</a:t>
            </a:r>
            <a:endParaRPr lang="ru-RU" sz="1600" spc="-5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99537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65715"/>
              </p:ext>
            </p:extLst>
          </p:nvPr>
        </p:nvGraphicFramePr>
        <p:xfrm>
          <a:off x="179388" y="1476375"/>
          <a:ext cx="4321175" cy="4623513"/>
        </p:xfrm>
        <a:graphic>
          <a:graphicData uri="http://schemas.openxmlformats.org/drawingml/2006/table">
            <a:tbl>
              <a:tblPr/>
              <a:tblGrid>
                <a:gridCol w="1296987"/>
                <a:gridCol w="3024188"/>
              </a:tblGrid>
              <a:tr h="5486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9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4" name="Rectangle 210"/>
          <p:cNvSpPr>
            <a:spLocks noChangeArrowheads="1"/>
          </p:cNvSpPr>
          <p:nvPr/>
        </p:nvSpPr>
        <p:spPr bwMode="auto">
          <a:xfrm>
            <a:off x="1514103" y="1601200"/>
            <a:ext cx="2808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Серебряный партнер </a:t>
            </a:r>
            <a:endParaRPr lang="en-US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5" name="Rectangle 6"/>
          <p:cNvSpPr>
            <a:spLocks noChangeArrowheads="1"/>
          </p:cNvSpPr>
          <p:nvPr/>
        </p:nvSpPr>
        <p:spPr bwMode="auto">
          <a:xfrm>
            <a:off x="1475655" y="2159124"/>
            <a:ext cx="2879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Elite Data Center Partner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6" name="Rectangle 26"/>
          <p:cNvSpPr>
            <a:spLocks noChangeArrowheads="1"/>
          </p:cNvSpPr>
          <p:nvPr/>
        </p:nvSpPr>
        <p:spPr bwMode="auto">
          <a:xfrm>
            <a:off x="1476375" y="2684747"/>
            <a:ext cx="17588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Серебряный партнер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7" name="Rectangle 6"/>
          <p:cNvSpPr>
            <a:spLocks noChangeArrowheads="1"/>
          </p:cNvSpPr>
          <p:nvPr/>
        </p:nvSpPr>
        <p:spPr bwMode="auto">
          <a:xfrm>
            <a:off x="1475656" y="3197383"/>
            <a:ext cx="2879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Premier Partner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8" name="Rectangle 23"/>
          <p:cNvSpPr>
            <a:spLocks noChangeArrowheads="1"/>
          </p:cNvSpPr>
          <p:nvPr/>
        </p:nvSpPr>
        <p:spPr bwMode="auto">
          <a:xfrm>
            <a:off x="1519739" y="3717032"/>
            <a:ext cx="20441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Premier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Alliance</a:t>
            </a:r>
            <a:r>
              <a:rPr lang="ru-RU" sz="1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9" name="Text Box 5"/>
          <p:cNvSpPr txBox="1">
            <a:spLocks noChangeArrowheads="1"/>
          </p:cNvSpPr>
          <p:nvPr/>
        </p:nvSpPr>
        <p:spPr bwMode="auto">
          <a:xfrm>
            <a:off x="1495186" y="4247907"/>
            <a:ext cx="2879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 dirty="0"/>
              <a:t>BSI Certified partner (ISO 20000)</a:t>
            </a:r>
            <a:endParaRPr lang="en-US" sz="1000" dirty="0">
              <a:solidFill>
                <a:srgbClr val="333333"/>
              </a:solidFill>
            </a:endParaRPr>
          </a:p>
        </p:txBody>
      </p:sp>
      <p:sp>
        <p:nvSpPr>
          <p:cNvPr id="30780" name="Text Box 26"/>
          <p:cNvSpPr txBox="1">
            <a:spLocks noChangeArrowheads="1"/>
          </p:cNvSpPr>
          <p:nvPr/>
        </p:nvSpPr>
        <p:spPr bwMode="auto">
          <a:xfrm>
            <a:off x="1475656" y="4725144"/>
            <a:ext cx="2447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 dirty="0"/>
              <a:t>Silver</a:t>
            </a:r>
            <a:r>
              <a:rPr lang="ru-RU" sz="1000" b="1" dirty="0"/>
              <a:t> </a:t>
            </a:r>
            <a:r>
              <a:rPr lang="ru-RU" sz="1000" b="1" dirty="0" err="1"/>
              <a:t>Partner</a:t>
            </a:r>
            <a:endParaRPr lang="ru-RU" sz="1000" b="1" dirty="0"/>
          </a:p>
          <a:p>
            <a:r>
              <a:rPr lang="ru-RU" altLang="ja-JP" sz="1000" b="1" dirty="0" err="1"/>
              <a:t>Check</a:t>
            </a:r>
            <a:r>
              <a:rPr lang="ru-RU" altLang="ja-JP" sz="1000" b="1" dirty="0"/>
              <a:t> </a:t>
            </a:r>
            <a:r>
              <a:rPr lang="ru-RU" altLang="ja-JP" sz="1000" b="1" dirty="0" err="1"/>
              <a:t>Point</a:t>
            </a:r>
            <a:r>
              <a:rPr lang="ru-RU" altLang="ja-JP" sz="1000" b="1" dirty="0"/>
              <a:t> </a:t>
            </a:r>
            <a:r>
              <a:rPr lang="ru-RU" altLang="ja-JP" sz="1000" b="1" dirty="0" err="1"/>
              <a:t>Certified</a:t>
            </a:r>
            <a:r>
              <a:rPr lang="ru-RU" altLang="ja-JP" sz="1000" b="1" dirty="0"/>
              <a:t> </a:t>
            </a:r>
            <a:r>
              <a:rPr lang="ru-RU" altLang="ja-JP" sz="1000" b="1" dirty="0" err="1"/>
              <a:t>Collaborative</a:t>
            </a:r>
            <a:r>
              <a:rPr lang="ru-RU" altLang="ja-JP" sz="1000" b="1" dirty="0"/>
              <a:t> </a:t>
            </a:r>
            <a:r>
              <a:rPr lang="ru-RU" altLang="ja-JP" sz="1000" b="1" dirty="0" err="1"/>
              <a:t>Support</a:t>
            </a:r>
            <a:r>
              <a:rPr lang="ru-RU" altLang="ja-JP" sz="1000" b="1" dirty="0"/>
              <a:t> </a:t>
            </a:r>
            <a:r>
              <a:rPr lang="ru-RU" altLang="ja-JP" sz="1000" b="1" dirty="0" err="1"/>
              <a:t>Provider</a:t>
            </a:r>
            <a:r>
              <a:rPr lang="ru-RU" altLang="ja-JP" sz="1000" b="1" dirty="0"/>
              <a:t> (</a:t>
            </a:r>
            <a:r>
              <a:rPr lang="en-US" altLang="ja-JP" sz="1000" b="1" dirty="0"/>
              <a:t>CCSP)</a:t>
            </a:r>
            <a:r>
              <a:rPr lang="ru-RU" altLang="ja-JP" sz="1000" b="1" dirty="0"/>
              <a:t> </a:t>
            </a:r>
            <a:endParaRPr lang="ru-RU" sz="1000" b="1" dirty="0"/>
          </a:p>
        </p:txBody>
      </p:sp>
      <p:sp>
        <p:nvSpPr>
          <p:cNvPr id="30783" name="Rectangle 15"/>
          <p:cNvSpPr>
            <a:spLocks noChangeArrowheads="1"/>
          </p:cNvSpPr>
          <p:nvPr/>
        </p:nvSpPr>
        <p:spPr bwMode="auto">
          <a:xfrm>
            <a:off x="1495206" y="5507907"/>
            <a:ext cx="30141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Золотой партнер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Cisco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Customer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Satisfaction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Excellence</a:t>
            </a:r>
            <a:endParaRPr lang="en-US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Cisco Identity Services Engine Partner</a:t>
            </a:r>
          </a:p>
        </p:txBody>
      </p:sp>
      <p:sp>
        <p:nvSpPr>
          <p:cNvPr id="30784" name="Rectangle 17"/>
          <p:cNvSpPr>
            <a:spLocks noChangeArrowheads="1"/>
          </p:cNvSpPr>
          <p:nvPr/>
        </p:nvSpPr>
        <p:spPr bwMode="auto">
          <a:xfrm>
            <a:off x="6031684" y="1631715"/>
            <a:ext cx="284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Gold Solution Advisor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5" name="Text Box 24"/>
          <p:cNvSpPr txBox="1">
            <a:spLocks noChangeArrowheads="1"/>
          </p:cNvSpPr>
          <p:nvPr/>
        </p:nvSpPr>
        <p:spPr bwMode="auto">
          <a:xfrm>
            <a:off x="6014914" y="2704255"/>
            <a:ext cx="295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 dirty="0"/>
              <a:t>Dell Preferred </a:t>
            </a:r>
            <a:r>
              <a:rPr lang="en-US" sz="1000" b="1" dirty="0" smtClean="0"/>
              <a:t>Partner</a:t>
            </a:r>
            <a:endParaRPr lang="ru-RU" sz="1000" b="1" dirty="0" smtClean="0"/>
          </a:p>
          <a:p>
            <a:r>
              <a:rPr lang="en-US" sz="1000" b="1" dirty="0"/>
              <a:t>Dell </a:t>
            </a:r>
            <a:r>
              <a:rPr lang="en-US" sz="1000" b="1" dirty="0" smtClean="0"/>
              <a:t>Software Elite Partner</a:t>
            </a:r>
            <a:endParaRPr lang="ru-RU" sz="1000" b="1" dirty="0"/>
          </a:p>
        </p:txBody>
      </p:sp>
      <p:sp>
        <p:nvSpPr>
          <p:cNvPr id="30786" name="Rectangle 22"/>
          <p:cNvSpPr>
            <a:spLocks noChangeArrowheads="1"/>
          </p:cNvSpPr>
          <p:nvPr/>
        </p:nvSpPr>
        <p:spPr bwMode="auto">
          <a:xfrm>
            <a:off x="6031684" y="3254787"/>
            <a:ext cx="803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Партнер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7" name="Rectangle 25"/>
          <p:cNvSpPr>
            <a:spLocks noChangeArrowheads="1"/>
          </p:cNvSpPr>
          <p:nvPr/>
        </p:nvSpPr>
        <p:spPr bwMode="auto">
          <a:xfrm>
            <a:off x="6018024" y="3645024"/>
            <a:ext cx="3018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Velocity²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Premier</a:t>
            </a: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Solution</a:t>
            </a: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и</a:t>
            </a:r>
          </a:p>
          <a:p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Affiliate Partner </a:t>
            </a:r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</a:t>
            </a:r>
            <a:r>
              <a:rPr lang="ru-R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программе </a:t>
            </a:r>
            <a:r>
              <a:rPr lang="en-US" sz="1000" b="1" dirty="0">
                <a:ea typeface="Verdana" pitchFamily="34" charset="0"/>
                <a:cs typeface="Verdana" pitchFamily="34" charset="0"/>
              </a:rPr>
              <a:t>EMC </a:t>
            </a:r>
            <a:r>
              <a:rPr lang="en-US" sz="1000" b="1" dirty="0" err="1">
                <a:ea typeface="Verdana" pitchFamily="34" charset="0"/>
                <a:cs typeface="Verdana" pitchFamily="34" charset="0"/>
              </a:rPr>
              <a:t>Documentum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" name="Рисунок 5" descr="bottom_lin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88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3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" y="1519445"/>
            <a:ext cx="857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7" descr="apc_scheid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2055791"/>
            <a:ext cx="9366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AVAY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4" y="2684747"/>
            <a:ext cx="9366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3197383"/>
            <a:ext cx="1047750" cy="200025"/>
          </a:xfrm>
          <a:prstGeom prst="rect">
            <a:avLst/>
          </a:prstGeom>
        </p:spPr>
      </p:pic>
      <p:pic>
        <p:nvPicPr>
          <p:cNvPr id="48" name="Picture 25" descr="brocade_thum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648074"/>
            <a:ext cx="86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6" descr="BSI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1" y="4247907"/>
            <a:ext cx="7048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AVAYA">
            <a:hlinkClick r:id="rId9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5006975"/>
            <a:ext cx="11398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18" descr="cisco_log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" y="5583211"/>
            <a:ext cx="7207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16" descr="Citrix_corporate_logo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27" y="1569009"/>
            <a:ext cx="93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43" y="2718208"/>
            <a:ext cx="945632" cy="32115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81" y="3284984"/>
            <a:ext cx="1239092" cy="247818"/>
          </a:xfrm>
          <a:prstGeom prst="rect">
            <a:avLst/>
          </a:prstGeom>
        </p:spPr>
      </p:pic>
      <p:pic>
        <p:nvPicPr>
          <p:cNvPr id="58" name="Picture 11" descr="emc_logo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25" y="3717032"/>
            <a:ext cx="9207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52" y="4293096"/>
            <a:ext cx="1181100" cy="295275"/>
          </a:xfrm>
          <a:prstGeom prst="rect">
            <a:avLst/>
          </a:prstGeom>
        </p:spPr>
      </p:pic>
      <p:sp>
        <p:nvSpPr>
          <p:cNvPr id="41" name="Rectangle 210"/>
          <p:cNvSpPr>
            <a:spLocks noChangeArrowheads="1"/>
          </p:cNvSpPr>
          <p:nvPr/>
        </p:nvSpPr>
        <p:spPr bwMode="auto">
          <a:xfrm>
            <a:off x="6012184" y="4293096"/>
            <a:ext cx="2808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Серебряный партнер </a:t>
            </a:r>
            <a:endParaRPr lang="en-US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25" y="2081349"/>
            <a:ext cx="1190625" cy="438150"/>
          </a:xfrm>
          <a:prstGeom prst="rect">
            <a:avLst/>
          </a:prstGeom>
        </p:spPr>
      </p:pic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5996227" y="2233433"/>
            <a:ext cx="295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 dirty="0" err="1"/>
              <a:t>CommVault</a:t>
            </a:r>
            <a:r>
              <a:rPr lang="en-US" sz="1000" b="1" dirty="0"/>
              <a:t> Authorized Partner </a:t>
            </a:r>
            <a:endParaRPr lang="ru-RU" sz="1000" b="1" dirty="0"/>
          </a:p>
        </p:txBody>
      </p:sp>
      <p:pic>
        <p:nvPicPr>
          <p:cNvPr id="61" name="Picture 2" descr="http://www.xard.ru/post/15796/imag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10" y="4792543"/>
            <a:ext cx="671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6018565" y="4797152"/>
            <a:ext cx="2879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Select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3" name="Picture 26" descr="GFi_log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00" y="5264876"/>
            <a:ext cx="1143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26"/>
          <p:cNvSpPr>
            <a:spLocks noChangeArrowheads="1"/>
          </p:cNvSpPr>
          <p:nvPr/>
        </p:nvSpPr>
        <p:spPr bwMode="auto">
          <a:xfrm>
            <a:off x="6012160" y="5336990"/>
            <a:ext cx="1664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smtClean="0">
                <a:ea typeface="Verdana" pitchFamily="34" charset="0"/>
                <a:cs typeface="Verdana" pitchFamily="34" charset="0"/>
              </a:rPr>
              <a:t>Бронзовый</a:t>
            </a:r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партнер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6084168" y="5847075"/>
            <a:ext cx="803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smtClean="0">
                <a:ea typeface="Verdana" pitchFamily="34" charset="0"/>
                <a:cs typeface="Verdana" pitchFamily="34" charset="0"/>
              </a:rPr>
              <a:t>Партнер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303636"/>
              </p:ext>
            </p:extLst>
          </p:nvPr>
        </p:nvGraphicFramePr>
        <p:xfrm>
          <a:off x="4676493" y="1484784"/>
          <a:ext cx="4360003" cy="4536504"/>
        </p:xfrm>
        <a:graphic>
          <a:graphicData uri="http://schemas.openxmlformats.org/drawingml/2006/table">
            <a:tbl>
              <a:tblPr/>
              <a:tblGrid>
                <a:gridCol w="1296987"/>
                <a:gridCol w="3063016"/>
              </a:tblGrid>
              <a:tr h="1236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3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2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1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Рисунок 1" descr="up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863" y="712788"/>
            <a:ext cx="52149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cs typeface="+mn-cs"/>
              </a:rPr>
              <a:t>Партнерские статусы</a:t>
            </a:r>
            <a:endParaRPr lang="ru-RU" sz="1600" spc="-5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99537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85925"/>
              </p:ext>
            </p:extLst>
          </p:nvPr>
        </p:nvGraphicFramePr>
        <p:xfrm>
          <a:off x="179388" y="1476375"/>
          <a:ext cx="4321175" cy="4688929"/>
        </p:xfrm>
        <a:graphic>
          <a:graphicData uri="http://schemas.openxmlformats.org/drawingml/2006/table">
            <a:tbl>
              <a:tblPr/>
              <a:tblGrid>
                <a:gridCol w="1296987"/>
                <a:gridCol w="3024188"/>
              </a:tblGrid>
              <a:tr h="5486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3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7" name="Rectangle 6"/>
          <p:cNvSpPr>
            <a:spLocks noChangeArrowheads="1"/>
          </p:cNvSpPr>
          <p:nvPr/>
        </p:nvSpPr>
        <p:spPr bwMode="auto">
          <a:xfrm>
            <a:off x="1518263" y="1627029"/>
            <a:ext cx="2879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TrueNorth</a:t>
            </a: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Silver </a:t>
            </a: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Solutions Partner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30778" name="Rectangle 23"/>
          <p:cNvSpPr>
            <a:spLocks noChangeArrowheads="1"/>
          </p:cNvSpPr>
          <p:nvPr/>
        </p:nvSpPr>
        <p:spPr bwMode="auto">
          <a:xfrm>
            <a:off x="1547664" y="2132856"/>
            <a:ext cx="20201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Premier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Business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79" name="Text Box 5"/>
          <p:cNvSpPr txBox="1">
            <a:spLocks noChangeArrowheads="1"/>
          </p:cNvSpPr>
          <p:nvPr/>
        </p:nvSpPr>
        <p:spPr bwMode="auto">
          <a:xfrm>
            <a:off x="1490966" y="2674613"/>
            <a:ext cx="2879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000" b="1" dirty="0" err="1"/>
              <a:t>InfoWatch</a:t>
            </a:r>
            <a:r>
              <a:rPr lang="en-US" sz="1000" b="1" dirty="0"/>
              <a:t> Security Integrator</a:t>
            </a:r>
            <a:endParaRPr lang="ru-RU" sz="1000" b="1" dirty="0"/>
          </a:p>
          <a:p>
            <a:pPr eaLnBrk="1" hangingPunct="1"/>
            <a:endParaRPr lang="en-US" sz="1000" dirty="0">
              <a:solidFill>
                <a:srgbClr val="333333"/>
              </a:solidFill>
            </a:endParaRPr>
          </a:p>
        </p:txBody>
      </p:sp>
      <p:sp>
        <p:nvSpPr>
          <p:cNvPr id="30780" name="Text Box 26"/>
          <p:cNvSpPr txBox="1">
            <a:spLocks noChangeArrowheads="1"/>
          </p:cNvSpPr>
          <p:nvPr/>
        </p:nvSpPr>
        <p:spPr bwMode="auto">
          <a:xfrm>
            <a:off x="1490966" y="3573016"/>
            <a:ext cx="29132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000" b="1" dirty="0"/>
              <a:t>Официальный партнер и поставщик современных систем управления печатью</a:t>
            </a:r>
          </a:p>
        </p:txBody>
      </p:sp>
      <p:sp>
        <p:nvSpPr>
          <p:cNvPr id="30781" name="Rectangle 12"/>
          <p:cNvSpPr>
            <a:spLocks noChangeArrowheads="1"/>
          </p:cNvSpPr>
          <p:nvPr/>
        </p:nvSpPr>
        <p:spPr bwMode="auto">
          <a:xfrm>
            <a:off x="1618765" y="3218031"/>
            <a:ext cx="14125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Platinum </a:t>
            </a: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2" name="Rectangle 29"/>
          <p:cNvSpPr>
            <a:spLocks noChangeArrowheads="1"/>
          </p:cNvSpPr>
          <p:nvPr/>
        </p:nvSpPr>
        <p:spPr bwMode="auto">
          <a:xfrm>
            <a:off x="1508899" y="4241993"/>
            <a:ext cx="18389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000" b="1" dirty="0" err="1" smtClean="0">
                <a:ea typeface="Verdana" pitchFamily="34" charset="0"/>
                <a:cs typeface="Verdana" pitchFamily="34" charset="0"/>
              </a:rPr>
              <a:t>Elite</a:t>
            </a:r>
            <a:r>
              <a:rPr lang="en-US" sz="1000" b="1" dirty="0">
                <a:ea typeface="Verdana" pitchFamily="34" charset="0"/>
                <a:cs typeface="Verdana" pitchFamily="34" charset="0"/>
              </a:rPr>
              <a:t> Solution Provider 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3" name="Rectangle 15"/>
          <p:cNvSpPr>
            <a:spLocks noChangeArrowheads="1"/>
          </p:cNvSpPr>
          <p:nvPr/>
        </p:nvSpPr>
        <p:spPr bwMode="auto">
          <a:xfrm>
            <a:off x="1403648" y="4682460"/>
            <a:ext cx="331236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ja-JP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«Ай-</a:t>
            </a:r>
            <a:r>
              <a:rPr lang="ru-RU" altLang="ja-JP" sz="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Теко</a:t>
            </a:r>
            <a:r>
              <a:rPr lang="ru-RU" altLang="ja-JP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» единственная в России </a:t>
            </a:r>
            <a:r>
              <a:rPr lang="ru-RU" altLang="ja-JP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компания, которая обладает </a:t>
            </a:r>
            <a:r>
              <a:rPr lang="ru-RU" altLang="ja-JP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полным набором наивысших статусов </a:t>
            </a:r>
            <a:r>
              <a:rPr lang="ru-RU" altLang="ja-JP" sz="9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NetApp</a:t>
            </a:r>
            <a:r>
              <a:rPr lang="ru-RU" altLang="ja-JP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для</a:t>
            </a:r>
            <a:r>
              <a:rPr lang="ru-RU" altLang="ja-JP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ja-JP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интеграторов: </a:t>
            </a:r>
            <a:endParaRPr lang="ru-RU" altLang="ja-JP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altLang="ja-JP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•"/>
            </a:pPr>
            <a:r>
              <a:rPr lang="en-US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Platinum Partner</a:t>
            </a:r>
            <a:r>
              <a:rPr lang="ru-RU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900" b="1" dirty="0">
                <a:ea typeface="Verdana" pitchFamily="34" charset="0"/>
                <a:cs typeface="Verdana" pitchFamily="34" charset="0"/>
              </a:rPr>
              <a:t>Service Certified Partner (SSCP</a:t>
            </a:r>
            <a:r>
              <a:rPr lang="en-US" sz="900" b="1" dirty="0" smtClean="0"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FontTx/>
              <a:buChar char="•"/>
            </a:pPr>
            <a:r>
              <a:rPr lang="en-US" sz="900" b="1" dirty="0">
                <a:ea typeface="Verdana" pitchFamily="34" charset="0"/>
                <a:cs typeface="Verdana" pitchFamily="34" charset="0"/>
              </a:rPr>
              <a:t>Professional Service Certified </a:t>
            </a:r>
            <a:r>
              <a:rPr lang="en-US" sz="900" b="1" dirty="0" smtClean="0">
                <a:ea typeface="Verdana" pitchFamily="34" charset="0"/>
                <a:cs typeface="Verdana" pitchFamily="34" charset="0"/>
              </a:rPr>
              <a:t>Partner (PSCP)</a:t>
            </a:r>
          </a:p>
          <a:p>
            <a:endParaRPr lang="en-US" sz="900" b="1" dirty="0" smtClean="0">
              <a:ea typeface="Verdana" pitchFamily="34" charset="0"/>
              <a:cs typeface="Verdana" pitchFamily="34" charset="0"/>
            </a:endParaRPr>
          </a:p>
          <a:p>
            <a:r>
              <a:rPr lang="en-US" sz="900" b="1" dirty="0" err="1" smtClean="0">
                <a:ea typeface="Verdana" pitchFamily="34" charset="0"/>
                <a:cs typeface="Verdana" pitchFamily="34" charset="0"/>
              </a:rPr>
              <a:t>FlexPod</a:t>
            </a:r>
            <a:r>
              <a:rPr lang="en-US" sz="9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900" b="1" dirty="0">
                <a:ea typeface="Verdana" pitchFamily="34" charset="0"/>
                <a:cs typeface="Verdana" pitchFamily="34" charset="0"/>
              </a:rPr>
              <a:t>Premium </a:t>
            </a:r>
            <a:r>
              <a:rPr lang="en-US" sz="900" b="1" dirty="0" smtClean="0">
                <a:ea typeface="Verdana" pitchFamily="34" charset="0"/>
                <a:cs typeface="Verdana" pitchFamily="34" charset="0"/>
              </a:rPr>
              <a:t>Partner </a:t>
            </a:r>
            <a:r>
              <a:rPr lang="en-US" sz="900" dirty="0" smtClean="0">
                <a:ea typeface="Verdana" pitchFamily="34" charset="0"/>
                <a:cs typeface="Verdana" pitchFamily="34" charset="0"/>
              </a:rPr>
              <a:t>(</a:t>
            </a:r>
            <a:r>
              <a:rPr lang="ru-RU" sz="900" dirty="0" smtClean="0">
                <a:ea typeface="Verdana" pitchFamily="34" charset="0"/>
                <a:cs typeface="Verdana" pitchFamily="34" charset="0"/>
              </a:rPr>
              <a:t>совместно с </a:t>
            </a:r>
            <a:r>
              <a:rPr lang="en-US" sz="900" dirty="0" smtClean="0">
                <a:ea typeface="Verdana" pitchFamily="34" charset="0"/>
                <a:cs typeface="Verdana" pitchFamily="34" charset="0"/>
              </a:rPr>
              <a:t>Cisco)</a:t>
            </a:r>
            <a:endParaRPr lang="ru-RU" sz="9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89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3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/>
          <a:stretch>
            <a:fillRect/>
          </a:stretch>
        </p:blipFill>
        <p:spPr bwMode="auto">
          <a:xfrm>
            <a:off x="290811" y="1594570"/>
            <a:ext cx="111283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9" descr="npo00000b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6795" r="5081" b="17345"/>
          <a:stretch>
            <a:fillRect/>
          </a:stretch>
        </p:blipFill>
        <p:spPr bwMode="auto">
          <a:xfrm>
            <a:off x="323577" y="2090184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8" y="2564904"/>
            <a:ext cx="5778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1" y="3645024"/>
            <a:ext cx="490456" cy="35966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7" y="3258418"/>
            <a:ext cx="1044934" cy="165448"/>
          </a:xfrm>
          <a:prstGeom prst="rect">
            <a:avLst/>
          </a:prstGeom>
        </p:spPr>
      </p:pic>
      <p:pic>
        <p:nvPicPr>
          <p:cNvPr id="66" name="Picture 24" descr="mcafee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0" y="4222229"/>
            <a:ext cx="1000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0" descr="NetApp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2" y="5194711"/>
            <a:ext cx="1079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Object 7" descr="npo0000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25" y="1953983"/>
            <a:ext cx="11430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15"/>
          <p:cNvSpPr>
            <a:spLocks noChangeArrowheads="1"/>
          </p:cNvSpPr>
          <p:nvPr/>
        </p:nvSpPr>
        <p:spPr bwMode="auto">
          <a:xfrm>
            <a:off x="6007449" y="1474284"/>
            <a:ext cx="2929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9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Oracle</a:t>
            </a:r>
            <a:r>
              <a:rPr lang="ru-RU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Platinum</a:t>
            </a:r>
            <a:r>
              <a:rPr lang="ru-RU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9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endParaRPr lang="ru-RU" sz="9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/>
            <a:r>
              <a:rPr lang="ru-RU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Центры компетенции: </a:t>
            </a:r>
            <a:r>
              <a:rPr lang="ru-RU" altLang="ja-JP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«Интеграция и оптимизация бизнес-процессов SOA/BPM/</a:t>
            </a:r>
            <a:r>
              <a:rPr lang="ru-RU" altLang="ja-JP" sz="9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Integration</a:t>
            </a:r>
            <a:r>
              <a:rPr lang="ru-RU" altLang="ja-JP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», «Кластерные архитектуры и системы распределенной обработки данных» (GRID), «Управление приложениями и инфраструктурой» (SAM</a:t>
            </a:r>
            <a:r>
              <a:rPr lang="ru-RU" altLang="ja-JP" sz="9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endParaRPr lang="ru-RU" sz="9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2" name="Picture 167" descr="PacketMotion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27" y="3356992"/>
            <a:ext cx="11525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20"/>
          <p:cNvSpPr>
            <a:spLocks noChangeArrowheads="1"/>
          </p:cNvSpPr>
          <p:nvPr/>
        </p:nvSpPr>
        <p:spPr bwMode="auto">
          <a:xfrm>
            <a:off x="6007449" y="3276941"/>
            <a:ext cx="2966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«Ай-</a:t>
            </a:r>
            <a:r>
              <a:rPr lang="ru-RU" sz="1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Теко</a:t>
            </a:r>
            <a:r>
              <a:rPr lang="ru-RU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» первой в России получила статус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PacketMotion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Elite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06670"/>
            <a:ext cx="1152128" cy="396044"/>
          </a:xfrm>
          <a:prstGeom prst="rect">
            <a:avLst/>
          </a:prstGeom>
        </p:spPr>
      </p:pic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6011988" y="3822119"/>
            <a:ext cx="2966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Авторизированный партнер </a:t>
            </a:r>
            <a:r>
              <a:rPr lang="en-US" sz="1000" dirty="0"/>
              <a:t>Positive Technologies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25" y="4867832"/>
            <a:ext cx="438863" cy="484041"/>
          </a:xfrm>
          <a:prstGeom prst="rect">
            <a:avLst/>
          </a:prstGeom>
        </p:spPr>
      </p:pic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6012160" y="4400447"/>
            <a:ext cx="2879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1000" b="1" dirty="0"/>
              <a:t>Gold Partner</a:t>
            </a:r>
            <a:endParaRPr lang="ru-RU" sz="1000" b="1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46" y="5509036"/>
            <a:ext cx="1079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6031410" y="4986741"/>
            <a:ext cx="2879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1000" b="1" dirty="0">
                <a:ea typeface="Verdana" pitchFamily="34" charset="0"/>
                <a:cs typeface="Verdana" pitchFamily="34" charset="0"/>
              </a:rPr>
              <a:t>Red Hat Ready Partner</a:t>
            </a:r>
            <a:endParaRPr lang="ru-RU" sz="10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6011988" y="5538325"/>
            <a:ext cx="2879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1000" b="1" dirty="0" smtClean="0">
                <a:ea typeface="Verdana" pitchFamily="34" charset="0"/>
                <a:cs typeface="Verdana" pitchFamily="34" charset="0"/>
              </a:rPr>
              <a:t>Золотой партнер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38072"/>
            <a:ext cx="1152128" cy="21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50" y="2772138"/>
            <a:ext cx="816415" cy="439608"/>
          </a:xfrm>
          <a:prstGeom prst="rect">
            <a:avLst/>
          </a:prstGeom>
        </p:spPr>
      </p:pic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6007449" y="2868831"/>
            <a:ext cx="29662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Партнер 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u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7463" y="1379538"/>
            <a:ext cx="8621712" cy="4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628650" indent="-1714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300"/>
              </a:spcBef>
              <a:buClr>
                <a:srgbClr val="00A249"/>
              </a:buClr>
              <a:buFontTx/>
              <a:buChar char="•"/>
            </a:pPr>
            <a:r>
              <a:rPr lang="en-US" altLang="ja-JP" sz="2000" b="1" dirty="0" smtClean="0"/>
              <a:t> </a:t>
            </a:r>
            <a:endParaRPr lang="ru-RU" altLang="ja-JP" sz="1000" noProof="1"/>
          </a:p>
        </p:txBody>
      </p:sp>
      <p:sp>
        <p:nvSpPr>
          <p:cNvPr id="3077" name="Номер слайда 7"/>
          <p:cNvSpPr txBox="1">
            <a:spLocks noGrp="1"/>
          </p:cNvSpPr>
          <p:nvPr/>
        </p:nvSpPr>
        <p:spPr bwMode="auto">
          <a:xfrm>
            <a:off x="6953250" y="62865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7939A42-5E14-4674-94F9-548EAFC20DDB}" type="slidenum">
              <a:rPr lang="ru-RU" sz="1200" b="1">
                <a:solidFill>
                  <a:schemeClr val="bg1"/>
                </a:solidFill>
              </a:rPr>
              <a:pPr algn="r" eaLnBrk="1" hangingPunct="1"/>
              <a:t>9</a:t>
            </a:fld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107504" y="451703"/>
            <a:ext cx="496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chemeClr val="bg1"/>
                </a:solidFill>
              </a:rPr>
              <a:t>4 уровень. Управляемый и измеримый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80" name="Номер слайда 7"/>
          <p:cNvSpPr txBox="1">
            <a:spLocks noGrp="1"/>
          </p:cNvSpPr>
          <p:nvPr/>
        </p:nvSpPr>
        <p:spPr bwMode="auto">
          <a:xfrm>
            <a:off x="6867525" y="63420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5294F388-8200-4724-A922-DC61B1EA521F}" type="slidenum">
              <a:rPr lang="ru-RU" sz="1200" b="1">
                <a:solidFill>
                  <a:schemeClr val="bg1"/>
                </a:solidFill>
              </a:rPr>
              <a:pPr algn="r" eaLnBrk="1" hangingPunct="1"/>
              <a:t>9</a:t>
            </a:fld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45" name="Рисунок 5" descr="bottom_lin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9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971195"/>
              </p:ext>
            </p:extLst>
          </p:nvPr>
        </p:nvGraphicFramePr>
        <p:xfrm>
          <a:off x="107504" y="1379538"/>
          <a:ext cx="8528496" cy="50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48"/>
                <a:gridCol w="4264248"/>
              </a:tblGrid>
              <a:tr h="82775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организации работы с документами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 внедрения электронного документооборота</a:t>
                      </a:r>
                      <a:endParaRPr lang="ru-RU" sz="2000" dirty="0"/>
                    </a:p>
                  </a:txBody>
                  <a:tcPr/>
                </a:tc>
              </a:tr>
              <a:tr h="671376"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1800" dirty="0" smtClean="0"/>
                        <a:t>Управление</a:t>
                      </a:r>
                      <a:r>
                        <a:rPr lang="ru-RU" sz="1800" baseline="0" dirty="0" smtClean="0"/>
                        <a:t> документами является стандартным процессом, отклонения от которого будут заметны для руководства проверок качества  нет. Для процесса определена ответственность на высшем уровне, а также обеспечивается его мониторинг и оценка эффективности. </a:t>
                      </a:r>
                    </a:p>
                    <a:p>
                      <a:pPr indent="457200" algn="just"/>
                      <a:r>
                        <a:rPr lang="ru-RU" sz="1800" baseline="0" dirty="0" smtClean="0"/>
                        <a:t>Процесс управления документами и бизнес-стратегия направлены на получение преимущества для бизнеса за счет ускорения процессов принятия решений и качества предоставляемой информации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just"/>
                      <a:r>
                        <a:rPr lang="ru-RU" sz="1800" dirty="0" smtClean="0"/>
                        <a:t>Внедрение электронного документооборота полностью поддержано</a:t>
                      </a:r>
                      <a:r>
                        <a:rPr lang="ru-RU" sz="1800" baseline="0" dirty="0" smtClean="0"/>
                        <a:t> формальными методиками и процедурами. Обеспечивается возможность количественного измерения характеристик процесса работы с документами. Обучение определено, задокументировано и последовательно применяется во всей организации. Определены и применяются «лучшие практики». Сам процесс работы с документам учитывает изменение требований бизнеса и ориентирован на достижение стратегических целей.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9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1001143" cy="667429"/>
          </a:xfrm>
          <a:prstGeom prst="rect">
            <a:avLst/>
          </a:prstGeom>
        </p:spPr>
      </p:pic>
      <p:graphicFrame>
        <p:nvGraphicFramePr>
          <p:cNvPr id="55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85876"/>
              </p:ext>
            </p:extLst>
          </p:nvPr>
        </p:nvGraphicFramePr>
        <p:xfrm>
          <a:off x="4676493" y="1443854"/>
          <a:ext cx="4432011" cy="4663552"/>
        </p:xfrm>
        <a:graphic>
          <a:graphicData uri="http://schemas.openxmlformats.org/drawingml/2006/table">
            <a:tbl>
              <a:tblPr/>
              <a:tblGrid>
                <a:gridCol w="1296987"/>
                <a:gridCol w="3135024"/>
              </a:tblGrid>
              <a:tr h="5167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6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1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1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1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9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Рисунок 1" descr="up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663"/>
            <a:ext cx="9144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863" y="712788"/>
            <a:ext cx="52149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cs typeface="+mn-cs"/>
              </a:rPr>
              <a:t>Партнерские статусы</a:t>
            </a:r>
            <a:endParaRPr lang="ru-RU" sz="1600" spc="-5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99537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460067"/>
              </p:ext>
            </p:extLst>
          </p:nvPr>
        </p:nvGraphicFramePr>
        <p:xfrm>
          <a:off x="179388" y="1412776"/>
          <a:ext cx="4321175" cy="4680520"/>
        </p:xfrm>
        <a:graphic>
          <a:graphicData uri="http://schemas.openxmlformats.org/drawingml/2006/table">
            <a:tbl>
              <a:tblPr/>
              <a:tblGrid>
                <a:gridCol w="1224260"/>
                <a:gridCol w="3096915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>
                    <a:lnL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A2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4" name="Rectangle 210"/>
          <p:cNvSpPr>
            <a:spLocks noChangeArrowheads="1"/>
          </p:cNvSpPr>
          <p:nvPr/>
        </p:nvSpPr>
        <p:spPr bwMode="auto">
          <a:xfrm>
            <a:off x="1514103" y="1637958"/>
            <a:ext cx="2808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0" name="Text Box 26"/>
          <p:cNvSpPr txBox="1">
            <a:spLocks noChangeArrowheads="1"/>
          </p:cNvSpPr>
          <p:nvPr/>
        </p:nvSpPr>
        <p:spPr bwMode="auto">
          <a:xfrm>
            <a:off x="1407816" y="2628900"/>
            <a:ext cx="2853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000" b="1" dirty="0"/>
              <a:t>Сертифицированный партнер </a:t>
            </a:r>
            <a:r>
              <a:rPr lang="ru-RU" sz="1000" b="1" dirty="0" smtClean="0"/>
              <a:t>в </a:t>
            </a:r>
            <a:r>
              <a:rPr lang="ru-RU" sz="1000" b="1" dirty="0"/>
              <a:t>области инжиниринговых решений</a:t>
            </a:r>
            <a:endParaRPr lang="ru-RU" sz="1000" dirty="0"/>
          </a:p>
        </p:txBody>
      </p:sp>
      <p:sp>
        <p:nvSpPr>
          <p:cNvPr id="30782" name="Rectangle 29"/>
          <p:cNvSpPr>
            <a:spLocks noChangeArrowheads="1"/>
          </p:cNvSpPr>
          <p:nvPr/>
        </p:nvSpPr>
        <p:spPr bwMode="auto">
          <a:xfrm>
            <a:off x="1403648" y="3717032"/>
            <a:ext cx="14558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Platinum</a:t>
            </a:r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5" name="Text Box 24"/>
          <p:cNvSpPr txBox="1">
            <a:spLocks noChangeArrowheads="1"/>
          </p:cNvSpPr>
          <p:nvPr/>
        </p:nvSpPr>
        <p:spPr bwMode="auto">
          <a:xfrm>
            <a:off x="1440408" y="5583879"/>
            <a:ext cx="295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000" b="1" dirty="0" smtClean="0"/>
              <a:t>Партнер</a:t>
            </a:r>
            <a:endParaRPr lang="ru-RU" sz="1000" dirty="0"/>
          </a:p>
        </p:txBody>
      </p:sp>
      <p:sp>
        <p:nvSpPr>
          <p:cNvPr id="30786" name="Rectangle 22"/>
          <p:cNvSpPr>
            <a:spLocks noChangeArrowheads="1"/>
          </p:cNvSpPr>
          <p:nvPr/>
        </p:nvSpPr>
        <p:spPr bwMode="auto">
          <a:xfrm>
            <a:off x="6025156" y="2084882"/>
            <a:ext cx="13420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Gold </a:t>
            </a:r>
            <a:r>
              <a:rPr lang="en-US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ProPartner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7" name="Rectangle 25"/>
          <p:cNvSpPr>
            <a:spLocks noChangeArrowheads="1"/>
          </p:cNvSpPr>
          <p:nvPr/>
        </p:nvSpPr>
        <p:spPr bwMode="auto">
          <a:xfrm>
            <a:off x="6031684" y="3676962"/>
            <a:ext cx="2624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Gold System Integrator</a:t>
            </a:r>
            <a:r>
              <a:rPr lang="ru-RU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88" name="Rectangle 28"/>
          <p:cNvSpPr>
            <a:spLocks noChangeArrowheads="1"/>
          </p:cNvSpPr>
          <p:nvPr/>
        </p:nvSpPr>
        <p:spPr bwMode="auto">
          <a:xfrm>
            <a:off x="6031684" y="5724379"/>
            <a:ext cx="27834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Enterprise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r>
              <a:rPr lang="ru-R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" name="Рисунок 5" descr="bottom_lin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/>
          <a:stretch/>
        </p:blipFill>
        <p:spPr bwMode="auto">
          <a:xfrm>
            <a:off x="1567543" y="6286500"/>
            <a:ext cx="75764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Номер слайда 7"/>
          <p:cNvSpPr txBox="1">
            <a:spLocks noGrp="1"/>
          </p:cNvSpPr>
          <p:nvPr/>
        </p:nvSpPr>
        <p:spPr bwMode="auto">
          <a:xfrm>
            <a:off x="8636000" y="6286500"/>
            <a:ext cx="50799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fld id="{2AD8718C-250B-47EE-9663-D7DB293D0EB5}" type="slidenum">
              <a:rPr lang="ru-RU" sz="1200" b="1">
                <a:solidFill>
                  <a:schemeClr val="bg1"/>
                </a:solidFill>
              </a:rPr>
              <a:pPr algn="ctr" eaLnBrk="1" hangingPunct="1"/>
              <a:t>90</a:t>
            </a:fld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43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 bwMode="auto">
          <a:xfrm>
            <a:off x="414339" y="6387923"/>
            <a:ext cx="976312" cy="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5" y="2638425"/>
            <a:ext cx="955918" cy="399746"/>
          </a:xfrm>
          <a:prstGeom prst="rect">
            <a:avLst/>
          </a:prstGeom>
        </p:spPr>
      </p:pic>
      <p:pic>
        <p:nvPicPr>
          <p:cNvPr id="34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" y="3750667"/>
            <a:ext cx="8683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6" y="5509062"/>
            <a:ext cx="1137780" cy="38438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27" y="2072655"/>
            <a:ext cx="1190625" cy="276225"/>
          </a:xfrm>
          <a:prstGeom prst="rect">
            <a:avLst/>
          </a:prstGeom>
        </p:spPr>
      </p:pic>
      <p:pic>
        <p:nvPicPr>
          <p:cNvPr id="39" name="Рисунок 35" descr="VMware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19299" r="3691" b="16084"/>
          <a:stretch>
            <a:fillRect/>
          </a:stretch>
        </p:blipFill>
        <p:spPr bwMode="auto">
          <a:xfrm>
            <a:off x="4763335" y="2559547"/>
            <a:ext cx="111601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5955180" y="2603839"/>
            <a:ext cx="32576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dirty="0">
                <a:ea typeface="Verdana" pitchFamily="34" charset="0"/>
                <a:cs typeface="Verdana" pitchFamily="34" charset="0"/>
              </a:rPr>
              <a:t>VMware </a:t>
            </a:r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Solution Provider</a:t>
            </a:r>
            <a:r>
              <a:rPr lang="ru-RU" sz="1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Premier Partner</a:t>
            </a:r>
            <a:endParaRPr lang="ru-RU" sz="1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4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39" y="3639403"/>
            <a:ext cx="1028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73" y="5680875"/>
            <a:ext cx="11525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33"/>
          <p:cNvSpPr>
            <a:spLocks noChangeArrowheads="1"/>
          </p:cNvSpPr>
          <p:nvPr/>
        </p:nvSpPr>
        <p:spPr bwMode="auto">
          <a:xfrm>
            <a:off x="6044250" y="4176791"/>
            <a:ext cx="23759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Платиновый</a:t>
            </a:r>
            <a:r>
              <a:rPr lang="en-US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бизнес-партнер 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7" y="4158312"/>
            <a:ext cx="1116013" cy="469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82" y="4111219"/>
            <a:ext cx="1198818" cy="403747"/>
          </a:xfrm>
          <a:prstGeom prst="rect">
            <a:avLst/>
          </a:prstGeom>
        </p:spPr>
      </p:pic>
      <p:pic>
        <p:nvPicPr>
          <p:cNvPr id="49" name="Picture 25" descr="npo0000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" y="1754682"/>
            <a:ext cx="93503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1431509" y="1481008"/>
            <a:ext cx="3259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000" b="1" dirty="0">
                <a:ea typeface="Verdana" pitchFamily="34" charset="0"/>
                <a:cs typeface="Verdana" pitchFamily="34" charset="0"/>
              </a:rPr>
              <a:t>SAP Service Partner</a:t>
            </a:r>
          </a:p>
          <a:p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Application </a:t>
            </a:r>
            <a:r>
              <a:rPr lang="en-US" sz="1000" b="1" dirty="0">
                <a:ea typeface="Verdana" pitchFamily="34" charset="0"/>
                <a:cs typeface="Verdana" pitchFamily="34" charset="0"/>
              </a:rPr>
              <a:t>Management Services </a:t>
            </a:r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Partner</a:t>
            </a:r>
            <a:endParaRPr lang="en-US" sz="1000" b="1" dirty="0">
              <a:ea typeface="Verdana" pitchFamily="34" charset="0"/>
              <a:cs typeface="Verdana" pitchFamily="34" charset="0"/>
            </a:endParaRPr>
          </a:p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Партнер </a:t>
            </a:r>
            <a:r>
              <a:rPr lang="ru-R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области</a:t>
            </a:r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Hosting Services </a:t>
            </a:r>
            <a:r>
              <a:rPr lang="ru-RU" sz="1000" dirty="0" smtClean="0">
                <a:ea typeface="Verdana" pitchFamily="34" charset="0"/>
                <a:cs typeface="Verdana" pitchFamily="34" charset="0"/>
              </a:rPr>
              <a:t>и</a:t>
            </a:r>
            <a:r>
              <a:rPr lang="en-US" sz="1000" b="1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/>
              <a:t>Cloud</a:t>
            </a:r>
            <a:r>
              <a:rPr lang="ru-RU" sz="1000" b="1" dirty="0"/>
              <a:t> </a:t>
            </a:r>
            <a:r>
              <a:rPr lang="ru-RU" sz="1000" b="1" dirty="0" err="1"/>
              <a:t>Services</a:t>
            </a:r>
            <a:endParaRPr lang="en-US" sz="1000" b="1" dirty="0">
              <a:ea typeface="Verdana" pitchFamily="34" charset="0"/>
              <a:cs typeface="Verdana" pitchFamily="34" charset="0"/>
            </a:endParaRPr>
          </a:p>
          <a:p>
            <a:r>
              <a:rPr lang="ru-RU" sz="1000" b="1" dirty="0" err="1"/>
              <a:t>Partner</a:t>
            </a:r>
            <a:r>
              <a:rPr lang="ru-RU" sz="1000" b="1" dirty="0"/>
              <a:t> </a:t>
            </a:r>
            <a:r>
              <a:rPr lang="ru-RU" sz="1000" b="1" dirty="0" err="1"/>
              <a:t>Centre</a:t>
            </a:r>
            <a:r>
              <a:rPr lang="ru-RU" sz="1000" b="1" dirty="0"/>
              <a:t> </a:t>
            </a:r>
            <a:r>
              <a:rPr lang="ru-RU" sz="1000" b="1" dirty="0" err="1"/>
              <a:t>of</a:t>
            </a:r>
            <a:r>
              <a:rPr lang="ru-RU" sz="1000" b="1" dirty="0"/>
              <a:t> </a:t>
            </a:r>
            <a:r>
              <a:rPr lang="ru-RU" sz="1000" b="1" dirty="0" err="1"/>
              <a:t>Expertise</a:t>
            </a:r>
            <a:r>
              <a:rPr lang="ru-RU" sz="1000" b="1" dirty="0" smtClean="0"/>
              <a:t> </a:t>
            </a:r>
            <a:r>
              <a:rPr lang="ru-RU" sz="1000" dirty="0" smtClean="0"/>
              <a:t>по </a:t>
            </a:r>
            <a:r>
              <a:rPr lang="en-US" sz="1000" b="1" dirty="0" smtClean="0"/>
              <a:t>SAP </a:t>
            </a:r>
            <a:r>
              <a:rPr lang="ru-RU" sz="1000" b="1" dirty="0" err="1"/>
              <a:t>Business</a:t>
            </a:r>
            <a:r>
              <a:rPr lang="ru-RU" sz="1000" b="1" dirty="0"/>
              <a:t> </a:t>
            </a:r>
            <a:r>
              <a:rPr lang="ru-RU" sz="1000" b="1" dirty="0" err="1"/>
              <a:t>Suite</a:t>
            </a:r>
            <a:r>
              <a:rPr lang="ru-RU" sz="1000" b="1" dirty="0"/>
              <a:t> </a:t>
            </a:r>
            <a:r>
              <a:rPr lang="ru-RU" sz="1000" dirty="0" smtClean="0"/>
              <a:t>и</a:t>
            </a:r>
            <a:r>
              <a:rPr lang="ru-RU" sz="1000" b="1" dirty="0" smtClean="0"/>
              <a:t> </a:t>
            </a:r>
            <a:r>
              <a:rPr lang="en-US" sz="1000" b="1" dirty="0"/>
              <a:t>SAP Business Object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1403648" y="3125530"/>
            <a:ext cx="2853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000" b="1" dirty="0"/>
              <a:t>П</a:t>
            </a:r>
            <a:r>
              <a:rPr lang="ru-RU" sz="1000" b="1" dirty="0" smtClean="0"/>
              <a:t>артнер компании </a:t>
            </a:r>
            <a:r>
              <a:rPr lang="en-US" sz="1000" b="1" dirty="0" smtClean="0"/>
              <a:t>SAS</a:t>
            </a:r>
            <a:r>
              <a:rPr lang="ru-RU" sz="1000" b="1" dirty="0" smtClean="0"/>
              <a:t> </a:t>
            </a:r>
            <a:r>
              <a:rPr lang="ru-RU" sz="1000" dirty="0"/>
              <a:t>по программе </a:t>
            </a:r>
            <a:r>
              <a:rPr lang="ru-RU" sz="1000" b="1" dirty="0"/>
              <a:t>SAS </a:t>
            </a:r>
            <a:r>
              <a:rPr lang="ru-RU" sz="1000" b="1" dirty="0" err="1"/>
              <a:t>Global</a:t>
            </a:r>
            <a:r>
              <a:rPr lang="ru-RU" sz="1000" b="1" dirty="0"/>
              <a:t> </a:t>
            </a:r>
            <a:r>
              <a:rPr lang="ru-RU" sz="1000" b="1" dirty="0" err="1"/>
              <a:t>Alliance</a:t>
            </a:r>
            <a:endParaRPr lang="ru-RU" sz="1000" b="1" dirty="0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>
            <a:off x="1443584" y="4313093"/>
            <a:ext cx="29495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000" b="1" dirty="0" err="1">
                <a:ea typeface="Verdana" pitchFamily="34" charset="0"/>
                <a:cs typeface="Verdana" pitchFamily="34" charset="0"/>
              </a:rPr>
              <a:t>Authorised</a:t>
            </a:r>
            <a:r>
              <a:rPr lang="en-US" sz="1000" b="1" dirty="0">
                <a:ea typeface="Verdana" pitchFamily="34" charset="0"/>
                <a:cs typeface="Verdana" pitchFamily="34" charset="0"/>
              </a:rPr>
              <a:t> Installed Partner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3" name="Picture 9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" y="4928592"/>
            <a:ext cx="1152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1403648" y="4747210"/>
            <a:ext cx="284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«Ай-</a:t>
            </a:r>
            <a:r>
              <a:rPr lang="ru-RU" sz="1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Теко</a:t>
            </a:r>
            <a:r>
              <a:rPr lang="ru-RU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» - первый в России официальный партнер </a:t>
            </a:r>
            <a:r>
              <a:rPr lang="en-US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TippingPoint</a:t>
            </a:r>
            <a:r>
              <a:rPr lang="ru-R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TippingPoint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Premier</a:t>
            </a:r>
            <a:r>
              <a:rPr lang="ru-RU" sz="1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Partner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86" y="1552067"/>
            <a:ext cx="1120912" cy="351819"/>
          </a:xfrm>
          <a:prstGeom prst="rect">
            <a:avLst/>
          </a:prstGeom>
        </p:spPr>
      </p:pic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6050333" y="1604865"/>
            <a:ext cx="21483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dirty="0" err="1"/>
              <a:t>Vblock</a:t>
            </a:r>
            <a:r>
              <a:rPr lang="en-US" sz="1000" b="1" i="1" dirty="0" err="1"/>
              <a:t>TM</a:t>
            </a:r>
            <a:r>
              <a:rPr lang="en-US" sz="1000" b="1" dirty="0"/>
              <a:t> Qualified </a:t>
            </a:r>
            <a:r>
              <a:rPr lang="en-US" sz="1000" b="1" dirty="0" smtClean="0"/>
              <a:t>Partner</a:t>
            </a:r>
            <a:endParaRPr lang="ru-R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78032"/>
            <a:ext cx="1198913" cy="333356"/>
          </a:xfrm>
          <a:prstGeom prst="rect">
            <a:avLst/>
          </a:prstGeom>
        </p:spPr>
      </p:pic>
      <p:sp>
        <p:nvSpPr>
          <p:cNvPr id="58" name="Rectangle 27"/>
          <p:cNvSpPr>
            <a:spLocks noChangeArrowheads="1"/>
          </p:cNvSpPr>
          <p:nvPr/>
        </p:nvSpPr>
        <p:spPr bwMode="auto">
          <a:xfrm>
            <a:off x="5955180" y="3061625"/>
            <a:ext cx="23711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dirty="0" err="1"/>
              <a:t>VideoMost</a:t>
            </a:r>
            <a:r>
              <a:rPr lang="en-US" sz="1000" b="1" dirty="0"/>
              <a:t> Corporate Solution </a:t>
            </a:r>
            <a:endParaRPr lang="ru-RU" sz="1000" b="1" dirty="0" smtClean="0"/>
          </a:p>
          <a:p>
            <a:r>
              <a:rPr lang="en-US" sz="1000" b="1" dirty="0" smtClean="0"/>
              <a:t>Provider </a:t>
            </a:r>
            <a:r>
              <a:rPr lang="en-US" sz="1000" b="1" dirty="0"/>
              <a:t>(VMCSP)</a:t>
            </a:r>
            <a:endParaRPr lang="ru-RU" sz="1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93" y="4700305"/>
            <a:ext cx="1180796" cy="228287"/>
          </a:xfrm>
          <a:prstGeom prst="rect">
            <a:avLst/>
          </a:prstGeom>
        </p:spPr>
      </p:pic>
      <p:sp>
        <p:nvSpPr>
          <p:cNvPr id="60" name="Rectangle 33"/>
          <p:cNvSpPr>
            <a:spLocks noChangeArrowheads="1"/>
          </p:cNvSpPr>
          <p:nvPr/>
        </p:nvSpPr>
        <p:spPr bwMode="auto">
          <a:xfrm>
            <a:off x="6044250" y="4682371"/>
            <a:ext cx="14414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Золотой партнер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28" y="5157192"/>
            <a:ext cx="1095016" cy="306604"/>
          </a:xfrm>
          <a:prstGeom prst="rect">
            <a:avLst/>
          </a:prstGeom>
        </p:spPr>
      </p:pic>
      <p:sp>
        <p:nvSpPr>
          <p:cNvPr id="62" name="Rectangle 33"/>
          <p:cNvSpPr>
            <a:spLocks noChangeArrowheads="1"/>
          </p:cNvSpPr>
          <p:nvPr/>
        </p:nvSpPr>
        <p:spPr bwMode="auto">
          <a:xfrm>
            <a:off x="6044250" y="5217575"/>
            <a:ext cx="14414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Золотой партнер</a:t>
            </a:r>
            <a:endParaRPr lang="ru-RU" sz="1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6E006-892C-4E19-BD34-040938B2743D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  <p:pic>
        <p:nvPicPr>
          <p:cNvPr id="3" name="Рисунок 3" descr="d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 descr="thank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57175" y="2366962"/>
            <a:ext cx="40481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218" y="836712"/>
            <a:ext cx="1944588" cy="44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84128" y="4309516"/>
            <a:ext cx="309562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300" dirty="0" smtClean="0">
                <a:solidFill>
                  <a:srgbClr val="000000"/>
                </a:solidFill>
                <a:hlinkClick r:id="rId5"/>
              </a:rPr>
              <a:t>www.i-teco.ru</a:t>
            </a:r>
            <a:endParaRPr lang="ru-RU" sz="13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300" dirty="0" smtClean="0">
                <a:solidFill>
                  <a:srgbClr val="000000"/>
                </a:solidFill>
                <a:hlinkClick r:id="rId6"/>
              </a:rPr>
              <a:t>www.facebook.com/i-teco.ru</a:t>
            </a:r>
            <a:endParaRPr lang="en-US" sz="13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300" dirty="0" smtClean="0">
                <a:solidFill>
                  <a:srgbClr val="000000"/>
                </a:solidFill>
                <a:hlinkClick r:id="rId7"/>
              </a:rPr>
              <a:t>www.twitter.com/i_teco</a:t>
            </a:r>
            <a:endParaRPr lang="ru-RU" sz="1300" dirty="0">
              <a:solidFill>
                <a:srgbClr val="000000"/>
              </a:solidFill>
            </a:endParaRPr>
          </a:p>
        </p:txBody>
      </p:sp>
      <p:pic>
        <p:nvPicPr>
          <p:cNvPr id="7" name="Picture 9" descr="http://cs303715.vkontakte.ru/u72492520/150032868/x_087e15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76" y="1844824"/>
            <a:ext cx="4926533" cy="32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3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zP3Y6ErH9qZ5jKCJwIc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9aQRC8EXsSRL7zYniC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zBxqAhIuhQAJZDf76nsv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QB6Ydq9zEPjC14a77sR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ux0P7xW2LEgWgPrtdSp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9aQRC8EXsSRL7zYniCD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QB6Ydq9zEPjC14a77sR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zBxqAhIuhQAJZDf76nsv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iQB6Ydq9zEPjC14a77sR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5ux0P7xW2LEgWgPrtdSp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21866</TotalTime>
  <Words>4185</Words>
  <Application>Microsoft Office PowerPoint</Application>
  <PresentationFormat>Экран (4:3)</PresentationFormat>
  <Paragraphs>963</Paragraphs>
  <Slides>91</Slides>
  <Notes>72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6" baseType="lpstr">
      <vt:lpstr>Тема Office</vt:lpstr>
      <vt:lpstr>1_Тема Office</vt:lpstr>
      <vt:lpstr>2_Тема Office</vt:lpstr>
      <vt:lpstr>3_Тема Office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Протоколы заседаний Автоматизируемый процесс</vt:lpstr>
      <vt:lpstr>Протоколы заседаний Автоматизируемый процесс</vt:lpstr>
      <vt:lpstr>Презентация PowerPoint</vt:lpstr>
      <vt:lpstr>Проекты: СЭД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shibalkov</dc:creator>
  <cp:lastModifiedBy>Сотрудник</cp:lastModifiedBy>
  <cp:revision>606</cp:revision>
  <cp:lastPrinted>2013-09-09T15:50:28Z</cp:lastPrinted>
  <dcterms:created xsi:type="dcterms:W3CDTF">2008-03-24T07:42:44Z</dcterms:created>
  <dcterms:modified xsi:type="dcterms:W3CDTF">2013-09-10T12:17:54Z</dcterms:modified>
</cp:coreProperties>
</file>