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400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381" r:id="rId22"/>
  </p:sldIdLst>
  <p:sldSz cx="9144000" cy="6858000" type="screen4x3"/>
  <p:notesSz cx="7019925" cy="930592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1E400"/>
    <a:srgbClr val="C8D200"/>
    <a:srgbClr val="D9EE42"/>
    <a:srgbClr val="001826"/>
    <a:srgbClr val="B6C000"/>
    <a:srgbClr val="003556"/>
    <a:srgbClr val="F2F9BE"/>
    <a:srgbClr val="001A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7" autoAdjust="0"/>
    <p:restoredTop sz="93918" autoAdjust="0"/>
  </p:normalViewPr>
  <p:slideViewPr>
    <p:cSldViewPr snapToGrid="0">
      <p:cViewPr>
        <p:scale>
          <a:sx n="100" d="100"/>
          <a:sy n="100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186" y="-102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B4EBA37-9D57-4484-B086-771FEC84F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defTabSz="933354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874" indent="-285721" algn="ctr" defTabSz="933354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2883" indent="-228577" algn="ctr" defTabSz="933354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037" indent="-228577" algn="ctr" defTabSz="933354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190" indent="-228577" algn="ctr" defTabSz="933354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343" indent="-228577" algn="ctr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497" indent="-228577" algn="ctr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8650" indent="-228577" algn="ctr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5804" indent="-228577" algn="ctr" defTabSz="933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defRPr/>
            </a:pPr>
            <a:fld id="{59DB8641-ADFB-4081-8A9A-B0F539FC0CE9}" type="slidenum">
              <a:rPr lang="en-US" smtClean="0">
                <a:latin typeface="Arial" pitchFamily="34" charset="0"/>
              </a:rPr>
              <a:pPr algn="r" eaLnBrk="1" hangingPunct="1"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 defTabSz="933450"/>
            <a:fld id="{DFC24543-493E-4BA8-972F-A017D393E467}" type="slidenum">
              <a:rPr lang="en-US" sz="1200">
                <a:latin typeface="Arial" charset="0"/>
                <a:ea typeface="ＭＳ Ｐゴシック" pitchFamily="34" charset="-128"/>
              </a:rPr>
              <a:pPr algn="r" defTabSz="933450"/>
              <a:t>2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73EAC-61EE-4CE5-B76A-8149ED73E8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666E6-366B-4560-B3DE-C319C3A70A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BE68-2F80-4C0A-89F4-AF91BA6391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bg_st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Группа компаний АйТи</a:t>
            </a:r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25" y="79375"/>
            <a:ext cx="1438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413" y="1897063"/>
            <a:ext cx="4100512" cy="1604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Here</a:t>
            </a:r>
            <a:br>
              <a:rPr lang="en-US"/>
            </a:br>
            <a:r>
              <a:rPr lang="en-US"/>
              <a:t>Presentation Subtitle if needed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413" y="4881563"/>
            <a:ext cx="5822950" cy="1019175"/>
          </a:xfrm>
        </p:spPr>
        <p:txBody>
          <a:bodyPr/>
          <a:lstStyle>
            <a:lvl1pPr marL="0" indent="0">
              <a:defRPr sz="1800" b="1" i="1"/>
            </a:lvl1pPr>
          </a:lstStyle>
          <a:p>
            <a:r>
              <a:rPr lang="en-US"/>
              <a:t>Presenter Name Here, Title</a:t>
            </a:r>
          </a:p>
          <a:p>
            <a:r>
              <a:rPr lang="en-US"/>
              <a:t>Presentation Date</a:t>
            </a:r>
          </a:p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03263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03263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800" b="1"/>
            </a:lvl2pPr>
            <a:lvl3pPr>
              <a:defRPr sz="1600" b="1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7653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E2034E48-B61D-4F98-9547-BDF870126CE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4649D2E6-A09D-41D1-BD39-5E394E76FCA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828533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999" y="1481667"/>
            <a:ext cx="8803133" cy="4939771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B2896AFA-35B6-4625-B2F3-276A56F30CA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884238"/>
            <a:ext cx="2098675" cy="5537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6063" y="884238"/>
            <a:ext cx="6143625" cy="5537200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A30659F9-550C-49FB-A559-9B5B730DA2B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dirty="0" smtClean="0"/>
              <a:t>Группа компаний </a:t>
            </a:r>
            <a:r>
              <a:rPr lang="ru-RU" sz="1600" b="1" dirty="0" err="1" smtClean="0"/>
              <a:t>АйТи</a:t>
            </a:r>
            <a:endParaRPr lang="ru-RU" sz="1600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999" y="1490133"/>
            <a:ext cx="8769267" cy="4931305"/>
          </a:xfrm>
        </p:spPr>
        <p:txBody>
          <a:bodyPr/>
          <a:lstStyle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</a:t>
            </a:r>
            <a:r>
              <a:rPr lang="ru-RU" sz="800" b="1"/>
              <a:t> 2.0</a:t>
            </a:r>
            <a:r>
              <a:rPr lang="en-US"/>
              <a:t>  |  </a:t>
            </a:r>
            <a:fld id="{C99A84B8-9B18-43AF-99B6-91001CD3AC7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1838325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>
              <a:buNone/>
              <a:defRPr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</a:t>
            </a:r>
            <a:r>
              <a:rPr lang="ru-RU" sz="800" b="1"/>
              <a:t> 2.0</a:t>
            </a:r>
            <a:r>
              <a:rPr lang="en-US"/>
              <a:t>  |  </a:t>
            </a:r>
            <a:fld id="{139A360D-E47E-4D5E-90B4-15BEC953CF2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1370165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 marL="446088" indent="15875">
              <a:buNone/>
              <a:defRPr sz="1400" baseline="0"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BCC8867F-C760-4937-92F4-876209E705E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B83482A4-16F7-4906-A46C-5DE8F13ABAE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8837000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4733" y="1498600"/>
            <a:ext cx="4328584" cy="4922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1491" y="1498600"/>
            <a:ext cx="4328584" cy="4922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D29C581E-983E-47C9-9D95-708C32C53E2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999" y="540000"/>
            <a:ext cx="8777733" cy="92473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4723" y="1535113"/>
            <a:ext cx="431947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4723" y="2174875"/>
            <a:ext cx="431947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211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211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E7914829-54D1-4CE4-A9CD-06C9F29FB97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4A01C7B3-9B68-445A-BA6E-23301142DCB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426200" y="25400"/>
            <a:ext cx="248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smtClean="0"/>
              <a:t>Группа компаний АйТи</a:t>
            </a:r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 2.0</a:t>
            </a:r>
            <a:r>
              <a:rPr lang="en-US"/>
              <a:t>  |  </a:t>
            </a:r>
            <a:fld id="{6B89C4CC-1F35-49D0-BA08-FA36742EBA1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1" descr="bg0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39750"/>
            <a:ext cx="87868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br>
              <a:rPr lang="en-US" altLang="ru-RU" smtClean="0"/>
            </a:br>
            <a:r>
              <a:rPr lang="en-US" altLang="ru-RU" smtClean="0"/>
              <a:t>Second Line here if necessary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73200"/>
            <a:ext cx="877887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21038" y="6608763"/>
            <a:ext cx="59229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20000"/>
              </a:lnSpc>
              <a:defRPr sz="900">
                <a:solidFill>
                  <a:srgbClr val="233356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2 февраля 2012 г.</a:t>
            </a:r>
            <a:r>
              <a:rPr lang="en-US"/>
              <a:t>  |  </a:t>
            </a:r>
            <a:r>
              <a:rPr lang="en-US" sz="800" b="1"/>
              <a:t>ЛОГИКА БИЗНЕСА</a:t>
            </a:r>
            <a:r>
              <a:rPr lang="ru-RU" sz="800" b="1"/>
              <a:t> 2.0</a:t>
            </a:r>
            <a:r>
              <a:rPr lang="en-US"/>
              <a:t>  |  </a:t>
            </a:r>
            <a:fld id="{EE79F9F3-24D4-42AA-8783-638968717D8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pic>
        <p:nvPicPr>
          <p:cNvPr id="1030" name="Рисунок 6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5725" y="79375"/>
            <a:ext cx="1438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5000"/>
        </a:spcAft>
        <a:buClr>
          <a:srgbClr val="038299"/>
        </a:buClr>
        <a:buSzPct val="120000"/>
        <a:defRPr>
          <a:solidFill>
            <a:srgbClr val="003556"/>
          </a:solidFill>
          <a:latin typeface="+mn-lt"/>
          <a:ea typeface="+mn-ea"/>
          <a:cs typeface="+mn-cs"/>
        </a:defRPr>
      </a:lvl1pPr>
      <a:lvl2pPr marL="688975" indent="-227013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Font typeface="Wingdings" pitchFamily="2" charset="2"/>
        <a:buChar char="§"/>
        <a:defRPr>
          <a:solidFill>
            <a:srgbClr val="003556"/>
          </a:solidFill>
          <a:latin typeface="+mn-lt"/>
        </a:defRPr>
      </a:lvl2pPr>
      <a:lvl3pPr marL="1144588" indent="-228600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SzPct val="90000"/>
        <a:buFont typeface="Webdings" pitchFamily="18" charset="2"/>
        <a:buChar char="4"/>
        <a:defRPr sz="1600">
          <a:solidFill>
            <a:srgbClr val="0035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SzPct val="140000"/>
        <a:buChar char="•"/>
        <a:defRPr sz="1500">
          <a:solidFill>
            <a:srgbClr val="0035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obeylezon@i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obeylezon@it.ru" TargetMode="Externa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200" y="3127718"/>
            <a:ext cx="6502400" cy="16049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Решение</a:t>
            </a:r>
            <a:r>
              <a:rPr lang="ru-RU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«Логика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ECM.</a:t>
            </a: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Бизнес-платформа»</a:t>
            </a:r>
            <a:b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СПО-платформе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Alfresco</a:t>
            </a:r>
            <a:endParaRPr lang="en-US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03200" y="5664200"/>
            <a:ext cx="174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Олег Бейлезон</a:t>
            </a:r>
            <a:endParaRPr lang="en-US" altLang="ru-RU" sz="1600"/>
          </a:p>
          <a:p>
            <a:r>
              <a:rPr lang="en-US" altLang="ru-RU" sz="1600">
                <a:hlinkClick r:id="rId2"/>
              </a:rPr>
              <a:t>obeylezon@it.ru</a:t>
            </a:r>
            <a:r>
              <a:rPr lang="ru-RU" altLang="ru-RU" sz="1600"/>
              <a:t> 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1811338"/>
            <a:ext cx="17129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262063"/>
            <a:ext cx="6808788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9388" y="519113"/>
            <a:ext cx="8769350" cy="823912"/>
          </a:xfrm>
        </p:spPr>
        <p:txBody>
          <a:bodyPr/>
          <a:lstStyle/>
          <a:p>
            <a:r>
              <a:rPr lang="ru-RU" altLang="ru-RU" smtClean="0"/>
              <a:t>«Бизнес-платформа»: Редактор жизненного цикла документа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1500" y="2386013"/>
            <a:ext cx="2600325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Визуальный редактор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ЖЦ документа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71838" y="2386013"/>
            <a:ext cx="2600325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Версионность </a:t>
            </a:r>
          </a:p>
          <a:p>
            <a:pPr algn="ctr">
              <a:defRPr/>
            </a:pPr>
            <a:r>
              <a:rPr lang="ru-RU" sz="1600" b="1" dirty="0"/>
              <a:t>описаний ЖЦ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986463" y="2386013"/>
            <a:ext cx="2600325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Развертывание </a:t>
            </a:r>
          </a:p>
          <a:p>
            <a:pPr algn="ctr">
              <a:defRPr/>
            </a:pPr>
            <a:r>
              <a:rPr lang="ru-RU" sz="1600" b="1" dirty="0"/>
              <a:t>новой версии </a:t>
            </a:r>
          </a:p>
          <a:p>
            <a:pPr algn="ctr">
              <a:defRPr/>
            </a:pPr>
            <a:r>
              <a:rPr lang="ru-RU" sz="1600" b="1" dirty="0"/>
              <a:t>«одной кнопкой»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4049713"/>
            <a:ext cx="3614738" cy="19700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765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2F2CD3-0894-436E-83ED-18601A48DE66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6A9C1784-3727-4B9C-8994-19EBC18FDE8B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10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27656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79388" y="631825"/>
            <a:ext cx="8769350" cy="823913"/>
          </a:xfrm>
        </p:spPr>
        <p:txBody>
          <a:bodyPr/>
          <a:lstStyle/>
          <a:p>
            <a:r>
              <a:rPr lang="ru-RU" altLang="ru-RU" smtClean="0"/>
              <a:t>Сервис: «Электронная подпись документов»</a:t>
            </a:r>
          </a:p>
        </p:txBody>
      </p:sp>
      <p:pic>
        <p:nvPicPr>
          <p:cNvPr id="29698" name="Рисунок 4"/>
          <p:cNvPicPr>
            <a:picLocks noChangeAspect="1" noChangeArrowheads="1"/>
          </p:cNvPicPr>
          <p:nvPr/>
        </p:nvPicPr>
        <p:blipFill>
          <a:blip r:embed="rId2"/>
          <a:srcRect l="71866" t="34474"/>
          <a:stretch>
            <a:fillRect/>
          </a:stretch>
        </p:blipFill>
        <p:spPr bwMode="auto">
          <a:xfrm>
            <a:off x="3265488" y="3001963"/>
            <a:ext cx="170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 noChangeArrowheads="1"/>
          </p:cNvPicPr>
          <p:nvPr/>
        </p:nvPicPr>
        <p:blipFill>
          <a:blip r:embed="rId3"/>
          <a:srcRect l="39482" t="36606" r="46021" b="50420"/>
          <a:stretch>
            <a:fillRect/>
          </a:stretch>
        </p:blipFill>
        <p:spPr bwMode="auto">
          <a:xfrm>
            <a:off x="3265488" y="1692275"/>
            <a:ext cx="18875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/>
          <p:cNvPicPr>
            <a:picLocks noChangeAspect="1" noChangeArrowheads="1"/>
          </p:cNvPicPr>
          <p:nvPr/>
        </p:nvPicPr>
        <p:blipFill>
          <a:blip r:embed="rId4"/>
          <a:srcRect l="32594" t="34662" r="32631" b="39226"/>
          <a:stretch>
            <a:fillRect/>
          </a:stretch>
        </p:blipFill>
        <p:spPr bwMode="auto">
          <a:xfrm>
            <a:off x="5395913" y="1692275"/>
            <a:ext cx="33734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/>
          <p:cNvPicPr>
            <a:picLocks noChangeAspect="1" noChangeArrowheads="1"/>
          </p:cNvPicPr>
          <p:nvPr/>
        </p:nvPicPr>
        <p:blipFill>
          <a:blip r:embed="rId5"/>
          <a:srcRect l="31689" t="26659" r="33813" b="28209"/>
          <a:stretch>
            <a:fillRect/>
          </a:stretch>
        </p:blipFill>
        <p:spPr bwMode="auto">
          <a:xfrm>
            <a:off x="5427663" y="3327400"/>
            <a:ext cx="3341687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верх 8"/>
          <p:cNvSpPr/>
          <p:nvPr/>
        </p:nvSpPr>
        <p:spPr bwMode="auto">
          <a:xfrm>
            <a:off x="3990975" y="2554288"/>
            <a:ext cx="363538" cy="47625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064125" y="1965325"/>
            <a:ext cx="460375" cy="3238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7388225" y="3001963"/>
            <a:ext cx="377825" cy="5048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3363" y="21986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Подписывание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любых документов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3363" y="34940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Работа с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усовершенствованной ЭП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33363" y="4151313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«Крипто-Про»,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«Лисси», «</a:t>
            </a:r>
            <a:r>
              <a:rPr lang="en-US" sz="1600" b="1" dirty="0">
                <a:solidFill>
                  <a:schemeClr val="tx1"/>
                </a:solidFill>
              </a:rPr>
              <a:t>VipNet</a:t>
            </a:r>
            <a:r>
              <a:rPr lang="ru-RU" sz="16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33363" y="480853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Управление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хранением ЭП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33363" y="2863850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Контроль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валидности подписи</a:t>
            </a:r>
          </a:p>
        </p:txBody>
      </p:sp>
      <p:sp>
        <p:nvSpPr>
          <p:cNvPr id="297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C68497-6280-4798-97A4-759CB85BF21B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71547D91-14E6-4343-A461-2154D30524A7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11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29711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Сервис «Юридически значимый документооборот»</a:t>
            </a:r>
          </a:p>
        </p:txBody>
      </p:sp>
      <p:pic>
        <p:nvPicPr>
          <p:cNvPr id="30722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3088" y="3571875"/>
            <a:ext cx="4811712" cy="2581275"/>
          </a:xfr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1714" t="40096" r="32570" b="37223"/>
          <a:stretch/>
        </p:blipFill>
        <p:spPr bwMode="auto">
          <a:xfrm>
            <a:off x="2998788" y="1325563"/>
            <a:ext cx="4598987" cy="1581150"/>
          </a:xfrm>
          <a:prstGeom prst="rect">
            <a:avLst/>
          </a:prstGeom>
          <a:ln/>
          <a:extLst>
            <a:ext uri="{53640926-AAD7-44D8-BBD7-CCE9431645EC}"/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Рисунок 5" descr="https://photos-3.dropbox.com/t/0/AABEAsFuEs6n_7j-XVCnhpP6D7k21DIvW0HaKFFayE6hzg/12/5458418/png/1024x768/3/1378296000/0/2/shot_130904_161545.png/q1hz472-zea3VpCQFWaCL9XNaaWvDAAsqvX7H57whB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643188"/>
            <a:ext cx="4540250" cy="10223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25" name="Рисунок 6"/>
          <p:cNvPicPr>
            <a:picLocks noChangeAspect="1" noChangeArrowheads="1"/>
          </p:cNvPicPr>
          <p:nvPr/>
        </p:nvPicPr>
        <p:blipFill>
          <a:blip r:embed="rId5"/>
          <a:srcRect l="30560" t="36908" r="34293" b="34253"/>
          <a:stretch>
            <a:fillRect/>
          </a:stretch>
        </p:blipFill>
        <p:spPr bwMode="auto">
          <a:xfrm>
            <a:off x="5122863" y="4859338"/>
            <a:ext cx="38004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233363" y="24018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Обмен юридически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значимыми документами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3363" y="36972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Электронная почта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33363" y="4354513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Контроль прочтения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 подписания ЭП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3363" y="3067050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Шлюзы спецоператоров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3363" y="501173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Интеграция с 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Unicloud Business 365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731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98B4C83-05B7-4402-8CF4-2D4AF4677FFE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7AF439B7-963C-4E98-A6E0-2F80A158FEA8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12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30732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Сервис: разработка и использование отчетов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788" y="1409700"/>
            <a:ext cx="4316412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013" y="3805238"/>
            <a:ext cx="34623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3024188"/>
            <a:ext cx="37623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233363" y="34813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Интеграция 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 </a:t>
            </a:r>
            <a:r>
              <a:rPr lang="en-US" sz="1600" b="1" dirty="0">
                <a:solidFill>
                  <a:schemeClr val="tx1"/>
                </a:solidFill>
              </a:rPr>
              <a:t>Jasper Reports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3363" y="4108450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Визуальный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конфигуратор отчетов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33363" y="2854325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Отчеты по требованию</a:t>
            </a:r>
          </a:p>
        </p:txBody>
      </p:sp>
      <p:sp>
        <p:nvSpPr>
          <p:cNvPr id="3175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019715-2735-45DA-AF90-4672BD595071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857A5035-FD35-47D1-B32B-0F82484E6EE9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13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31753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16"/>
          <p:cNvGrpSpPr>
            <a:grpSpLocks/>
          </p:cNvGrpSpPr>
          <p:nvPr/>
        </p:nvGrpSpPr>
        <p:grpSpPr bwMode="auto">
          <a:xfrm>
            <a:off x="8570913" y="2997200"/>
            <a:ext cx="388937" cy="3703638"/>
            <a:chOff x="662780" y="1539876"/>
            <a:chExt cx="388937" cy="4800603"/>
          </a:xfrm>
        </p:grpSpPr>
        <p:sp>
          <p:nvSpPr>
            <p:cNvPr id="37" name="Прямоугольник 36"/>
            <p:cNvSpPr/>
            <p:nvPr/>
          </p:nvSpPr>
          <p:spPr>
            <a:xfrm rot="5400000">
              <a:off x="-1543053" y="3745708"/>
              <a:ext cx="4800603" cy="388937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Сервисы интеграции</a:t>
              </a:r>
            </a:p>
          </p:txBody>
        </p:sp>
        <p:pic>
          <p:nvPicPr>
            <p:cNvPr id="32815" name="Рисунок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7073" y="1611317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0" name="Группа 14"/>
          <p:cNvGrpSpPr>
            <a:grpSpLocks/>
          </p:cNvGrpSpPr>
          <p:nvPr/>
        </p:nvGrpSpPr>
        <p:grpSpPr bwMode="auto">
          <a:xfrm>
            <a:off x="180975" y="2998788"/>
            <a:ext cx="354013" cy="3702050"/>
            <a:chOff x="427833" y="1552576"/>
            <a:chExt cx="354010" cy="4800602"/>
          </a:xfrm>
        </p:grpSpPr>
        <p:sp>
          <p:nvSpPr>
            <p:cNvPr id="35" name="Прямоугольник 34"/>
            <p:cNvSpPr/>
            <p:nvPr/>
          </p:nvSpPr>
          <p:spPr>
            <a:xfrm rot="16200000">
              <a:off x="-1795463" y="3775871"/>
              <a:ext cx="4800602" cy="35401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Модель безопасности</a:t>
              </a:r>
            </a:p>
          </p:txBody>
        </p:sp>
        <p:pic>
          <p:nvPicPr>
            <p:cNvPr id="32813" name="Рисунок 4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1960" y="1622427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1"/>
          <p:cNvGrpSpPr>
            <a:grpSpLocks/>
          </p:cNvGrpSpPr>
          <p:nvPr/>
        </p:nvGrpSpPr>
        <p:grpSpPr bwMode="auto">
          <a:xfrm>
            <a:off x="604838" y="4999038"/>
            <a:ext cx="7893050" cy="1681162"/>
            <a:chOff x="604838" y="4449763"/>
            <a:chExt cx="7893050" cy="18891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4838" y="4449763"/>
              <a:ext cx="7893050" cy="188912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Сервисы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Alfresco ECM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9613" y="4881461"/>
              <a:ext cx="1484312" cy="54943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Content Services</a:t>
              </a:r>
              <a:endParaRPr lang="ru-RU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2063" y="4881461"/>
              <a:ext cx="1465262" cy="5422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Collaboration Services</a:t>
              </a:r>
              <a:endParaRPr lang="ru-RU" sz="1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71713" y="4881461"/>
              <a:ext cx="1484312" cy="54943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Control Services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32413" y="4881461"/>
              <a:ext cx="1465262" cy="5422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BPM Services</a:t>
              </a:r>
              <a:endParaRPr lang="ru-RU" sz="1600" dirty="0"/>
            </a:p>
          </p:txBody>
        </p:sp>
        <p:sp>
          <p:nvSpPr>
            <p:cNvPr id="10" name="Цилиндр 9"/>
            <p:cNvSpPr/>
            <p:nvPr/>
          </p:nvSpPr>
          <p:spPr>
            <a:xfrm>
              <a:off x="4591050" y="5477276"/>
              <a:ext cx="1320800" cy="742093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Metadata Storage</a:t>
              </a:r>
              <a:endParaRPr lang="ru-RU" sz="1600" dirty="0"/>
            </a:p>
          </p:txBody>
        </p:sp>
        <p:sp>
          <p:nvSpPr>
            <p:cNvPr id="11" name="Цилиндр 10"/>
            <p:cNvSpPr/>
            <p:nvPr/>
          </p:nvSpPr>
          <p:spPr>
            <a:xfrm>
              <a:off x="2214563" y="5477276"/>
              <a:ext cx="1320800" cy="742093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Content Storage</a:t>
              </a:r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70700" y="4881461"/>
              <a:ext cx="1463675" cy="5422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Search Services</a:t>
              </a:r>
              <a:endParaRPr lang="ru-RU" sz="1600" dirty="0"/>
            </a:p>
          </p:txBody>
        </p:sp>
        <p:pic>
          <p:nvPicPr>
            <p:cNvPr id="32811" name="Рисунок 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2463" y="6056313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2" name="Группа 12"/>
          <p:cNvGrpSpPr>
            <a:grpSpLocks/>
          </p:cNvGrpSpPr>
          <p:nvPr/>
        </p:nvGrpSpPr>
        <p:grpSpPr bwMode="auto">
          <a:xfrm>
            <a:off x="619125" y="3052763"/>
            <a:ext cx="7894638" cy="881062"/>
            <a:chOff x="611188" y="1555751"/>
            <a:chExt cx="7893050" cy="9366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11188" y="1555751"/>
              <a:ext cx="7893050" cy="93662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Сервисы взаимодействия с пользователем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95096" y="1943902"/>
              <a:ext cx="1860176" cy="4590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Alfresco Share</a:t>
              </a:r>
              <a:endParaRPr lang="ru-RU" sz="16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33310" y="1943902"/>
              <a:ext cx="1484013" cy="4590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/>
                <a:t>Мобильный клиент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417171" y="1943902"/>
              <a:ext cx="1484014" cy="4590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/>
                <a:t>Интеграция с порталами</a:t>
              </a:r>
            </a:p>
          </p:txBody>
        </p:sp>
        <p:pic>
          <p:nvPicPr>
            <p:cNvPr id="32802" name="Рисунок 3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1242" y="2064385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Заголовок 56"/>
          <p:cNvSpPr>
            <a:spLocks noGrp="1"/>
          </p:cNvSpPr>
          <p:nvPr>
            <p:ph type="title"/>
          </p:nvPr>
        </p:nvSpPr>
        <p:spPr>
          <a:xfrm>
            <a:off x="190500" y="463550"/>
            <a:ext cx="8769350" cy="823913"/>
          </a:xfrm>
        </p:spPr>
        <p:txBody>
          <a:bodyPr/>
          <a:lstStyle/>
          <a:p>
            <a:r>
              <a:rPr lang="ru-RU" altLang="ru-RU" sz="2000" smtClean="0"/>
              <a:t>Функциональные модули на базе «Бизнес-Платформы»</a:t>
            </a:r>
          </a:p>
        </p:txBody>
      </p:sp>
      <p:cxnSp>
        <p:nvCxnSpPr>
          <p:cNvPr id="32774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19075" y="1893888"/>
            <a:ext cx="78978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2775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8102600" y="-927100"/>
            <a:ext cx="914400" cy="914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34" name="Прямоугольник 33"/>
          <p:cNvSpPr/>
          <p:nvPr/>
        </p:nvSpPr>
        <p:spPr>
          <a:xfrm>
            <a:off x="611188" y="3998913"/>
            <a:ext cx="7888287" cy="9255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Сервисы «Бизнес-платформы»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8488" y="1179513"/>
            <a:ext cx="7902575" cy="1800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Бизнес-функциональность</a:t>
            </a: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 rot="17812911">
            <a:off x="529432" y="2021681"/>
            <a:ext cx="139858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Делопроизводство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 rot="17812911">
            <a:off x="2077244" y="2020094"/>
            <a:ext cx="1398588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Управление договорами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 rot="17812911">
            <a:off x="2580482" y="2021681"/>
            <a:ext cx="139858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Управление совещаниями</a:t>
            </a: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 rot="17812911">
            <a:off x="3085307" y="2021681"/>
            <a:ext cx="139858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Кадровые процессы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 rot="17812911">
            <a:off x="3585369" y="2020094"/>
            <a:ext cx="1398588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Электронный архив</a:t>
            </a:r>
          </a:p>
        </p:txBody>
      </p:sp>
      <p:sp>
        <p:nvSpPr>
          <p:cNvPr id="65" name="Text Box 36"/>
          <p:cNvSpPr txBox="1">
            <a:spLocks noChangeArrowheads="1"/>
          </p:cNvSpPr>
          <p:nvPr/>
        </p:nvSpPr>
        <p:spPr bwMode="auto">
          <a:xfrm rot="17812911">
            <a:off x="4093369" y="2020094"/>
            <a:ext cx="1398588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Финансовая </a:t>
            </a:r>
            <a:r>
              <a:rPr lang="ru-RU" dirty="0" err="1" smtClean="0">
                <a:latin typeface="Arial Narrow" pitchFamily="34" charset="0"/>
              </a:rPr>
              <a:t>первичка</a:t>
            </a:r>
            <a:endParaRPr lang="ru-RU" dirty="0" smtClean="0">
              <a:latin typeface="Arial Narrow" pitchFamily="34" charset="0"/>
            </a:endParaRP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 rot="17812911">
            <a:off x="4596607" y="2021681"/>
            <a:ext cx="139858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Обращения граждан</a:t>
            </a: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 rot="17812911">
            <a:off x="5101432" y="2021681"/>
            <a:ext cx="139858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Управление проектами</a:t>
            </a: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 rot="17812911">
            <a:off x="5604669" y="2020094"/>
            <a:ext cx="1398588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 Narrow" pitchFamily="34" charset="0"/>
              </a:rPr>
              <a:t>Service Desk</a:t>
            </a:r>
            <a:endParaRPr lang="ru-RU" dirty="0" smtClean="0">
              <a:latin typeface="Arial Narrow" pitchFamily="34" charset="0"/>
            </a:endParaRP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 rot="17812911">
            <a:off x="6146007" y="2021681"/>
            <a:ext cx="139858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Управление тендерами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 rot="17812911">
            <a:off x="1572419" y="2020094"/>
            <a:ext cx="1398588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Управление поручениями</a:t>
            </a:r>
          </a:p>
        </p:txBody>
      </p:sp>
      <p:sp>
        <p:nvSpPr>
          <p:cNvPr id="71" name="Text Box 36"/>
          <p:cNvSpPr txBox="1">
            <a:spLocks noChangeArrowheads="1"/>
          </p:cNvSpPr>
          <p:nvPr/>
        </p:nvSpPr>
        <p:spPr bwMode="auto">
          <a:xfrm rot="17812911">
            <a:off x="1053307" y="2021681"/>
            <a:ext cx="139858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Канцелярия</a:t>
            </a:r>
          </a:p>
        </p:txBody>
      </p:sp>
      <p:sp>
        <p:nvSpPr>
          <p:cNvPr id="72" name="Text Box 36"/>
          <p:cNvSpPr txBox="1">
            <a:spLocks noChangeArrowheads="1"/>
          </p:cNvSpPr>
          <p:nvPr/>
        </p:nvSpPr>
        <p:spPr bwMode="auto">
          <a:xfrm rot="17812911">
            <a:off x="6649244" y="2020094"/>
            <a:ext cx="1398588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itchFamily="34" charset="0"/>
              </a:rPr>
              <a:t>Сайты </a:t>
            </a:r>
            <a:r>
              <a:rPr lang="ru-RU" dirty="0" err="1" smtClean="0">
                <a:latin typeface="Arial Narrow" pitchFamily="34" charset="0"/>
              </a:rPr>
              <a:t>коллаборации</a:t>
            </a:r>
            <a:endParaRPr lang="ru-RU" dirty="0" smtClean="0">
              <a:latin typeface="Arial Narrow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 rot="17812911">
            <a:off x="7154069" y="2037557"/>
            <a:ext cx="1398587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Arial Narrow" pitchFamily="34" charset="0"/>
              </a:rPr>
              <a:t>Репозиторий</a:t>
            </a:r>
            <a:endParaRPr lang="ru-RU" dirty="0" smtClean="0">
              <a:latin typeface="Arial Narrow" pitchFamily="34" charset="0"/>
            </a:endParaRPr>
          </a:p>
        </p:txBody>
      </p:sp>
      <p:pic>
        <p:nvPicPr>
          <p:cNvPr id="32792" name="Рисунок 6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16843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Рисунок 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2263" y="16843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4" name="Овал 1"/>
          <p:cNvSpPr>
            <a:spLocks noChangeArrowheads="1"/>
          </p:cNvSpPr>
          <p:nvPr/>
        </p:nvSpPr>
        <p:spPr bwMode="auto">
          <a:xfrm>
            <a:off x="2943225" y="1649413"/>
            <a:ext cx="249238" cy="249237"/>
          </a:xfrm>
          <a:prstGeom prst="ellipse">
            <a:avLst/>
          </a:prstGeom>
          <a:solidFill>
            <a:srgbClr val="51E4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2795" name="Овал 49"/>
          <p:cNvSpPr>
            <a:spLocks noChangeArrowheads="1"/>
          </p:cNvSpPr>
          <p:nvPr/>
        </p:nvSpPr>
        <p:spPr bwMode="auto">
          <a:xfrm>
            <a:off x="4467225" y="1649413"/>
            <a:ext cx="247650" cy="2492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2796" name="Овал 50"/>
          <p:cNvSpPr>
            <a:spLocks noChangeArrowheads="1"/>
          </p:cNvSpPr>
          <p:nvPr/>
        </p:nvSpPr>
        <p:spPr bwMode="auto">
          <a:xfrm>
            <a:off x="4991100" y="1649413"/>
            <a:ext cx="249238" cy="2492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2797" name="Овал 1"/>
          <p:cNvSpPr>
            <a:spLocks noChangeArrowheads="1"/>
          </p:cNvSpPr>
          <p:nvPr/>
        </p:nvSpPr>
        <p:spPr bwMode="auto">
          <a:xfrm>
            <a:off x="2417763" y="1625600"/>
            <a:ext cx="249237" cy="249238"/>
          </a:xfrm>
          <a:prstGeom prst="ellipse">
            <a:avLst/>
          </a:prstGeom>
          <a:solidFill>
            <a:srgbClr val="51E4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1338263"/>
            <a:ext cx="3454400" cy="2582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«Бизнес-платформа»: управление договорами</a:t>
            </a:r>
          </a:p>
        </p:txBody>
      </p:sp>
      <p:pic>
        <p:nvPicPr>
          <p:cNvPr id="1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1511300"/>
            <a:ext cx="3192462" cy="2389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482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3350" y="3832225"/>
            <a:ext cx="34623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3850" y="3768725"/>
            <a:ext cx="3606800" cy="2697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225425" y="1338263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Единая точка хранения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5425" y="2476500"/>
            <a:ext cx="2600325" cy="503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Гарантированное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соблюдение процедур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5425" y="3046413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Любые виды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согласований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5425" y="3648075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Доп. Соглашения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 другие документы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25425" y="4229100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Интеграция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 внешними ИС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25425" y="4806950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Легкость внесения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изменений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25425" y="1903413"/>
            <a:ext cx="2600325" cy="503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Контроль прав доступа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 всех этапах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25425" y="5383213"/>
            <a:ext cx="2600325" cy="503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История всех действий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25425" y="5961063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Контроль дисциплины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исполнения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«Бизнес-платформа»: работа с поручениями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1333500"/>
            <a:ext cx="3630612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1587500"/>
            <a:ext cx="3632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75" y="3759200"/>
            <a:ext cx="3571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5800" y="3687763"/>
            <a:ext cx="37623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146050" y="12080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Содержательная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работа с поручениями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6050" y="17922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Вложенные поручения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1288" y="2403475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Контроль и уведомления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6050" y="3644900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Информационный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контекст: ссылки, вложения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6050" y="428783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«Быстрые» и «подробные»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поручения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1288" y="4900613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Поручения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 любым документам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41288" y="5514975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Панель мониторинга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для руководителей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46050" y="6122988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Сводная отчетность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6050" y="3025775"/>
            <a:ext cx="2600325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Исполнители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 соисполнители</a:t>
            </a:r>
          </a:p>
        </p:txBody>
      </p:sp>
      <p:sp>
        <p:nvSpPr>
          <p:cNvPr id="35855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2E2781-9FA8-4A83-B554-895B07F7FB8D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1C6BEC21-9108-456B-A041-8643AC5A4A7F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16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35856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Проекты на «Бизнес-платформе»: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179388" y="1160463"/>
            <a:ext cx="8769350" cy="4930775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z="1600" smtClean="0"/>
          </a:p>
          <a:p>
            <a:r>
              <a:rPr lang="ru-RU" altLang="ru-RU" sz="1600" smtClean="0"/>
              <a:t>Платформа автоматизации деятельности</a:t>
            </a:r>
          </a:p>
          <a:p>
            <a:r>
              <a:rPr lang="ru-RU" altLang="ru-RU" sz="1600" smtClean="0"/>
              <a:t>сообщества независимой экспертизы</a:t>
            </a:r>
          </a:p>
          <a:p>
            <a:endParaRPr lang="ru-RU" altLang="ru-RU" sz="1600" smtClean="0"/>
          </a:p>
          <a:p>
            <a:r>
              <a:rPr lang="ru-RU" altLang="ru-RU" sz="1600" smtClean="0"/>
              <a:t>Статус: в эксплуатации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z="1600" smtClean="0"/>
          </a:p>
          <a:p>
            <a:r>
              <a:rPr lang="ru-RU" altLang="ru-RU" sz="1600" smtClean="0"/>
              <a:t>Электронный документооборот </a:t>
            </a:r>
          </a:p>
          <a:p>
            <a:r>
              <a:rPr lang="ru-RU" altLang="ru-RU" sz="1600" smtClean="0"/>
              <a:t>государственной организации</a:t>
            </a:r>
          </a:p>
          <a:p>
            <a:endParaRPr lang="ru-RU" altLang="ru-RU" sz="1600" smtClean="0"/>
          </a:p>
          <a:p>
            <a:r>
              <a:rPr lang="ru-RU" altLang="ru-RU" sz="1600" smtClean="0"/>
              <a:t>Статус: в разработке</a:t>
            </a:r>
          </a:p>
        </p:txBody>
      </p:sp>
      <p:pic>
        <p:nvPicPr>
          <p:cNvPr id="3686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1262063"/>
            <a:ext cx="377031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86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250825" y="3886200"/>
            <a:ext cx="84232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36869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6299200" y="4076700"/>
            <a:ext cx="914400" cy="914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179388" y="3771900"/>
            <a:ext cx="84947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71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300" y="3876675"/>
            <a:ext cx="3733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273175"/>
            <a:ext cx="14255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0FFE8BD-7B25-4C05-AA23-C9F318733805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9B7E878E-6983-4910-8751-F376ABD19261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17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36875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113" y="1497013"/>
            <a:ext cx="7699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3563" y="4660900"/>
            <a:ext cx="9763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22"/>
          <p:cNvPicPr>
            <a:picLocks noChangeAspect="1"/>
          </p:cNvPicPr>
          <p:nvPr/>
        </p:nvPicPr>
        <p:blipFill>
          <a:blip r:embed="rId4"/>
          <a:srcRect l="34183"/>
          <a:stretch>
            <a:fillRect/>
          </a:stretch>
        </p:blipFill>
        <p:spPr bwMode="auto">
          <a:xfrm>
            <a:off x="0" y="3706813"/>
            <a:ext cx="13541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1455738"/>
            <a:ext cx="110807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0750" y="2508250"/>
            <a:ext cx="10937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Преимущества «Бизнес-платформы»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34050" y="3290888"/>
            <a:ext cx="3155950" cy="5762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Настоящий тонкий клиент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246688" y="4833938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Гибкость настройки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документов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46688" y="5983288"/>
            <a:ext cx="3155950" cy="5762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Расширяемость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функционала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41375" y="5091113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Масштабируемость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246688" y="5408613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Гибкость настройки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Жизненного цикла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41375" y="3957638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Наследование 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ECM-</a:t>
            </a:r>
            <a:r>
              <a:rPr lang="ru-RU" sz="1600" b="1" dirty="0">
                <a:solidFill>
                  <a:schemeClr val="tx1"/>
                </a:solidFill>
              </a:rPr>
              <a:t>функций </a:t>
            </a:r>
            <a:r>
              <a:rPr lang="en-US" sz="1600" b="1" dirty="0">
                <a:solidFill>
                  <a:schemeClr val="tx1"/>
                </a:solidFill>
              </a:rPr>
              <a:t>Alfresco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734050" y="2716213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Привлекательный дизайн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41375" y="4514850"/>
            <a:ext cx="3155950" cy="57626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Передовые технологии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734050" y="3867150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Удобный интерфейс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23963" y="1646238"/>
            <a:ext cx="3155950" cy="5762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Тщательная проработка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функционала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223963" y="2222500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Заимствование опыта </a:t>
            </a:r>
            <a:r>
              <a:rPr lang="ru-RU" sz="1600" b="1" dirty="0" err="1">
                <a:solidFill>
                  <a:schemeClr val="tx1"/>
                </a:solidFill>
              </a:rPr>
              <a:t>АйТи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23963" y="2797175"/>
            <a:ext cx="3155950" cy="5746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Инновации в решении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841375" y="5684838"/>
            <a:ext cx="3155950" cy="5762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Открытость платформы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824538" y="1535113"/>
            <a:ext cx="3155950" cy="5762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Схема лицензирования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без клиентских лицензий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90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C39DEF-65E5-4D27-A61E-8336490E1879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BD2116C2-F744-4951-AD52-C3EF366E7877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18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37910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79388" y="869950"/>
            <a:ext cx="8769350" cy="823913"/>
          </a:xfrm>
        </p:spPr>
        <p:txBody>
          <a:bodyPr/>
          <a:lstStyle/>
          <a:p>
            <a:r>
              <a:rPr lang="ru-RU" altLang="ru-RU" smtClean="0"/>
              <a:t>Ближайшие планы: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179388" y="2038350"/>
            <a:ext cx="6797675" cy="460375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ru-RU" altLang="ru-RU" sz="1600" b="1" smtClean="0"/>
              <a:t>«Классический»</a:t>
            </a:r>
            <a:r>
              <a:rPr lang="ru-RU" altLang="ru-RU" sz="1600" smtClean="0"/>
              <a:t> документооборот: Входящие, Исходящие, ОРД, Обращения граждан, служебные записки, заявки….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altLang="ru-RU" sz="160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altLang="ru-RU" sz="1600" b="1" smtClean="0"/>
              <a:t>«База знаний»</a:t>
            </a:r>
            <a:r>
              <a:rPr lang="ru-RU" altLang="ru-RU" sz="1600" smtClean="0"/>
              <a:t> – управление знаниями, управление компетенциями, анализ сети знаний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altLang="ru-RU" sz="160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altLang="ru-RU" sz="1600" b="1" smtClean="0"/>
              <a:t>«Поисковая аналитика»</a:t>
            </a:r>
            <a:r>
              <a:rPr lang="ru-RU" altLang="ru-RU" sz="1600" smtClean="0"/>
              <a:t> - подбор экспертов, уведомления</a:t>
            </a:r>
            <a:br>
              <a:rPr lang="ru-RU" altLang="ru-RU" sz="1600" smtClean="0"/>
            </a:br>
            <a:r>
              <a:rPr lang="ru-RU" altLang="ru-RU" sz="1600" smtClean="0"/>
              <a:t>о похожих темах, карты знаний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altLang="ru-RU" sz="160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altLang="ru-RU" sz="1600" b="1" smtClean="0"/>
              <a:t>«Электронный архив»</a:t>
            </a:r>
            <a:r>
              <a:rPr lang="ru-RU" altLang="ru-RU" sz="1600" smtClean="0"/>
              <a:t> - управление сроками долгосрочным хранением бумажных и электронных документов</a:t>
            </a:r>
          </a:p>
        </p:txBody>
      </p:sp>
      <p:sp>
        <p:nvSpPr>
          <p:cNvPr id="5" name="Rechteck 12"/>
          <p:cNvSpPr/>
          <p:nvPr/>
        </p:nvSpPr>
        <p:spPr bwMode="auto">
          <a:xfrm>
            <a:off x="6134099" y="114680"/>
            <a:ext cx="3200401" cy="1162051"/>
          </a:xfrm>
          <a:prstGeom prst="rect">
            <a:avLst/>
          </a:prstGeom>
          <a:solidFill>
            <a:schemeClr val="bg1"/>
          </a:solidFill>
          <a:ln w="28575" cap="flat" cmpd="sng" algn="ctr"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891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6713" y="230188"/>
            <a:ext cx="17145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Grafik 9" descr="sig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38" y="1427163"/>
            <a:ext cx="32813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9531CC-3357-42BA-9D50-EA8B4894371A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12EF363E-481F-45F3-A2EC-4EDEE10D6596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19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38921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>
              <a:defRPr/>
            </a:pPr>
            <a:fld id="{734A8148-B246-47BE-9D19-CD3C8EC776F8}" type="datetime4">
              <a:rPr lang="ru-RU" smtClean="0">
                <a:solidFill>
                  <a:srgbClr val="233356"/>
                </a:solidFill>
              </a:rPr>
              <a:pPr algn="r">
                <a:defRPr/>
              </a:pPr>
              <a:t>11 сентября 2013 г.</a:t>
            </a:fld>
            <a:r>
              <a:rPr lang="en-US" smtClean="0"/>
              <a:t> </a:t>
            </a:r>
            <a:r>
              <a:rPr lang="ru-RU" smtClean="0"/>
              <a:t> </a:t>
            </a:r>
            <a:r>
              <a:rPr lang="en-US" smtClean="0"/>
              <a:t>|  </a:t>
            </a:r>
            <a:r>
              <a:rPr lang="en-US" b="1" smtClean="0"/>
              <a:t>ЛОГИКА БИЗНЕСА</a:t>
            </a:r>
            <a:r>
              <a:rPr lang="en-US" smtClean="0"/>
              <a:t>  |  </a:t>
            </a:r>
            <a:fld id="{09F19090-91F5-4039-BD8A-DB6B462F6E1C}" type="slidenum">
              <a:rPr lang="en-US" smtClean="0"/>
              <a:pPr algn="r">
                <a:defRPr/>
              </a:pPr>
              <a:t>2</a:t>
            </a:fld>
            <a:r>
              <a:rPr lang="en-US" smtClean="0"/>
              <a:t> </a:t>
            </a:r>
            <a:endParaRPr lang="en-US" smtClean="0">
              <a:solidFill>
                <a:srgbClr val="233356"/>
              </a:solidFill>
            </a:endParaRPr>
          </a:p>
        </p:txBody>
      </p:sp>
      <p:sp>
        <p:nvSpPr>
          <p:cNvPr id="17410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398588" y="1098550"/>
            <a:ext cx="2881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Решение для электронного документооборота на платформах IBM Collaboration Solution (Lotus </a:t>
            </a:r>
            <a:r>
              <a:rPr lang="en-US" sz="1200"/>
              <a:t>Notes</a:t>
            </a:r>
            <a:r>
              <a:rPr lang="ru-RU" sz="1200"/>
              <a:t>\</a:t>
            </a:r>
            <a:r>
              <a:rPr lang="en-US" sz="1200"/>
              <a:t>Domino</a:t>
            </a:r>
            <a:r>
              <a:rPr lang="ru-RU" sz="1200"/>
              <a:t>) и СПО.</a:t>
            </a: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1366838" y="2528888"/>
            <a:ext cx="2881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Решение для эффективного управления финансовым документооборотом на платформе IBM FileNet.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5630863" y="2408238"/>
            <a:ext cx="28813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Универсальный мобильный клиент iPad для СЭД, который может работать со всей линейкой продуктов, созданных на разных платформах.</a:t>
            </a:r>
          </a:p>
        </p:txBody>
      </p:sp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5608638" y="3952875"/>
            <a:ext cx="2881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Технологии анализа неструктурированной информации для эффективной работы</a:t>
            </a:r>
            <a:r>
              <a:rPr lang="en-US" sz="1200"/>
              <a:t/>
            </a:r>
            <a:br>
              <a:rPr lang="en-US" sz="1200"/>
            </a:br>
            <a:r>
              <a:rPr lang="ru-RU" sz="1200"/>
              <a:t>с правовыми документами.</a:t>
            </a:r>
          </a:p>
        </p:txBody>
      </p:sp>
      <p:sp>
        <p:nvSpPr>
          <p:cNvPr id="17415" name="TextBox 20"/>
          <p:cNvSpPr txBox="1">
            <a:spLocks noChangeArrowheads="1"/>
          </p:cNvSpPr>
          <p:nvPr/>
        </p:nvSpPr>
        <p:spPr bwMode="auto">
          <a:xfrm>
            <a:off x="1409700" y="5302250"/>
            <a:ext cx="313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Решение для автоматизации документооборота в органах госвласти, включая интеграцию с системами государственных услуг. Решение сделано на СПО 4J, а также существует версия на IBM Lotus Domino\Notes.</a:t>
            </a:r>
          </a:p>
        </p:txBody>
      </p:sp>
      <p:sp>
        <p:nvSpPr>
          <p:cNvPr id="17416" name="TextBox 18"/>
          <p:cNvSpPr txBox="1">
            <a:spLocks noChangeArrowheads="1"/>
          </p:cNvSpPr>
          <p:nvPr/>
        </p:nvSpPr>
        <p:spPr bwMode="auto">
          <a:xfrm>
            <a:off x="5608638" y="5367338"/>
            <a:ext cx="28813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Решение для защищенного документооборота (электронная подпись) на различных платформах, с выбором криптопровайдера для десктоп и веб приложений.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5630863" y="1349375"/>
            <a:ext cx="2881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Решение для долговременного хранения и использования электронной информации.</a:t>
            </a:r>
          </a:p>
        </p:txBody>
      </p:sp>
      <p:sp>
        <p:nvSpPr>
          <p:cNvPr id="19" name="Rechteck 12"/>
          <p:cNvSpPr/>
          <p:nvPr/>
        </p:nvSpPr>
        <p:spPr bwMode="auto">
          <a:xfrm>
            <a:off x="6134099" y="123824"/>
            <a:ext cx="3200401" cy="1162051"/>
          </a:xfrm>
          <a:prstGeom prst="rect">
            <a:avLst/>
          </a:prstGeom>
          <a:solidFill>
            <a:schemeClr val="bg1"/>
          </a:solidFill>
          <a:ln w="28575" cap="flat" cmpd="sng" algn="ctr"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421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333375"/>
            <a:ext cx="17224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Box 18"/>
          <p:cNvSpPr txBox="1">
            <a:spLocks noChangeArrowheads="1"/>
          </p:cNvSpPr>
          <p:nvPr/>
        </p:nvSpPr>
        <p:spPr bwMode="auto">
          <a:xfrm>
            <a:off x="1362075" y="3952875"/>
            <a:ext cx="2881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Построенная на свободном ПО, открытая к интеграции</a:t>
            </a:r>
            <a:br>
              <a:rPr lang="ru-RU" sz="1200"/>
            </a:br>
            <a:r>
              <a:rPr lang="ru-RU" sz="1200"/>
              <a:t>и расширению сервисная</a:t>
            </a:r>
            <a:br>
              <a:rPr lang="ru-RU" sz="1200"/>
            </a:br>
            <a:r>
              <a:rPr lang="ru-RU" sz="1200"/>
              <a:t>ECM-платформа.</a:t>
            </a:r>
          </a:p>
        </p:txBody>
      </p:sp>
      <p:pic>
        <p:nvPicPr>
          <p:cNvPr id="17423" name="Рисунок 2"/>
          <p:cNvPicPr>
            <a:picLocks noChangeAspect="1"/>
          </p:cNvPicPr>
          <p:nvPr/>
        </p:nvPicPr>
        <p:blipFill>
          <a:blip r:embed="rId4"/>
          <a:srcRect l="42770" r="45934" b="65800"/>
          <a:stretch>
            <a:fillRect/>
          </a:stretch>
        </p:blipFill>
        <p:spPr bwMode="auto">
          <a:xfrm>
            <a:off x="377825" y="865188"/>
            <a:ext cx="711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10"/>
          <p:cNvPicPr>
            <a:picLocks noChangeAspect="1"/>
          </p:cNvPicPr>
          <p:nvPr/>
        </p:nvPicPr>
        <p:blipFill>
          <a:blip r:embed="rId4"/>
          <a:srcRect l="86816" t="-2" r="-1285" b="60327"/>
          <a:stretch>
            <a:fillRect/>
          </a:stretch>
        </p:blipFill>
        <p:spPr bwMode="auto">
          <a:xfrm>
            <a:off x="342900" y="2132013"/>
            <a:ext cx="9144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12"/>
          <p:cNvPicPr>
            <a:picLocks noChangeAspect="1"/>
          </p:cNvPicPr>
          <p:nvPr/>
        </p:nvPicPr>
        <p:blipFill>
          <a:blip r:embed="rId4"/>
          <a:srcRect l="42770" t="64966" r="45934" b="-1405"/>
          <a:stretch>
            <a:fillRect/>
          </a:stretch>
        </p:blipFill>
        <p:spPr bwMode="auto">
          <a:xfrm>
            <a:off x="4743450" y="2236788"/>
            <a:ext cx="6715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Рисунок 19"/>
          <p:cNvPicPr>
            <a:picLocks noChangeAspect="1"/>
          </p:cNvPicPr>
          <p:nvPr/>
        </p:nvPicPr>
        <p:blipFill>
          <a:blip r:embed="rId4"/>
          <a:srcRect t="64966" r="84937" b="-1405"/>
          <a:stretch>
            <a:fillRect/>
          </a:stretch>
        </p:blipFill>
        <p:spPr bwMode="auto">
          <a:xfrm>
            <a:off x="466725" y="5180013"/>
            <a:ext cx="9493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Рисунок 17"/>
          <p:cNvPicPr>
            <a:picLocks noChangeAspect="1"/>
          </p:cNvPicPr>
          <p:nvPr/>
        </p:nvPicPr>
        <p:blipFill>
          <a:blip r:embed="rId4"/>
          <a:srcRect l="86816" t="65193" r="-1285" b="-1633"/>
          <a:stretch>
            <a:fillRect/>
          </a:stretch>
        </p:blipFill>
        <p:spPr bwMode="auto">
          <a:xfrm>
            <a:off x="4624388" y="5208588"/>
            <a:ext cx="90963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5200" y="3692525"/>
            <a:ext cx="60801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5200" y="881063"/>
            <a:ext cx="6889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8" y="3692525"/>
            <a:ext cx="6381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79388" y="804863"/>
            <a:ext cx="8769350" cy="823912"/>
          </a:xfrm>
        </p:spPr>
        <p:txBody>
          <a:bodyPr/>
          <a:lstStyle/>
          <a:p>
            <a:r>
              <a:rPr lang="ru-RU" altLang="ru-RU" smtClean="0"/>
              <a:t>Программа «Интересный проект» – интересно и вам, и нам!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55775"/>
            <a:ext cx="8769350" cy="4930775"/>
          </a:xfrm>
        </p:spPr>
        <p:txBody>
          <a:bodyPr/>
          <a:lstStyle/>
          <a:p>
            <a:pPr marL="0" indent="0">
              <a:defRPr/>
            </a:pPr>
            <a:r>
              <a:rPr lang="ru-RU" b="1" dirty="0" smtClean="0"/>
              <a:t>Обращайтесь с вашими интересными </a:t>
            </a:r>
            <a:r>
              <a:rPr lang="en-US" b="1" dirty="0" smtClean="0"/>
              <a:t>ECM-</a:t>
            </a:r>
            <a:r>
              <a:rPr lang="ru-RU" b="1" dirty="0" smtClean="0"/>
              <a:t>запросами – </a:t>
            </a:r>
          </a:p>
          <a:p>
            <a:pPr marL="0" indent="0">
              <a:defRPr/>
            </a:pPr>
            <a:r>
              <a:rPr lang="ru-RU" b="1" dirty="0" smtClean="0"/>
              <a:t>Получите от нас интересное предложение!</a:t>
            </a:r>
          </a:p>
          <a:p>
            <a:pPr marL="0" indent="0">
              <a:defRPr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Льготный бесплатный период использования платформы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Скидки на разработку до 50%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Скидки на сопровождение до 50%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Информационная поддержка проекта</a:t>
            </a:r>
          </a:p>
          <a:p>
            <a:pPr marL="0" indent="0">
              <a:defRPr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3993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FAF912-8B2E-4F8A-A39C-704832359908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5E970E8F-1D78-4D5D-9EC2-DD8A3F7EAD09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20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39940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3665538" y="2951163"/>
            <a:ext cx="4621212" cy="1439862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ru-RU" sz="2400" smtClean="0">
                <a:solidFill>
                  <a:schemeClr val="tx1"/>
                </a:solidFill>
              </a:rPr>
              <a:t>Спасибо за внимание!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Вопросы</a:t>
            </a:r>
            <a:r>
              <a:rPr lang="en-US" sz="240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27" descr="C:\Kunden\BUSINESS LOGIC\Community\sammel\FotoliaComp_21049888_BGrnG9ArRnwVi6HdYriRWeUn91Qrucvv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872" y="5229200"/>
            <a:ext cx="1620000" cy="12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7" name="Picture 32" descr="C:\Kunden\BUSINESS LOGIC\Community\sammel\FotoliaComp_30680713_S9oN932hIXdEDFp9hvJeCS1bmgoVBVdU.jpg"/>
          <p:cNvPicPr>
            <a:picLocks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20063" y="3969200"/>
            <a:ext cx="1620000" cy="12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8" name="Rechteck 12"/>
          <p:cNvSpPr/>
          <p:nvPr/>
        </p:nvSpPr>
        <p:spPr bwMode="auto">
          <a:xfrm>
            <a:off x="6134099" y="123824"/>
            <a:ext cx="3200401" cy="1162051"/>
          </a:xfrm>
          <a:prstGeom prst="rect">
            <a:avLst/>
          </a:prstGeom>
          <a:solidFill>
            <a:schemeClr val="bg1"/>
          </a:solidFill>
          <a:ln w="28575" cap="flat" cmpd="sng" algn="ctr"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0967" name="Рисунок 9"/>
          <p:cNvPicPr>
            <a:picLocks noChangeAspect="1"/>
          </p:cNvPicPr>
          <p:nvPr/>
        </p:nvPicPr>
        <p:blipFill>
          <a:blip r:embed="rId4"/>
          <a:srcRect l="71442" b="7632"/>
          <a:stretch>
            <a:fillRect/>
          </a:stretch>
        </p:blipFill>
        <p:spPr bwMode="auto">
          <a:xfrm>
            <a:off x="6688138" y="290513"/>
            <a:ext cx="17510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Прямоугольник 1"/>
          <p:cNvSpPr>
            <a:spLocks noChangeArrowheads="1"/>
          </p:cNvSpPr>
          <p:nvPr/>
        </p:nvSpPr>
        <p:spPr bwMode="auto">
          <a:xfrm>
            <a:off x="3773488" y="40735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Олег Бейлезон</a:t>
            </a:r>
          </a:p>
          <a:p>
            <a:r>
              <a:rPr lang="en-US">
                <a:hlinkClick r:id="rId5"/>
              </a:rPr>
              <a:t>obeylezon@it.ru</a:t>
            </a:r>
            <a:r>
              <a:rPr lang="en-US"/>
              <a:t>  </a:t>
            </a:r>
          </a:p>
        </p:txBody>
      </p:sp>
      <p:sp>
        <p:nvSpPr>
          <p:cNvPr id="40969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E8FD9D9-32D7-4067-8A6E-F633E734682C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EF4A2EF9-A04C-4E16-AA1F-DC4EFDA1A29D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21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40970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2"/>
          <p:cNvSpPr/>
          <p:nvPr/>
        </p:nvSpPr>
        <p:spPr bwMode="auto">
          <a:xfrm>
            <a:off x="6134099" y="114680"/>
            <a:ext cx="3200401" cy="1162051"/>
          </a:xfrm>
          <a:prstGeom prst="rect">
            <a:avLst/>
          </a:prstGeom>
          <a:solidFill>
            <a:schemeClr val="bg1"/>
          </a:solidFill>
          <a:ln w="28575" cap="flat" cmpd="sng" algn="ctr"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192088" y="779463"/>
            <a:ext cx="8769350" cy="823912"/>
          </a:xfrm>
        </p:spPr>
        <p:txBody>
          <a:bodyPr/>
          <a:lstStyle/>
          <a:p>
            <a:r>
              <a:rPr lang="ru-RU" altLang="ru-RU" sz="2000" smtClean="0"/>
              <a:t>Основа «Бизнес-платформы» - </a:t>
            </a:r>
            <a:r>
              <a:rPr lang="en-US" altLang="ru-RU" sz="2000" smtClean="0"/>
              <a:t>Alfresco</a:t>
            </a:r>
            <a:r>
              <a:rPr lang="en-US" altLang="ru-RU" sz="2000" baseline="30000" smtClean="0"/>
              <a:t>TM </a:t>
            </a:r>
            <a:r>
              <a:rPr lang="en-US" altLang="ru-RU" sz="2000" smtClean="0"/>
              <a:t>ECM</a:t>
            </a:r>
            <a:endParaRPr lang="ru-RU" altLang="ru-RU" sz="2000" smtClean="0"/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01625" y="1881188"/>
            <a:ext cx="820102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✔ Документы</a:t>
            </a:r>
          </a:p>
          <a:p>
            <a:r>
              <a:rPr lang="ru-RU" altLang="ru-RU" sz="1600"/>
              <a:t>Хранение,</a:t>
            </a:r>
            <a:r>
              <a:rPr lang="en-US" altLang="ru-RU" sz="1600"/>
              <a:t> </a:t>
            </a:r>
            <a:r>
              <a:rPr lang="ru-RU" altLang="ru-RU" sz="1600"/>
              <a:t>версионирование, сортировка, совместный доступ, теги, поиск</a:t>
            </a:r>
          </a:p>
          <a:p>
            <a:endParaRPr lang="ru-RU" altLang="ru-RU" sz="1600"/>
          </a:p>
          <a:p>
            <a:r>
              <a:rPr lang="ru-RU" altLang="ru-RU" b="1"/>
              <a:t>✔ Бизнес-процессы</a:t>
            </a:r>
          </a:p>
          <a:p>
            <a:r>
              <a:rPr lang="ru-RU" altLang="ru-RU" sz="1600"/>
              <a:t>Визуальное проектирование, выполнение, мониторинг</a:t>
            </a:r>
          </a:p>
          <a:p>
            <a:endParaRPr lang="ru-RU" altLang="ru-RU" b="1"/>
          </a:p>
          <a:p>
            <a:r>
              <a:rPr lang="ru-RU" altLang="ru-RU" b="1"/>
              <a:t>✔ Совместная работа</a:t>
            </a:r>
          </a:p>
          <a:p>
            <a:r>
              <a:rPr lang="ru-RU" altLang="ru-RU" sz="1600"/>
              <a:t>Постоянные рабочие группы или временные проекты, портал совместной работы</a:t>
            </a:r>
          </a:p>
          <a:p>
            <a:endParaRPr lang="ru-RU" altLang="ru-RU" sz="1600"/>
          </a:p>
          <a:p>
            <a:r>
              <a:rPr lang="ru-RU" altLang="ru-RU" b="1"/>
              <a:t>✔ Социальный контент</a:t>
            </a:r>
          </a:p>
          <a:p>
            <a:r>
              <a:rPr lang="ru-RU" altLang="ru-RU" sz="1600"/>
              <a:t>категоризация, блоги, ленты активности, публикация во внешние каналы</a:t>
            </a:r>
          </a:p>
          <a:p>
            <a:endParaRPr lang="ru-RU" altLang="ru-RU" sz="1600"/>
          </a:p>
          <a:p>
            <a:r>
              <a:rPr lang="ru-RU" altLang="ru-RU" b="1"/>
              <a:t>✔ Мобильность</a:t>
            </a:r>
          </a:p>
          <a:p>
            <a:r>
              <a:rPr lang="ru-RU" altLang="ru-RU" sz="1600"/>
              <a:t>Работа через веб-интерфейс, доступ с телефонов и с планшетов</a:t>
            </a:r>
          </a:p>
        </p:txBody>
      </p:sp>
      <p:pic>
        <p:nvPicPr>
          <p:cNvPr id="1946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5763" y="461963"/>
            <a:ext cx="17668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Grafik 9" descr="sig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38" y="1427163"/>
            <a:ext cx="32813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0D1DA4-601B-4887-BF3C-A3A713FEA2DE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9ADEFAD1-072C-4200-B9CC-54E831424BC3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3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19465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Основа «Бизнес-платформы» - </a:t>
            </a:r>
            <a:r>
              <a:rPr lang="en-US" altLang="ru-RU" smtClean="0"/>
              <a:t>Alfresco</a:t>
            </a:r>
            <a:r>
              <a:rPr lang="en-US" altLang="ru-RU" baseline="30000" smtClean="0"/>
              <a:t>TM </a:t>
            </a:r>
            <a:r>
              <a:rPr lang="en-US" altLang="ru-RU" smtClean="0"/>
              <a:t>ECM</a:t>
            </a:r>
            <a:endParaRPr lang="ru-RU" altLang="ru-RU" smtClean="0"/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1250950"/>
            <a:ext cx="70866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772CE1-F8B6-4EC4-BB37-3674C7151185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9A9D172E-3151-47A5-AAA5-B6D7D6C14EDD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4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20484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«Бизнес-платформа» – что это?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85738" y="3497263"/>
            <a:ext cx="2478087" cy="646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/>
              <a:t>ECM</a:t>
            </a:r>
            <a:r>
              <a:rPr lang="ru-RU" dirty="0"/>
              <a:t>-</a:t>
            </a:r>
            <a:r>
              <a:rPr lang="en-US" dirty="0"/>
              <a:t>c</a:t>
            </a:r>
            <a:r>
              <a:rPr lang="ru-RU" dirty="0"/>
              <a:t>ервисы </a:t>
            </a:r>
            <a:r>
              <a:rPr lang="en-US" dirty="0"/>
              <a:t>Alfresco</a:t>
            </a:r>
            <a:endParaRPr lang="ru-RU" dirty="0"/>
          </a:p>
          <a:p>
            <a:pPr algn="ctr">
              <a:defRPr/>
            </a:pPr>
            <a:r>
              <a:rPr lang="ru-RU" dirty="0"/>
              <a:t>«Из коробки»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838450" y="2959100"/>
            <a:ext cx="3038475" cy="1477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/>
              <a:t>Бизнес-сервисы на основе 15-летнего опыта «АйТи» в области документооборота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 управления процессами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029325" y="3251200"/>
            <a:ext cx="3038475" cy="9239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/>
              <a:t>Инновационные сервисы на основе научных исследований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9" name="Правая фигурная скобка 7"/>
          <p:cNvSpPr>
            <a:spLocks/>
          </p:cNvSpPr>
          <p:nvPr/>
        </p:nvSpPr>
        <p:spPr bwMode="auto">
          <a:xfrm rot="5400000" flipH="1">
            <a:off x="4107656" y="-1834355"/>
            <a:ext cx="1000125" cy="8920162"/>
          </a:xfrm>
          <a:prstGeom prst="rightBrace">
            <a:avLst>
              <a:gd name="adj1" fmla="val 8341"/>
              <a:gd name="adj2" fmla="val 50000"/>
            </a:avLst>
          </a:prstGeom>
          <a:noFill/>
          <a:ln w="57150" algn="ctr">
            <a:solidFill>
              <a:srgbClr val="00182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984500" y="1368425"/>
            <a:ext cx="3232150" cy="7080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/>
              <a:t>«Логика </a:t>
            </a:r>
            <a:r>
              <a:rPr lang="en-US" sz="2000" b="1" dirty="0"/>
              <a:t>ECM. </a:t>
            </a:r>
            <a:r>
              <a:rPr lang="ru-RU" sz="2000" b="1" dirty="0"/>
              <a:t>Бизнес-платформа»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2528888" y="3421063"/>
            <a:ext cx="506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5708650" y="3421063"/>
            <a:ext cx="50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538" y="5032375"/>
            <a:ext cx="872807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/>
              <a:t>«Логика </a:t>
            </a:r>
            <a:r>
              <a:rPr lang="en-US" b="1" dirty="0"/>
              <a:t>ECM. </a:t>
            </a:r>
            <a:r>
              <a:rPr lang="ru-RU" b="1" dirty="0"/>
              <a:t>Бизнес-платформа»: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содержит готовые функциональные</a:t>
            </a:r>
            <a:r>
              <a:rPr lang="en-US" sz="1600" dirty="0"/>
              <a:t> </a:t>
            </a:r>
            <a:r>
              <a:rPr lang="ru-RU" sz="1600" dirty="0"/>
              <a:t>модули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облегчает работу на заказных проектах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пригодна к </a:t>
            </a:r>
            <a:r>
              <a:rPr lang="ru-RU" sz="1600" dirty="0"/>
              <a:t>разработке </a:t>
            </a:r>
            <a:r>
              <a:rPr lang="ru-RU" sz="1600" dirty="0"/>
              <a:t>заказных</a:t>
            </a:r>
            <a:r>
              <a:rPr lang="en-US" sz="1600" dirty="0"/>
              <a:t>/</a:t>
            </a:r>
            <a:r>
              <a:rPr lang="ru-RU" sz="1600" dirty="0"/>
              <a:t>тиражных продуктов силами партнеров</a:t>
            </a:r>
          </a:p>
        </p:txBody>
      </p:sp>
      <p:sp>
        <p:nvSpPr>
          <p:cNvPr id="215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F657F0-A52F-4D8C-A9CD-7F70CDFB678E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D59B8F37-3195-468A-A3B7-45DB18B5131D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5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21515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11188" y="2566988"/>
            <a:ext cx="7888287" cy="18192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Сервисы «Бизнес-платформы»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0" y="2606675"/>
            <a:ext cx="1136650" cy="5318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531" name="Группа 16"/>
          <p:cNvGrpSpPr>
            <a:grpSpLocks/>
          </p:cNvGrpSpPr>
          <p:nvPr/>
        </p:nvGrpSpPr>
        <p:grpSpPr bwMode="auto">
          <a:xfrm>
            <a:off x="8570913" y="1558925"/>
            <a:ext cx="388937" cy="4800600"/>
            <a:chOff x="662780" y="1539876"/>
            <a:chExt cx="388937" cy="4800603"/>
          </a:xfrm>
        </p:grpSpPr>
        <p:sp>
          <p:nvSpPr>
            <p:cNvPr id="37" name="Прямоугольник 36"/>
            <p:cNvSpPr/>
            <p:nvPr/>
          </p:nvSpPr>
          <p:spPr>
            <a:xfrm rot="5400000">
              <a:off x="-1543053" y="3745708"/>
              <a:ext cx="4800603" cy="388937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Сервисы интеграции</a:t>
              </a:r>
            </a:p>
          </p:txBody>
        </p:sp>
        <p:pic>
          <p:nvPicPr>
            <p:cNvPr id="22576" name="Рисунок 4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7073" y="1611317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2" name="Группа 14"/>
          <p:cNvGrpSpPr>
            <a:grpSpLocks/>
          </p:cNvGrpSpPr>
          <p:nvPr/>
        </p:nvGrpSpPr>
        <p:grpSpPr bwMode="auto">
          <a:xfrm>
            <a:off x="171450" y="1552575"/>
            <a:ext cx="352425" cy="4800600"/>
            <a:chOff x="427833" y="1552576"/>
            <a:chExt cx="354010" cy="4800602"/>
          </a:xfrm>
        </p:grpSpPr>
        <p:sp>
          <p:nvSpPr>
            <p:cNvPr id="35" name="Прямоугольник 34"/>
            <p:cNvSpPr/>
            <p:nvPr/>
          </p:nvSpPr>
          <p:spPr>
            <a:xfrm rot="16200000">
              <a:off x="-1795462" y="3775871"/>
              <a:ext cx="4800602" cy="35401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Модель безопасности</a:t>
              </a:r>
            </a:p>
          </p:txBody>
        </p:sp>
        <p:pic>
          <p:nvPicPr>
            <p:cNvPr id="22574" name="Рисунок 4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1960" y="1622427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Группа 1"/>
          <p:cNvGrpSpPr>
            <a:grpSpLocks/>
          </p:cNvGrpSpPr>
          <p:nvPr/>
        </p:nvGrpSpPr>
        <p:grpSpPr bwMode="auto">
          <a:xfrm>
            <a:off x="604838" y="4449763"/>
            <a:ext cx="7893050" cy="1889125"/>
            <a:chOff x="604838" y="4449763"/>
            <a:chExt cx="7893050" cy="18891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4838" y="4449763"/>
              <a:ext cx="7893050" cy="188912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Сервисы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Alfresco ECM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9613" y="4881563"/>
              <a:ext cx="1484312" cy="5492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Content Services</a:t>
              </a:r>
              <a:endParaRPr lang="ru-RU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2063" y="4881563"/>
              <a:ext cx="1465262" cy="5429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Collaboration Services</a:t>
              </a:r>
              <a:endParaRPr lang="ru-RU" sz="16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71713" y="4881563"/>
              <a:ext cx="1484312" cy="5492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Control Services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32413" y="4881563"/>
              <a:ext cx="1465262" cy="5429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BPM Services</a:t>
              </a:r>
              <a:endParaRPr lang="ru-RU" sz="1600" dirty="0"/>
            </a:p>
          </p:txBody>
        </p:sp>
        <p:sp>
          <p:nvSpPr>
            <p:cNvPr id="10" name="Цилиндр 9"/>
            <p:cNvSpPr/>
            <p:nvPr/>
          </p:nvSpPr>
          <p:spPr>
            <a:xfrm>
              <a:off x="4591050" y="5476875"/>
              <a:ext cx="1320800" cy="742950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Metadata Storage</a:t>
              </a:r>
              <a:endParaRPr lang="ru-RU" sz="1600" dirty="0"/>
            </a:p>
          </p:txBody>
        </p:sp>
        <p:sp>
          <p:nvSpPr>
            <p:cNvPr id="11" name="Цилиндр 10"/>
            <p:cNvSpPr/>
            <p:nvPr/>
          </p:nvSpPr>
          <p:spPr>
            <a:xfrm>
              <a:off x="2214563" y="5476875"/>
              <a:ext cx="1320800" cy="742950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Content Storage</a:t>
              </a:r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70700" y="4881563"/>
              <a:ext cx="1463675" cy="5429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Search Services</a:t>
              </a:r>
              <a:endParaRPr lang="ru-RU" sz="1600" dirty="0"/>
            </a:p>
          </p:txBody>
        </p:sp>
        <p:pic>
          <p:nvPicPr>
            <p:cNvPr id="22572" name="Рисунок 3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2463" y="6056313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Группа 12"/>
          <p:cNvGrpSpPr>
            <a:grpSpLocks/>
          </p:cNvGrpSpPr>
          <p:nvPr/>
        </p:nvGrpSpPr>
        <p:grpSpPr bwMode="auto">
          <a:xfrm>
            <a:off x="604838" y="1555750"/>
            <a:ext cx="7894637" cy="936625"/>
            <a:chOff x="611188" y="1555751"/>
            <a:chExt cx="7893050" cy="9366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11188" y="1555751"/>
              <a:ext cx="7893050" cy="93662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Сервисы взаимодействия с пользователем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95095" y="1944689"/>
              <a:ext cx="1860176" cy="4587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Alfresco Share</a:t>
              </a:r>
              <a:endParaRPr lang="ru-RU" sz="16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33309" y="1944689"/>
              <a:ext cx="1484015" cy="4587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/>
                <a:t>Мобильный клиент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417172" y="1944689"/>
              <a:ext cx="1484014" cy="4587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/>
                <a:t>Интеграция с порталами</a:t>
              </a:r>
            </a:p>
          </p:txBody>
        </p:sp>
        <p:pic>
          <p:nvPicPr>
            <p:cNvPr id="22563" name="Рисунок 3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6242" y="2064385"/>
              <a:ext cx="2413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Заголовок 56"/>
          <p:cNvSpPr>
            <a:spLocks noGrp="1"/>
          </p:cNvSpPr>
          <p:nvPr>
            <p:ph type="title"/>
          </p:nvPr>
        </p:nvSpPr>
        <p:spPr>
          <a:xfrm>
            <a:off x="179388" y="585788"/>
            <a:ext cx="8769350" cy="823912"/>
          </a:xfrm>
        </p:spPr>
        <p:txBody>
          <a:bodyPr/>
          <a:lstStyle/>
          <a:p>
            <a:r>
              <a:rPr lang="ru-RU" altLang="ru-RU" smtClean="0"/>
              <a:t>Архитектура «Бизнес-Платформы»</a:t>
            </a:r>
          </a:p>
        </p:txBody>
      </p:sp>
      <p:cxnSp>
        <p:nvCxnSpPr>
          <p:cNvPr id="22536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204788" y="1552575"/>
            <a:ext cx="78978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2537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8102600" y="-927100"/>
            <a:ext cx="914400" cy="914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40" name="Прямоугольник 39"/>
          <p:cNvSpPr/>
          <p:nvPr/>
        </p:nvSpPr>
        <p:spPr>
          <a:xfrm>
            <a:off x="650875" y="2874963"/>
            <a:ext cx="1306513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Справочники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0875" y="3373438"/>
            <a:ext cx="1306513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Оргштатная структура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57388" y="2874963"/>
            <a:ext cx="1308100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Рабочие календари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57388" y="3373438"/>
            <a:ext cx="1308100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00" dirty="0">
                <a:latin typeface="Arial Narrow" pitchFamily="34" charset="0"/>
              </a:rPr>
              <a:t>Делегирование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54375" y="2874963"/>
            <a:ext cx="1306513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Машина состояний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54375" y="3373438"/>
            <a:ext cx="1306513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Согласования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40250" y="2874963"/>
            <a:ext cx="1306513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Журналы регистрации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49775" y="3373438"/>
            <a:ext cx="1308100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Уведомления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846763" y="3373438"/>
            <a:ext cx="1306512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Подписки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46763" y="2874963"/>
            <a:ext cx="1306512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 Narrow" pitchFamily="34" charset="0"/>
              </a:rPr>
              <a:t>Instant Messaging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53275" y="3373438"/>
            <a:ext cx="1306513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Отчеты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53275" y="2874963"/>
            <a:ext cx="1306513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Базовый документ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254375" y="3873500"/>
            <a:ext cx="1306513" cy="487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ЭЦП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549775" y="3873500"/>
            <a:ext cx="1308100" cy="487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ЮЗД</a:t>
            </a:r>
          </a:p>
        </p:txBody>
      </p:sp>
      <p:sp>
        <p:nvSpPr>
          <p:cNvPr id="52" name="Стрелка вправо 51"/>
          <p:cNvSpPr/>
          <p:nvPr/>
        </p:nvSpPr>
        <p:spPr>
          <a:xfrm>
            <a:off x="8331200" y="3324225"/>
            <a:ext cx="344488" cy="23971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0800000">
            <a:off x="468313" y="3298825"/>
            <a:ext cx="344487" cy="23971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4397375" y="4213226"/>
            <a:ext cx="344487" cy="2397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6200000">
            <a:off x="4371975" y="2339976"/>
            <a:ext cx="346075" cy="2413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38338" y="3871913"/>
            <a:ext cx="1306512" cy="487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</a:rPr>
              <a:t>Контрагенты</a:t>
            </a:r>
          </a:p>
        </p:txBody>
      </p:sp>
      <p:sp>
        <p:nvSpPr>
          <p:cNvPr id="2255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C24FB8-0319-4339-A7FF-2323B372366C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C8BAD583-00AE-4091-AE69-D4BEE91A9677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6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22558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388" y="557213"/>
            <a:ext cx="8769350" cy="823912"/>
          </a:xfrm>
        </p:spPr>
        <p:txBody>
          <a:bodyPr/>
          <a:lstStyle/>
          <a:p>
            <a:r>
              <a:rPr lang="ru-RU" altLang="ru-RU" smtClean="0"/>
              <a:t>Сервисы «Бизнес-платформы»</a:t>
            </a:r>
          </a:p>
        </p:txBody>
      </p:sp>
      <p:grpSp>
        <p:nvGrpSpPr>
          <p:cNvPr id="24578" name="Группа 9"/>
          <p:cNvGrpSpPr>
            <a:grpSpLocks/>
          </p:cNvGrpSpPr>
          <p:nvPr/>
        </p:nvGrpSpPr>
        <p:grpSpPr bwMode="auto">
          <a:xfrm>
            <a:off x="176213" y="1347788"/>
            <a:ext cx="4256087" cy="1296987"/>
            <a:chOff x="175864" y="1490493"/>
            <a:chExt cx="4257178" cy="1298039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175864" y="1490493"/>
              <a:ext cx="4257178" cy="1298039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245732" y="1554045"/>
              <a:ext cx="463669" cy="470281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314" y="1604886"/>
              <a:ext cx="384273" cy="38448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24625" name="TextBox 6"/>
            <p:cNvSpPr txBox="1">
              <a:spLocks noChangeArrowheads="1"/>
            </p:cNvSpPr>
            <p:nvPr/>
          </p:nvSpPr>
          <p:spPr bwMode="auto">
            <a:xfrm>
              <a:off x="659252" y="1528196"/>
              <a:ext cx="37737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Организационно-штатная структура</a:t>
              </a:r>
            </a:p>
          </p:txBody>
        </p:sp>
        <p:sp>
          <p:nvSpPr>
            <p:cNvPr id="24626" name="TextBox 8"/>
            <p:cNvSpPr txBox="1">
              <a:spLocks noChangeArrowheads="1"/>
            </p:cNvSpPr>
            <p:nvPr/>
          </p:nvSpPr>
          <p:spPr bwMode="auto">
            <a:xfrm>
              <a:off x="680688" y="1834424"/>
              <a:ext cx="304602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ru-RU" altLang="ru-RU" sz="1400"/>
                <a:t>Иерархия подразделений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Руководители и подчиненные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Рабочие группы</a:t>
              </a:r>
              <a:r>
                <a:rPr lang="en-US" altLang="ru-RU" sz="1400"/>
                <a:t> </a:t>
              </a:r>
              <a:r>
                <a:rPr lang="ru-RU" altLang="ru-RU" sz="1400"/>
                <a:t>и Бизнес-роли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Интеграция с </a:t>
              </a:r>
              <a:r>
                <a:rPr lang="en-US" altLang="ru-RU" sz="1400"/>
                <a:t>LDAP</a:t>
              </a:r>
              <a:endParaRPr lang="ru-RU" altLang="ru-RU" sz="1400"/>
            </a:p>
          </p:txBody>
        </p:sp>
      </p:grpSp>
      <p:grpSp>
        <p:nvGrpSpPr>
          <p:cNvPr id="24579" name="Группа 12"/>
          <p:cNvGrpSpPr>
            <a:grpSpLocks/>
          </p:cNvGrpSpPr>
          <p:nvPr/>
        </p:nvGrpSpPr>
        <p:grpSpPr bwMode="auto">
          <a:xfrm>
            <a:off x="190500" y="2722563"/>
            <a:ext cx="4256088" cy="1274762"/>
            <a:chOff x="189932" y="3105774"/>
            <a:chExt cx="4257178" cy="1274408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189932" y="3105774"/>
              <a:ext cx="4257178" cy="1274408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256624" y="3147038"/>
              <a:ext cx="465257" cy="469770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61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289" y="3204935"/>
              <a:ext cx="3905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0" name="TextBox 21"/>
            <p:cNvSpPr txBox="1">
              <a:spLocks noChangeArrowheads="1"/>
            </p:cNvSpPr>
            <p:nvPr/>
          </p:nvSpPr>
          <p:spPr bwMode="auto">
            <a:xfrm>
              <a:off x="721722" y="3119847"/>
              <a:ext cx="14863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Справочники</a:t>
              </a:r>
            </a:p>
          </p:txBody>
        </p:sp>
        <p:sp>
          <p:nvSpPr>
            <p:cNvPr id="24621" name="TextBox 22"/>
            <p:cNvSpPr txBox="1">
              <a:spLocks noChangeArrowheads="1"/>
            </p:cNvSpPr>
            <p:nvPr/>
          </p:nvSpPr>
          <p:spPr bwMode="auto">
            <a:xfrm>
              <a:off x="705058" y="3426075"/>
              <a:ext cx="344838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ru-RU" altLang="ru-RU" sz="1400"/>
                <a:t>Управление НСИ прямо в системе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Линейные и иерархические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Контроль версий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Интеграция с внешними системами</a:t>
              </a:r>
            </a:p>
          </p:txBody>
        </p:sp>
      </p:grpSp>
      <p:grpSp>
        <p:nvGrpSpPr>
          <p:cNvPr id="24580" name="Группа 14"/>
          <p:cNvGrpSpPr>
            <a:grpSpLocks/>
          </p:cNvGrpSpPr>
          <p:nvPr/>
        </p:nvGrpSpPr>
        <p:grpSpPr bwMode="auto">
          <a:xfrm>
            <a:off x="160338" y="4086225"/>
            <a:ext cx="4286250" cy="1250950"/>
            <a:chOff x="160655" y="4768146"/>
            <a:chExt cx="4286455" cy="1250943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160655" y="4768146"/>
              <a:ext cx="4286455" cy="1250943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230508" y="4831646"/>
              <a:ext cx="463572" cy="469897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614" name="TextBox 26"/>
            <p:cNvSpPr txBox="1">
              <a:spLocks noChangeArrowheads="1"/>
            </p:cNvSpPr>
            <p:nvPr/>
          </p:nvSpPr>
          <p:spPr bwMode="auto">
            <a:xfrm>
              <a:off x="694845" y="4804501"/>
              <a:ext cx="21307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Рабочий календарь</a:t>
              </a:r>
            </a:p>
          </p:txBody>
        </p:sp>
        <p:sp>
          <p:nvSpPr>
            <p:cNvPr id="24615" name="TextBox 27"/>
            <p:cNvSpPr txBox="1">
              <a:spLocks noChangeArrowheads="1"/>
            </p:cNvSpPr>
            <p:nvPr/>
          </p:nvSpPr>
          <p:spPr bwMode="auto">
            <a:xfrm>
              <a:off x="716281" y="5064981"/>
              <a:ext cx="328327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ru-RU" altLang="ru-RU" sz="1400"/>
                <a:t>Выходные и праздники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Календари подразделений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Личные графики сотрудников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Мгновенная фиксация отсутствия</a:t>
              </a:r>
            </a:p>
          </p:txBody>
        </p:sp>
        <p:pic>
          <p:nvPicPr>
            <p:cNvPr id="2461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5349" y="4861649"/>
              <a:ext cx="384257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10"/>
          <p:cNvGrpSpPr>
            <a:grpSpLocks/>
          </p:cNvGrpSpPr>
          <p:nvPr/>
        </p:nvGrpSpPr>
        <p:grpSpPr bwMode="auto">
          <a:xfrm>
            <a:off x="4643438" y="1343025"/>
            <a:ext cx="4257675" cy="1301750"/>
            <a:chOff x="4643597" y="1485730"/>
            <a:chExt cx="4257178" cy="1302801"/>
          </a:xfrm>
        </p:grpSpPr>
        <p:sp>
          <p:nvSpPr>
            <p:cNvPr id="42" name="Скругленный прямоугольник 41"/>
            <p:cNvSpPr/>
            <p:nvPr/>
          </p:nvSpPr>
          <p:spPr bwMode="auto">
            <a:xfrm>
              <a:off x="4643597" y="1485730"/>
              <a:ext cx="4257178" cy="1302801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 bwMode="auto">
            <a:xfrm>
              <a:off x="4713439" y="1549281"/>
              <a:ext cx="465083" cy="470279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609" name="TextBox 44"/>
            <p:cNvSpPr txBox="1">
              <a:spLocks noChangeArrowheads="1"/>
            </p:cNvSpPr>
            <p:nvPr/>
          </p:nvSpPr>
          <p:spPr bwMode="auto">
            <a:xfrm>
              <a:off x="5126985" y="1523433"/>
              <a:ext cx="30251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Делегирование полномочий</a:t>
              </a:r>
            </a:p>
          </p:txBody>
        </p:sp>
        <p:sp>
          <p:nvSpPr>
            <p:cNvPr id="24610" name="TextBox 45"/>
            <p:cNvSpPr txBox="1">
              <a:spLocks noChangeArrowheads="1"/>
            </p:cNvSpPr>
            <p:nvPr/>
          </p:nvSpPr>
          <p:spPr bwMode="auto">
            <a:xfrm>
              <a:off x="5148421" y="1829661"/>
              <a:ext cx="3241215" cy="739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ru-RU" altLang="ru-RU" sz="1400"/>
                <a:t>Передача прав и обязанностей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Делегирование руководства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Автоматический ввод в действие</a:t>
              </a:r>
            </a:p>
          </p:txBody>
        </p:sp>
        <p:pic>
          <p:nvPicPr>
            <p:cNvPr id="2461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47955" y="1582171"/>
              <a:ext cx="400556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2" name="Группа 11"/>
          <p:cNvGrpSpPr>
            <a:grpSpLocks/>
          </p:cNvGrpSpPr>
          <p:nvPr/>
        </p:nvGrpSpPr>
        <p:grpSpPr bwMode="auto">
          <a:xfrm>
            <a:off x="4643438" y="2732088"/>
            <a:ext cx="4257675" cy="1274762"/>
            <a:chOff x="4643597" y="3115079"/>
            <a:chExt cx="4257178" cy="1274408"/>
          </a:xfrm>
        </p:grpSpPr>
        <p:sp>
          <p:nvSpPr>
            <p:cNvPr id="41" name="Скругленный прямоугольник 40"/>
            <p:cNvSpPr/>
            <p:nvPr/>
          </p:nvSpPr>
          <p:spPr bwMode="auto">
            <a:xfrm>
              <a:off x="4643597" y="3115079"/>
              <a:ext cx="4257178" cy="1264886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4710264" y="3156343"/>
              <a:ext cx="465083" cy="469770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604" name="TextBox 48"/>
            <p:cNvSpPr txBox="1">
              <a:spLocks noChangeArrowheads="1"/>
            </p:cNvSpPr>
            <p:nvPr/>
          </p:nvSpPr>
          <p:spPr bwMode="auto">
            <a:xfrm>
              <a:off x="5175387" y="3129152"/>
              <a:ext cx="2738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Уведомления и подписки</a:t>
              </a:r>
            </a:p>
          </p:txBody>
        </p:sp>
        <p:sp>
          <p:nvSpPr>
            <p:cNvPr id="24605" name="TextBox 49"/>
            <p:cNvSpPr txBox="1">
              <a:spLocks noChangeArrowheads="1"/>
            </p:cNvSpPr>
            <p:nvPr/>
          </p:nvSpPr>
          <p:spPr bwMode="auto">
            <a:xfrm>
              <a:off x="5158723" y="3435380"/>
              <a:ext cx="364715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ru-RU" altLang="ru-RU" sz="1400"/>
                <a:t>Механизм оповещения пользователей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В системе, по </a:t>
              </a:r>
              <a:r>
                <a:rPr lang="en-US" altLang="ru-RU" sz="1400"/>
                <a:t>E-Mail, </a:t>
              </a:r>
              <a:r>
                <a:rPr lang="ru-RU" altLang="ru-RU" sz="1400"/>
                <a:t>по </a:t>
              </a:r>
              <a:r>
                <a:rPr lang="en-US" altLang="ru-RU" sz="1400"/>
                <a:t>SMS </a:t>
              </a:r>
              <a:r>
                <a:rPr lang="ru-RU" altLang="ru-RU" sz="1400"/>
                <a:t>и др.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Слежение за документами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Слежение за пользователями</a:t>
              </a:r>
            </a:p>
          </p:txBody>
        </p:sp>
        <p:pic>
          <p:nvPicPr>
            <p:cNvPr id="24606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52689" y="3185092"/>
              <a:ext cx="381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3" name="Группа 13"/>
          <p:cNvGrpSpPr>
            <a:grpSpLocks/>
          </p:cNvGrpSpPr>
          <p:nvPr/>
        </p:nvGrpSpPr>
        <p:grpSpPr bwMode="auto">
          <a:xfrm>
            <a:off x="4640263" y="4081463"/>
            <a:ext cx="4330700" cy="1255712"/>
            <a:chOff x="4614320" y="4763383"/>
            <a:chExt cx="4331019" cy="1255705"/>
          </a:xfrm>
        </p:grpSpPr>
        <p:sp>
          <p:nvSpPr>
            <p:cNvPr id="51" name="Скругленный прямоугольник 50"/>
            <p:cNvSpPr/>
            <p:nvPr/>
          </p:nvSpPr>
          <p:spPr bwMode="auto">
            <a:xfrm>
              <a:off x="4614320" y="4763383"/>
              <a:ext cx="4286566" cy="1255705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>
              <a:off x="4684175" y="4826883"/>
              <a:ext cx="463584" cy="469897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69986" y="5060243"/>
              <a:ext cx="3775353" cy="9540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>
                      <a:lumMod val="75000"/>
                    </a:schemeClr>
                  </a:solidFill>
                </a:rPr>
                <a:t>Обмен мгновенными сообщениями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>
                      <a:lumMod val="75000"/>
                    </a:schemeClr>
                  </a:solidFill>
                </a:rPr>
                <a:t>Статусы пользователей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>
                      <a:lumMod val="75000"/>
                    </a:schemeClr>
                  </a:solidFill>
                </a:rPr>
                <a:t>Поддержка 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XMPP</a:t>
              </a:r>
              <a:endParaRPr lang="ru-RU" sz="14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ru-RU" sz="1400" dirty="0">
                  <a:solidFill>
                    <a:schemeClr val="tx1">
                      <a:lumMod val="75000"/>
                    </a:schemeClr>
                  </a:solidFill>
                </a:rPr>
                <a:t>Интеграция с другими 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XMPP-</a:t>
              </a:r>
              <a:r>
                <a:rPr lang="ru-RU" sz="1400" dirty="0">
                  <a:solidFill>
                    <a:schemeClr val="tx1">
                      <a:lumMod val="75000"/>
                    </a:schemeClr>
                  </a:solidFill>
                </a:rPr>
                <a:t>клиентами</a:t>
              </a:r>
            </a:p>
          </p:txBody>
        </p:sp>
        <p:sp>
          <p:nvSpPr>
            <p:cNvPr id="24600" name="TextBox 58"/>
            <p:cNvSpPr txBox="1">
              <a:spLocks noChangeArrowheads="1"/>
            </p:cNvSpPr>
            <p:nvPr/>
          </p:nvSpPr>
          <p:spPr bwMode="auto">
            <a:xfrm>
              <a:off x="5175733" y="4809574"/>
              <a:ext cx="25955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Мгновенные сообщения</a:t>
              </a:r>
            </a:p>
          </p:txBody>
        </p:sp>
        <p:pic>
          <p:nvPicPr>
            <p:cNvPr id="24601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11048" y="4856936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4" name="Группа 39"/>
          <p:cNvGrpSpPr>
            <a:grpSpLocks/>
          </p:cNvGrpSpPr>
          <p:nvPr/>
        </p:nvGrpSpPr>
        <p:grpSpPr bwMode="auto">
          <a:xfrm>
            <a:off x="176213" y="5424488"/>
            <a:ext cx="4256087" cy="1257300"/>
            <a:chOff x="175864" y="1490493"/>
            <a:chExt cx="4257178" cy="1335881"/>
          </a:xfrm>
        </p:grpSpPr>
        <p:sp>
          <p:nvSpPr>
            <p:cNvPr id="44" name="Скругленный прямоугольник 43"/>
            <p:cNvSpPr/>
            <p:nvPr/>
          </p:nvSpPr>
          <p:spPr bwMode="auto">
            <a:xfrm>
              <a:off x="175864" y="1490493"/>
              <a:ext cx="4257178" cy="1335881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 bwMode="auto">
            <a:xfrm>
              <a:off x="245732" y="1554588"/>
              <a:ext cx="463669" cy="470594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595" name="TextBox 6"/>
            <p:cNvSpPr txBox="1">
              <a:spLocks noChangeArrowheads="1"/>
            </p:cNvSpPr>
            <p:nvPr/>
          </p:nvSpPr>
          <p:spPr bwMode="auto">
            <a:xfrm>
              <a:off x="659252" y="1528196"/>
              <a:ext cx="2809502" cy="33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Согласование документов</a:t>
              </a:r>
            </a:p>
          </p:txBody>
        </p:sp>
        <p:sp>
          <p:nvSpPr>
            <p:cNvPr id="24596" name="TextBox 8"/>
            <p:cNvSpPr txBox="1">
              <a:spLocks noChangeArrowheads="1"/>
            </p:cNvSpPr>
            <p:nvPr/>
          </p:nvSpPr>
          <p:spPr bwMode="auto">
            <a:xfrm>
              <a:off x="680688" y="1834424"/>
              <a:ext cx="473327" cy="307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Tx/>
                <a:buChar char="•"/>
              </a:pPr>
              <a:endParaRPr lang="ru-RU" altLang="ru-RU" sz="1400"/>
            </a:p>
          </p:txBody>
        </p:sp>
      </p:grpSp>
      <p:grpSp>
        <p:nvGrpSpPr>
          <p:cNvPr id="24585" name="Группа 48"/>
          <p:cNvGrpSpPr>
            <a:grpSpLocks/>
          </p:cNvGrpSpPr>
          <p:nvPr/>
        </p:nvGrpSpPr>
        <p:grpSpPr bwMode="auto">
          <a:xfrm>
            <a:off x="4643438" y="5419725"/>
            <a:ext cx="4257675" cy="1262063"/>
            <a:chOff x="4643597" y="1485730"/>
            <a:chExt cx="4257178" cy="1335881"/>
          </a:xfrm>
        </p:grpSpPr>
        <p:sp>
          <p:nvSpPr>
            <p:cNvPr id="50" name="Скругленный прямоугольник 49"/>
            <p:cNvSpPr/>
            <p:nvPr/>
          </p:nvSpPr>
          <p:spPr bwMode="auto">
            <a:xfrm>
              <a:off x="4643597" y="1485730"/>
              <a:ext cx="4257178" cy="1335881"/>
            </a:xfrm>
            <a:prstGeom prst="roundRect">
              <a:avLst>
                <a:gd name="adj" fmla="val 0"/>
              </a:avLst>
            </a:prstGeom>
            <a:gradFill>
              <a:lin ang="5400000" scaled="0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 bwMode="auto">
            <a:xfrm>
              <a:off x="4713439" y="1549583"/>
              <a:ext cx="465083" cy="470499"/>
            </a:xfrm>
            <a:prstGeom prst="roundRect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591" name="TextBox 44"/>
            <p:cNvSpPr txBox="1">
              <a:spLocks noChangeArrowheads="1"/>
            </p:cNvSpPr>
            <p:nvPr/>
          </p:nvSpPr>
          <p:spPr bwMode="auto">
            <a:xfrm>
              <a:off x="5126985" y="1523433"/>
              <a:ext cx="3685194" cy="33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 b="1"/>
                <a:t>Журналы регистрации документов</a:t>
              </a:r>
            </a:p>
          </p:txBody>
        </p:sp>
        <p:sp>
          <p:nvSpPr>
            <p:cNvPr id="24592" name="TextBox 45"/>
            <p:cNvSpPr txBox="1">
              <a:spLocks noChangeArrowheads="1"/>
            </p:cNvSpPr>
            <p:nvPr/>
          </p:nvSpPr>
          <p:spPr bwMode="auto">
            <a:xfrm>
              <a:off x="5148421" y="1793063"/>
              <a:ext cx="3338986" cy="95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ru-RU" altLang="ru-RU" sz="1400"/>
                <a:t>Настраиваемые форматы номеров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Учет атрибутов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Учет позиций в оргструктуре</a:t>
              </a:r>
            </a:p>
            <a:p>
              <a:pPr marL="285750" indent="-285750">
                <a:buFontTx/>
                <a:buChar char="•"/>
              </a:pPr>
              <a:r>
                <a:rPr lang="ru-RU" altLang="ru-RU" sz="1400"/>
                <a:t>Учет дат</a:t>
              </a:r>
            </a:p>
          </p:txBody>
        </p:sp>
      </p:grpSp>
      <p:sp>
        <p:nvSpPr>
          <p:cNvPr id="24586" name="TextBox 45"/>
          <p:cNvSpPr txBox="1">
            <a:spLocks noChangeArrowheads="1"/>
          </p:cNvSpPr>
          <p:nvPr/>
        </p:nvSpPr>
        <p:spPr bwMode="auto">
          <a:xfrm>
            <a:off x="773113" y="5727700"/>
            <a:ext cx="3402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•"/>
            </a:pPr>
            <a:r>
              <a:rPr lang="ru-RU" altLang="ru-RU" sz="1400"/>
              <a:t>Параллельное и последовательное</a:t>
            </a:r>
          </a:p>
          <a:p>
            <a:pPr marL="285750" indent="-285750">
              <a:buFontTx/>
              <a:buChar char="•"/>
            </a:pPr>
            <a:r>
              <a:rPr lang="ru-RU" altLang="ru-RU" sz="1400"/>
              <a:t>Ведение своих списков</a:t>
            </a:r>
          </a:p>
          <a:p>
            <a:pPr marL="285750" indent="-285750">
              <a:buFontTx/>
              <a:buChar char="•"/>
            </a:pPr>
            <a:r>
              <a:rPr lang="ru-RU" altLang="ru-RU" sz="1400"/>
              <a:t>Печать листов согласования</a:t>
            </a:r>
          </a:p>
          <a:p>
            <a:pPr marL="285750" indent="-285750">
              <a:buFontTx/>
              <a:buChar char="•"/>
            </a:pPr>
            <a:r>
              <a:rPr lang="ru-RU" altLang="ru-RU" sz="1400"/>
              <a:t>Контроль сроков согласования</a:t>
            </a:r>
          </a:p>
        </p:txBody>
      </p:sp>
      <p:pic>
        <p:nvPicPr>
          <p:cNvPr id="2458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5529263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513" y="5505450"/>
            <a:ext cx="387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769350" cy="823913"/>
          </a:xfrm>
        </p:spPr>
        <p:txBody>
          <a:bodyPr/>
          <a:lstStyle/>
          <a:p>
            <a:r>
              <a:rPr lang="ru-RU" altLang="ru-RU" smtClean="0"/>
              <a:t>Документ «Бизнес-платформы»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50950"/>
            <a:ext cx="70739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 bwMode="auto">
          <a:xfrm>
            <a:off x="7308850" y="546100"/>
            <a:ext cx="1771650" cy="704850"/>
          </a:xfrm>
          <a:prstGeom prst="wedgeRectCallout">
            <a:avLst>
              <a:gd name="adj1" fmla="val -72159"/>
              <a:gd name="adj2" fmla="val 2631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Набор действий </a:t>
            </a:r>
          </a:p>
          <a:p>
            <a:pPr algn="ctr">
              <a:defRPr/>
            </a:pPr>
            <a:r>
              <a:rPr lang="ru-RU" sz="1200" dirty="0"/>
              <a:t>зависит </a:t>
            </a:r>
          </a:p>
          <a:p>
            <a:pPr algn="ctr">
              <a:defRPr/>
            </a:pPr>
            <a:r>
              <a:rPr lang="ru-RU" sz="1200" dirty="0"/>
              <a:t>от статуса документа </a:t>
            </a:r>
          </a:p>
          <a:p>
            <a:pPr algn="ctr">
              <a:defRPr/>
            </a:pPr>
            <a:r>
              <a:rPr lang="ru-RU" sz="1200" dirty="0"/>
              <a:t>и роли участника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4857750" y="1193800"/>
            <a:ext cx="1892300" cy="609600"/>
          </a:xfrm>
          <a:prstGeom prst="wedgeRectCallout">
            <a:avLst>
              <a:gd name="adj1" fmla="val -69551"/>
              <a:gd name="adj2" fmla="val 24289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Множество вложений </a:t>
            </a:r>
          </a:p>
          <a:p>
            <a:pPr algn="ctr">
              <a:defRPr/>
            </a:pPr>
            <a:r>
              <a:rPr lang="ru-RU" sz="1200" dirty="0"/>
              <a:t>в различных категориях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203200" y="5962650"/>
            <a:ext cx="1771650" cy="704850"/>
          </a:xfrm>
          <a:prstGeom prst="wedgeRectCallout">
            <a:avLst>
              <a:gd name="adj1" fmla="val 97734"/>
              <a:gd name="adj2" fmla="val -8968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Свободный обмен </a:t>
            </a:r>
          </a:p>
          <a:p>
            <a:pPr algn="ctr">
              <a:defRPr/>
            </a:pPr>
            <a:r>
              <a:rPr lang="ru-RU" sz="1200" dirty="0"/>
              <a:t>комментариями </a:t>
            </a:r>
          </a:p>
          <a:p>
            <a:pPr algn="ctr">
              <a:defRPr/>
            </a:pPr>
            <a:r>
              <a:rPr lang="ru-RU" sz="1200" dirty="0"/>
              <a:t>по документу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203200" y="4391025"/>
            <a:ext cx="1771650" cy="706438"/>
          </a:xfrm>
          <a:prstGeom prst="wedgeRectCallout">
            <a:avLst>
              <a:gd name="adj1" fmla="val 66192"/>
              <a:gd name="adj2" fmla="val -8968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Все сотрудники, </a:t>
            </a:r>
          </a:p>
          <a:p>
            <a:pPr algn="ctr">
              <a:defRPr/>
            </a:pPr>
            <a:r>
              <a:rPr lang="ru-RU" sz="1200" dirty="0"/>
              <a:t>работавшие с документом </a:t>
            </a:r>
          </a:p>
          <a:p>
            <a:pPr algn="ctr">
              <a:defRPr/>
            </a:pPr>
            <a:r>
              <a:rPr lang="ru-RU" sz="1200" dirty="0"/>
              <a:t>когда-либо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4625975" y="4884738"/>
            <a:ext cx="1771650" cy="706437"/>
          </a:xfrm>
          <a:prstGeom prst="wedgeRectCallout">
            <a:avLst>
              <a:gd name="adj1" fmla="val -42050"/>
              <a:gd name="adj2" fmla="val -15269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Задачи, поставленные </a:t>
            </a:r>
          </a:p>
          <a:p>
            <a:pPr algn="ctr">
              <a:defRPr/>
            </a:pPr>
            <a:r>
              <a:rPr lang="ru-RU" sz="1200" dirty="0"/>
              <a:t>в рамках </a:t>
            </a:r>
          </a:p>
          <a:p>
            <a:pPr algn="ctr">
              <a:defRPr/>
            </a:pPr>
            <a:r>
              <a:rPr lang="ru-RU" sz="1200" dirty="0"/>
              <a:t>бизнес-процессов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101600" y="1803400"/>
            <a:ext cx="1771650" cy="704850"/>
          </a:xfrm>
          <a:prstGeom prst="wedgeRectCallout">
            <a:avLst>
              <a:gd name="adj1" fmla="val 48270"/>
              <a:gd name="adj2" fmla="val 8852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Текущее </a:t>
            </a:r>
          </a:p>
          <a:p>
            <a:pPr algn="ctr">
              <a:defRPr/>
            </a:pPr>
            <a:r>
              <a:rPr lang="ru-RU" sz="1200" dirty="0"/>
              <a:t>состояние документа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7292975" y="5405438"/>
            <a:ext cx="1771650" cy="706437"/>
          </a:xfrm>
          <a:prstGeom prst="wedgeRectCallout">
            <a:avLst>
              <a:gd name="adj1" fmla="val -67857"/>
              <a:gd name="adj2" fmla="val 489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Аудит всех действий </a:t>
            </a:r>
          </a:p>
          <a:p>
            <a:pPr algn="ctr">
              <a:defRPr/>
            </a:pPr>
            <a:r>
              <a:rPr lang="ru-RU" sz="1200" dirty="0"/>
              <a:t>с документом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3549650" y="5899150"/>
            <a:ext cx="1771650" cy="704850"/>
          </a:xfrm>
          <a:prstGeom prst="wedgeRectCallout">
            <a:avLst>
              <a:gd name="adj1" fmla="val 117090"/>
              <a:gd name="adj2" fmla="val -5548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Работа с тегами </a:t>
            </a:r>
          </a:p>
          <a:p>
            <a:pPr algn="ctr">
              <a:defRPr/>
            </a:pPr>
            <a:r>
              <a:rPr lang="ru-RU" sz="1200" dirty="0"/>
              <a:t>и поиск по тегам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7308850" y="4038600"/>
            <a:ext cx="1771650" cy="704850"/>
          </a:xfrm>
          <a:prstGeom prst="wedgeRectCallout">
            <a:avLst>
              <a:gd name="adj1" fmla="val -65706"/>
              <a:gd name="adj2" fmla="val 13712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Связь с </a:t>
            </a:r>
          </a:p>
          <a:p>
            <a:pPr algn="ctr">
              <a:defRPr/>
            </a:pPr>
            <a:r>
              <a:rPr lang="ru-RU" sz="1200" dirty="0"/>
              <a:t>другими документами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475" y="5448300"/>
            <a:ext cx="365125" cy="3762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7" name="Прямоугольная выноска 16"/>
          <p:cNvSpPr/>
          <p:nvPr/>
        </p:nvSpPr>
        <p:spPr bwMode="auto">
          <a:xfrm>
            <a:off x="7172325" y="3149600"/>
            <a:ext cx="1892300" cy="609600"/>
          </a:xfrm>
          <a:prstGeom prst="wedgeRectCallout">
            <a:avLst>
              <a:gd name="adj1" fmla="val -25255"/>
              <a:gd name="adj2" fmla="val -18210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dirty="0"/>
              <a:t>Возможность «следить»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 документом</a:t>
            </a:r>
          </a:p>
        </p:txBody>
      </p:sp>
      <p:sp>
        <p:nvSpPr>
          <p:cNvPr id="2561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9772FE-74D6-4555-8A3E-0D9CCBE86D26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AA38CC0C-DC46-4EA8-803F-75EF4279E32F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8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25615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79388" y="539750"/>
            <a:ext cx="8964612" cy="823913"/>
          </a:xfrm>
        </p:spPr>
        <p:txBody>
          <a:bodyPr/>
          <a:lstStyle/>
          <a:p>
            <a:r>
              <a:rPr lang="ru-RU" altLang="ru-RU" smtClean="0"/>
              <a:t>«Бизнес-платформа»: Управление жизненным циклом документа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504950"/>
            <a:ext cx="7785100" cy="27733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78113" y="2628900"/>
            <a:ext cx="1528763" cy="8001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987675" y="2722563"/>
            <a:ext cx="909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/>
              <a:t>Статус:</a:t>
            </a:r>
          </a:p>
        </p:txBody>
      </p:sp>
      <p:sp>
        <p:nvSpPr>
          <p:cNvPr id="8" name="Выноска со стрелкой вверх 7"/>
          <p:cNvSpPr/>
          <p:nvPr/>
        </p:nvSpPr>
        <p:spPr bwMode="auto">
          <a:xfrm>
            <a:off x="1697038" y="3403600"/>
            <a:ext cx="3492500" cy="5080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24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/>
              <a:t>Статус определяет: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100013" y="3941763"/>
            <a:ext cx="1779587" cy="704850"/>
          </a:xfrm>
          <a:prstGeom prst="wedgeRectCallout">
            <a:avLst>
              <a:gd name="adj1" fmla="val 71351"/>
              <a:gd name="adj2" fmla="val -6345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Права доступа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 документу</a:t>
            </a:r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1879600" y="5219700"/>
            <a:ext cx="1779588" cy="704850"/>
          </a:xfrm>
          <a:prstGeom prst="wedgeRectCallout">
            <a:avLst>
              <a:gd name="adj1" fmla="val -7516"/>
              <a:gd name="adj2" fmla="val -24168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Возможные </a:t>
            </a:r>
          </a:p>
          <a:p>
            <a:pPr algn="ctr">
              <a:defRPr/>
            </a:pPr>
            <a:r>
              <a:rPr lang="ru-RU" sz="1600" b="1" dirty="0"/>
              <a:t>д</a:t>
            </a:r>
            <a:r>
              <a:rPr lang="ru-RU" sz="1600" b="1" dirty="0">
                <a:solidFill>
                  <a:schemeClr val="tx1"/>
                </a:solidFill>
              </a:rPr>
              <a:t>ействия с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документом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5395913" y="4559300"/>
            <a:ext cx="1779587" cy="704850"/>
          </a:xfrm>
          <a:prstGeom prst="wedgeRectCallout">
            <a:avLst>
              <a:gd name="adj1" fmla="val -90466"/>
              <a:gd name="adj2" fmla="val -15023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Доступные </a:t>
            </a:r>
          </a:p>
          <a:p>
            <a:pPr algn="ctr">
              <a:defRPr/>
            </a:pPr>
            <a:r>
              <a:rPr lang="ru-RU" sz="1600" b="1" dirty="0"/>
              <a:t>категории </a:t>
            </a:r>
          </a:p>
          <a:p>
            <a:pPr algn="ctr">
              <a:defRPr/>
            </a:pPr>
            <a:r>
              <a:rPr lang="ru-RU" sz="1600" b="1" dirty="0"/>
              <a:t>вложений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 bwMode="auto">
          <a:xfrm>
            <a:off x="5929313" y="3689350"/>
            <a:ext cx="1779587" cy="704850"/>
          </a:xfrm>
          <a:prstGeom prst="wedgeRectCallout">
            <a:avLst>
              <a:gd name="adj1" fmla="val -102599"/>
              <a:gd name="adj2" fmla="val -4212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Запускаемые </a:t>
            </a:r>
          </a:p>
          <a:p>
            <a:pPr algn="ctr">
              <a:defRPr/>
            </a:pPr>
            <a:r>
              <a:rPr lang="ru-RU" sz="1600" b="1" dirty="0"/>
              <a:t>бизнес-процессы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 bwMode="auto">
          <a:xfrm>
            <a:off x="214313" y="4867275"/>
            <a:ext cx="1779587" cy="704850"/>
          </a:xfrm>
          <a:prstGeom prst="wedgeRectCallout">
            <a:avLst>
              <a:gd name="adj1" fmla="val 75832"/>
              <a:gd name="adj2" fmla="val -18987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Триггеры </a:t>
            </a:r>
          </a:p>
          <a:p>
            <a:pPr algn="ctr">
              <a:defRPr/>
            </a:pPr>
            <a:r>
              <a:rPr lang="ru-RU" sz="1600" b="1" dirty="0"/>
              <a:t>изменений </a:t>
            </a:r>
          </a:p>
          <a:p>
            <a:pPr algn="ctr">
              <a:defRPr/>
            </a:pPr>
            <a:r>
              <a:rPr lang="ru-RU" sz="1600" b="1" dirty="0"/>
              <a:t>в документе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4024313" y="5343525"/>
            <a:ext cx="1779587" cy="704850"/>
          </a:xfrm>
          <a:prstGeom prst="wedgeRectCallout">
            <a:avLst>
              <a:gd name="adj1" fmla="val -41774"/>
              <a:gd name="adj2" fmla="val -26148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Доступные </a:t>
            </a:r>
          </a:p>
          <a:p>
            <a:pPr algn="ctr">
              <a:defRPr/>
            </a:pPr>
            <a:r>
              <a:rPr lang="ru-RU" sz="1600" b="1" dirty="0"/>
              <a:t>для изменения </a:t>
            </a:r>
          </a:p>
          <a:p>
            <a:pPr algn="ctr">
              <a:defRPr/>
            </a:pPr>
            <a:r>
              <a:rPr lang="ru-RU" sz="1600" b="1" dirty="0"/>
              <a:t>атрибуты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2808288" y="4394200"/>
            <a:ext cx="1779587" cy="704850"/>
          </a:xfrm>
          <a:prstGeom prst="wedgeRectCallout">
            <a:avLst>
              <a:gd name="adj1" fmla="val -11085"/>
              <a:gd name="adj2" fmla="val -12274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Переходы в </a:t>
            </a:r>
          </a:p>
          <a:p>
            <a:pPr algn="ctr">
              <a:defRPr/>
            </a:pPr>
            <a:r>
              <a:rPr lang="ru-RU" sz="1600" b="1" dirty="0"/>
              <a:t>другие статусы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637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35AC7E-A8D8-43EE-8958-D1BB900D0667}" type="datetime4">
              <a:rPr lang="ru-RU" smtClean="0">
                <a:cs typeface="Arial" charset="0"/>
              </a:rPr>
              <a:pPr/>
              <a:t>11 сентября 2013 г.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|  </a:t>
            </a:r>
            <a:r>
              <a:rPr lang="en-US" b="1" smtClean="0">
                <a:solidFill>
                  <a:schemeClr val="tx1"/>
                </a:solidFill>
                <a:cs typeface="Arial" charset="0"/>
              </a:rPr>
              <a:t>ЛОГИКА БИЗНЕСА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  |  </a:t>
            </a:r>
            <a:fld id="{4026B0FB-D498-4BE5-B16E-C74AF75804DE}" type="slidenum">
              <a:rPr lang="en-US" smtClean="0">
                <a:solidFill>
                  <a:schemeClr val="tx1"/>
                </a:solidFill>
                <a:cs typeface="Arial" charset="0"/>
              </a:rPr>
              <a:pPr/>
              <a:t>9</a:t>
            </a:fld>
            <a:r>
              <a:rPr lang="en-US" smtClean="0">
                <a:solidFill>
                  <a:schemeClr val="tx1"/>
                </a:solidFill>
                <a:cs typeface="Arial" charset="0"/>
              </a:rPr>
              <a:t> </a:t>
            </a:r>
            <a:endParaRPr lang="en-US" smtClean="0">
              <a:cs typeface="Arial" charset="0"/>
            </a:endParaRPr>
          </a:p>
        </p:txBody>
      </p:sp>
      <p:sp>
        <p:nvSpPr>
          <p:cNvPr id="26638" name="Datumsplatzhalter 1"/>
          <p:cNvSpPr txBox="1">
            <a:spLocks/>
          </p:cNvSpPr>
          <p:nvPr/>
        </p:nvSpPr>
        <p:spPr bwMode="auto">
          <a:xfrm>
            <a:off x="0" y="6608763"/>
            <a:ext cx="59229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20000"/>
              </a:lnSpc>
            </a:pPr>
            <a:r>
              <a:rPr lang="ru-RU" sz="900">
                <a:solidFill>
                  <a:srgbClr val="233356"/>
                </a:solidFill>
                <a:ea typeface="ＭＳ Ｐゴシック" pitchFamily="34" charset="-128"/>
              </a:rPr>
              <a:t>ГК АйТи</a:t>
            </a:r>
            <a:endParaRPr lang="en-US" sz="900">
              <a:solidFill>
                <a:srgbClr val="23335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9&quot;&gt;&lt;object type=&quot;3&quot; unique_id=&quot;12886&quot;&gt;&lt;property id=&quot;20148&quot; value=&quot;5&quot;/&gt;&lt;property id=&quot;20300&quot; value=&quot;Slide 10 - &amp;quot;Software AG Colors&amp;quot;&quot;/&gt;&lt;property id=&quot;20307&quot; value=&quot;283&quot;/&gt;&lt;/object&gt;&lt;object type=&quot;3&quot; unique_id=&quot;13079&quot;&gt;&lt;property id=&quot;20148&quot; value=&quot;5&quot;/&gt;&lt;property id=&quot;20300&quot; value=&quot;Slide 1 - &amp;quot;Presentation Title Here&amp;#x0D;&amp;#x0A;Additional title space or subtitle if needed&amp;quot;&quot;/&gt;&lt;property id=&quot;20307&quot; value=&quot;290&quot;/&gt;&lt;/object&gt;&lt;object type=&quot;3&quot; unique_id=&quot;13111&quot;&gt;&lt;property id=&quot;20148&quot; value=&quot;5&quot;/&gt;&lt;property id=&quot;20300&quot; value=&quot;Slide 13 - &amp;quot;Thank you!&amp;quot;&quot;/&gt;&lt;property id=&quot;20307&quot; value=&quot;291&quot;/&gt;&lt;/object&gt;&lt;object type=&quot;3&quot; unique_id=&quot;15705&quot;&gt;&lt;property id=&quot;20148&quot; value=&quot;5&quot;/&gt;&lt;property id=&quot;20300&quot; value=&quot;Slide 15&quot;/&gt;&lt;property id=&quot;20307&quot; value=&quot;313&quot;/&gt;&lt;/object&gt;&lt;object type=&quot;3&quot; unique_id=&quot;16820&quot;&gt;&lt;property id=&quot;20148&quot; value=&quot;5&quot;/&gt;&lt;property id=&quot;20300&quot; value=&quot;Slide 11 - &amp;quot;Section Divider Page Title&amp;#x0D;&amp;#x0A;Section subtitle/information here&amp;quot;&quot;/&gt;&lt;property id=&quot;20307&quot; value=&quot;322&quot;/&gt;&lt;/object&gt;&lt;object type=&quot;3&quot; unique_id=&quot;16923&quot;&gt;&lt;property id=&quot;20148&quot; value=&quot;5&quot;/&gt;&lt;property id=&quot;20300&quot; value=&quot;Slide 12 - &amp;quot;Section Divider Page Title&amp;#x0D;&amp;#x0A;Section subtitle/information here&amp;quot;&quot;/&gt;&lt;property id=&quot;20307&quot; value=&quot;323&quot;/&gt;&lt;/object&gt;&lt;object type=&quot;3&quot; unique_id=&quot;17345&quot;&gt;&lt;property id=&quot;20148&quot; value=&quot;5&quot;/&gt;&lt;property id=&quot;20300&quot; value=&quot;Slide 2 - &amp;quot;Single-line Headline – 24 point&amp;quot;&quot;/&gt;&lt;property id=&quot;20307&quot; value=&quot;324&quot;/&gt;&lt;/object&gt;&lt;object type=&quot;3&quot; unique_id=&quot;17346&quot;&gt;&lt;property id=&quot;20148&quot; value=&quot;5&quot;/&gt;&lt;property id=&quot;20300&quot; value=&quot;Slide 4 - &amp;quot;Headline on the content page also possibly &amp;#x0D;&amp;#x0A;with a second line – 24 point&amp;quot;&quot;/&gt;&lt;property id=&quot;20307&quot; value=&quot;325&quot;/&gt;&lt;/object&gt;&lt;object type=&quot;3&quot; unique_id=&quot;17347&quot;&gt;&lt;property id=&quot;20148&quot; value=&quot;5&quot;/&gt;&lt;property id=&quot;20300&quot; value=&quot;Slide 5 - &amp;quot;Optional text page with two columns&amp;quot;&quot;/&gt;&lt;property id=&quot;20307&quot; value=&quot;326&quot;/&gt;&lt;/object&gt;&lt;object type=&quot;3&quot; unique_id=&quot;17348&quot;&gt;&lt;property id=&quot;20148&quot; value=&quot;5&quot;/&gt;&lt;property id=&quot;20300&quot; value=&quot;Slide 6 - &amp;quot;Optional text page with NO image and callout in the margin area&amp;quot;&quot;/&gt;&lt;property id=&quot;20307&quot; value=&quot;327&quot;/&gt;&lt;/object&gt;&lt;object type=&quot;3&quot; unique_id=&quot;17349&quot;&gt;&lt;property id=&quot;20148&quot; value=&quot;5&quot;/&gt;&lt;property id=&quot;20300&quot; value=&quot;Slide 7 - &amp;quot;Image with headline&amp;quot;&quot;/&gt;&lt;property id=&quot;20307&quot; value=&quot;328&quot;/&gt;&lt;/object&gt;&lt;object type=&quot;3&quot; unique_id=&quot;17350&quot;&gt;&lt;property id=&quot;20148&quot; value=&quot;5&quot;/&gt;&lt;property id=&quot;20300&quot; value=&quot;Slide 8 - &amp;quot;Optional page with a smaller image and explanation in the margin area&amp;quot;&quot;/&gt;&lt;property id=&quot;20307&quot; value=&quot;329&quot;/&gt;&lt;/object&gt;&lt;object type=&quot;3&quot; unique_id=&quot;17351&quot;&gt;&lt;property id=&quot;20148&quot; value=&quot;5&quot;/&gt;&lt;property id=&quot;20300&quot; value=&quot;Slide 9 - &amp;quot;The Basic Grid&amp;quot;&quot;/&gt;&lt;property id=&quot;20307&quot; value=&quot;330&quot;/&gt;&lt;/object&gt;&lt;object type=&quot;3&quot; unique_id=&quot;17746&quot;&gt;&lt;property id=&quot;20148&quot; value=&quot;5&quot;/&gt;&lt;property id=&quot;20300&quot; value=&quot;Slide 3 - &amp;quot;Single-line Headline – 24 point&amp;quot;&quot;/&gt;&lt;property id=&quot;20307&quot; value=&quot;331&quot;/&gt;&lt;/object&gt;&lt;object type=&quot;3&quot; unique_id=&quot;19976&quot;&gt;&lt;property id=&quot;20148&quot; value=&quot;5&quot;/&gt;&lt;property id=&quot;20300&quot; value=&quot;Slide 14 - &amp;quot;Images&amp;quot;&quot;/&gt;&lt;property id=&quot;20307&quot; value=&quot;332&quot;/&gt;&lt;/object&gt;&lt;/object&gt;&lt;object type=&quot;8&quot; unique_id=&quot;100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_Master_Style01">
  <a:themeElements>
    <a:clrScheme name="SAG_PPT_Template_Feb10 14">
      <a:dk1>
        <a:srgbClr val="233356"/>
      </a:dk1>
      <a:lt1>
        <a:srgbClr val="FFFFFF"/>
      </a:lt1>
      <a:dk2>
        <a:srgbClr val="233356"/>
      </a:dk2>
      <a:lt2>
        <a:srgbClr val="E2E7DD"/>
      </a:lt2>
      <a:accent1>
        <a:srgbClr val="96AB39"/>
      </a:accent1>
      <a:accent2>
        <a:srgbClr val="C6092A"/>
      </a:accent2>
      <a:accent3>
        <a:srgbClr val="FFFFFF"/>
      </a:accent3>
      <a:accent4>
        <a:srgbClr val="1C2A48"/>
      </a:accent4>
      <a:accent5>
        <a:srgbClr val="C9D2AE"/>
      </a:accent5>
      <a:accent6>
        <a:srgbClr val="B30725"/>
      </a:accent6>
      <a:hlink>
        <a:srgbClr val="038299"/>
      </a:hlink>
      <a:folHlink>
        <a:srgbClr val="D16E00"/>
      </a:folHlink>
    </a:clrScheme>
    <a:fontScheme name="SAG_PPT_Template_Feb10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AG_PPT_Template_Feb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3">
        <a:dk1>
          <a:srgbClr val="233356"/>
        </a:dk1>
        <a:lt1>
          <a:srgbClr val="FFFFFF"/>
        </a:lt1>
        <a:dk2>
          <a:srgbClr val="000000"/>
        </a:dk2>
        <a:lt2>
          <a:srgbClr val="E2E7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C2A48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14">
        <a:dk1>
          <a:srgbClr val="233356"/>
        </a:dk1>
        <a:lt1>
          <a:srgbClr val="FFFFFF"/>
        </a:lt1>
        <a:dk2>
          <a:srgbClr val="233356"/>
        </a:dk2>
        <a:lt2>
          <a:srgbClr val="E2E7DD"/>
        </a:lt2>
        <a:accent1>
          <a:srgbClr val="96AB39"/>
        </a:accent1>
        <a:accent2>
          <a:srgbClr val="C6092A"/>
        </a:accent2>
        <a:accent3>
          <a:srgbClr val="FFFFFF"/>
        </a:accent3>
        <a:accent4>
          <a:srgbClr val="1C2A48"/>
        </a:accent4>
        <a:accent5>
          <a:srgbClr val="C9D2AE"/>
        </a:accent5>
        <a:accent6>
          <a:srgbClr val="B30725"/>
        </a:accent6>
        <a:hlink>
          <a:srgbClr val="038299"/>
        </a:hlink>
        <a:folHlink>
          <a:srgbClr val="D16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31274</TotalTime>
  <Words>996</Words>
  <Application>Microsoft Office PowerPoint</Application>
  <PresentationFormat>On-screen Show (4:3)</PresentationFormat>
  <Paragraphs>351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21</vt:i4>
      </vt:variant>
    </vt:vector>
  </HeadingPairs>
  <TitlesOfParts>
    <vt:vector size="41" baseType="lpstr">
      <vt:lpstr>Trebuchet MS</vt:lpstr>
      <vt:lpstr>Arial</vt:lpstr>
      <vt:lpstr>Wingdings</vt:lpstr>
      <vt:lpstr>Webdings</vt:lpstr>
      <vt:lpstr>ＭＳ Ｐゴシック</vt:lpstr>
      <vt:lpstr>Arial Narrow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BL_Master_Style01</vt:lpstr>
      <vt:lpstr>Слайд 1</vt:lpstr>
      <vt:lpstr>Слайд 2</vt:lpstr>
      <vt:lpstr>Основа «Бизнес-платформы» - AlfrescoTM ECM</vt:lpstr>
      <vt:lpstr>Основа «Бизнес-платформы» - AlfrescoTM ECM</vt:lpstr>
      <vt:lpstr>«Бизнес-платформа» – что это?</vt:lpstr>
      <vt:lpstr>Архитектура «Бизнес-Платформы»</vt:lpstr>
      <vt:lpstr>Сервисы «Бизнес-платформы»</vt:lpstr>
      <vt:lpstr>Документ «Бизнес-платформы»</vt:lpstr>
      <vt:lpstr>«Бизнес-платформа»: Управление жизненным циклом документа</vt:lpstr>
      <vt:lpstr>«Бизнес-платформа»: Редактор жизненного цикла документа</vt:lpstr>
      <vt:lpstr>Сервис: «Электронная подпись документов»</vt:lpstr>
      <vt:lpstr>Сервис «Юридически значимый документооборот»</vt:lpstr>
      <vt:lpstr>Сервис: разработка и использование отчетов</vt:lpstr>
      <vt:lpstr>Функциональные модули на базе «Бизнес-Платформы»</vt:lpstr>
      <vt:lpstr>«Бизнес-платформа»: управление договорами</vt:lpstr>
      <vt:lpstr>«Бизнес-платформа»: работа с поручениями</vt:lpstr>
      <vt:lpstr>Проекты на «Бизнес-платформе»:</vt:lpstr>
      <vt:lpstr>Преимущества «Бизнес-платформы»</vt:lpstr>
      <vt:lpstr>Ближайшие планы:</vt:lpstr>
      <vt:lpstr>Программа «Интересный проект» – интересно и вам, и нам!</vt:lpstr>
      <vt:lpstr>Слайд 21</vt:lpstr>
    </vt:vector>
  </TitlesOfParts>
  <Company>simon-design.net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 PPT Template</dc:title>
  <dc:creator>MSI</dc:creator>
  <cp:lastModifiedBy>Софья</cp:lastModifiedBy>
  <cp:revision>392</cp:revision>
  <dcterms:created xsi:type="dcterms:W3CDTF">2010-09-08T16:18:11Z</dcterms:created>
  <dcterms:modified xsi:type="dcterms:W3CDTF">2013-09-11T10:40:50Z</dcterms:modified>
</cp:coreProperties>
</file>