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7" r:id="rId2"/>
    <p:sldId id="373" r:id="rId3"/>
    <p:sldId id="371" r:id="rId4"/>
    <p:sldId id="380" r:id="rId5"/>
    <p:sldId id="372" r:id="rId6"/>
    <p:sldId id="375" r:id="rId7"/>
    <p:sldId id="377" r:id="rId8"/>
    <p:sldId id="376" r:id="rId9"/>
    <p:sldId id="382" r:id="rId10"/>
    <p:sldId id="378" r:id="rId11"/>
    <p:sldId id="370" r:id="rId12"/>
    <p:sldId id="381" r:id="rId13"/>
  </p:sldIdLst>
  <p:sldSz cx="9144000" cy="6858000" type="screen4x3"/>
  <p:notesSz cx="7019925" cy="9305925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1E400"/>
    <a:srgbClr val="C8D200"/>
    <a:srgbClr val="D9EE42"/>
    <a:srgbClr val="001826"/>
    <a:srgbClr val="B6C000"/>
    <a:srgbClr val="003556"/>
    <a:srgbClr val="F2F9BE"/>
    <a:srgbClr val="001A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7" autoAdjust="0"/>
    <p:restoredTop sz="93918" autoAdjust="0"/>
  </p:normalViewPr>
  <p:slideViewPr>
    <p:cSldViewPr snapToGrid="0">
      <p:cViewPr varScale="1">
        <p:scale>
          <a:sx n="77" d="100"/>
          <a:sy n="77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186" y="-102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81A1EC-D6B3-491F-9795-67614FFD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22801-E128-4DED-ADA5-B77B4E55FC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D937C2-0EEE-4303-8246-584821E0D2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bg_st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Группа компаний АйТи</a:t>
            </a:r>
          </a:p>
        </p:txBody>
      </p:sp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725" y="79375"/>
            <a:ext cx="14382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413" y="1897063"/>
            <a:ext cx="4100512" cy="1604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Here</a:t>
            </a:r>
            <a:br>
              <a:rPr lang="en-US"/>
            </a:br>
            <a:r>
              <a:rPr lang="en-US"/>
              <a:t>Presentation Subtitle if needed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6413" y="4881563"/>
            <a:ext cx="5822950" cy="1019175"/>
          </a:xfrm>
        </p:spPr>
        <p:txBody>
          <a:bodyPr/>
          <a:lstStyle>
            <a:lvl1pPr marL="0" indent="0">
              <a:defRPr sz="1800" b="1" i="1"/>
            </a:lvl1pPr>
          </a:lstStyle>
          <a:p>
            <a:r>
              <a:rPr lang="en-US"/>
              <a:t>Presenter Name Here, Title</a:t>
            </a:r>
          </a:p>
          <a:p>
            <a:r>
              <a:rPr lang="en-US"/>
              <a:t>Presentation Date</a:t>
            </a:r>
          </a:p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03263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603263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800" b="1"/>
            </a:lvl2pPr>
            <a:lvl3pPr>
              <a:defRPr sz="1600" b="1"/>
            </a:lvl3pPr>
            <a:lvl4pPr>
              <a:defRPr sz="16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653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9B36E10B-8883-4393-80C5-31626DF4586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0821717F-12CD-4A78-827A-4A8C3BE2A5B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8828533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999" y="1481667"/>
            <a:ext cx="8803133" cy="4939771"/>
          </a:xfrm>
        </p:spPr>
        <p:txBody>
          <a:bodyPr vert="eaVert"/>
          <a:lstStyle>
            <a:lvl1pPr>
              <a:defRPr sz="1800"/>
            </a:lvl1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0983AC1D-F005-4B55-85F0-1775DF0AD67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2088" y="884238"/>
            <a:ext cx="2098675" cy="5537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46063" y="884238"/>
            <a:ext cx="6143625" cy="5537200"/>
          </a:xfrm>
        </p:spPr>
        <p:txBody>
          <a:bodyPr vert="eaVert"/>
          <a:lstStyle>
            <a:lvl1pPr>
              <a:defRPr sz="1800"/>
            </a:lvl1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B5A92326-4510-4150-AA26-491F1207AE9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Группа компаний </a:t>
            </a:r>
            <a:r>
              <a:rPr lang="ru-RU" sz="1600" b="1" dirty="0" err="1" smtClean="0"/>
              <a:t>АйТи</a:t>
            </a:r>
            <a:endParaRPr lang="ru-RU" sz="1600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8769267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999" y="1490133"/>
            <a:ext cx="8769267" cy="4931305"/>
          </a:xfrm>
        </p:spPr>
        <p:txBody>
          <a:bodyPr/>
          <a:lstStyle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</a:t>
            </a:r>
            <a:r>
              <a:rPr lang="ru-RU" sz="800" b="1"/>
              <a:t> 2.0</a:t>
            </a:r>
            <a:r>
              <a:rPr lang="en-US"/>
              <a:t>  |  </a:t>
            </a:r>
            <a:fld id="{058446E4-FD40-44D1-8752-EDF7050417A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8769267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650" y="1838325"/>
            <a:ext cx="6415616" cy="458311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buFontTx/>
              <a:buNone/>
              <a:tabLst/>
              <a:defRPr b="1"/>
            </a:lvl1pPr>
            <a:lvl2pPr>
              <a:buNone/>
              <a:defRPr/>
            </a:lvl2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</a:t>
            </a:r>
            <a:r>
              <a:rPr lang="ru-RU" sz="800" b="1"/>
              <a:t> 2.0</a:t>
            </a:r>
            <a:r>
              <a:rPr lang="en-US"/>
              <a:t>  |  </a:t>
            </a:r>
            <a:fld id="{5FEE2D45-5048-4171-9F8E-5BF139C9595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8769267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650" y="1370165"/>
            <a:ext cx="6415616" cy="458311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buFontTx/>
              <a:buNone/>
              <a:tabLst/>
              <a:defRPr b="1"/>
            </a:lvl1pPr>
            <a:lvl2pPr marL="446088" indent="15875">
              <a:buNone/>
              <a:defRPr sz="1400" baseline="0"/>
            </a:lvl2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1F56BADB-0BA5-4F6E-8630-27E1B671C8E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6F49C4D8-D7BA-4327-B6B4-84B23059223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8837000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4733" y="1498600"/>
            <a:ext cx="4328584" cy="4922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1491" y="1498600"/>
            <a:ext cx="4328584" cy="4922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EEAC9BF2-E4F9-44D3-8B45-62986833DA5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999" y="540000"/>
            <a:ext cx="8777733" cy="92473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4723" y="1535113"/>
            <a:ext cx="431947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4723" y="2174875"/>
            <a:ext cx="431947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211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211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4297F548-0D2F-4A89-86FA-14D970D2B46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D7E51B5A-3B44-47A0-9282-7EC1829163D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685DDABB-5483-4F5F-8798-0D5CF299239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1" descr="bg0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39750"/>
            <a:ext cx="87868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br>
              <a:rPr lang="en-US" altLang="ru-RU" smtClean="0"/>
            </a:br>
            <a:r>
              <a:rPr lang="en-US" altLang="ru-RU" smtClean="0"/>
              <a:t>Second Line here if necessary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73200"/>
            <a:ext cx="8778875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21038" y="6608763"/>
            <a:ext cx="59229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20000"/>
              </a:lnSpc>
              <a:defRPr sz="900">
                <a:solidFill>
                  <a:srgbClr val="233356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</a:t>
            </a:r>
            <a:r>
              <a:rPr lang="ru-RU" sz="800" b="1"/>
              <a:t> 2.0</a:t>
            </a:r>
            <a:r>
              <a:rPr lang="en-US"/>
              <a:t>  |  </a:t>
            </a:r>
            <a:fld id="{0839A891-43C3-4DFE-A9CF-83A81C06E0A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pic>
        <p:nvPicPr>
          <p:cNvPr id="1030" name="Рисунок 6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5725" y="79375"/>
            <a:ext cx="14382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5000"/>
        </a:spcAft>
        <a:buClr>
          <a:srgbClr val="038299"/>
        </a:buClr>
        <a:buSzPct val="120000"/>
        <a:defRPr>
          <a:solidFill>
            <a:srgbClr val="003556"/>
          </a:solidFill>
          <a:latin typeface="+mn-lt"/>
          <a:ea typeface="+mn-ea"/>
          <a:cs typeface="+mn-cs"/>
        </a:defRPr>
      </a:lvl1pPr>
      <a:lvl2pPr marL="688975" indent="-227013" algn="l" rtl="0" eaLnBrk="0" fontAlgn="base" hangingPunct="0">
        <a:spcBef>
          <a:spcPct val="20000"/>
        </a:spcBef>
        <a:spcAft>
          <a:spcPct val="5000"/>
        </a:spcAft>
        <a:buClr>
          <a:srgbClr val="B6C000"/>
        </a:buClr>
        <a:buFont typeface="Wingdings" pitchFamily="2" charset="2"/>
        <a:buChar char="§"/>
        <a:defRPr>
          <a:solidFill>
            <a:srgbClr val="003556"/>
          </a:solidFill>
          <a:latin typeface="+mn-lt"/>
        </a:defRPr>
      </a:lvl2pPr>
      <a:lvl3pPr marL="1144588" indent="-228600" algn="l" rtl="0" eaLnBrk="0" fontAlgn="base" hangingPunct="0">
        <a:spcBef>
          <a:spcPct val="20000"/>
        </a:spcBef>
        <a:spcAft>
          <a:spcPct val="5000"/>
        </a:spcAft>
        <a:buClr>
          <a:srgbClr val="B6C000"/>
        </a:buClr>
        <a:buSzPct val="90000"/>
        <a:buFont typeface="Webdings" pitchFamily="18" charset="2"/>
        <a:buChar char="4"/>
        <a:defRPr sz="1600">
          <a:solidFill>
            <a:srgbClr val="00355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"/>
        </a:spcAft>
        <a:buClr>
          <a:srgbClr val="B6C000"/>
        </a:buClr>
        <a:buSzPct val="140000"/>
        <a:buChar char="•"/>
        <a:defRPr sz="1500">
          <a:solidFill>
            <a:srgbClr val="00355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beylezon@it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obeylezon@it.ru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03200" y="2643086"/>
            <a:ext cx="6502400" cy="160496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Социальность</a:t>
            </a:r>
            <a:r>
              <a:rPr lang="en-US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управлении</a:t>
            </a:r>
            <a:b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корпоративной </a:t>
            </a:r>
            <a:r>
              <a:rPr lang="en-US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информацией</a:t>
            </a:r>
            <a:endParaRPr lang="en-US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03200" y="5664200"/>
            <a:ext cx="174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/>
              <a:t>Олег Бейлезон</a:t>
            </a:r>
            <a:endParaRPr lang="en-US" altLang="ru-RU" sz="1600"/>
          </a:p>
          <a:p>
            <a:r>
              <a:rPr lang="en-US" altLang="ru-RU" sz="1600">
                <a:hlinkClick r:id="rId2"/>
              </a:rPr>
              <a:t>obeylezon@it.ru</a:t>
            </a:r>
            <a:r>
              <a:rPr lang="ru-RU" altLang="ru-RU" sz="16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14313" y="552450"/>
            <a:ext cx="8767762" cy="823913"/>
          </a:xfrm>
        </p:spPr>
        <p:txBody>
          <a:bodyPr/>
          <a:lstStyle/>
          <a:p>
            <a:r>
              <a:rPr lang="ru-RU" altLang="ru-RU" smtClean="0"/>
              <a:t>Технологии вовлечения в обмен знаниями:</a:t>
            </a:r>
          </a:p>
        </p:txBody>
      </p:sp>
      <p:sp>
        <p:nvSpPr>
          <p:cNvPr id="27650" name="TextBox 9"/>
          <p:cNvSpPr txBox="1">
            <a:spLocks noChangeArrowheads="1"/>
          </p:cNvSpPr>
          <p:nvPr/>
        </p:nvSpPr>
        <p:spPr bwMode="auto">
          <a:xfrm>
            <a:off x="222250" y="1214438"/>
            <a:ext cx="521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Подбор экспертов по любой теме</a:t>
            </a:r>
          </a:p>
          <a:p>
            <a:r>
              <a:rPr lang="ru-RU" altLang="ru-RU"/>
              <a:t>(на базе накопленных в организации знаний!):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903413"/>
            <a:ext cx="779462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3019425"/>
            <a:ext cx="6273800" cy="35242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563813" y="4097338"/>
            <a:ext cx="3463925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Социальность знания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defRPr/>
            </a:pPr>
            <a:fld id="{734A8148-B246-47BE-9D19-CD3C8EC776F8}" type="datetime4">
              <a:rPr lang="ru-RU" smtClean="0">
                <a:solidFill>
                  <a:srgbClr val="233356"/>
                </a:solidFill>
              </a:rPr>
              <a:pPr algn="r">
                <a:defRPr/>
              </a:pPr>
              <a:t>11 сентября 2013 г.</a:t>
            </a:fld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|  </a:t>
            </a:r>
            <a:r>
              <a:rPr lang="en-US" b="1" dirty="0" smtClean="0"/>
              <a:t>ЛОГИКА БИЗНЕСА</a:t>
            </a:r>
            <a:r>
              <a:rPr lang="en-US" dirty="0" smtClean="0"/>
              <a:t>  |  </a:t>
            </a:r>
            <a:fld id="{EF365266-419C-4FC6-BACB-4D29EB58329E}" type="slidenum">
              <a:rPr lang="en-US" smtClean="0"/>
              <a:pPr algn="r">
                <a:defRPr/>
              </a:pPr>
              <a:t>10</a:t>
            </a:fld>
            <a:r>
              <a:rPr lang="en-US" dirty="0" smtClean="0"/>
              <a:t> </a:t>
            </a:r>
            <a:endParaRPr lang="en-US" dirty="0" smtClean="0">
              <a:solidFill>
                <a:srgbClr val="233356"/>
              </a:solidFill>
            </a:endParaRPr>
          </a:p>
        </p:txBody>
      </p:sp>
      <p:sp>
        <p:nvSpPr>
          <p:cNvPr id="27655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79388" y="719138"/>
            <a:ext cx="8769350" cy="823912"/>
          </a:xfrm>
        </p:spPr>
        <p:txBody>
          <a:bodyPr/>
          <a:lstStyle/>
          <a:p>
            <a:r>
              <a:rPr lang="ru-RU" altLang="ru-RU" smtClean="0"/>
              <a:t>Социальность в управлении информацией – это…</a:t>
            </a:r>
          </a:p>
        </p:txBody>
      </p: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249238" y="1720850"/>
            <a:ext cx="8382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altLang="ru-RU" sz="1600"/>
              <a:t>Документ = повод для установления социальной коммуникации</a:t>
            </a:r>
          </a:p>
          <a:p>
            <a:pPr marL="285750" indent="-2857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endParaRPr lang="ru-RU" altLang="ru-RU" sz="1600"/>
          </a:p>
          <a:p>
            <a:pPr marL="285750" indent="-2857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altLang="ru-RU" sz="1600"/>
              <a:t>Доступность информации(решать не что открыто, а что закрыто). Выводите знания из функциональных колодцев!</a:t>
            </a:r>
            <a:br>
              <a:rPr lang="ru-RU" altLang="ru-RU" sz="1600"/>
            </a:br>
            <a:endParaRPr lang="ru-RU" altLang="ru-RU" sz="1600"/>
          </a:p>
          <a:p>
            <a:pPr marL="285750" indent="-2857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altLang="ru-RU" sz="1600"/>
              <a:t>Активность в распространении информации (вовлечение экспертов, уведомления)</a:t>
            </a:r>
            <a:br>
              <a:rPr lang="ru-RU" altLang="ru-RU" sz="1600"/>
            </a:br>
            <a:endParaRPr lang="ru-RU" altLang="ru-RU" sz="1600"/>
          </a:p>
          <a:p>
            <a:pPr marL="285750" indent="-2857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altLang="ru-RU" sz="1600"/>
              <a:t>Обеспечение связности сообщества (автоподбор экспертов, уведомления о новых </a:t>
            </a:r>
            <a:r>
              <a:rPr lang="ru-RU" altLang="ru-RU" sz="1600" u="sng"/>
              <a:t>похожих</a:t>
            </a:r>
            <a:r>
              <a:rPr lang="ru-RU" altLang="ru-RU" sz="1600"/>
              <a:t> темах)</a:t>
            </a:r>
            <a:br>
              <a:rPr lang="ru-RU" altLang="ru-RU" sz="1600"/>
            </a:br>
            <a:endParaRPr lang="ru-RU" altLang="ru-RU" sz="1600"/>
          </a:p>
          <a:p>
            <a:pPr marL="285750" indent="-2857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altLang="ru-RU" sz="1600"/>
              <a:t>Предоставление списка участников по документу</a:t>
            </a:r>
            <a:br>
              <a:rPr lang="ru-RU" altLang="ru-RU" sz="1600"/>
            </a:br>
            <a:endParaRPr lang="ru-RU" altLang="ru-RU" sz="1600"/>
          </a:p>
          <a:p>
            <a:pPr marL="285750" indent="-2857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altLang="ru-RU" sz="1600"/>
              <a:t>«Покажи не знания, а тех, кто знает»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defRPr/>
            </a:pPr>
            <a:fld id="{734A8148-B246-47BE-9D19-CD3C8EC776F8}" type="datetime4">
              <a:rPr lang="ru-RU" smtClean="0">
                <a:solidFill>
                  <a:srgbClr val="233356"/>
                </a:solidFill>
              </a:rPr>
              <a:pPr algn="r">
                <a:defRPr/>
              </a:pPr>
              <a:t>11 сентября 2013 г.</a:t>
            </a:fld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|  </a:t>
            </a:r>
            <a:r>
              <a:rPr lang="en-US" b="1" dirty="0" smtClean="0"/>
              <a:t>ЛОГИКА БИЗНЕСА</a:t>
            </a:r>
            <a:r>
              <a:rPr lang="en-US" dirty="0" smtClean="0"/>
              <a:t>  |  </a:t>
            </a:r>
            <a:fld id="{D64297A2-31ED-47BF-AC10-5AF4C2D35370}" type="slidenum">
              <a:rPr lang="en-US" smtClean="0"/>
              <a:pPr algn="r">
                <a:defRPr/>
              </a:pPr>
              <a:t>11</a:t>
            </a:fld>
            <a:r>
              <a:rPr lang="en-US" dirty="0" smtClean="0"/>
              <a:t> </a:t>
            </a:r>
            <a:endParaRPr lang="en-US" dirty="0" smtClean="0">
              <a:solidFill>
                <a:srgbClr val="233356"/>
              </a:solidFill>
            </a:endParaRPr>
          </a:p>
        </p:txBody>
      </p:sp>
      <p:sp>
        <p:nvSpPr>
          <p:cNvPr id="28676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3665538" y="2951163"/>
            <a:ext cx="4621212" cy="1439862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ru-RU" sz="2400" smtClean="0">
                <a:solidFill>
                  <a:schemeClr val="tx1"/>
                </a:solidFill>
              </a:rPr>
              <a:t>Спасибо за внимание!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Вопросы</a:t>
            </a:r>
            <a:r>
              <a:rPr lang="en-US" sz="240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" name="Picture 27" descr="C:\Kunden\BUSINESS LOGIC\Community\sammel\FotoliaComp_21049888_BGrnG9ArRnwVi6HdYriRWeUn91Qrucvv.jpg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2872" y="5229200"/>
            <a:ext cx="1620000" cy="12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7" name="Picture 32" descr="C:\Kunden\BUSINESS LOGIC\Community\sammel\FotoliaComp_30680713_S9oN932hIXdEDFp9hvJeCS1bmgoVBVdU.jpg"/>
          <p:cNvPicPr>
            <a:picLocks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20063" y="3969200"/>
            <a:ext cx="1620000" cy="12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8" name="Rechteck 12"/>
          <p:cNvSpPr/>
          <p:nvPr/>
        </p:nvSpPr>
        <p:spPr bwMode="auto">
          <a:xfrm>
            <a:off x="6134099" y="123824"/>
            <a:ext cx="3200401" cy="1162051"/>
          </a:xfrm>
          <a:prstGeom prst="rect">
            <a:avLst/>
          </a:prstGeom>
          <a:solidFill>
            <a:schemeClr val="bg1"/>
          </a:solidFill>
          <a:ln w="28575" cap="flat" cmpd="sng" algn="ctr">
            <a:gradFill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9703" name="Рисунок 9"/>
          <p:cNvPicPr>
            <a:picLocks noChangeAspect="1"/>
          </p:cNvPicPr>
          <p:nvPr/>
        </p:nvPicPr>
        <p:blipFill>
          <a:blip r:embed="rId4"/>
          <a:srcRect l="71442" b="7632"/>
          <a:stretch>
            <a:fillRect/>
          </a:stretch>
        </p:blipFill>
        <p:spPr bwMode="auto">
          <a:xfrm>
            <a:off x="6688138" y="290513"/>
            <a:ext cx="17510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1"/>
          <p:cNvSpPr>
            <a:spLocks noChangeArrowheads="1"/>
          </p:cNvSpPr>
          <p:nvPr/>
        </p:nvSpPr>
        <p:spPr bwMode="auto">
          <a:xfrm>
            <a:off x="3773488" y="40735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Олег Бейлезон</a:t>
            </a:r>
          </a:p>
          <a:p>
            <a:r>
              <a:rPr lang="en-US">
                <a:hlinkClick r:id="rId5"/>
              </a:rPr>
              <a:t>obeylezon@it.ru</a:t>
            </a:r>
            <a:r>
              <a:rPr lang="en-US"/>
              <a:t>  </a:t>
            </a:r>
          </a:p>
        </p:txBody>
      </p:sp>
      <p:sp>
        <p:nvSpPr>
          <p:cNvPr id="11" name="Datumsplatzhalt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defRPr/>
            </a:pPr>
            <a:fld id="{734A8148-B246-47BE-9D19-CD3C8EC776F8}" type="datetime4">
              <a:rPr lang="ru-RU" smtClean="0">
                <a:solidFill>
                  <a:srgbClr val="233356"/>
                </a:solidFill>
              </a:rPr>
              <a:pPr algn="r">
                <a:defRPr/>
              </a:pPr>
              <a:t>11 сентября 2013 г.</a:t>
            </a:fld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|  </a:t>
            </a:r>
            <a:r>
              <a:rPr lang="en-US" b="1" dirty="0" smtClean="0"/>
              <a:t>ЛОГИКА БИЗНЕСА</a:t>
            </a:r>
            <a:r>
              <a:rPr lang="en-US" dirty="0" smtClean="0"/>
              <a:t>  |  </a:t>
            </a:r>
            <a:fld id="{5EC49A0A-619E-4DAD-8B78-69DCA4AF3EFD}" type="slidenum">
              <a:rPr lang="en-US" smtClean="0"/>
              <a:pPr algn="r">
                <a:defRPr/>
              </a:pPr>
              <a:t>12</a:t>
            </a:fld>
            <a:r>
              <a:rPr lang="en-US" dirty="0" smtClean="0"/>
              <a:t> </a:t>
            </a:r>
            <a:endParaRPr lang="en-US" dirty="0" smtClean="0">
              <a:solidFill>
                <a:srgbClr val="233356"/>
              </a:solidFill>
            </a:endParaRPr>
          </a:p>
        </p:txBody>
      </p:sp>
      <p:sp>
        <p:nvSpPr>
          <p:cNvPr id="29706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вал 7"/>
          <p:cNvSpPr>
            <a:spLocks noChangeArrowheads="1"/>
          </p:cNvSpPr>
          <p:nvPr/>
        </p:nvSpPr>
        <p:spPr bwMode="auto">
          <a:xfrm>
            <a:off x="1176338" y="2786063"/>
            <a:ext cx="7729537" cy="3005137"/>
          </a:xfrm>
          <a:prstGeom prst="ellipse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79388" y="720725"/>
            <a:ext cx="8769350" cy="823913"/>
          </a:xfrm>
        </p:spPr>
        <p:txBody>
          <a:bodyPr/>
          <a:lstStyle/>
          <a:p>
            <a:r>
              <a:rPr lang="ru-RU" altLang="ru-RU" smtClean="0"/>
              <a:t>Социальность – что это и зачем?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954463"/>
            <a:ext cx="147161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1544638"/>
            <a:ext cx="1255712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7" descr="http://assets.cobaltnitra.com/teams/repository/export/244/43d383d3f100582b600146edef087/24443d383d3f100582b600146edef08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1813" y="4060825"/>
            <a:ext cx="5873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9" descr="http://media2.chip.com.tr/images/thumb/128/20130823113005915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8450" y="3335338"/>
            <a:ext cx="6397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1" descr="http://shop152.ru/files/uploads/Vkontakt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3688" y="3227388"/>
            <a:ext cx="16859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3" descr="http://nav.uz/uploads/posts/2012-12/1356067685_27.png"/>
          <p:cNvPicPr>
            <a:picLocks noChangeAspect="1" noChangeArrowheads="1"/>
          </p:cNvPicPr>
          <p:nvPr/>
        </p:nvPicPr>
        <p:blipFill>
          <a:blip r:embed="rId7"/>
          <a:srcRect l="13127" r="19424" b="11627"/>
          <a:stretch>
            <a:fillRect/>
          </a:stretch>
        </p:blipFill>
        <p:spPr bwMode="auto">
          <a:xfrm>
            <a:off x="5954713" y="3654425"/>
            <a:ext cx="9144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5" descr="http://u.kanobu.ru/images/2011/04/27/639df27c-9a04-4a4e-84ec-6d74f98114fe.jpg.thumbnai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57538" y="4310063"/>
            <a:ext cx="8509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7" descr="http://w2.com.ua/files/tinymce/images/sasha/.thumbs/a8957fa54e387b0de269cc6b5a8ec23e_600_0_0.jpg"/>
          <p:cNvPicPr>
            <a:picLocks noChangeAspect="1" noChangeArrowheads="1"/>
          </p:cNvPicPr>
          <p:nvPr/>
        </p:nvPicPr>
        <p:blipFill>
          <a:blip r:embed="rId9"/>
          <a:srcRect l="11151" t="31357" r="11441" b="39664"/>
          <a:stretch>
            <a:fillRect/>
          </a:stretch>
        </p:blipFill>
        <p:spPr bwMode="auto">
          <a:xfrm>
            <a:off x="4784725" y="4845050"/>
            <a:ext cx="14287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9" descr="http://upload.rb.ru/upload/users/picture/834984/03c75ffa23c7491126475b7abe3ca20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69113" y="4535488"/>
            <a:ext cx="13858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31" descr="http://www.foroz.org/wp-content/uploads/2009/12/Twitter.jpg"/>
          <p:cNvPicPr>
            <a:picLocks noChangeAspect="1" noChangeArrowheads="1"/>
          </p:cNvPicPr>
          <p:nvPr/>
        </p:nvPicPr>
        <p:blipFill>
          <a:blip r:embed="rId11"/>
          <a:srcRect t="31296" b="29984"/>
          <a:stretch>
            <a:fillRect/>
          </a:stretch>
        </p:blipFill>
        <p:spPr bwMode="auto">
          <a:xfrm>
            <a:off x="6835775" y="3473450"/>
            <a:ext cx="14525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umsplatzhalt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defRPr/>
            </a:pPr>
            <a:fld id="{734A8148-B246-47BE-9D19-CD3C8EC776F8}" type="datetime4">
              <a:rPr lang="ru-RU" smtClean="0">
                <a:solidFill>
                  <a:srgbClr val="233356"/>
                </a:solidFill>
              </a:rPr>
              <a:pPr algn="r">
                <a:defRPr/>
              </a:pPr>
              <a:t>11 сентября 2013 г.</a:t>
            </a:fld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|  </a:t>
            </a:r>
            <a:r>
              <a:rPr lang="en-US" b="1" dirty="0" smtClean="0"/>
              <a:t>ЛОГИКА БИЗНЕСА</a:t>
            </a:r>
            <a:r>
              <a:rPr lang="en-US" dirty="0" smtClean="0"/>
              <a:t>  |  </a:t>
            </a:r>
            <a:fld id="{62D35EBC-6831-44E7-B6D3-64313CB734E1}" type="slidenum">
              <a:rPr lang="en-US" smtClean="0"/>
              <a:pPr algn="r">
                <a:defRPr/>
              </a:pPr>
              <a:t>2</a:t>
            </a:fld>
            <a:r>
              <a:rPr lang="en-US" dirty="0" smtClean="0"/>
              <a:t> </a:t>
            </a:r>
            <a:endParaRPr lang="en-US" dirty="0" smtClean="0">
              <a:solidFill>
                <a:srgbClr val="233356"/>
              </a:solidFill>
            </a:endParaRPr>
          </a:p>
        </p:txBody>
      </p:sp>
      <p:sp>
        <p:nvSpPr>
          <p:cNvPr id="17422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79388" y="539750"/>
            <a:ext cx="8769350" cy="823913"/>
          </a:xfrm>
        </p:spPr>
        <p:txBody>
          <a:bodyPr/>
          <a:lstStyle/>
          <a:p>
            <a:r>
              <a:rPr lang="ru-RU" altLang="ru-RU" smtClean="0"/>
              <a:t>Социальность – что это и зачем? 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5422900" y="1336675"/>
            <a:ext cx="3721100" cy="3587750"/>
          </a:xfrm>
        </p:spPr>
        <p:txBody>
          <a:bodyPr/>
          <a:lstStyle/>
          <a:p>
            <a:pPr marL="0" indent="0"/>
            <a:r>
              <a:rPr lang="ru-RU" altLang="ru-RU" sz="1600" smtClean="0"/>
              <a:t>«Социализация </a:t>
            </a:r>
            <a:r>
              <a:rPr lang="en-US" altLang="ru-RU" sz="1600" smtClean="0"/>
              <a:t>(</a:t>
            </a:r>
            <a:r>
              <a:rPr lang="ru-RU" altLang="ru-RU" sz="1600" smtClean="0"/>
              <a:t>в компаниях) – процесс установления горизонтальных связей…» (в противовес вертикальным) «… для увеличения продуктивности…»</a:t>
            </a:r>
          </a:p>
          <a:p>
            <a:pPr marL="0" indent="0"/>
            <a:endParaRPr lang="ru-RU" altLang="ru-RU" sz="1600" smtClean="0"/>
          </a:p>
          <a:p>
            <a:pPr marL="0" indent="0"/>
            <a:r>
              <a:rPr lang="ru-RU" altLang="ru-RU" sz="1600" smtClean="0"/>
              <a:t>«Социальное ПО» (</a:t>
            </a:r>
            <a:r>
              <a:rPr lang="en-US" altLang="ru-RU" sz="1600" smtClean="0"/>
              <a:t>social software) – </a:t>
            </a:r>
            <a:r>
              <a:rPr lang="ru-RU" altLang="ru-RU" sz="1600" smtClean="0"/>
              <a:t>«набор технологий для коммуникаций и совместной работы»… для улучшения продуктивности…»</a:t>
            </a:r>
          </a:p>
          <a:p>
            <a:pPr marL="0" indent="0"/>
            <a:endParaRPr lang="ru-RU" altLang="ru-RU" sz="1600" smtClean="0"/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331913"/>
            <a:ext cx="507841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 bwMode="auto">
          <a:xfrm>
            <a:off x="2428875" y="1963738"/>
            <a:ext cx="598488" cy="3444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285875" y="2744788"/>
            <a:ext cx="344488" cy="584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503863" y="5357813"/>
            <a:ext cx="31067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Почему увеличивается продуктивность?</a:t>
            </a:r>
            <a:r>
              <a:rPr lang="en-US" altLang="ru-RU" b="1"/>
              <a:t> </a:t>
            </a:r>
            <a:r>
              <a:rPr lang="ru-RU" altLang="ru-RU" b="1"/>
              <a:t>В чем это выражается?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defRPr/>
            </a:pPr>
            <a:fld id="{734A8148-B246-47BE-9D19-CD3C8EC776F8}" type="datetime4">
              <a:rPr lang="ru-RU" smtClean="0">
                <a:solidFill>
                  <a:srgbClr val="233356"/>
                </a:solidFill>
              </a:rPr>
              <a:pPr algn="r">
                <a:defRPr/>
              </a:pPr>
              <a:t>11 сентября 2013 г.</a:t>
            </a:fld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|  </a:t>
            </a:r>
            <a:r>
              <a:rPr lang="en-US" b="1" dirty="0" smtClean="0"/>
              <a:t>ЛОГИКА БИЗНЕСА</a:t>
            </a:r>
            <a:r>
              <a:rPr lang="en-US" dirty="0" smtClean="0"/>
              <a:t>  |  </a:t>
            </a:r>
            <a:fld id="{F4FB0D43-1E94-47A0-8617-AAF2FC8B7DFE}" type="slidenum">
              <a:rPr lang="en-US" smtClean="0"/>
              <a:pPr algn="r">
                <a:defRPr/>
              </a:pPr>
              <a:t>3</a:t>
            </a:fld>
            <a:r>
              <a:rPr lang="en-US" dirty="0" smtClean="0"/>
              <a:t> </a:t>
            </a:r>
            <a:endParaRPr lang="en-US" dirty="0" smtClean="0">
              <a:solidFill>
                <a:srgbClr val="233356"/>
              </a:solidFill>
            </a:endParaRPr>
          </a:p>
        </p:txBody>
      </p:sp>
      <p:sp>
        <p:nvSpPr>
          <p:cNvPr id="18440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79388" y="539750"/>
            <a:ext cx="8769350" cy="823913"/>
          </a:xfrm>
        </p:spPr>
        <p:txBody>
          <a:bodyPr/>
          <a:lstStyle/>
          <a:p>
            <a:r>
              <a:rPr lang="ru-RU" altLang="ru-RU" smtClean="0"/>
              <a:t>Современная экономика – экономика знаний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74825" y="1317625"/>
            <a:ext cx="1987550" cy="9096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kern="0" dirty="0"/>
              <a:t>Социальные</a:t>
            </a:r>
            <a:br>
              <a:rPr lang="ru-RU" sz="1400" kern="0" dirty="0"/>
            </a:br>
            <a:r>
              <a:rPr lang="ru-RU" sz="1400" kern="0" dirty="0"/>
              <a:t>технологии </a:t>
            </a:r>
            <a:endParaRPr lang="ru-RU" sz="1400" kern="0" dirty="0"/>
          </a:p>
          <a:p>
            <a:pPr algn="ctr">
              <a:defRPr/>
            </a:pPr>
            <a:r>
              <a:rPr lang="ru-RU" sz="1400" kern="0" dirty="0"/>
              <a:t>для улучшения </a:t>
            </a:r>
            <a:endParaRPr lang="en-US" sz="1400" kern="0" dirty="0"/>
          </a:p>
          <a:p>
            <a:pPr algn="ctr">
              <a:defRPr/>
            </a:pPr>
            <a:r>
              <a:rPr lang="ru-RU" sz="1400" kern="0" dirty="0"/>
              <a:t>коммуникаций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94000" y="2397125"/>
            <a:ext cx="2041525" cy="78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kern="0" dirty="0"/>
              <a:t>Улучшение связности </a:t>
            </a:r>
          </a:p>
          <a:p>
            <a:pPr algn="ctr">
              <a:defRPr/>
            </a:pPr>
            <a:r>
              <a:rPr lang="ru-RU" sz="1400" kern="0" dirty="0"/>
              <a:t>сообщества экспертов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497388" y="3379788"/>
            <a:ext cx="2000250" cy="8048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kern="0" dirty="0"/>
              <a:t>Распространение </a:t>
            </a:r>
            <a:endParaRPr lang="en-US" sz="1400" kern="0" dirty="0"/>
          </a:p>
          <a:p>
            <a:pPr algn="ctr">
              <a:defRPr/>
            </a:pPr>
            <a:r>
              <a:rPr lang="ru-RU" sz="1400" kern="0" dirty="0"/>
              <a:t>знаний и компетенций </a:t>
            </a:r>
            <a:endParaRPr lang="en-US" sz="1400" kern="0" dirty="0"/>
          </a:p>
          <a:p>
            <a:pPr algn="ctr">
              <a:defRPr/>
            </a:pPr>
            <a:r>
              <a:rPr lang="ru-RU" sz="1400" kern="0" dirty="0"/>
              <a:t>в организации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405563" y="4481513"/>
            <a:ext cx="1987550" cy="790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kern="0" dirty="0"/>
              <a:t>Увеличение </a:t>
            </a:r>
            <a:endParaRPr lang="en-US" sz="1400" kern="0" dirty="0"/>
          </a:p>
          <a:p>
            <a:pPr algn="ctr">
              <a:defRPr/>
            </a:pPr>
            <a:r>
              <a:rPr lang="ru-RU" sz="1400" kern="0" dirty="0"/>
              <a:t>совокупного </a:t>
            </a:r>
            <a:endParaRPr lang="en-US" sz="1400" kern="0" dirty="0"/>
          </a:p>
          <a:p>
            <a:pPr algn="ctr">
              <a:defRPr/>
            </a:pPr>
            <a:r>
              <a:rPr lang="ru-RU" sz="1400" kern="0" dirty="0"/>
              <a:t>интеллектуального </a:t>
            </a:r>
          </a:p>
          <a:p>
            <a:pPr algn="ctr">
              <a:defRPr/>
            </a:pPr>
            <a:r>
              <a:rPr lang="ru-RU" sz="1400" kern="0" dirty="0"/>
              <a:t>капитала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363913" y="4481513"/>
            <a:ext cx="1987550" cy="790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kern="0" dirty="0"/>
              <a:t>Диверсификация </a:t>
            </a:r>
            <a:endParaRPr lang="en-US" sz="1400" kern="0" dirty="0"/>
          </a:p>
          <a:p>
            <a:pPr algn="ctr">
              <a:defRPr/>
            </a:pPr>
            <a:r>
              <a:rPr lang="ru-RU" sz="1400" kern="0" dirty="0"/>
              <a:t>интеллектуального </a:t>
            </a:r>
          </a:p>
          <a:p>
            <a:pPr algn="ctr">
              <a:defRPr/>
            </a:pPr>
            <a:r>
              <a:rPr lang="ru-RU" sz="1400" kern="0" dirty="0"/>
              <a:t>капитала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522788" y="5630863"/>
            <a:ext cx="1987550" cy="790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kern="0" dirty="0"/>
              <a:t>Повышение </a:t>
            </a:r>
            <a:endParaRPr lang="en-US" sz="1400" kern="0" dirty="0"/>
          </a:p>
          <a:p>
            <a:pPr algn="ctr">
              <a:defRPr/>
            </a:pPr>
            <a:r>
              <a:rPr lang="ru-RU" sz="1400" kern="0" dirty="0"/>
              <a:t>конкурентно-</a:t>
            </a:r>
            <a:br>
              <a:rPr lang="ru-RU" sz="1400" kern="0" dirty="0"/>
            </a:br>
            <a:r>
              <a:rPr lang="ru-RU" sz="1400" kern="0" dirty="0"/>
              <a:t>способности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Стрелка углом вверх 16"/>
          <p:cNvSpPr/>
          <p:nvPr/>
        </p:nvSpPr>
        <p:spPr bwMode="auto">
          <a:xfrm flipV="1">
            <a:off x="3919538" y="1735138"/>
            <a:ext cx="506412" cy="563562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вверх 17"/>
          <p:cNvSpPr/>
          <p:nvPr/>
        </p:nvSpPr>
        <p:spPr bwMode="auto">
          <a:xfrm flipV="1">
            <a:off x="4997450" y="2714625"/>
            <a:ext cx="506413" cy="563563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углом вверх 18"/>
          <p:cNvSpPr/>
          <p:nvPr/>
        </p:nvSpPr>
        <p:spPr bwMode="auto">
          <a:xfrm flipV="1">
            <a:off x="6648450" y="3773488"/>
            <a:ext cx="508000" cy="563562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вверх 20"/>
          <p:cNvSpPr/>
          <p:nvPr/>
        </p:nvSpPr>
        <p:spPr bwMode="auto">
          <a:xfrm flipH="1" flipV="1">
            <a:off x="3762375" y="3773488"/>
            <a:ext cx="576263" cy="563562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углом вверх 21"/>
          <p:cNvSpPr/>
          <p:nvPr/>
        </p:nvSpPr>
        <p:spPr bwMode="auto">
          <a:xfrm rot="5400000">
            <a:off x="3833813" y="5630862"/>
            <a:ext cx="496888" cy="493713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углом вверх 22"/>
          <p:cNvSpPr/>
          <p:nvPr/>
        </p:nvSpPr>
        <p:spPr bwMode="auto">
          <a:xfrm rot="5400000" flipV="1">
            <a:off x="6643688" y="5649912"/>
            <a:ext cx="533400" cy="492125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70" name="Рисунок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2013" y="5307013"/>
            <a:ext cx="11811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Рисунок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1247775"/>
            <a:ext cx="12239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atumsplatzhalt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defRPr/>
            </a:pPr>
            <a:fld id="{734A8148-B246-47BE-9D19-CD3C8EC776F8}" type="datetime4">
              <a:rPr lang="ru-RU" smtClean="0">
                <a:solidFill>
                  <a:srgbClr val="233356"/>
                </a:solidFill>
              </a:rPr>
              <a:pPr algn="r">
                <a:defRPr/>
              </a:pPr>
              <a:t>11 сентября 2013 г.</a:t>
            </a:fld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|  </a:t>
            </a:r>
            <a:r>
              <a:rPr lang="en-US" b="1" dirty="0" smtClean="0"/>
              <a:t>ЛОГИКА БИЗНЕСА</a:t>
            </a:r>
            <a:r>
              <a:rPr lang="en-US" dirty="0" smtClean="0"/>
              <a:t>  |  </a:t>
            </a:r>
            <a:fld id="{B94EC91A-3EEF-4EF6-9469-1A56EE2AB31D}" type="slidenum">
              <a:rPr lang="en-US" smtClean="0"/>
              <a:pPr algn="r">
                <a:defRPr/>
              </a:pPr>
              <a:t>4</a:t>
            </a:fld>
            <a:r>
              <a:rPr lang="en-US" dirty="0" smtClean="0"/>
              <a:t> </a:t>
            </a:r>
            <a:endParaRPr lang="en-US" dirty="0" smtClean="0">
              <a:solidFill>
                <a:srgbClr val="233356"/>
              </a:solidFill>
            </a:endParaRPr>
          </a:p>
        </p:txBody>
      </p:sp>
      <p:sp>
        <p:nvSpPr>
          <p:cNvPr id="19473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39713" y="630238"/>
            <a:ext cx="8769350" cy="823912"/>
          </a:xfrm>
        </p:spPr>
        <p:txBody>
          <a:bodyPr/>
          <a:lstStyle/>
          <a:p>
            <a:pPr algn="ctr"/>
            <a:r>
              <a:rPr lang="ru-RU" altLang="ru-RU" smtClean="0"/>
              <a:t>Социальные сервисы + управление информацией</a:t>
            </a:r>
            <a:br>
              <a:rPr lang="ru-RU" altLang="ru-RU" smtClean="0"/>
            </a:br>
            <a:r>
              <a:rPr lang="ru-RU" altLang="ru-RU" smtClean="0"/>
              <a:t>=управление корпоративными знаниями и компетенциями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38" y="3173413"/>
            <a:ext cx="1854200" cy="6937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998788" y="1724025"/>
            <a:ext cx="2647950" cy="3698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Корпоративные знания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06488" y="2428875"/>
            <a:ext cx="2127250" cy="5540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/>
              <a:t>Формализованные</a:t>
            </a:r>
          </a:p>
          <a:p>
            <a:pPr algn="ctr">
              <a:defRPr/>
            </a:pPr>
            <a:r>
              <a:rPr lang="ru-RU" dirty="0"/>
              <a:t>(явные)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387975" y="2428875"/>
            <a:ext cx="2371725" cy="5540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/>
              <a:t>Неформализованные</a:t>
            </a:r>
          </a:p>
          <a:p>
            <a:pPr algn="ctr">
              <a:defRPr/>
            </a:pPr>
            <a:r>
              <a:rPr lang="ru-RU" dirty="0"/>
              <a:t>(неявные)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25" y="3078163"/>
            <a:ext cx="1781175" cy="8842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cxnSp>
        <p:nvCxnSpPr>
          <p:cNvPr id="14" name="Прямая со стрелкой 13"/>
          <p:cNvCxnSpPr>
            <a:stCxn id="6" idx="3"/>
            <a:endCxn id="9" idx="0"/>
          </p:cNvCxnSpPr>
          <p:nvPr/>
        </p:nvCxnSpPr>
        <p:spPr bwMode="auto">
          <a:xfrm>
            <a:off x="5646738" y="1909763"/>
            <a:ext cx="927100" cy="5191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1"/>
            <a:endCxn id="7" idx="0"/>
          </p:cNvCxnSpPr>
          <p:nvPr/>
        </p:nvCxnSpPr>
        <p:spPr bwMode="auto">
          <a:xfrm flipH="1">
            <a:off x="2170113" y="1909763"/>
            <a:ext cx="828675" cy="5191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89" name="TextBox 17"/>
          <p:cNvSpPr txBox="1">
            <a:spLocks noChangeArrowheads="1"/>
          </p:cNvSpPr>
          <p:nvPr/>
        </p:nvSpPr>
        <p:spPr bwMode="auto">
          <a:xfrm>
            <a:off x="1247775" y="4105275"/>
            <a:ext cx="17510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altLang="ru-RU"/>
              <a:t>Документы</a:t>
            </a:r>
          </a:p>
          <a:p>
            <a:pPr marL="285750" indent="-285750">
              <a:buFontTx/>
              <a:buChar char="•"/>
            </a:pPr>
            <a:r>
              <a:rPr lang="ru-RU" altLang="ru-RU"/>
              <a:t>Инструкции</a:t>
            </a:r>
          </a:p>
          <a:p>
            <a:pPr marL="285750" indent="-285750">
              <a:buFontTx/>
              <a:buChar char="•"/>
            </a:pPr>
            <a:r>
              <a:rPr lang="ru-RU" altLang="ru-RU"/>
              <a:t>Регламенты</a:t>
            </a:r>
          </a:p>
          <a:p>
            <a:pPr marL="285750" indent="-285750">
              <a:buFontTx/>
              <a:buChar char="•"/>
            </a:pPr>
            <a:r>
              <a:rPr lang="ru-RU" altLang="ru-RU"/>
              <a:t>Описания</a:t>
            </a:r>
          </a:p>
          <a:p>
            <a:pPr marL="285750" indent="-285750">
              <a:buFontTx/>
              <a:buChar char="•"/>
            </a:pPr>
            <a:r>
              <a:rPr lang="ru-RU" altLang="ru-RU"/>
              <a:t>Схемы….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26088" y="4105275"/>
            <a:ext cx="2932112" cy="286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… все остальное, </a:t>
            </a:r>
          </a:p>
          <a:p>
            <a:pPr>
              <a:defRPr/>
            </a:pPr>
            <a:r>
              <a:rPr lang="ru-RU" dirty="0"/>
              <a:t>что содержится </a:t>
            </a:r>
          </a:p>
          <a:p>
            <a:pPr>
              <a:defRPr/>
            </a:pPr>
            <a:r>
              <a:rPr lang="ru-RU" dirty="0"/>
              <a:t>«в головах </a:t>
            </a:r>
          </a:p>
          <a:p>
            <a:pPr>
              <a:defRPr/>
            </a:pPr>
            <a:r>
              <a:rPr lang="ru-RU" dirty="0"/>
              <a:t>сотрудников» (</a:t>
            </a:r>
            <a:r>
              <a:rPr lang="en-US" dirty="0"/>
              <a:t>know-how)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Навыки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Опыт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Модели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Рутины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20491" name="TextBox 18"/>
          <p:cNvSpPr txBox="1">
            <a:spLocks noChangeArrowheads="1"/>
          </p:cNvSpPr>
          <p:nvPr/>
        </p:nvSpPr>
        <p:spPr bwMode="auto">
          <a:xfrm>
            <a:off x="215900" y="2408238"/>
            <a:ext cx="862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20492" name="TextBox 21"/>
          <p:cNvSpPr txBox="1">
            <a:spLocks noChangeArrowheads="1"/>
          </p:cNvSpPr>
          <p:nvPr/>
        </p:nvSpPr>
        <p:spPr bwMode="auto">
          <a:xfrm>
            <a:off x="7788275" y="2416175"/>
            <a:ext cx="8620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15" name="Datumsplatzhalt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defRPr/>
            </a:pPr>
            <a:fld id="{734A8148-B246-47BE-9D19-CD3C8EC776F8}" type="datetime4">
              <a:rPr lang="ru-RU" smtClean="0">
                <a:solidFill>
                  <a:srgbClr val="233356"/>
                </a:solidFill>
              </a:rPr>
              <a:pPr algn="r">
                <a:defRPr/>
              </a:pPr>
              <a:t>11 сентября 2013 г.</a:t>
            </a:fld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|  </a:t>
            </a:r>
            <a:r>
              <a:rPr lang="en-US" b="1" dirty="0" smtClean="0"/>
              <a:t>ЛОГИКА БИЗНЕСА</a:t>
            </a:r>
            <a:r>
              <a:rPr lang="en-US" dirty="0" smtClean="0"/>
              <a:t>  |  </a:t>
            </a:r>
            <a:fld id="{8462A796-927B-4250-9D99-1021BBB46DF3}" type="slidenum">
              <a:rPr lang="en-US" smtClean="0"/>
              <a:pPr algn="r">
                <a:defRPr/>
              </a:pPr>
              <a:t>5</a:t>
            </a:fld>
            <a:r>
              <a:rPr lang="en-US" dirty="0" smtClean="0"/>
              <a:t> </a:t>
            </a:r>
            <a:endParaRPr lang="en-US" dirty="0" smtClean="0">
              <a:solidFill>
                <a:srgbClr val="233356"/>
              </a:solidFill>
            </a:endParaRPr>
          </a:p>
        </p:txBody>
      </p:sp>
      <p:sp>
        <p:nvSpPr>
          <p:cNvPr id="20494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769350" cy="823913"/>
          </a:xfrm>
        </p:spPr>
        <p:txBody>
          <a:bodyPr/>
          <a:lstStyle/>
          <a:p>
            <a:r>
              <a:rPr lang="ru-RU" altLang="ru-RU" smtClean="0"/>
              <a:t>Применение социальных инструментов для сохранения</a:t>
            </a:r>
            <a:br>
              <a:rPr lang="ru-RU" altLang="ru-RU" smtClean="0"/>
            </a:br>
            <a:r>
              <a:rPr lang="ru-RU" altLang="ru-RU" smtClean="0"/>
              <a:t>и приумножения корпоративного 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28800"/>
            <a:ext cx="8769350" cy="45926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Инструменты обмена неявным знанием: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0" indent="0">
              <a:defRPr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2770188"/>
            <a:ext cx="4318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" y="2770188"/>
            <a:ext cx="431958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1166813" y="2382838"/>
            <a:ext cx="2216150" cy="484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u="sng" dirty="0"/>
              <a:t>Форумы</a:t>
            </a:r>
            <a:r>
              <a:rPr lang="en-US" b="1" u="sng" dirty="0"/>
              <a:t>, </a:t>
            </a:r>
            <a:r>
              <a:rPr lang="ru-RU" b="1" u="sng" dirty="0"/>
              <a:t>Блоги</a:t>
            </a:r>
            <a:endParaRPr lang="en-US" b="1" u="sng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840413" y="2382838"/>
            <a:ext cx="2216150" cy="484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u="sng" dirty="0"/>
              <a:t>Instant Messaging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defRPr/>
            </a:pPr>
            <a:fld id="{734A8148-B246-47BE-9D19-CD3C8EC776F8}" type="datetime4">
              <a:rPr lang="ru-RU" smtClean="0">
                <a:solidFill>
                  <a:srgbClr val="233356"/>
                </a:solidFill>
              </a:rPr>
              <a:pPr algn="r">
                <a:defRPr/>
              </a:pPr>
              <a:t>11 сентября 2013 г.</a:t>
            </a:fld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|  </a:t>
            </a:r>
            <a:r>
              <a:rPr lang="en-US" b="1" dirty="0" smtClean="0"/>
              <a:t>ЛОГИКА БИЗНЕСА</a:t>
            </a:r>
            <a:r>
              <a:rPr lang="en-US" dirty="0" smtClean="0"/>
              <a:t>  |  </a:t>
            </a:r>
            <a:fld id="{E59264B8-0148-4A5B-B951-FE7680174674}" type="slidenum">
              <a:rPr lang="en-US" smtClean="0"/>
              <a:pPr algn="r">
                <a:defRPr/>
              </a:pPr>
              <a:t>6</a:t>
            </a:fld>
            <a:r>
              <a:rPr lang="en-US" dirty="0" smtClean="0"/>
              <a:t> </a:t>
            </a:r>
            <a:endParaRPr lang="en-US" dirty="0" smtClean="0">
              <a:solidFill>
                <a:srgbClr val="233356"/>
              </a:solidFill>
            </a:endParaRPr>
          </a:p>
        </p:txBody>
      </p:sp>
      <p:sp>
        <p:nvSpPr>
          <p:cNvPr id="21512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3" y="2784475"/>
            <a:ext cx="41656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" y="2770188"/>
            <a:ext cx="4160837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179388" y="736600"/>
            <a:ext cx="8769350" cy="823913"/>
          </a:xfrm>
        </p:spPr>
        <p:txBody>
          <a:bodyPr/>
          <a:lstStyle/>
          <a:p>
            <a:r>
              <a:rPr lang="ru-RU" altLang="ru-RU" smtClean="0"/>
              <a:t>Применение социальных инструментов для сохранения</a:t>
            </a:r>
            <a:br>
              <a:rPr lang="ru-RU" altLang="ru-RU" smtClean="0"/>
            </a:br>
            <a:r>
              <a:rPr lang="ru-RU" altLang="ru-RU" smtClean="0"/>
              <a:t>и приумножения корпоративного 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52588"/>
            <a:ext cx="8769350" cy="4930775"/>
          </a:xfrm>
        </p:spPr>
        <p:txBody>
          <a:bodyPr/>
          <a:lstStyle/>
          <a:p>
            <a:pPr marL="0" indent="0">
              <a:defRPr/>
            </a:pPr>
            <a:r>
              <a:rPr lang="ru-RU" sz="1600" dirty="0" smtClean="0"/>
              <a:t>Инструменты формализации </a:t>
            </a:r>
            <a:br>
              <a:rPr lang="ru-RU" sz="1600" dirty="0" smtClean="0"/>
            </a:br>
            <a:r>
              <a:rPr lang="ru-RU" sz="1600" dirty="0" smtClean="0"/>
              <a:t>неявного знания: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0" indent="0">
              <a:defRPr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66813" y="2382838"/>
            <a:ext cx="2216150" cy="484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u="sng" dirty="0"/>
              <a:t>Wiki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346700" y="2382838"/>
            <a:ext cx="3101975" cy="484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u="sng" dirty="0"/>
              <a:t>Сайты совместной работы</a:t>
            </a:r>
            <a:endParaRPr lang="en-US" b="1" u="sng" dirty="0"/>
          </a:p>
        </p:txBody>
      </p:sp>
      <p:sp>
        <p:nvSpPr>
          <p:cNvPr id="23559" name="Прямоугольник 5"/>
          <p:cNvSpPr>
            <a:spLocks noChangeArrowheads="1"/>
          </p:cNvSpPr>
          <p:nvPr/>
        </p:nvSpPr>
        <p:spPr bwMode="auto">
          <a:xfrm>
            <a:off x="4697413" y="16637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/>
              <a:t>Инструменты комбинирования явных</a:t>
            </a:r>
            <a:br>
              <a:rPr lang="ru-RU" altLang="ru-RU" sz="1600"/>
            </a:br>
            <a:r>
              <a:rPr lang="ru-RU" altLang="ru-RU" sz="1600"/>
              <a:t>и неявных знаний:</a:t>
            </a:r>
            <a:endParaRPr lang="en-US" altLang="ru-RU" sz="1600"/>
          </a:p>
        </p:txBody>
      </p:sp>
      <p:sp>
        <p:nvSpPr>
          <p:cNvPr id="9" name="Datumsplatzhalt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defRPr/>
            </a:pPr>
            <a:fld id="{734A8148-B246-47BE-9D19-CD3C8EC776F8}" type="datetime4">
              <a:rPr lang="ru-RU" smtClean="0">
                <a:solidFill>
                  <a:srgbClr val="233356"/>
                </a:solidFill>
              </a:rPr>
              <a:pPr algn="r">
                <a:defRPr/>
              </a:pPr>
              <a:t>11 сентября 2013 г.</a:t>
            </a:fld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|  </a:t>
            </a:r>
            <a:r>
              <a:rPr lang="en-US" b="1" dirty="0" smtClean="0"/>
              <a:t>ЛОГИКА БИЗНЕСА</a:t>
            </a:r>
            <a:r>
              <a:rPr lang="en-US" dirty="0" smtClean="0"/>
              <a:t>  |  </a:t>
            </a:r>
            <a:fld id="{EBD42034-0AB1-4377-BE0E-2AB811343421}" type="slidenum">
              <a:rPr lang="en-US" smtClean="0"/>
              <a:pPr algn="r">
                <a:defRPr/>
              </a:pPr>
              <a:t>7</a:t>
            </a:fld>
            <a:r>
              <a:rPr lang="en-US" dirty="0" smtClean="0"/>
              <a:t> </a:t>
            </a:r>
            <a:endParaRPr lang="en-US" dirty="0" smtClean="0">
              <a:solidFill>
                <a:srgbClr val="233356"/>
              </a:solidFill>
            </a:endParaRPr>
          </a:p>
        </p:txBody>
      </p:sp>
      <p:sp>
        <p:nvSpPr>
          <p:cNvPr id="23561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79388" y="576263"/>
            <a:ext cx="8769350" cy="823912"/>
          </a:xfrm>
        </p:spPr>
        <p:txBody>
          <a:bodyPr/>
          <a:lstStyle/>
          <a:p>
            <a:r>
              <a:rPr lang="ru-RU" altLang="ru-RU" smtClean="0"/>
              <a:t>Технологии вовлечения в обмен знаниями: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79388" y="1490663"/>
            <a:ext cx="8769350" cy="4930775"/>
          </a:xfrm>
        </p:spPr>
        <p:txBody>
          <a:bodyPr/>
          <a:lstStyle/>
          <a:p>
            <a:r>
              <a:rPr lang="ru-RU" altLang="ru-RU" smtClean="0"/>
              <a:t>«Информирование об информированных»: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2043113"/>
            <a:ext cx="4206875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1576388"/>
            <a:ext cx="42957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 bwMode="auto">
          <a:xfrm>
            <a:off x="71438" y="3511550"/>
            <a:ext cx="1425575" cy="88106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6" idx="6"/>
            <a:endCxn id="22533" idx="1"/>
          </p:cNvCxnSpPr>
          <p:nvPr/>
        </p:nvCxnSpPr>
        <p:spPr bwMode="auto">
          <a:xfrm flipV="1">
            <a:off x="1497013" y="2562225"/>
            <a:ext cx="3392487" cy="13906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5208588" y="1285875"/>
            <a:ext cx="345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/>
              <a:t>Те, кто работал над документом…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4945063" y="3767138"/>
            <a:ext cx="3452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/>
              <a:t>… и кто, возможно, может помочь</a:t>
            </a:r>
          </a:p>
        </p:txBody>
      </p:sp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2838" y="4070350"/>
            <a:ext cx="42291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>
            <a:stCxn id="6" idx="6"/>
            <a:endCxn id="22538" idx="1"/>
          </p:cNvCxnSpPr>
          <p:nvPr/>
        </p:nvCxnSpPr>
        <p:spPr bwMode="auto">
          <a:xfrm>
            <a:off x="1497013" y="3952875"/>
            <a:ext cx="3425825" cy="11366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Datumsplatzhalt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defRPr/>
            </a:pPr>
            <a:fld id="{734A8148-B246-47BE-9D19-CD3C8EC776F8}" type="datetime4">
              <a:rPr lang="ru-RU" smtClean="0">
                <a:solidFill>
                  <a:srgbClr val="233356"/>
                </a:solidFill>
              </a:rPr>
              <a:pPr algn="r">
                <a:defRPr/>
              </a:pPr>
              <a:t>11 сентября 2013 г.</a:t>
            </a:fld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|  </a:t>
            </a:r>
            <a:r>
              <a:rPr lang="en-US" b="1" dirty="0" smtClean="0"/>
              <a:t>ЛОГИКА БИЗНЕСА</a:t>
            </a:r>
            <a:r>
              <a:rPr lang="en-US" dirty="0" smtClean="0"/>
              <a:t>  |  </a:t>
            </a:r>
            <a:fld id="{1C644055-0366-478A-8CD1-0EBAA0AB27C7}" type="slidenum">
              <a:rPr lang="en-US" smtClean="0"/>
              <a:pPr algn="r">
                <a:defRPr/>
              </a:pPr>
              <a:t>8</a:t>
            </a:fld>
            <a:r>
              <a:rPr lang="en-US" dirty="0" smtClean="0"/>
              <a:t> </a:t>
            </a:r>
            <a:endParaRPr lang="en-US" dirty="0" smtClean="0">
              <a:solidFill>
                <a:srgbClr val="233356"/>
              </a:solidFill>
            </a:endParaRPr>
          </a:p>
        </p:txBody>
      </p:sp>
      <p:sp>
        <p:nvSpPr>
          <p:cNvPr id="25612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79388" y="638175"/>
            <a:ext cx="8769350" cy="823913"/>
          </a:xfrm>
        </p:spPr>
        <p:txBody>
          <a:bodyPr/>
          <a:lstStyle/>
          <a:p>
            <a:r>
              <a:rPr lang="ru-RU" altLang="ru-RU" smtClean="0"/>
              <a:t>Технологии вовлечения в обмен знаниями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79388" y="1490663"/>
            <a:ext cx="8769350" cy="4930775"/>
          </a:xfrm>
        </p:spPr>
        <p:txBody>
          <a:bodyPr/>
          <a:lstStyle/>
          <a:p>
            <a:r>
              <a:rPr lang="ru-RU" altLang="ru-RU" smtClean="0"/>
              <a:t>Активные уведомления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1927225"/>
            <a:ext cx="818515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 bwMode="auto">
          <a:xfrm>
            <a:off x="2105025" y="3440113"/>
            <a:ext cx="4541838" cy="116046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211888" y="1566863"/>
            <a:ext cx="2808287" cy="12763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Автоматическое выделение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тематик (смыслов) из знаний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 уведомления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заинтересованных лиц</a:t>
            </a:r>
          </a:p>
        </p:txBody>
      </p:sp>
      <p:cxnSp>
        <p:nvCxnSpPr>
          <p:cNvPr id="26630" name="Прямая со стрелкой 7"/>
          <p:cNvCxnSpPr>
            <a:cxnSpLocks noChangeShapeType="1"/>
            <a:stCxn id="5" idx="7"/>
          </p:cNvCxnSpPr>
          <p:nvPr/>
        </p:nvCxnSpPr>
        <p:spPr bwMode="auto">
          <a:xfrm flipV="1">
            <a:off x="5981700" y="2843213"/>
            <a:ext cx="665163" cy="766762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9" name="Datumsplatzhalt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defRPr/>
            </a:pPr>
            <a:fld id="{734A8148-B246-47BE-9D19-CD3C8EC776F8}" type="datetime4">
              <a:rPr lang="ru-RU" smtClean="0">
                <a:solidFill>
                  <a:srgbClr val="233356"/>
                </a:solidFill>
              </a:rPr>
              <a:pPr algn="r">
                <a:defRPr/>
              </a:pPr>
              <a:t>11 сентября 2013 г.</a:t>
            </a:fld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|  </a:t>
            </a:r>
            <a:r>
              <a:rPr lang="en-US" b="1" dirty="0" smtClean="0"/>
              <a:t>ЛОГИКА БИЗНЕСА</a:t>
            </a:r>
            <a:r>
              <a:rPr lang="en-US" dirty="0" smtClean="0"/>
              <a:t>  |  </a:t>
            </a:r>
            <a:fld id="{7F607AD7-093C-4374-B4F7-550770B40299}" type="slidenum">
              <a:rPr lang="en-US" smtClean="0"/>
              <a:pPr algn="r">
                <a:defRPr/>
              </a:pPr>
              <a:t>9</a:t>
            </a:fld>
            <a:r>
              <a:rPr lang="en-US" dirty="0" smtClean="0"/>
              <a:t> </a:t>
            </a:r>
            <a:endParaRPr lang="en-US" dirty="0" smtClean="0">
              <a:solidFill>
                <a:srgbClr val="233356"/>
              </a:solidFill>
            </a:endParaRPr>
          </a:p>
        </p:txBody>
      </p:sp>
      <p:sp>
        <p:nvSpPr>
          <p:cNvPr id="26632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69&quot;&gt;&lt;object type=&quot;3&quot; unique_id=&quot;12886&quot;&gt;&lt;property id=&quot;20148&quot; value=&quot;5&quot;/&gt;&lt;property id=&quot;20300&quot; value=&quot;Slide 10 - &amp;quot;Software AG Colors&amp;quot;&quot;/&gt;&lt;property id=&quot;20307&quot; value=&quot;283&quot;/&gt;&lt;/object&gt;&lt;object type=&quot;3&quot; unique_id=&quot;13079&quot;&gt;&lt;property id=&quot;20148&quot; value=&quot;5&quot;/&gt;&lt;property id=&quot;20300&quot; value=&quot;Slide 1 - &amp;quot;Presentation Title Here&amp;#x0D;&amp;#x0A;Additional title space or subtitle if needed&amp;quot;&quot;/&gt;&lt;property id=&quot;20307&quot; value=&quot;290&quot;/&gt;&lt;/object&gt;&lt;object type=&quot;3&quot; unique_id=&quot;13111&quot;&gt;&lt;property id=&quot;20148&quot; value=&quot;5&quot;/&gt;&lt;property id=&quot;20300&quot; value=&quot;Slide 13 - &amp;quot;Thank you!&amp;quot;&quot;/&gt;&lt;property id=&quot;20307&quot; value=&quot;291&quot;/&gt;&lt;/object&gt;&lt;object type=&quot;3&quot; unique_id=&quot;15705&quot;&gt;&lt;property id=&quot;20148&quot; value=&quot;5&quot;/&gt;&lt;property id=&quot;20300&quot; value=&quot;Slide 15&quot;/&gt;&lt;property id=&quot;20307&quot; value=&quot;313&quot;/&gt;&lt;/object&gt;&lt;object type=&quot;3&quot; unique_id=&quot;16820&quot;&gt;&lt;property id=&quot;20148&quot; value=&quot;5&quot;/&gt;&lt;property id=&quot;20300&quot; value=&quot;Slide 11 - &amp;quot;Section Divider Page Title&amp;#x0D;&amp;#x0A;Section subtitle/information here&amp;quot;&quot;/&gt;&lt;property id=&quot;20307&quot; value=&quot;322&quot;/&gt;&lt;/object&gt;&lt;object type=&quot;3&quot; unique_id=&quot;16923&quot;&gt;&lt;property id=&quot;20148&quot; value=&quot;5&quot;/&gt;&lt;property id=&quot;20300&quot; value=&quot;Slide 12 - &amp;quot;Section Divider Page Title&amp;#x0D;&amp;#x0A;Section subtitle/information here&amp;quot;&quot;/&gt;&lt;property id=&quot;20307&quot; value=&quot;323&quot;/&gt;&lt;/object&gt;&lt;object type=&quot;3&quot; unique_id=&quot;17345&quot;&gt;&lt;property id=&quot;20148&quot; value=&quot;5&quot;/&gt;&lt;property id=&quot;20300&quot; value=&quot;Slide 2 - &amp;quot;Single-line Headline – 24 point&amp;quot;&quot;/&gt;&lt;property id=&quot;20307&quot; value=&quot;324&quot;/&gt;&lt;/object&gt;&lt;object type=&quot;3&quot; unique_id=&quot;17346&quot;&gt;&lt;property id=&quot;20148&quot; value=&quot;5&quot;/&gt;&lt;property id=&quot;20300&quot; value=&quot;Slide 4 - &amp;quot;Headline on the content page also possibly &amp;#x0D;&amp;#x0A;with a second line – 24 point&amp;quot;&quot;/&gt;&lt;property id=&quot;20307&quot; value=&quot;325&quot;/&gt;&lt;/object&gt;&lt;object type=&quot;3&quot; unique_id=&quot;17347&quot;&gt;&lt;property id=&quot;20148&quot; value=&quot;5&quot;/&gt;&lt;property id=&quot;20300&quot; value=&quot;Slide 5 - &amp;quot;Optional text page with two columns&amp;quot;&quot;/&gt;&lt;property id=&quot;20307&quot; value=&quot;326&quot;/&gt;&lt;/object&gt;&lt;object type=&quot;3&quot; unique_id=&quot;17348&quot;&gt;&lt;property id=&quot;20148&quot; value=&quot;5&quot;/&gt;&lt;property id=&quot;20300&quot; value=&quot;Slide 6 - &amp;quot;Optional text page with NO image and callout in the margin area&amp;quot;&quot;/&gt;&lt;property id=&quot;20307&quot; value=&quot;327&quot;/&gt;&lt;/object&gt;&lt;object type=&quot;3&quot; unique_id=&quot;17349&quot;&gt;&lt;property id=&quot;20148&quot; value=&quot;5&quot;/&gt;&lt;property id=&quot;20300&quot; value=&quot;Slide 7 - &amp;quot;Image with headline&amp;quot;&quot;/&gt;&lt;property id=&quot;20307&quot; value=&quot;328&quot;/&gt;&lt;/object&gt;&lt;object type=&quot;3&quot; unique_id=&quot;17350&quot;&gt;&lt;property id=&quot;20148&quot; value=&quot;5&quot;/&gt;&lt;property id=&quot;20300&quot; value=&quot;Slide 8 - &amp;quot;Optional page with a smaller image and explanation in the margin area&amp;quot;&quot;/&gt;&lt;property id=&quot;20307&quot; value=&quot;329&quot;/&gt;&lt;/object&gt;&lt;object type=&quot;3&quot; unique_id=&quot;17351&quot;&gt;&lt;property id=&quot;20148&quot; value=&quot;5&quot;/&gt;&lt;property id=&quot;20300&quot; value=&quot;Slide 9 - &amp;quot;The Basic Grid&amp;quot;&quot;/&gt;&lt;property id=&quot;20307&quot; value=&quot;330&quot;/&gt;&lt;/object&gt;&lt;object type=&quot;3&quot; unique_id=&quot;17746&quot;&gt;&lt;property id=&quot;20148&quot; value=&quot;5&quot;/&gt;&lt;property id=&quot;20300&quot; value=&quot;Slide 3 - &amp;quot;Single-line Headline – 24 point&amp;quot;&quot;/&gt;&lt;property id=&quot;20307&quot; value=&quot;331&quot;/&gt;&lt;/object&gt;&lt;object type=&quot;3&quot; unique_id=&quot;19976&quot;&gt;&lt;property id=&quot;20148&quot; value=&quot;5&quot;/&gt;&lt;property id=&quot;20300&quot; value=&quot;Slide 14 - &amp;quot;Images&amp;quot;&quot;/&gt;&lt;property id=&quot;20307&quot; value=&quot;332&quot;/&gt;&lt;/object&gt;&lt;/object&gt;&lt;object type=&quot;8&quot; unique_id=&quot;1007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_Master_Style01">
  <a:themeElements>
    <a:clrScheme name="SAG_PPT_Template_Feb10 14">
      <a:dk1>
        <a:srgbClr val="233356"/>
      </a:dk1>
      <a:lt1>
        <a:srgbClr val="FFFFFF"/>
      </a:lt1>
      <a:dk2>
        <a:srgbClr val="233356"/>
      </a:dk2>
      <a:lt2>
        <a:srgbClr val="E2E7DD"/>
      </a:lt2>
      <a:accent1>
        <a:srgbClr val="96AB39"/>
      </a:accent1>
      <a:accent2>
        <a:srgbClr val="C6092A"/>
      </a:accent2>
      <a:accent3>
        <a:srgbClr val="FFFFFF"/>
      </a:accent3>
      <a:accent4>
        <a:srgbClr val="1C2A48"/>
      </a:accent4>
      <a:accent5>
        <a:srgbClr val="C9D2AE"/>
      </a:accent5>
      <a:accent6>
        <a:srgbClr val="B30725"/>
      </a:accent6>
      <a:hlink>
        <a:srgbClr val="038299"/>
      </a:hlink>
      <a:folHlink>
        <a:srgbClr val="D16E00"/>
      </a:folHlink>
    </a:clrScheme>
    <a:fontScheme name="SAG_PPT_Template_Feb10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SAG_PPT_Template_Feb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3">
        <a:dk1>
          <a:srgbClr val="233356"/>
        </a:dk1>
        <a:lt1>
          <a:srgbClr val="FFFFFF"/>
        </a:lt1>
        <a:dk2>
          <a:srgbClr val="000000"/>
        </a:dk2>
        <a:lt2>
          <a:srgbClr val="E2E7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C2A48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14">
        <a:dk1>
          <a:srgbClr val="233356"/>
        </a:dk1>
        <a:lt1>
          <a:srgbClr val="FFFFFF"/>
        </a:lt1>
        <a:dk2>
          <a:srgbClr val="233356"/>
        </a:dk2>
        <a:lt2>
          <a:srgbClr val="E2E7DD"/>
        </a:lt2>
        <a:accent1>
          <a:srgbClr val="96AB39"/>
        </a:accent1>
        <a:accent2>
          <a:srgbClr val="C6092A"/>
        </a:accent2>
        <a:accent3>
          <a:srgbClr val="FFFFFF"/>
        </a:accent3>
        <a:accent4>
          <a:srgbClr val="1C2A48"/>
        </a:accent4>
        <a:accent5>
          <a:srgbClr val="C9D2AE"/>
        </a:accent5>
        <a:accent6>
          <a:srgbClr val="B30725"/>
        </a:accent6>
        <a:hlink>
          <a:srgbClr val="038299"/>
        </a:hlink>
        <a:folHlink>
          <a:srgbClr val="D16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31203</TotalTime>
  <Words>364</Words>
  <Application>Microsoft Office PowerPoint</Application>
  <PresentationFormat>On-screen Show (4:3)</PresentationFormat>
  <Paragraphs>116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12</vt:i4>
      </vt:variant>
    </vt:vector>
  </HeadingPairs>
  <TitlesOfParts>
    <vt:vector size="31" baseType="lpstr">
      <vt:lpstr>Trebuchet MS</vt:lpstr>
      <vt:lpstr>Arial</vt:lpstr>
      <vt:lpstr>Wingdings</vt:lpstr>
      <vt:lpstr>Webdings</vt:lpstr>
      <vt:lpstr>ＭＳ Ｐゴシック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Слайд 1</vt:lpstr>
      <vt:lpstr>Социальность – что это и зачем?</vt:lpstr>
      <vt:lpstr>Социальность – что это и зачем? </vt:lpstr>
      <vt:lpstr>Современная экономика – экономика знаний</vt:lpstr>
      <vt:lpstr>Социальные сервисы + управление информацией =управление корпоративными знаниями и компетенциями</vt:lpstr>
      <vt:lpstr>Применение социальных инструментов для сохранения и приумножения корпоративного знания</vt:lpstr>
      <vt:lpstr>Применение социальных инструментов для сохранения и приумножения корпоративного знания</vt:lpstr>
      <vt:lpstr>Технологии вовлечения в обмен знаниями:</vt:lpstr>
      <vt:lpstr>Технологии вовлечения в обмен знаниями</vt:lpstr>
      <vt:lpstr>Технологии вовлечения в обмен знаниями:</vt:lpstr>
      <vt:lpstr>Социальность в управлении информацией – это…</vt:lpstr>
      <vt:lpstr>Слайд 12</vt:lpstr>
    </vt:vector>
  </TitlesOfParts>
  <Company>simon-design.net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 PPT Template</dc:title>
  <dc:creator>MSI</dc:creator>
  <cp:lastModifiedBy>Софья</cp:lastModifiedBy>
  <cp:revision>386</cp:revision>
  <dcterms:created xsi:type="dcterms:W3CDTF">2010-09-08T16:18:11Z</dcterms:created>
  <dcterms:modified xsi:type="dcterms:W3CDTF">2013-09-11T10:40:25Z</dcterms:modified>
</cp:coreProperties>
</file>