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73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2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91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97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7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70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47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75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90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80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DFC4D-489D-44FF-9BE1-265AE2604BCA}" type="datetimeFigureOut">
              <a:rPr lang="ru-RU" smtClean="0"/>
              <a:t>10.09.2013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C332F-9D6B-4A5B-ACDC-63E2636F9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1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/>
              <a:t>Н.И.Соловяненко</a:t>
            </a:r>
            <a:r>
              <a:rPr lang="ru-RU" sz="3200" b="1" dirty="0"/>
              <a:t>, </a:t>
            </a:r>
            <a:r>
              <a:rPr lang="ru-RU" sz="3200" b="1" dirty="0" err="1"/>
              <a:t>к.ю.н</a:t>
            </a:r>
            <a:r>
              <a:rPr lang="ru-RU" sz="3200" b="1" dirty="0"/>
              <a:t>. ИГП РАН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«Юридические гарантии и юридические риски использования электронных подписей»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339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b="1" dirty="0"/>
              <a:t>Юридические </a:t>
            </a:r>
            <a:r>
              <a:rPr lang="ru-RU" sz="2800" b="1" dirty="0" smtClean="0"/>
              <a:t>гарантии электронных подписей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/>
              <a:t>Юридические гарантии – правовые  нормы,   институты и механизмы, которые обеспечивают юридическую силу электронной подписи. </a:t>
            </a:r>
            <a:endParaRPr lang="ru-RU" sz="2800" dirty="0" smtClean="0"/>
          </a:p>
          <a:p>
            <a:pPr algn="just"/>
            <a:r>
              <a:rPr lang="ru-RU" sz="2800" dirty="0" smtClean="0"/>
              <a:t>Электронный </a:t>
            </a:r>
            <a:r>
              <a:rPr lang="ru-RU" sz="2800" dirty="0"/>
              <a:t>документ, подписанный электронной подписью, приобретает основное юридическое качество - способность оформлять правовые отношения, вызывать предусмотренные и ожидаемые правовые последствия.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8624" y="1074440"/>
            <a:ext cx="914400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908704" y="198884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236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Виды юридических гарантий электронных подписей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400" b="1" dirty="0" smtClean="0"/>
              <a:t>      Нормативно-правовые </a:t>
            </a:r>
            <a:r>
              <a:rPr lang="ru-RU" sz="2400" b="1" dirty="0"/>
              <a:t>гарантии </a:t>
            </a:r>
            <a:r>
              <a:rPr lang="ru-RU" sz="2000" b="1" dirty="0" smtClean="0"/>
              <a:t>:</a:t>
            </a:r>
            <a:endParaRPr lang="ru-RU" sz="2000" b="1" dirty="0"/>
          </a:p>
          <a:p>
            <a:pPr lvl="0" algn="just"/>
            <a:r>
              <a:rPr lang="ru-RU" sz="2400" dirty="0" smtClean="0"/>
              <a:t>легализуют </a:t>
            </a:r>
            <a:r>
              <a:rPr lang="ru-RU" sz="2400" dirty="0"/>
              <a:t>электронную подпись и электронный документ и вводят их в правовой </a:t>
            </a:r>
            <a:r>
              <a:rPr lang="ru-RU" sz="2400" dirty="0" smtClean="0"/>
              <a:t>оборот( федеральные законы: ГК </a:t>
            </a:r>
            <a:r>
              <a:rPr lang="ru-RU" sz="2400" dirty="0"/>
              <a:t>РФ</a:t>
            </a:r>
            <a:r>
              <a:rPr lang="ru-RU" sz="2400" dirty="0" smtClean="0"/>
              <a:t>; Закон </a:t>
            </a:r>
            <a:r>
              <a:rPr lang="ru-RU" sz="2400" dirty="0"/>
              <a:t>об информации; </a:t>
            </a:r>
            <a:r>
              <a:rPr lang="ru-RU" sz="2400" dirty="0" smtClean="0"/>
              <a:t>Закон </a:t>
            </a:r>
            <a:r>
              <a:rPr lang="ru-RU" sz="2400" dirty="0"/>
              <a:t>об электронной </a:t>
            </a:r>
            <a:r>
              <a:rPr lang="ru-RU" sz="2400" dirty="0" smtClean="0"/>
              <a:t>подписи и др.);</a:t>
            </a:r>
          </a:p>
          <a:p>
            <a:pPr lvl="0" algn="just"/>
            <a:r>
              <a:rPr lang="ru-RU" sz="2400" dirty="0" smtClean="0"/>
              <a:t>специальные </a:t>
            </a:r>
            <a:r>
              <a:rPr lang="ru-RU" sz="2400" dirty="0"/>
              <a:t>институты и </a:t>
            </a:r>
            <a:r>
              <a:rPr lang="ru-RU" sz="2400" dirty="0" smtClean="0"/>
              <a:t>процедуры - законы и подзаконные акты </a:t>
            </a:r>
            <a:r>
              <a:rPr lang="ru-RU" sz="2400" dirty="0"/>
              <a:t>(институт удостоверяющих центров,  использование </a:t>
            </a:r>
            <a:r>
              <a:rPr lang="ru-RU" sz="2400" dirty="0" smtClean="0"/>
              <a:t>ЭП в </a:t>
            </a:r>
            <a:r>
              <a:rPr lang="ru-RU" sz="2400" dirty="0"/>
              <a:t>трудовых </a:t>
            </a:r>
            <a:r>
              <a:rPr lang="ru-RU" sz="2400" dirty="0" smtClean="0"/>
              <a:t>отношениях; </a:t>
            </a:r>
            <a:r>
              <a:rPr lang="ru-RU" sz="2400" dirty="0"/>
              <a:t>при размещении заказов; </a:t>
            </a:r>
            <a:r>
              <a:rPr lang="ru-RU" sz="2400" dirty="0" smtClean="0"/>
              <a:t>электронная отчетность; государственная регистрация </a:t>
            </a:r>
            <a:r>
              <a:rPr lang="ru-RU" sz="2400" dirty="0"/>
              <a:t>в электронном виде и др</a:t>
            </a:r>
            <a:r>
              <a:rPr lang="ru-RU" sz="2400" dirty="0" smtClean="0"/>
              <a:t>.); </a:t>
            </a:r>
          </a:p>
          <a:p>
            <a:pPr lvl="0" algn="just"/>
            <a:r>
              <a:rPr lang="ru-RU" sz="2400" dirty="0" smtClean="0"/>
              <a:t>международные </a:t>
            </a:r>
            <a:r>
              <a:rPr lang="ru-RU" sz="2400" dirty="0"/>
              <a:t>договоры (о применении информационных технологий при обмене электронными документами </a:t>
            </a:r>
            <a:r>
              <a:rPr lang="ru-RU" sz="2400" dirty="0" smtClean="0"/>
              <a:t>……Таможенного  союза.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9355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Виды юридических гарантий электронных подписей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sz="2400" dirty="0"/>
              <a:t>Процессуальные нормы (доказательства и средства доказывания)</a:t>
            </a:r>
          </a:p>
          <a:p>
            <a:pPr algn="just"/>
            <a:r>
              <a:rPr lang="ru-RU" sz="2600" b="1" dirty="0" smtClean="0"/>
              <a:t>Договорные гарантии </a:t>
            </a:r>
            <a:r>
              <a:rPr lang="ru-RU" sz="2600" dirty="0" smtClean="0"/>
              <a:t>(договоры присоединения, включая приложения, правила, регламенты и т.п.).</a:t>
            </a:r>
          </a:p>
          <a:p>
            <a:pPr algn="just"/>
            <a:r>
              <a:rPr lang="ru-RU" sz="2600" b="1" dirty="0" smtClean="0"/>
              <a:t>Ответственность (юридические санкции) </a:t>
            </a:r>
            <a:r>
              <a:rPr lang="ru-RU" sz="2200" dirty="0"/>
              <a:t>за правонарушения, связанные с применением электронной </a:t>
            </a:r>
            <a:r>
              <a:rPr lang="ru-RU" sz="2200" dirty="0" smtClean="0"/>
              <a:t>подписи ( административная ответственность; ответственность </a:t>
            </a:r>
            <a:r>
              <a:rPr lang="ru-RU" sz="2200" dirty="0"/>
              <a:t>за вред, причиненный участникам электронного документооборота или третьим лицам в результате неисполнения или ненадлежащего исполнения обязанностей, предусмотренных законом, иным нормативным правовым </a:t>
            </a:r>
            <a:r>
              <a:rPr lang="ru-RU" sz="2200" dirty="0" smtClean="0"/>
              <a:t>актом; ответственность </a:t>
            </a:r>
            <a:r>
              <a:rPr lang="ru-RU" sz="2200" dirty="0"/>
              <a:t>за неисполнение или ненадлежащее исполнение </a:t>
            </a:r>
            <a:r>
              <a:rPr lang="ru-RU" sz="2200" dirty="0" smtClean="0"/>
              <a:t>договорных обязательств). </a:t>
            </a: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59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lvl="0"/>
            <a:r>
              <a:rPr lang="ru-RU" sz="2700" b="1" dirty="0"/>
              <a:t>Юридические риски</a:t>
            </a:r>
            <a:r>
              <a:rPr lang="ru-RU" dirty="0"/>
              <a:t/>
            </a:r>
            <a:br>
              <a:rPr lang="ru-RU" dirty="0"/>
            </a:b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32859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dirty="0" smtClean="0"/>
              <a:t>Возможность наступления негативных юридических последствий при применении электронных подписей.</a:t>
            </a:r>
            <a:br>
              <a:rPr lang="ru-RU" sz="2400" dirty="0" smtClean="0"/>
            </a:b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/>
              <a:t>Юридическая неопределенность – основной юридический риск </a:t>
            </a:r>
            <a:r>
              <a:rPr lang="ru-RU" sz="2400" b="1" dirty="0" smtClean="0"/>
              <a:t>применения электронных подписей. </a:t>
            </a:r>
          </a:p>
          <a:p>
            <a:pPr marL="0" indent="0">
              <a:buNone/>
            </a:pPr>
            <a:r>
              <a:rPr lang="ru-RU" sz="2400" b="1" dirty="0" smtClean="0"/>
              <a:t>Причины:</a:t>
            </a:r>
          </a:p>
          <a:p>
            <a:pPr algn="just"/>
            <a:r>
              <a:rPr lang="ru-RU" sz="2400" dirty="0" smtClean="0"/>
              <a:t>отсутствие должного  регулирования, </a:t>
            </a:r>
            <a:r>
              <a:rPr lang="ru-RU" sz="2400" dirty="0"/>
              <a:t>в том числе </a:t>
            </a:r>
            <a:r>
              <a:rPr lang="ru-RU" sz="2400" dirty="0" smtClean="0"/>
              <a:t>международно-правового; </a:t>
            </a:r>
            <a:endParaRPr lang="ru-RU" sz="2400" dirty="0"/>
          </a:p>
          <a:p>
            <a:pPr lvl="0" algn="just"/>
            <a:r>
              <a:rPr lang="ru-RU" sz="2400" dirty="0" smtClean="0"/>
              <a:t> </a:t>
            </a:r>
            <a:r>
              <a:rPr lang="ru-RU" sz="2400" dirty="0"/>
              <a:t>усиливающееся расхождение с развивающимся «неэлектронным» </a:t>
            </a:r>
            <a:r>
              <a:rPr lang="ru-RU" sz="2400" dirty="0" smtClean="0"/>
              <a:t>законодательством</a:t>
            </a:r>
            <a:r>
              <a:rPr lang="ru-RU" sz="2400" dirty="0"/>
              <a:t>; недостаточное качество законодательства, издание подзаконных актов, не соответствующих федеральным законам и Конституции  РФ.</a:t>
            </a:r>
          </a:p>
          <a:p>
            <a:pPr marL="0" indent="0" algn="just">
              <a:buNone/>
            </a:pPr>
            <a:endParaRPr lang="ru-RU" sz="2400" b="1" dirty="0" smtClean="0"/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75011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Юридические риски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1845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перекос в нормативном закреплении интересов производителей и потребителей электронных услуг;</a:t>
            </a:r>
          </a:p>
          <a:p>
            <a:pPr lvl="0" algn="just"/>
            <a:r>
              <a:rPr lang="ru-RU" dirty="0" smtClean="0"/>
              <a:t>излишний технологический подход к современному законодательству: электронный документооборот предстает в целом не как система прав и корреспондирующих им обязанностей участников, а как совокупность технологических операций;</a:t>
            </a:r>
          </a:p>
          <a:p>
            <a:pPr lvl="0" algn="just"/>
            <a:r>
              <a:rPr lang="ru-RU" dirty="0" smtClean="0"/>
              <a:t>принципиальная возможность неограниченной ответственности субъектов в сфере использования электронных подписей; </a:t>
            </a:r>
          </a:p>
          <a:p>
            <a:pPr lvl="0" algn="just"/>
            <a:r>
              <a:rPr lang="ru-RU" dirty="0" smtClean="0"/>
              <a:t>значительно устаревшие договорные пакеты, содержащие условия и конструкции, не соответствующие действующему законодательству, недостаточный сбор доказательств к рассмотрению спора в суде.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0449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319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Н.И.Соловяненко, к.ю.н. ИГП РАН </vt:lpstr>
      <vt:lpstr>Юридические гарантии электронных подписей </vt:lpstr>
      <vt:lpstr>Виды юридических гарантий электронных подписей</vt:lpstr>
      <vt:lpstr>Виды юридических гарантий электронных подписей</vt:lpstr>
      <vt:lpstr>Юридические риски </vt:lpstr>
      <vt:lpstr>Юридические риски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Н.И.Соловяненко, к.ю.н. ИГП РАН</dc:title>
  <dc:creator>N</dc:creator>
  <cp:lastModifiedBy>N</cp:lastModifiedBy>
  <cp:revision>18</cp:revision>
  <dcterms:created xsi:type="dcterms:W3CDTF">2013-09-10T01:32:12Z</dcterms:created>
  <dcterms:modified xsi:type="dcterms:W3CDTF">2013-09-10T02:37:15Z</dcterms:modified>
</cp:coreProperties>
</file>