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7" r:id="rId2"/>
    <p:sldId id="272" r:id="rId3"/>
    <p:sldId id="291" r:id="rId4"/>
    <p:sldId id="281" r:id="rId5"/>
    <p:sldId id="289" r:id="rId6"/>
    <p:sldId id="292" r:id="rId7"/>
    <p:sldId id="280" r:id="rId8"/>
    <p:sldId id="283" r:id="rId9"/>
    <p:sldId id="290" r:id="rId10"/>
    <p:sldId id="287" r:id="rId11"/>
    <p:sldId id="279" r:id="rId12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uryanov Sergey" initials="KS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A6CE3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2" autoAdjust="0"/>
    <p:restoredTop sz="86323" autoAdjust="0"/>
  </p:normalViewPr>
  <p:slideViewPr>
    <p:cSldViewPr>
      <p:cViewPr varScale="1">
        <p:scale>
          <a:sx n="113" d="100"/>
          <a:sy n="113" d="100"/>
        </p:scale>
        <p:origin x="1278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2625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/>
            </a:lvl1pPr>
          </a:lstStyle>
          <a:p>
            <a:pPr>
              <a:defRPr/>
            </a:pPr>
            <a:fld id="{EB291095-AE40-4543-99FE-5C155A7081DC}" type="datetimeFigureOut">
              <a:rPr lang="ru-RU"/>
              <a:pPr>
                <a:defRPr/>
              </a:pPr>
              <a:t>09.09.2014</a:t>
            </a:fld>
            <a:endParaRPr lang="ru-R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ru-RU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ABF5A47E-84A0-4903-BD67-24D92C8D52A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770333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ru-RU" altLang="ru-RU" smtClean="0">
                <a:latin typeface="Arial" panose="020B0604020202020204" pitchFamily="34" charset="0"/>
              </a:rPr>
              <a:t>Docsvision 5 имеет открытые интерфейсы прикладного программирования (API), это позволяет сторонним разработчикам строить на базе платформы различные расширения и новые приложения. </a:t>
            </a:r>
          </a:p>
          <a:p>
            <a:r>
              <a:rPr lang="ru-RU" altLang="ru-RU" smtClean="0">
                <a:latin typeface="Arial" panose="020B0604020202020204" pitchFamily="34" charset="0"/>
              </a:rPr>
              <a:t>Шлюзы позвляют интегрироваться с другими системами, например, ….</a:t>
            </a:r>
          </a:p>
          <a:p>
            <a:r>
              <a:rPr lang="ru-RU" altLang="ru-RU" smtClean="0">
                <a:latin typeface="Arial" panose="020B0604020202020204" pitchFamily="34" charset="0"/>
              </a:rPr>
              <a:t>В состав Docsvision уже включен набор готовых шлюзов к наиболее распространенным системам (файловая система, электронная почта, Microsoft SharePoint, 1С:Предприятие и др.) При отсутствии шлюза в системе, можно сделать свой.</a:t>
            </a:r>
          </a:p>
          <a:p>
            <a:endParaRPr lang="ru-RU" altLang="ru-RU" smtClean="0">
              <a:latin typeface="Arial" panose="020B0604020202020204" pitchFamily="34" charset="0"/>
            </a:endParaRPr>
          </a:p>
          <a:p>
            <a:endParaRPr lang="ru-RU" altLang="ru-RU" smtClean="0">
              <a:latin typeface="Arial" panose="020B0604020202020204" pitchFamily="34" charset="0"/>
            </a:endParaRPr>
          </a:p>
        </p:txBody>
      </p:sp>
      <p:sp>
        <p:nvSpPr>
          <p:cNvPr id="23556" name="Дата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9EF8AEC-292D-4100-B082-6A2A9629A876}" type="datetime1">
              <a:rPr lang="ru-RU" altLang="ru-RU" smtClean="0"/>
              <a:pPr>
                <a:spcBef>
                  <a:spcPct val="0"/>
                </a:spcBef>
              </a:pPr>
              <a:t>09.09.2014</a:t>
            </a:fld>
            <a:endParaRPr lang="ru-RU" altLang="ru-RU" smtClean="0"/>
          </a:p>
        </p:txBody>
      </p:sp>
      <p:sp>
        <p:nvSpPr>
          <p:cNvPr id="23557" name="Номер слайда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FAB6C78-4A66-4408-9C09-9849A7C328E9}" type="slidenum">
              <a:rPr lang="ru-RU" altLang="ru-RU" smtClean="0"/>
              <a:pPr>
                <a:spcBef>
                  <a:spcPct val="0"/>
                </a:spcBef>
              </a:pPr>
              <a:t>3</a:t>
            </a:fld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2816515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ru-RU" altLang="ru-RU" smtClean="0">
                <a:latin typeface="Arial" panose="020B0604020202020204" pitchFamily="34" charset="0"/>
              </a:rPr>
              <a:t>Docsvision 5 имеет открытые интерфейсы прикладного программирования (API), это позволяет сторонним разработчикам строить на базе платформы различные расширения и новые приложения. </a:t>
            </a:r>
          </a:p>
          <a:p>
            <a:r>
              <a:rPr lang="ru-RU" altLang="ru-RU" smtClean="0">
                <a:latin typeface="Arial" panose="020B0604020202020204" pitchFamily="34" charset="0"/>
              </a:rPr>
              <a:t>Шлюзы позвляют интегрироваться с другими системами, например, ….</a:t>
            </a:r>
          </a:p>
          <a:p>
            <a:r>
              <a:rPr lang="ru-RU" altLang="ru-RU" smtClean="0">
                <a:latin typeface="Arial" panose="020B0604020202020204" pitchFamily="34" charset="0"/>
              </a:rPr>
              <a:t>В состав Docsvision уже включен набор готовых шлюзов к наиболее распространенным системам (файловая система, электронная почта, Microsoft SharePoint, 1С:Предприятие и др.) При отсутствии шлюза в системе, можно сделать свой.</a:t>
            </a:r>
          </a:p>
          <a:p>
            <a:endParaRPr lang="ru-RU" altLang="ru-RU" smtClean="0">
              <a:latin typeface="Arial" panose="020B0604020202020204" pitchFamily="34" charset="0"/>
            </a:endParaRPr>
          </a:p>
          <a:p>
            <a:endParaRPr lang="ru-RU" altLang="ru-RU" smtClean="0">
              <a:latin typeface="Arial" panose="020B0604020202020204" pitchFamily="34" charset="0"/>
            </a:endParaRPr>
          </a:p>
        </p:txBody>
      </p:sp>
      <p:sp>
        <p:nvSpPr>
          <p:cNvPr id="23556" name="Дата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9EF8AEC-292D-4100-B082-6A2A9629A876}" type="datetime1">
              <a:rPr lang="ru-RU" altLang="ru-RU" smtClean="0"/>
              <a:pPr>
                <a:spcBef>
                  <a:spcPct val="0"/>
                </a:spcBef>
              </a:pPr>
              <a:t>09.09.2014</a:t>
            </a:fld>
            <a:endParaRPr lang="ru-RU" altLang="ru-RU" smtClean="0"/>
          </a:p>
        </p:txBody>
      </p:sp>
      <p:sp>
        <p:nvSpPr>
          <p:cNvPr id="23557" name="Номер слайда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FAB6C78-4A66-4408-9C09-9849A7C328E9}" type="slidenum">
              <a:rPr lang="ru-RU" altLang="ru-RU" smtClean="0"/>
              <a:pPr>
                <a:spcBef>
                  <a:spcPct val="0"/>
                </a:spcBef>
              </a:pPr>
              <a:t>4</a:t>
            </a:fld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576811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ru-RU" altLang="ru-RU" smtClean="0">
                <a:latin typeface="Arial" panose="020B0604020202020204" pitchFamily="34" charset="0"/>
              </a:rPr>
              <a:t>Docsvision 5 имеет открытые интерфейсы прикладного программирования (API), это позволяет сторонним разработчикам строить на базе платформы различные расширения и новые приложения. </a:t>
            </a:r>
          </a:p>
          <a:p>
            <a:r>
              <a:rPr lang="ru-RU" altLang="ru-RU" smtClean="0">
                <a:latin typeface="Arial" panose="020B0604020202020204" pitchFamily="34" charset="0"/>
              </a:rPr>
              <a:t>Шлюзы позвляют интегрироваться с другими системами, например, ….</a:t>
            </a:r>
          </a:p>
          <a:p>
            <a:r>
              <a:rPr lang="ru-RU" altLang="ru-RU" smtClean="0">
                <a:latin typeface="Arial" panose="020B0604020202020204" pitchFamily="34" charset="0"/>
              </a:rPr>
              <a:t>В состав Docsvision уже включен набор готовых шлюзов к наиболее распространенным системам (файловая система, электронная почта, Microsoft SharePoint, 1С:Предприятие и др.) При отсутствии шлюза в системе, можно сделать свой.</a:t>
            </a:r>
          </a:p>
          <a:p>
            <a:endParaRPr lang="ru-RU" altLang="ru-RU" smtClean="0">
              <a:latin typeface="Arial" panose="020B0604020202020204" pitchFamily="34" charset="0"/>
            </a:endParaRPr>
          </a:p>
          <a:p>
            <a:endParaRPr lang="ru-RU" altLang="ru-RU" smtClean="0">
              <a:latin typeface="Arial" panose="020B0604020202020204" pitchFamily="34" charset="0"/>
            </a:endParaRPr>
          </a:p>
        </p:txBody>
      </p:sp>
      <p:sp>
        <p:nvSpPr>
          <p:cNvPr id="23556" name="Дата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9EF8AEC-292D-4100-B082-6A2A9629A876}" type="datetime1">
              <a:rPr lang="ru-RU" altLang="ru-RU" smtClean="0"/>
              <a:pPr>
                <a:spcBef>
                  <a:spcPct val="0"/>
                </a:spcBef>
              </a:pPr>
              <a:t>09.09.2014</a:t>
            </a:fld>
            <a:endParaRPr lang="ru-RU" altLang="ru-RU" smtClean="0"/>
          </a:p>
        </p:txBody>
      </p:sp>
      <p:sp>
        <p:nvSpPr>
          <p:cNvPr id="23557" name="Номер слайда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FAB6C78-4A66-4408-9C09-9849A7C328E9}" type="slidenum">
              <a:rPr lang="ru-RU" altLang="ru-RU" smtClean="0"/>
              <a:pPr>
                <a:spcBef>
                  <a:spcPct val="0"/>
                </a:spcBef>
              </a:pPr>
              <a:t>5</a:t>
            </a:fld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13482782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ru-RU" altLang="ru-RU" smtClean="0">
                <a:latin typeface="Arial" panose="020B0604020202020204" pitchFamily="34" charset="0"/>
              </a:rPr>
              <a:t>Docsvision 5 имеет открытые интерфейсы прикладного программирования (API), это позволяет сторонним разработчикам строить на базе платформы различные расширения и новые приложения. </a:t>
            </a:r>
          </a:p>
          <a:p>
            <a:r>
              <a:rPr lang="ru-RU" altLang="ru-RU" smtClean="0">
                <a:latin typeface="Arial" panose="020B0604020202020204" pitchFamily="34" charset="0"/>
              </a:rPr>
              <a:t>Шлюзы позвляют интегрироваться с другими системами, например, ….</a:t>
            </a:r>
          </a:p>
          <a:p>
            <a:r>
              <a:rPr lang="ru-RU" altLang="ru-RU" smtClean="0">
                <a:latin typeface="Arial" panose="020B0604020202020204" pitchFamily="34" charset="0"/>
              </a:rPr>
              <a:t>В состав Docsvision уже включен набор готовых шлюзов к наиболее распространенным системам (файловая система, электронная почта, Microsoft SharePoint, 1С:Предприятие и др.) При отсутствии шлюза в системе, можно сделать свой.</a:t>
            </a:r>
          </a:p>
          <a:p>
            <a:endParaRPr lang="ru-RU" altLang="ru-RU" smtClean="0">
              <a:latin typeface="Arial" panose="020B0604020202020204" pitchFamily="34" charset="0"/>
            </a:endParaRPr>
          </a:p>
          <a:p>
            <a:endParaRPr lang="ru-RU" altLang="ru-RU" smtClean="0">
              <a:latin typeface="Arial" panose="020B0604020202020204" pitchFamily="34" charset="0"/>
            </a:endParaRPr>
          </a:p>
        </p:txBody>
      </p:sp>
      <p:sp>
        <p:nvSpPr>
          <p:cNvPr id="23556" name="Дата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9EF8AEC-292D-4100-B082-6A2A9629A876}" type="datetime1">
              <a:rPr lang="ru-RU" altLang="ru-RU" smtClean="0"/>
              <a:pPr>
                <a:spcBef>
                  <a:spcPct val="0"/>
                </a:spcBef>
              </a:pPr>
              <a:t>09.09.2014</a:t>
            </a:fld>
            <a:endParaRPr lang="ru-RU" altLang="ru-RU" smtClean="0"/>
          </a:p>
        </p:txBody>
      </p:sp>
      <p:sp>
        <p:nvSpPr>
          <p:cNvPr id="23557" name="Номер слайда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FAB6C78-4A66-4408-9C09-9849A7C328E9}" type="slidenum">
              <a:rPr lang="ru-RU" altLang="ru-RU" smtClean="0"/>
              <a:pPr>
                <a:spcBef>
                  <a:spcPct val="0"/>
                </a:spcBef>
              </a:pPr>
              <a:t>6</a:t>
            </a:fld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15414885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ru-RU" altLang="ru-RU" smtClean="0">
                <a:latin typeface="Arial" panose="020B0604020202020204" pitchFamily="34" charset="0"/>
              </a:rPr>
              <a:t>Docsvision 5 имеет открытые интерфейсы прикладного программирования (API), это позволяет сторонним разработчикам строить на базе платформы различные расширения и новые приложения. </a:t>
            </a:r>
          </a:p>
          <a:p>
            <a:r>
              <a:rPr lang="ru-RU" altLang="ru-RU" smtClean="0">
                <a:latin typeface="Arial" panose="020B0604020202020204" pitchFamily="34" charset="0"/>
              </a:rPr>
              <a:t>Шлюзы позвляют интегрироваться с другими системами, например, ….</a:t>
            </a:r>
          </a:p>
          <a:p>
            <a:r>
              <a:rPr lang="ru-RU" altLang="ru-RU" smtClean="0">
                <a:latin typeface="Arial" panose="020B0604020202020204" pitchFamily="34" charset="0"/>
              </a:rPr>
              <a:t>В состав Docsvision уже включен набор готовых шлюзов к наиболее распространенным системам (файловая система, электронная почта, Microsoft SharePoint, 1С:Предприятие и др.) При отсутствии шлюза в системе, можно сделать свой.</a:t>
            </a:r>
          </a:p>
          <a:p>
            <a:endParaRPr lang="ru-RU" altLang="ru-RU" smtClean="0">
              <a:latin typeface="Arial" panose="020B0604020202020204" pitchFamily="34" charset="0"/>
            </a:endParaRPr>
          </a:p>
          <a:p>
            <a:endParaRPr lang="ru-RU" altLang="ru-RU" smtClean="0">
              <a:latin typeface="Arial" panose="020B0604020202020204" pitchFamily="34" charset="0"/>
            </a:endParaRPr>
          </a:p>
        </p:txBody>
      </p:sp>
      <p:sp>
        <p:nvSpPr>
          <p:cNvPr id="23556" name="Дата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9EF8AEC-292D-4100-B082-6A2A9629A876}" type="datetime1">
              <a:rPr lang="ru-RU" altLang="ru-RU" smtClean="0"/>
              <a:pPr>
                <a:spcBef>
                  <a:spcPct val="0"/>
                </a:spcBef>
              </a:pPr>
              <a:t>09.09.2014</a:t>
            </a:fld>
            <a:endParaRPr lang="ru-RU" altLang="ru-RU" smtClean="0"/>
          </a:p>
        </p:txBody>
      </p:sp>
      <p:sp>
        <p:nvSpPr>
          <p:cNvPr id="23557" name="Номер слайда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FAB6C78-4A66-4408-9C09-9849A7C328E9}" type="slidenum">
              <a:rPr lang="ru-RU" altLang="ru-RU" smtClean="0"/>
              <a:pPr>
                <a:spcBef>
                  <a:spcPct val="0"/>
                </a:spcBef>
              </a:pPr>
              <a:t>7</a:t>
            </a:fld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271482690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ru-RU" altLang="ru-RU" smtClean="0">
                <a:latin typeface="Arial" panose="020B0604020202020204" pitchFamily="34" charset="0"/>
              </a:rPr>
              <a:t>Docsvision 5 имеет открытые интерфейсы прикладного программирования (API), это позволяет сторонним разработчикам строить на базе платформы различные расширения и новые приложения. </a:t>
            </a:r>
          </a:p>
          <a:p>
            <a:r>
              <a:rPr lang="ru-RU" altLang="ru-RU" smtClean="0">
                <a:latin typeface="Arial" panose="020B0604020202020204" pitchFamily="34" charset="0"/>
              </a:rPr>
              <a:t>Шлюзы позвляют интегрироваться с другими системами, например, ….</a:t>
            </a:r>
          </a:p>
          <a:p>
            <a:r>
              <a:rPr lang="ru-RU" altLang="ru-RU" smtClean="0">
                <a:latin typeface="Arial" panose="020B0604020202020204" pitchFamily="34" charset="0"/>
              </a:rPr>
              <a:t>В состав Docsvision уже включен набор готовых шлюзов к наиболее распространенным системам (файловая система, электронная почта, Microsoft SharePoint, 1С:Предприятие и др.) При отсутствии шлюза в системе, можно сделать свой.</a:t>
            </a:r>
          </a:p>
          <a:p>
            <a:endParaRPr lang="ru-RU" altLang="ru-RU" smtClean="0">
              <a:latin typeface="Arial" panose="020B0604020202020204" pitchFamily="34" charset="0"/>
            </a:endParaRPr>
          </a:p>
          <a:p>
            <a:endParaRPr lang="ru-RU" altLang="ru-RU" smtClean="0">
              <a:latin typeface="Arial" panose="020B0604020202020204" pitchFamily="34" charset="0"/>
            </a:endParaRPr>
          </a:p>
        </p:txBody>
      </p:sp>
      <p:sp>
        <p:nvSpPr>
          <p:cNvPr id="23556" name="Дата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9EF8AEC-292D-4100-B082-6A2A9629A876}" type="datetime1">
              <a:rPr lang="ru-RU" altLang="ru-RU" smtClean="0"/>
              <a:pPr>
                <a:spcBef>
                  <a:spcPct val="0"/>
                </a:spcBef>
              </a:pPr>
              <a:t>09.09.2014</a:t>
            </a:fld>
            <a:endParaRPr lang="ru-RU" altLang="ru-RU" smtClean="0"/>
          </a:p>
        </p:txBody>
      </p:sp>
      <p:sp>
        <p:nvSpPr>
          <p:cNvPr id="23557" name="Номер слайда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FAB6C78-4A66-4408-9C09-9849A7C328E9}" type="slidenum">
              <a:rPr lang="ru-RU" altLang="ru-RU" smtClean="0"/>
              <a:pPr>
                <a:spcBef>
                  <a:spcPct val="0"/>
                </a:spcBef>
              </a:pPr>
              <a:t>8</a:t>
            </a:fld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27661170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ru-RU" altLang="ru-RU" smtClean="0">
                <a:latin typeface="Arial" panose="020B0604020202020204" pitchFamily="34" charset="0"/>
              </a:rPr>
              <a:t>Docsvision 5 имеет открытые интерфейсы прикладного программирования (API), это позволяет сторонним разработчикам строить на базе платформы различные расширения и новые приложения. </a:t>
            </a:r>
          </a:p>
          <a:p>
            <a:r>
              <a:rPr lang="ru-RU" altLang="ru-RU" smtClean="0">
                <a:latin typeface="Arial" panose="020B0604020202020204" pitchFamily="34" charset="0"/>
              </a:rPr>
              <a:t>Шлюзы позвляют интегрироваться с другими системами, например, ….</a:t>
            </a:r>
          </a:p>
          <a:p>
            <a:r>
              <a:rPr lang="ru-RU" altLang="ru-RU" smtClean="0">
                <a:latin typeface="Arial" panose="020B0604020202020204" pitchFamily="34" charset="0"/>
              </a:rPr>
              <a:t>В состав Docsvision уже включен набор готовых шлюзов к наиболее распространенным системам (файловая система, электронная почта, Microsoft SharePoint, 1С:Предприятие и др.) При отсутствии шлюза в системе, можно сделать свой.</a:t>
            </a:r>
          </a:p>
          <a:p>
            <a:endParaRPr lang="ru-RU" altLang="ru-RU" smtClean="0">
              <a:latin typeface="Arial" panose="020B0604020202020204" pitchFamily="34" charset="0"/>
            </a:endParaRPr>
          </a:p>
          <a:p>
            <a:endParaRPr lang="ru-RU" altLang="ru-RU" smtClean="0">
              <a:latin typeface="Arial" panose="020B0604020202020204" pitchFamily="34" charset="0"/>
            </a:endParaRPr>
          </a:p>
        </p:txBody>
      </p:sp>
      <p:sp>
        <p:nvSpPr>
          <p:cNvPr id="23556" name="Дата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9EF8AEC-292D-4100-B082-6A2A9629A876}" type="datetime1">
              <a:rPr lang="ru-RU" altLang="ru-RU" smtClean="0"/>
              <a:pPr>
                <a:spcBef>
                  <a:spcPct val="0"/>
                </a:spcBef>
              </a:pPr>
              <a:t>09.09.2014</a:t>
            </a:fld>
            <a:endParaRPr lang="ru-RU" altLang="ru-RU" smtClean="0"/>
          </a:p>
        </p:txBody>
      </p:sp>
      <p:sp>
        <p:nvSpPr>
          <p:cNvPr id="23557" name="Номер слайда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FAB6C78-4A66-4408-9C09-9849A7C328E9}" type="slidenum">
              <a:rPr lang="ru-RU" altLang="ru-RU" smtClean="0"/>
              <a:pPr>
                <a:spcBef>
                  <a:spcPct val="0"/>
                </a:spcBef>
              </a:pPr>
              <a:t>9</a:t>
            </a:fld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20696724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Образ слайда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Заметки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ru-RU" altLang="ru-RU" smtClean="0">
                <a:latin typeface="Arial" panose="020B0604020202020204" pitchFamily="34" charset="0"/>
              </a:rPr>
              <a:t>Docsvision 5 имеет открытые интерфейсы прикладного программирования (API), это позволяет сторонним разработчикам строить на базе платформы различные расширения и новые приложения. </a:t>
            </a:r>
          </a:p>
          <a:p>
            <a:r>
              <a:rPr lang="ru-RU" altLang="ru-RU" smtClean="0">
                <a:latin typeface="Arial" panose="020B0604020202020204" pitchFamily="34" charset="0"/>
              </a:rPr>
              <a:t>Шлюзы позвляют интегрироваться с другими системами, например, ….</a:t>
            </a:r>
          </a:p>
          <a:p>
            <a:r>
              <a:rPr lang="ru-RU" altLang="ru-RU" smtClean="0">
                <a:latin typeface="Arial" panose="020B0604020202020204" pitchFamily="34" charset="0"/>
              </a:rPr>
              <a:t>В состав Docsvision уже включен набор готовых шлюзов к наиболее распространенным системам (файловая система, электронная почта, Microsoft SharePoint, 1С:Предприятие и др.) При отсутствии шлюза в системе, можно сделать свой.</a:t>
            </a:r>
          </a:p>
          <a:p>
            <a:endParaRPr lang="ru-RU" altLang="ru-RU" smtClean="0">
              <a:latin typeface="Arial" panose="020B0604020202020204" pitchFamily="34" charset="0"/>
            </a:endParaRPr>
          </a:p>
          <a:p>
            <a:endParaRPr lang="ru-RU" altLang="ru-RU" smtClean="0">
              <a:latin typeface="Arial" panose="020B0604020202020204" pitchFamily="34" charset="0"/>
            </a:endParaRPr>
          </a:p>
        </p:txBody>
      </p:sp>
      <p:sp>
        <p:nvSpPr>
          <p:cNvPr id="23556" name="Дата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09EF8AEC-292D-4100-B082-6A2A9629A876}" type="datetime1">
              <a:rPr lang="ru-RU" altLang="ru-RU" smtClean="0"/>
              <a:pPr>
                <a:spcBef>
                  <a:spcPct val="0"/>
                </a:spcBef>
              </a:pPr>
              <a:t>09.09.2014</a:t>
            </a:fld>
            <a:endParaRPr lang="ru-RU" altLang="ru-RU" smtClean="0"/>
          </a:p>
        </p:txBody>
      </p:sp>
      <p:sp>
        <p:nvSpPr>
          <p:cNvPr id="23557" name="Номер слайда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</a:pPr>
            <a:fld id="{8FAB6C78-4A66-4408-9C09-9849A7C328E9}" type="slidenum">
              <a:rPr lang="ru-RU" altLang="ru-RU" smtClean="0"/>
              <a:pPr>
                <a:spcBef>
                  <a:spcPct val="0"/>
                </a:spcBef>
              </a:pPr>
              <a:t>10</a:t>
            </a:fld>
            <a:endParaRPr lang="ru-RU" altLang="ru-RU" smtClean="0"/>
          </a:p>
        </p:txBody>
      </p:sp>
    </p:spTree>
    <p:extLst>
      <p:ext uri="{BB962C8B-B14F-4D97-AF65-F5344CB8AC3E}">
        <p14:creationId xmlns:p14="http://schemas.microsoft.com/office/powerpoint/2010/main" val="2584953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Титул">
    <p:bg>
      <p:bgPr>
        <a:gradFill rotWithShape="1">
          <a:gsLst>
            <a:gs pos="0">
              <a:srgbClr val="00464C"/>
            </a:gs>
            <a:gs pos="28000">
              <a:srgbClr val="00464C"/>
            </a:gs>
            <a:gs pos="80000">
              <a:srgbClr val="00B26B"/>
            </a:gs>
            <a:gs pos="100000">
              <a:srgbClr val="A6CE39"/>
            </a:gs>
          </a:gsLst>
          <a:lin ang="1914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2338" y="5576888"/>
            <a:ext cx="2730500" cy="449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71655" y="969171"/>
            <a:ext cx="7237948" cy="4215576"/>
          </a:xfrm>
          <a:custGeom>
            <a:avLst/>
            <a:gdLst>
              <a:gd name="connsiteX0" fmla="*/ 0 w 7032500"/>
              <a:gd name="connsiteY0" fmla="*/ 0 h 3614682"/>
              <a:gd name="connsiteX1" fmla="*/ 7032500 w 7032500"/>
              <a:gd name="connsiteY1" fmla="*/ 0 h 3614682"/>
              <a:gd name="connsiteX2" fmla="*/ 7032500 w 7032500"/>
              <a:gd name="connsiteY2" fmla="*/ 3614682 h 3614682"/>
              <a:gd name="connsiteX3" fmla="*/ 0 w 7032500"/>
              <a:gd name="connsiteY3" fmla="*/ 3614682 h 3614682"/>
              <a:gd name="connsiteX4" fmla="*/ 0 w 7032500"/>
              <a:gd name="connsiteY4" fmla="*/ 0 h 3614682"/>
              <a:gd name="connsiteX0" fmla="*/ 0 w 7032500"/>
              <a:gd name="connsiteY0" fmla="*/ 0 h 3614682"/>
              <a:gd name="connsiteX1" fmla="*/ 7032500 w 7032500"/>
              <a:gd name="connsiteY1" fmla="*/ 0 h 3614682"/>
              <a:gd name="connsiteX2" fmla="*/ 7032500 w 7032500"/>
              <a:gd name="connsiteY2" fmla="*/ 3614682 h 3614682"/>
              <a:gd name="connsiteX3" fmla="*/ 948441 w 7032500"/>
              <a:gd name="connsiteY3" fmla="*/ 3459656 h 3614682"/>
              <a:gd name="connsiteX4" fmla="*/ 0 w 7032500"/>
              <a:gd name="connsiteY4" fmla="*/ 3614682 h 3614682"/>
              <a:gd name="connsiteX5" fmla="*/ 0 w 7032500"/>
              <a:gd name="connsiteY5" fmla="*/ 0 h 3614682"/>
              <a:gd name="connsiteX0" fmla="*/ 0 w 7032500"/>
              <a:gd name="connsiteY0" fmla="*/ 0 h 4280337"/>
              <a:gd name="connsiteX1" fmla="*/ 7032500 w 7032500"/>
              <a:gd name="connsiteY1" fmla="*/ 0 h 4280337"/>
              <a:gd name="connsiteX2" fmla="*/ 7032500 w 7032500"/>
              <a:gd name="connsiteY2" fmla="*/ 3614682 h 4280337"/>
              <a:gd name="connsiteX3" fmla="*/ 948441 w 7032500"/>
              <a:gd name="connsiteY3" fmla="*/ 3459656 h 4280337"/>
              <a:gd name="connsiteX4" fmla="*/ 8759 w 7032500"/>
              <a:gd name="connsiteY4" fmla="*/ 4280337 h 4280337"/>
              <a:gd name="connsiteX5" fmla="*/ 0 w 7032500"/>
              <a:gd name="connsiteY5" fmla="*/ 0 h 4280337"/>
              <a:gd name="connsiteX0" fmla="*/ 0 w 7032500"/>
              <a:gd name="connsiteY0" fmla="*/ 0 h 4280337"/>
              <a:gd name="connsiteX1" fmla="*/ 7032500 w 7032500"/>
              <a:gd name="connsiteY1" fmla="*/ 0 h 4280337"/>
              <a:gd name="connsiteX2" fmla="*/ 7032500 w 7032500"/>
              <a:gd name="connsiteY2" fmla="*/ 3614682 h 4280337"/>
              <a:gd name="connsiteX3" fmla="*/ 895890 w 7032500"/>
              <a:gd name="connsiteY3" fmla="*/ 3634828 h 4280337"/>
              <a:gd name="connsiteX4" fmla="*/ 8759 w 7032500"/>
              <a:gd name="connsiteY4" fmla="*/ 4280337 h 4280337"/>
              <a:gd name="connsiteX5" fmla="*/ 0 w 7032500"/>
              <a:gd name="connsiteY5" fmla="*/ 0 h 4280337"/>
              <a:gd name="connsiteX0" fmla="*/ 0 w 7032500"/>
              <a:gd name="connsiteY0" fmla="*/ 0 h 4280337"/>
              <a:gd name="connsiteX1" fmla="*/ 7032500 w 7032500"/>
              <a:gd name="connsiteY1" fmla="*/ 0 h 4280337"/>
              <a:gd name="connsiteX2" fmla="*/ 7032500 w 7032500"/>
              <a:gd name="connsiteY2" fmla="*/ 3614682 h 4280337"/>
              <a:gd name="connsiteX3" fmla="*/ 878373 w 7032500"/>
              <a:gd name="connsiteY3" fmla="*/ 3608552 h 4280337"/>
              <a:gd name="connsiteX4" fmla="*/ 8759 w 7032500"/>
              <a:gd name="connsiteY4" fmla="*/ 4280337 h 4280337"/>
              <a:gd name="connsiteX5" fmla="*/ 0 w 7032500"/>
              <a:gd name="connsiteY5" fmla="*/ 0 h 4280337"/>
              <a:gd name="connsiteX0" fmla="*/ 0 w 7032500"/>
              <a:gd name="connsiteY0" fmla="*/ 0 h 4280337"/>
              <a:gd name="connsiteX1" fmla="*/ 7032500 w 7032500"/>
              <a:gd name="connsiteY1" fmla="*/ 0 h 4280337"/>
              <a:gd name="connsiteX2" fmla="*/ 7032500 w 7032500"/>
              <a:gd name="connsiteY2" fmla="*/ 3614682 h 4280337"/>
              <a:gd name="connsiteX3" fmla="*/ 606855 w 7032500"/>
              <a:gd name="connsiteY3" fmla="*/ 3634828 h 4280337"/>
              <a:gd name="connsiteX4" fmla="*/ 8759 w 7032500"/>
              <a:gd name="connsiteY4" fmla="*/ 4280337 h 4280337"/>
              <a:gd name="connsiteX5" fmla="*/ 0 w 7032500"/>
              <a:gd name="connsiteY5" fmla="*/ 0 h 4280337"/>
              <a:gd name="connsiteX0" fmla="*/ 0 w 7032500"/>
              <a:gd name="connsiteY0" fmla="*/ 0 h 4280337"/>
              <a:gd name="connsiteX1" fmla="*/ 7032500 w 7032500"/>
              <a:gd name="connsiteY1" fmla="*/ 0 h 4280337"/>
              <a:gd name="connsiteX2" fmla="*/ 7032500 w 7032500"/>
              <a:gd name="connsiteY2" fmla="*/ 3614682 h 4280337"/>
              <a:gd name="connsiteX3" fmla="*/ 659407 w 7032500"/>
              <a:gd name="connsiteY3" fmla="*/ 3626070 h 4280337"/>
              <a:gd name="connsiteX4" fmla="*/ 8759 w 7032500"/>
              <a:gd name="connsiteY4" fmla="*/ 4280337 h 4280337"/>
              <a:gd name="connsiteX5" fmla="*/ 0 w 7032500"/>
              <a:gd name="connsiteY5" fmla="*/ 0 h 4280337"/>
              <a:gd name="connsiteX0" fmla="*/ 0 w 7032500"/>
              <a:gd name="connsiteY0" fmla="*/ 0 h 4280337"/>
              <a:gd name="connsiteX1" fmla="*/ 7032500 w 7032500"/>
              <a:gd name="connsiteY1" fmla="*/ 0 h 4280337"/>
              <a:gd name="connsiteX2" fmla="*/ 7032500 w 7032500"/>
              <a:gd name="connsiteY2" fmla="*/ 3614682 h 4280337"/>
              <a:gd name="connsiteX3" fmla="*/ 703200 w 7032500"/>
              <a:gd name="connsiteY3" fmla="*/ 3608553 h 4280337"/>
              <a:gd name="connsiteX4" fmla="*/ 8759 w 7032500"/>
              <a:gd name="connsiteY4" fmla="*/ 4280337 h 4280337"/>
              <a:gd name="connsiteX5" fmla="*/ 0 w 7032500"/>
              <a:gd name="connsiteY5" fmla="*/ 0 h 4280337"/>
              <a:gd name="connsiteX0" fmla="*/ 0 w 7032500"/>
              <a:gd name="connsiteY0" fmla="*/ 0 h 4280337"/>
              <a:gd name="connsiteX1" fmla="*/ 7032500 w 7032500"/>
              <a:gd name="connsiteY1" fmla="*/ 0 h 4280337"/>
              <a:gd name="connsiteX2" fmla="*/ 7032500 w 7032500"/>
              <a:gd name="connsiteY2" fmla="*/ 3614682 h 4280337"/>
              <a:gd name="connsiteX3" fmla="*/ 711959 w 7032500"/>
              <a:gd name="connsiteY3" fmla="*/ 3626070 h 4280337"/>
              <a:gd name="connsiteX4" fmla="*/ 8759 w 7032500"/>
              <a:gd name="connsiteY4" fmla="*/ 4280337 h 4280337"/>
              <a:gd name="connsiteX5" fmla="*/ 0 w 7032500"/>
              <a:gd name="connsiteY5" fmla="*/ 0 h 4280337"/>
              <a:gd name="connsiteX0" fmla="*/ 0 w 7032500"/>
              <a:gd name="connsiteY0" fmla="*/ 0 h 4280337"/>
              <a:gd name="connsiteX1" fmla="*/ 7032500 w 7032500"/>
              <a:gd name="connsiteY1" fmla="*/ 0 h 4280337"/>
              <a:gd name="connsiteX2" fmla="*/ 7032500 w 7032500"/>
              <a:gd name="connsiteY2" fmla="*/ 3614682 h 4280337"/>
              <a:gd name="connsiteX3" fmla="*/ 711959 w 7032500"/>
              <a:gd name="connsiteY3" fmla="*/ 3626070 h 4280337"/>
              <a:gd name="connsiteX4" fmla="*/ 8759 w 7032500"/>
              <a:gd name="connsiteY4" fmla="*/ 4280337 h 4280337"/>
              <a:gd name="connsiteX5" fmla="*/ 0 w 7032500"/>
              <a:gd name="connsiteY5" fmla="*/ 0 h 4280337"/>
              <a:gd name="connsiteX0" fmla="*/ 0 w 7032500"/>
              <a:gd name="connsiteY0" fmla="*/ 0 h 4280337"/>
              <a:gd name="connsiteX1" fmla="*/ 7032500 w 7032500"/>
              <a:gd name="connsiteY1" fmla="*/ 0 h 4280337"/>
              <a:gd name="connsiteX2" fmla="*/ 7032500 w 7032500"/>
              <a:gd name="connsiteY2" fmla="*/ 3614682 h 4280337"/>
              <a:gd name="connsiteX3" fmla="*/ 484234 w 7032500"/>
              <a:gd name="connsiteY3" fmla="*/ 3617312 h 4280337"/>
              <a:gd name="connsiteX4" fmla="*/ 8759 w 7032500"/>
              <a:gd name="connsiteY4" fmla="*/ 4280337 h 4280337"/>
              <a:gd name="connsiteX5" fmla="*/ 0 w 7032500"/>
              <a:gd name="connsiteY5" fmla="*/ 0 h 4280337"/>
              <a:gd name="connsiteX0" fmla="*/ 26462 w 7058962"/>
              <a:gd name="connsiteY0" fmla="*/ 0 h 4043855"/>
              <a:gd name="connsiteX1" fmla="*/ 7058962 w 7058962"/>
              <a:gd name="connsiteY1" fmla="*/ 0 h 4043855"/>
              <a:gd name="connsiteX2" fmla="*/ 7058962 w 7058962"/>
              <a:gd name="connsiteY2" fmla="*/ 3614682 h 4043855"/>
              <a:gd name="connsiteX3" fmla="*/ 510696 w 7058962"/>
              <a:gd name="connsiteY3" fmla="*/ 3617312 h 4043855"/>
              <a:gd name="connsiteX4" fmla="*/ 187 w 7058962"/>
              <a:gd name="connsiteY4" fmla="*/ 4043855 h 4043855"/>
              <a:gd name="connsiteX5" fmla="*/ 26462 w 7058962"/>
              <a:gd name="connsiteY5" fmla="*/ 0 h 4043855"/>
              <a:gd name="connsiteX0" fmla="*/ 0 w 7032500"/>
              <a:gd name="connsiteY0" fmla="*/ 0 h 4035097"/>
              <a:gd name="connsiteX1" fmla="*/ 7032500 w 7032500"/>
              <a:gd name="connsiteY1" fmla="*/ 0 h 4035097"/>
              <a:gd name="connsiteX2" fmla="*/ 7032500 w 7032500"/>
              <a:gd name="connsiteY2" fmla="*/ 3614682 h 4035097"/>
              <a:gd name="connsiteX3" fmla="*/ 484234 w 7032500"/>
              <a:gd name="connsiteY3" fmla="*/ 3617312 h 4035097"/>
              <a:gd name="connsiteX4" fmla="*/ 17518 w 7032500"/>
              <a:gd name="connsiteY4" fmla="*/ 4035097 h 4035097"/>
              <a:gd name="connsiteX5" fmla="*/ 0 w 7032500"/>
              <a:gd name="connsiteY5" fmla="*/ 0 h 4035097"/>
              <a:gd name="connsiteX0" fmla="*/ 842 w 7033342"/>
              <a:gd name="connsiteY0" fmla="*/ 0 h 4026339"/>
              <a:gd name="connsiteX1" fmla="*/ 7033342 w 7033342"/>
              <a:gd name="connsiteY1" fmla="*/ 0 h 4026339"/>
              <a:gd name="connsiteX2" fmla="*/ 7033342 w 7033342"/>
              <a:gd name="connsiteY2" fmla="*/ 3614682 h 4026339"/>
              <a:gd name="connsiteX3" fmla="*/ 485076 w 7033342"/>
              <a:gd name="connsiteY3" fmla="*/ 3617312 h 4026339"/>
              <a:gd name="connsiteX4" fmla="*/ 842 w 7033342"/>
              <a:gd name="connsiteY4" fmla="*/ 4026339 h 4026339"/>
              <a:gd name="connsiteX5" fmla="*/ 842 w 7033342"/>
              <a:gd name="connsiteY5" fmla="*/ 0 h 4026339"/>
              <a:gd name="connsiteX0" fmla="*/ 842 w 7033342"/>
              <a:gd name="connsiteY0" fmla="*/ 0 h 4061374"/>
              <a:gd name="connsiteX1" fmla="*/ 7033342 w 7033342"/>
              <a:gd name="connsiteY1" fmla="*/ 0 h 4061374"/>
              <a:gd name="connsiteX2" fmla="*/ 7033342 w 7033342"/>
              <a:gd name="connsiteY2" fmla="*/ 3614682 h 4061374"/>
              <a:gd name="connsiteX3" fmla="*/ 485076 w 7033342"/>
              <a:gd name="connsiteY3" fmla="*/ 3617312 h 4061374"/>
              <a:gd name="connsiteX4" fmla="*/ 842 w 7033342"/>
              <a:gd name="connsiteY4" fmla="*/ 4061374 h 4061374"/>
              <a:gd name="connsiteX5" fmla="*/ 842 w 7033342"/>
              <a:gd name="connsiteY5" fmla="*/ 0 h 4061374"/>
              <a:gd name="connsiteX0" fmla="*/ 842 w 7033342"/>
              <a:gd name="connsiteY0" fmla="*/ 0 h 4096408"/>
              <a:gd name="connsiteX1" fmla="*/ 7033342 w 7033342"/>
              <a:gd name="connsiteY1" fmla="*/ 0 h 4096408"/>
              <a:gd name="connsiteX2" fmla="*/ 7033342 w 7033342"/>
              <a:gd name="connsiteY2" fmla="*/ 3614682 h 4096408"/>
              <a:gd name="connsiteX3" fmla="*/ 485076 w 7033342"/>
              <a:gd name="connsiteY3" fmla="*/ 3617312 h 4096408"/>
              <a:gd name="connsiteX4" fmla="*/ 842 w 7033342"/>
              <a:gd name="connsiteY4" fmla="*/ 4096408 h 4096408"/>
              <a:gd name="connsiteX5" fmla="*/ 842 w 7033342"/>
              <a:gd name="connsiteY5" fmla="*/ 0 h 409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033342" h="4096408">
                <a:moveTo>
                  <a:pt x="842" y="0"/>
                </a:moveTo>
                <a:lnTo>
                  <a:pt x="7033342" y="0"/>
                </a:lnTo>
                <a:lnTo>
                  <a:pt x="7033342" y="3614682"/>
                </a:lnTo>
                <a:lnTo>
                  <a:pt x="485076" y="3617312"/>
                </a:lnTo>
                <a:lnTo>
                  <a:pt x="842" y="4096408"/>
                </a:lnTo>
                <a:cubicBezTo>
                  <a:pt x="-2078" y="2669629"/>
                  <a:pt x="3762" y="1426779"/>
                  <a:pt x="842" y="0"/>
                </a:cubicBezTo>
                <a:close/>
              </a:path>
            </a:pathLst>
          </a:custGeom>
          <a:noFill/>
          <a:ln w="38100" cap="flat" cmpd="sng">
            <a:solidFill>
              <a:schemeClr val="bg1"/>
            </a:solidFill>
            <a:miter lim="800000"/>
          </a:ln>
          <a:effectLst/>
        </p:spPr>
        <p:txBody>
          <a:bodyPr/>
          <a:lstStyle>
            <a:lvl1pPr marL="0" indent="0" algn="l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Font typeface="+mj-lt"/>
              <a:buNone/>
              <a:defRPr sz="5400" b="0" i="0" spc="1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5804086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11"/>
          <p:cNvSpPr>
            <a:spLocks noChangeArrowheads="1"/>
          </p:cNvSpPr>
          <p:nvPr/>
        </p:nvSpPr>
        <p:spPr bwMode="auto">
          <a:xfrm>
            <a:off x="995363" y="6265863"/>
            <a:ext cx="1600200" cy="2921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sz="1600" b="1" baseline="-25000" smtClean="0">
                <a:solidFill>
                  <a:srgbClr val="3C3C3C"/>
                </a:solidFill>
              </a:rPr>
              <a:t>www.docsvision.com</a:t>
            </a:r>
            <a:endParaRPr lang="ru-RU" sz="1600" b="1" baseline="-25000" smtClean="0">
              <a:solidFill>
                <a:srgbClr val="3C3C3C"/>
              </a:solidFill>
            </a:endParaRPr>
          </a:p>
        </p:txBody>
      </p:sp>
      <p:sp>
        <p:nvSpPr>
          <p:cNvPr id="4" name="Rectangle 12"/>
          <p:cNvSpPr>
            <a:spLocks noChangeArrowheads="1"/>
          </p:cNvSpPr>
          <p:nvPr/>
        </p:nvSpPr>
        <p:spPr bwMode="auto">
          <a:xfrm>
            <a:off x="7088188" y="6291263"/>
            <a:ext cx="1066800" cy="2460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1000" b="1" smtClean="0">
                <a:solidFill>
                  <a:srgbClr val="3C3C3C"/>
                </a:solidFill>
              </a:rPr>
              <a:t>Слайд: </a:t>
            </a:r>
            <a:fld id="{FEC79579-6CC7-41C0-BFFA-24657CAFEA76}" type="slidenum">
              <a:rPr lang="en-US" sz="1000" b="1" smtClean="0">
                <a:solidFill>
                  <a:srgbClr val="3C3C3C"/>
                </a:solidFill>
              </a:rPr>
              <a:pPr algn="ctr" eaLnBrk="1" hangingPunct="1">
                <a:defRPr/>
              </a:pPr>
              <a:t>‹#›</a:t>
            </a:fld>
            <a:endParaRPr lang="ru-RU" sz="1000" b="1" smtClean="0">
              <a:solidFill>
                <a:srgbClr val="3C3C3C"/>
              </a:solidFill>
            </a:endParaRPr>
          </a:p>
        </p:txBody>
      </p:sp>
      <p:pic>
        <p:nvPicPr>
          <p:cNvPr id="5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375" y="5368925"/>
            <a:ext cx="2995613" cy="814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73958" y="1051035"/>
            <a:ext cx="7033342" cy="4096408"/>
          </a:xfrm>
          <a:custGeom>
            <a:avLst/>
            <a:gdLst>
              <a:gd name="connsiteX0" fmla="*/ 0 w 7032500"/>
              <a:gd name="connsiteY0" fmla="*/ 0 h 3614682"/>
              <a:gd name="connsiteX1" fmla="*/ 7032500 w 7032500"/>
              <a:gd name="connsiteY1" fmla="*/ 0 h 3614682"/>
              <a:gd name="connsiteX2" fmla="*/ 7032500 w 7032500"/>
              <a:gd name="connsiteY2" fmla="*/ 3614682 h 3614682"/>
              <a:gd name="connsiteX3" fmla="*/ 0 w 7032500"/>
              <a:gd name="connsiteY3" fmla="*/ 3614682 h 3614682"/>
              <a:gd name="connsiteX4" fmla="*/ 0 w 7032500"/>
              <a:gd name="connsiteY4" fmla="*/ 0 h 3614682"/>
              <a:gd name="connsiteX0" fmla="*/ 0 w 7032500"/>
              <a:gd name="connsiteY0" fmla="*/ 0 h 3614682"/>
              <a:gd name="connsiteX1" fmla="*/ 7032500 w 7032500"/>
              <a:gd name="connsiteY1" fmla="*/ 0 h 3614682"/>
              <a:gd name="connsiteX2" fmla="*/ 7032500 w 7032500"/>
              <a:gd name="connsiteY2" fmla="*/ 3614682 h 3614682"/>
              <a:gd name="connsiteX3" fmla="*/ 948441 w 7032500"/>
              <a:gd name="connsiteY3" fmla="*/ 3459656 h 3614682"/>
              <a:gd name="connsiteX4" fmla="*/ 0 w 7032500"/>
              <a:gd name="connsiteY4" fmla="*/ 3614682 h 3614682"/>
              <a:gd name="connsiteX5" fmla="*/ 0 w 7032500"/>
              <a:gd name="connsiteY5" fmla="*/ 0 h 3614682"/>
              <a:gd name="connsiteX0" fmla="*/ 0 w 7032500"/>
              <a:gd name="connsiteY0" fmla="*/ 0 h 4280337"/>
              <a:gd name="connsiteX1" fmla="*/ 7032500 w 7032500"/>
              <a:gd name="connsiteY1" fmla="*/ 0 h 4280337"/>
              <a:gd name="connsiteX2" fmla="*/ 7032500 w 7032500"/>
              <a:gd name="connsiteY2" fmla="*/ 3614682 h 4280337"/>
              <a:gd name="connsiteX3" fmla="*/ 948441 w 7032500"/>
              <a:gd name="connsiteY3" fmla="*/ 3459656 h 4280337"/>
              <a:gd name="connsiteX4" fmla="*/ 8759 w 7032500"/>
              <a:gd name="connsiteY4" fmla="*/ 4280337 h 4280337"/>
              <a:gd name="connsiteX5" fmla="*/ 0 w 7032500"/>
              <a:gd name="connsiteY5" fmla="*/ 0 h 4280337"/>
              <a:gd name="connsiteX0" fmla="*/ 0 w 7032500"/>
              <a:gd name="connsiteY0" fmla="*/ 0 h 4280337"/>
              <a:gd name="connsiteX1" fmla="*/ 7032500 w 7032500"/>
              <a:gd name="connsiteY1" fmla="*/ 0 h 4280337"/>
              <a:gd name="connsiteX2" fmla="*/ 7032500 w 7032500"/>
              <a:gd name="connsiteY2" fmla="*/ 3614682 h 4280337"/>
              <a:gd name="connsiteX3" fmla="*/ 895890 w 7032500"/>
              <a:gd name="connsiteY3" fmla="*/ 3634828 h 4280337"/>
              <a:gd name="connsiteX4" fmla="*/ 8759 w 7032500"/>
              <a:gd name="connsiteY4" fmla="*/ 4280337 h 4280337"/>
              <a:gd name="connsiteX5" fmla="*/ 0 w 7032500"/>
              <a:gd name="connsiteY5" fmla="*/ 0 h 4280337"/>
              <a:gd name="connsiteX0" fmla="*/ 0 w 7032500"/>
              <a:gd name="connsiteY0" fmla="*/ 0 h 4280337"/>
              <a:gd name="connsiteX1" fmla="*/ 7032500 w 7032500"/>
              <a:gd name="connsiteY1" fmla="*/ 0 h 4280337"/>
              <a:gd name="connsiteX2" fmla="*/ 7032500 w 7032500"/>
              <a:gd name="connsiteY2" fmla="*/ 3614682 h 4280337"/>
              <a:gd name="connsiteX3" fmla="*/ 878373 w 7032500"/>
              <a:gd name="connsiteY3" fmla="*/ 3608552 h 4280337"/>
              <a:gd name="connsiteX4" fmla="*/ 8759 w 7032500"/>
              <a:gd name="connsiteY4" fmla="*/ 4280337 h 4280337"/>
              <a:gd name="connsiteX5" fmla="*/ 0 w 7032500"/>
              <a:gd name="connsiteY5" fmla="*/ 0 h 4280337"/>
              <a:gd name="connsiteX0" fmla="*/ 0 w 7032500"/>
              <a:gd name="connsiteY0" fmla="*/ 0 h 4280337"/>
              <a:gd name="connsiteX1" fmla="*/ 7032500 w 7032500"/>
              <a:gd name="connsiteY1" fmla="*/ 0 h 4280337"/>
              <a:gd name="connsiteX2" fmla="*/ 7032500 w 7032500"/>
              <a:gd name="connsiteY2" fmla="*/ 3614682 h 4280337"/>
              <a:gd name="connsiteX3" fmla="*/ 606855 w 7032500"/>
              <a:gd name="connsiteY3" fmla="*/ 3634828 h 4280337"/>
              <a:gd name="connsiteX4" fmla="*/ 8759 w 7032500"/>
              <a:gd name="connsiteY4" fmla="*/ 4280337 h 4280337"/>
              <a:gd name="connsiteX5" fmla="*/ 0 w 7032500"/>
              <a:gd name="connsiteY5" fmla="*/ 0 h 4280337"/>
              <a:gd name="connsiteX0" fmla="*/ 0 w 7032500"/>
              <a:gd name="connsiteY0" fmla="*/ 0 h 4280337"/>
              <a:gd name="connsiteX1" fmla="*/ 7032500 w 7032500"/>
              <a:gd name="connsiteY1" fmla="*/ 0 h 4280337"/>
              <a:gd name="connsiteX2" fmla="*/ 7032500 w 7032500"/>
              <a:gd name="connsiteY2" fmla="*/ 3614682 h 4280337"/>
              <a:gd name="connsiteX3" fmla="*/ 659407 w 7032500"/>
              <a:gd name="connsiteY3" fmla="*/ 3626070 h 4280337"/>
              <a:gd name="connsiteX4" fmla="*/ 8759 w 7032500"/>
              <a:gd name="connsiteY4" fmla="*/ 4280337 h 4280337"/>
              <a:gd name="connsiteX5" fmla="*/ 0 w 7032500"/>
              <a:gd name="connsiteY5" fmla="*/ 0 h 4280337"/>
              <a:gd name="connsiteX0" fmla="*/ 0 w 7032500"/>
              <a:gd name="connsiteY0" fmla="*/ 0 h 4280337"/>
              <a:gd name="connsiteX1" fmla="*/ 7032500 w 7032500"/>
              <a:gd name="connsiteY1" fmla="*/ 0 h 4280337"/>
              <a:gd name="connsiteX2" fmla="*/ 7032500 w 7032500"/>
              <a:gd name="connsiteY2" fmla="*/ 3614682 h 4280337"/>
              <a:gd name="connsiteX3" fmla="*/ 703200 w 7032500"/>
              <a:gd name="connsiteY3" fmla="*/ 3608553 h 4280337"/>
              <a:gd name="connsiteX4" fmla="*/ 8759 w 7032500"/>
              <a:gd name="connsiteY4" fmla="*/ 4280337 h 4280337"/>
              <a:gd name="connsiteX5" fmla="*/ 0 w 7032500"/>
              <a:gd name="connsiteY5" fmla="*/ 0 h 4280337"/>
              <a:gd name="connsiteX0" fmla="*/ 0 w 7032500"/>
              <a:gd name="connsiteY0" fmla="*/ 0 h 4280337"/>
              <a:gd name="connsiteX1" fmla="*/ 7032500 w 7032500"/>
              <a:gd name="connsiteY1" fmla="*/ 0 h 4280337"/>
              <a:gd name="connsiteX2" fmla="*/ 7032500 w 7032500"/>
              <a:gd name="connsiteY2" fmla="*/ 3614682 h 4280337"/>
              <a:gd name="connsiteX3" fmla="*/ 711959 w 7032500"/>
              <a:gd name="connsiteY3" fmla="*/ 3626070 h 4280337"/>
              <a:gd name="connsiteX4" fmla="*/ 8759 w 7032500"/>
              <a:gd name="connsiteY4" fmla="*/ 4280337 h 4280337"/>
              <a:gd name="connsiteX5" fmla="*/ 0 w 7032500"/>
              <a:gd name="connsiteY5" fmla="*/ 0 h 4280337"/>
              <a:gd name="connsiteX0" fmla="*/ 0 w 7032500"/>
              <a:gd name="connsiteY0" fmla="*/ 0 h 4280337"/>
              <a:gd name="connsiteX1" fmla="*/ 7032500 w 7032500"/>
              <a:gd name="connsiteY1" fmla="*/ 0 h 4280337"/>
              <a:gd name="connsiteX2" fmla="*/ 7032500 w 7032500"/>
              <a:gd name="connsiteY2" fmla="*/ 3614682 h 4280337"/>
              <a:gd name="connsiteX3" fmla="*/ 711959 w 7032500"/>
              <a:gd name="connsiteY3" fmla="*/ 3626070 h 4280337"/>
              <a:gd name="connsiteX4" fmla="*/ 8759 w 7032500"/>
              <a:gd name="connsiteY4" fmla="*/ 4280337 h 4280337"/>
              <a:gd name="connsiteX5" fmla="*/ 0 w 7032500"/>
              <a:gd name="connsiteY5" fmla="*/ 0 h 4280337"/>
              <a:gd name="connsiteX0" fmla="*/ 0 w 7032500"/>
              <a:gd name="connsiteY0" fmla="*/ 0 h 4280337"/>
              <a:gd name="connsiteX1" fmla="*/ 7032500 w 7032500"/>
              <a:gd name="connsiteY1" fmla="*/ 0 h 4280337"/>
              <a:gd name="connsiteX2" fmla="*/ 7032500 w 7032500"/>
              <a:gd name="connsiteY2" fmla="*/ 3614682 h 4280337"/>
              <a:gd name="connsiteX3" fmla="*/ 484234 w 7032500"/>
              <a:gd name="connsiteY3" fmla="*/ 3617312 h 4280337"/>
              <a:gd name="connsiteX4" fmla="*/ 8759 w 7032500"/>
              <a:gd name="connsiteY4" fmla="*/ 4280337 h 4280337"/>
              <a:gd name="connsiteX5" fmla="*/ 0 w 7032500"/>
              <a:gd name="connsiteY5" fmla="*/ 0 h 4280337"/>
              <a:gd name="connsiteX0" fmla="*/ 26462 w 7058962"/>
              <a:gd name="connsiteY0" fmla="*/ 0 h 4043855"/>
              <a:gd name="connsiteX1" fmla="*/ 7058962 w 7058962"/>
              <a:gd name="connsiteY1" fmla="*/ 0 h 4043855"/>
              <a:gd name="connsiteX2" fmla="*/ 7058962 w 7058962"/>
              <a:gd name="connsiteY2" fmla="*/ 3614682 h 4043855"/>
              <a:gd name="connsiteX3" fmla="*/ 510696 w 7058962"/>
              <a:gd name="connsiteY3" fmla="*/ 3617312 h 4043855"/>
              <a:gd name="connsiteX4" fmla="*/ 187 w 7058962"/>
              <a:gd name="connsiteY4" fmla="*/ 4043855 h 4043855"/>
              <a:gd name="connsiteX5" fmla="*/ 26462 w 7058962"/>
              <a:gd name="connsiteY5" fmla="*/ 0 h 4043855"/>
              <a:gd name="connsiteX0" fmla="*/ 0 w 7032500"/>
              <a:gd name="connsiteY0" fmla="*/ 0 h 4035097"/>
              <a:gd name="connsiteX1" fmla="*/ 7032500 w 7032500"/>
              <a:gd name="connsiteY1" fmla="*/ 0 h 4035097"/>
              <a:gd name="connsiteX2" fmla="*/ 7032500 w 7032500"/>
              <a:gd name="connsiteY2" fmla="*/ 3614682 h 4035097"/>
              <a:gd name="connsiteX3" fmla="*/ 484234 w 7032500"/>
              <a:gd name="connsiteY3" fmla="*/ 3617312 h 4035097"/>
              <a:gd name="connsiteX4" fmla="*/ 17518 w 7032500"/>
              <a:gd name="connsiteY4" fmla="*/ 4035097 h 4035097"/>
              <a:gd name="connsiteX5" fmla="*/ 0 w 7032500"/>
              <a:gd name="connsiteY5" fmla="*/ 0 h 4035097"/>
              <a:gd name="connsiteX0" fmla="*/ 842 w 7033342"/>
              <a:gd name="connsiteY0" fmla="*/ 0 h 4026339"/>
              <a:gd name="connsiteX1" fmla="*/ 7033342 w 7033342"/>
              <a:gd name="connsiteY1" fmla="*/ 0 h 4026339"/>
              <a:gd name="connsiteX2" fmla="*/ 7033342 w 7033342"/>
              <a:gd name="connsiteY2" fmla="*/ 3614682 h 4026339"/>
              <a:gd name="connsiteX3" fmla="*/ 485076 w 7033342"/>
              <a:gd name="connsiteY3" fmla="*/ 3617312 h 4026339"/>
              <a:gd name="connsiteX4" fmla="*/ 842 w 7033342"/>
              <a:gd name="connsiteY4" fmla="*/ 4026339 h 4026339"/>
              <a:gd name="connsiteX5" fmla="*/ 842 w 7033342"/>
              <a:gd name="connsiteY5" fmla="*/ 0 h 4026339"/>
              <a:gd name="connsiteX0" fmla="*/ 842 w 7033342"/>
              <a:gd name="connsiteY0" fmla="*/ 0 h 4061374"/>
              <a:gd name="connsiteX1" fmla="*/ 7033342 w 7033342"/>
              <a:gd name="connsiteY1" fmla="*/ 0 h 4061374"/>
              <a:gd name="connsiteX2" fmla="*/ 7033342 w 7033342"/>
              <a:gd name="connsiteY2" fmla="*/ 3614682 h 4061374"/>
              <a:gd name="connsiteX3" fmla="*/ 485076 w 7033342"/>
              <a:gd name="connsiteY3" fmla="*/ 3617312 h 4061374"/>
              <a:gd name="connsiteX4" fmla="*/ 842 w 7033342"/>
              <a:gd name="connsiteY4" fmla="*/ 4061374 h 4061374"/>
              <a:gd name="connsiteX5" fmla="*/ 842 w 7033342"/>
              <a:gd name="connsiteY5" fmla="*/ 0 h 4061374"/>
              <a:gd name="connsiteX0" fmla="*/ 842 w 7033342"/>
              <a:gd name="connsiteY0" fmla="*/ 0 h 4096408"/>
              <a:gd name="connsiteX1" fmla="*/ 7033342 w 7033342"/>
              <a:gd name="connsiteY1" fmla="*/ 0 h 4096408"/>
              <a:gd name="connsiteX2" fmla="*/ 7033342 w 7033342"/>
              <a:gd name="connsiteY2" fmla="*/ 3614682 h 4096408"/>
              <a:gd name="connsiteX3" fmla="*/ 485076 w 7033342"/>
              <a:gd name="connsiteY3" fmla="*/ 3617312 h 4096408"/>
              <a:gd name="connsiteX4" fmla="*/ 842 w 7033342"/>
              <a:gd name="connsiteY4" fmla="*/ 4096408 h 4096408"/>
              <a:gd name="connsiteX5" fmla="*/ 842 w 7033342"/>
              <a:gd name="connsiteY5" fmla="*/ 0 h 40964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033342" h="4096408">
                <a:moveTo>
                  <a:pt x="842" y="0"/>
                </a:moveTo>
                <a:lnTo>
                  <a:pt x="7033342" y="0"/>
                </a:lnTo>
                <a:lnTo>
                  <a:pt x="7033342" y="3614682"/>
                </a:lnTo>
                <a:lnTo>
                  <a:pt x="485076" y="3617312"/>
                </a:lnTo>
                <a:lnTo>
                  <a:pt x="842" y="4096408"/>
                </a:lnTo>
                <a:cubicBezTo>
                  <a:pt x="-2078" y="2669629"/>
                  <a:pt x="3762" y="1426779"/>
                  <a:pt x="842" y="0"/>
                </a:cubicBezTo>
                <a:close/>
              </a:path>
            </a:pathLst>
          </a:custGeom>
          <a:gradFill>
            <a:gsLst>
              <a:gs pos="0">
                <a:schemeClr val="tx2"/>
              </a:gs>
              <a:gs pos="100000">
                <a:schemeClr val="accent1"/>
              </a:gs>
              <a:gs pos="31000">
                <a:schemeClr val="bg2"/>
              </a:gs>
            </a:gsLst>
            <a:lin ang="20040000" scaled="0"/>
          </a:gradFill>
          <a:effectLst/>
        </p:spPr>
        <p:txBody>
          <a:bodyPr/>
          <a:lstStyle>
            <a:lvl1pPr marL="365760" indent="0" algn="l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+mj-lt"/>
              <a:buNone/>
              <a:defRPr sz="5400" b="0" i="0" spc="1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8218959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ро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>
            <a:spLocks noChangeArrowheads="1"/>
          </p:cNvSpPr>
          <p:nvPr/>
        </p:nvSpPr>
        <p:spPr bwMode="auto">
          <a:xfrm>
            <a:off x="390525" y="6415088"/>
            <a:ext cx="1600200" cy="2921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sz="1600" b="1" baseline="-25000" smtClean="0">
                <a:solidFill>
                  <a:srgbClr val="3C3C3C"/>
                </a:solidFill>
              </a:rPr>
              <a:t>www.docsvision.com</a:t>
            </a:r>
            <a:endParaRPr lang="ru-RU" sz="1600" b="1" baseline="-25000" smtClean="0">
              <a:solidFill>
                <a:srgbClr val="3C3C3C"/>
              </a:solidFill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>
            <a:off x="7710488" y="6440488"/>
            <a:ext cx="1066800" cy="2460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1000" b="1" smtClean="0">
                <a:solidFill>
                  <a:srgbClr val="3C3C3C"/>
                </a:solidFill>
              </a:rPr>
              <a:t>Слайд: </a:t>
            </a:r>
            <a:fld id="{378AB1A4-DA3E-42CB-935F-1C3230C1E4FC}" type="slidenum">
              <a:rPr lang="en-US" sz="1000" b="1" smtClean="0">
                <a:solidFill>
                  <a:srgbClr val="3C3C3C"/>
                </a:solidFill>
              </a:rPr>
              <a:pPr algn="ctr" eaLnBrk="1" hangingPunct="1">
                <a:defRPr/>
              </a:pPr>
              <a:t>‹#›</a:t>
            </a:fld>
            <a:endParaRPr lang="ru-RU" sz="1000" b="1" smtClean="0">
              <a:solidFill>
                <a:srgbClr val="3C3C3C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71438" y="1493838"/>
            <a:ext cx="9372601" cy="53975"/>
          </a:xfrm>
          <a:prstGeom prst="rect">
            <a:avLst/>
          </a:prstGeom>
          <a:gradFill>
            <a:gsLst>
              <a:gs pos="1000">
                <a:schemeClr val="tx2"/>
              </a:gs>
              <a:gs pos="68000">
                <a:schemeClr val="bg2"/>
              </a:gs>
              <a:gs pos="100000">
                <a:schemeClr val="accent1"/>
              </a:gs>
            </a:gsLst>
            <a:lin ang="1872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TextBox 5"/>
          <p:cNvSpPr txBox="1">
            <a:spLocks noChangeArrowheads="1"/>
          </p:cNvSpPr>
          <p:nvPr/>
        </p:nvSpPr>
        <p:spPr bwMode="auto">
          <a:xfrm>
            <a:off x="-482600" y="3979863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smtClean="0">
              <a:cs typeface="+mn-cs"/>
            </a:endParaRPr>
          </a:p>
        </p:txBody>
      </p:sp>
      <p:pic>
        <p:nvPicPr>
          <p:cNvPr id="8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725" y="168275"/>
            <a:ext cx="1852613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83201" y="699159"/>
            <a:ext cx="7898799" cy="633534"/>
          </a:xfrm>
          <a:prstGeom prst="rect">
            <a:avLst/>
          </a:prstGeom>
          <a:effectLst/>
        </p:spPr>
        <p:txBody>
          <a:bodyPr/>
          <a:lstStyle>
            <a:lvl1pPr>
              <a:lnSpc>
                <a:spcPct val="85000"/>
              </a:lnSpc>
              <a:defRPr sz="3600" b="1" u="none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ru-RU" dirty="0"/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0"/>
          </p:nvPr>
        </p:nvSpPr>
        <p:spPr>
          <a:xfrm>
            <a:off x="491912" y="1708351"/>
            <a:ext cx="8201539" cy="4547305"/>
          </a:xfrm>
          <a:prstGeom prst="rect">
            <a:avLst/>
          </a:prstGeom>
        </p:spPr>
        <p:txBody>
          <a:bodyPr/>
          <a:lstStyle>
            <a:lvl1pPr>
              <a:buClr>
                <a:srgbClr val="005A64"/>
              </a:buClr>
              <a:buFont typeface="Arial" pitchFamily="34" charset="0"/>
              <a:buChar char="•"/>
              <a:defRPr sz="2400"/>
            </a:lvl1pPr>
            <a:lvl2pPr>
              <a:buClr>
                <a:srgbClr val="005A64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</a:defRPr>
            </a:lvl2pPr>
            <a:lvl3pPr>
              <a:buClr>
                <a:srgbClr val="005A64"/>
              </a:buClr>
              <a:buFont typeface="Courier New" pitchFamily="49" charset="0"/>
              <a:buChar char="o"/>
              <a:defRPr sz="1600"/>
            </a:lvl3pPr>
            <a:lvl4pPr>
              <a:buClr>
                <a:srgbClr val="005A64"/>
              </a:buClr>
              <a:buFont typeface="Wingdings" pitchFamily="2" charset="2"/>
              <a:buChar char="v"/>
              <a:defRPr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2778276834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Про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1"/>
          <p:cNvSpPr>
            <a:spLocks noChangeArrowheads="1"/>
          </p:cNvSpPr>
          <p:nvPr/>
        </p:nvSpPr>
        <p:spPr bwMode="auto">
          <a:xfrm>
            <a:off x="390525" y="6415088"/>
            <a:ext cx="1600200" cy="2921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sz="1600" b="1" baseline="-25000" smtClean="0">
                <a:solidFill>
                  <a:srgbClr val="3C3C3C"/>
                </a:solidFill>
              </a:rPr>
              <a:t>www.docsvision.com</a:t>
            </a:r>
            <a:endParaRPr lang="ru-RU" sz="1600" b="1" baseline="-25000" smtClean="0">
              <a:solidFill>
                <a:srgbClr val="3C3C3C"/>
              </a:solidFill>
            </a:endParaRPr>
          </a:p>
        </p:txBody>
      </p:sp>
      <p:sp>
        <p:nvSpPr>
          <p:cNvPr id="5" name="Rectangle 12"/>
          <p:cNvSpPr>
            <a:spLocks noChangeArrowheads="1"/>
          </p:cNvSpPr>
          <p:nvPr/>
        </p:nvSpPr>
        <p:spPr bwMode="auto">
          <a:xfrm>
            <a:off x="7710488" y="6440488"/>
            <a:ext cx="1066800" cy="2460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1000" b="1" smtClean="0">
                <a:solidFill>
                  <a:srgbClr val="3C3C3C"/>
                </a:solidFill>
              </a:rPr>
              <a:t>Слайд: </a:t>
            </a:r>
            <a:fld id="{D8CF8770-48C4-4277-8378-AC9B9790194B}" type="slidenum">
              <a:rPr lang="en-US" sz="1000" b="1" smtClean="0">
                <a:solidFill>
                  <a:srgbClr val="3C3C3C"/>
                </a:solidFill>
              </a:rPr>
              <a:pPr algn="ctr" eaLnBrk="1" hangingPunct="1">
                <a:defRPr/>
              </a:pPr>
              <a:t>‹#›</a:t>
            </a:fld>
            <a:endParaRPr lang="ru-RU" sz="1000" b="1" smtClean="0">
              <a:solidFill>
                <a:srgbClr val="3C3C3C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-71438" y="1887538"/>
            <a:ext cx="9372601" cy="53975"/>
          </a:xfrm>
          <a:prstGeom prst="rect">
            <a:avLst/>
          </a:prstGeom>
          <a:gradFill>
            <a:gsLst>
              <a:gs pos="1000">
                <a:schemeClr val="tx2"/>
              </a:gs>
              <a:gs pos="68000">
                <a:schemeClr val="bg2"/>
              </a:gs>
              <a:gs pos="100000">
                <a:schemeClr val="accent1"/>
              </a:gs>
            </a:gsLst>
            <a:lin ang="18720000" scaled="0"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TextBox 5"/>
          <p:cNvSpPr txBox="1">
            <a:spLocks noChangeArrowheads="1"/>
          </p:cNvSpPr>
          <p:nvPr/>
        </p:nvSpPr>
        <p:spPr bwMode="auto">
          <a:xfrm>
            <a:off x="-482600" y="3979863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smtClean="0">
              <a:cs typeface="+mn-cs"/>
            </a:endParaRPr>
          </a:p>
        </p:txBody>
      </p:sp>
      <p:pic>
        <p:nvPicPr>
          <p:cNvPr id="8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725" y="168275"/>
            <a:ext cx="1852613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83201" y="699158"/>
            <a:ext cx="7898799" cy="1096359"/>
          </a:xfrm>
          <a:prstGeom prst="rect">
            <a:avLst/>
          </a:prstGeom>
          <a:effectLst/>
        </p:spPr>
        <p:txBody>
          <a:bodyPr/>
          <a:lstStyle>
            <a:lvl1pPr>
              <a:lnSpc>
                <a:spcPct val="85000"/>
              </a:lnSpc>
              <a:defRPr sz="3600" b="1" u="none" baseline="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r>
              <a:rPr lang="en-US" smtClean="0"/>
              <a:t>Click to edit Master title style</a:t>
            </a:r>
            <a:endParaRPr lang="ru-RU" dirty="0"/>
          </a:p>
        </p:txBody>
      </p:sp>
      <p:sp>
        <p:nvSpPr>
          <p:cNvPr id="13" name="Текст 12"/>
          <p:cNvSpPr>
            <a:spLocks noGrp="1"/>
          </p:cNvSpPr>
          <p:nvPr>
            <p:ph type="body" sz="quarter" idx="10"/>
          </p:nvPr>
        </p:nvSpPr>
        <p:spPr>
          <a:xfrm>
            <a:off x="491912" y="2049517"/>
            <a:ext cx="8201539" cy="4206139"/>
          </a:xfrm>
          <a:prstGeom prst="rect">
            <a:avLst/>
          </a:prstGeom>
        </p:spPr>
        <p:txBody>
          <a:bodyPr/>
          <a:lstStyle>
            <a:lvl1pPr>
              <a:buClr>
                <a:srgbClr val="005A64"/>
              </a:buClr>
              <a:buFont typeface="Arial" pitchFamily="34" charset="0"/>
              <a:buChar char="•"/>
              <a:defRPr sz="2400"/>
            </a:lvl1pPr>
            <a:lvl2pPr>
              <a:buClr>
                <a:srgbClr val="005A64"/>
              </a:buClr>
              <a:buFont typeface="Wingdings" pitchFamily="2" charset="2"/>
              <a:buChar char="§"/>
              <a:defRPr sz="1800">
                <a:solidFill>
                  <a:schemeClr val="tx1"/>
                </a:solidFill>
              </a:defRPr>
            </a:lvl2pPr>
            <a:lvl3pPr>
              <a:buClr>
                <a:srgbClr val="005A64"/>
              </a:buClr>
              <a:buFont typeface="Courier New" pitchFamily="49" charset="0"/>
              <a:buChar char="o"/>
              <a:defRPr sz="1600"/>
            </a:lvl3pPr>
            <a:lvl4pPr>
              <a:buClr>
                <a:srgbClr val="005A64"/>
              </a:buClr>
              <a:buFont typeface="Wingdings" pitchFamily="2" charset="2"/>
              <a:buChar char="v"/>
              <a:defRPr/>
            </a:lvl4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672780922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Про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ChangeArrowheads="1"/>
          </p:cNvSpPr>
          <p:nvPr/>
        </p:nvSpPr>
        <p:spPr bwMode="auto">
          <a:xfrm>
            <a:off x="390525" y="6415088"/>
            <a:ext cx="1600200" cy="292100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sz="1600" b="1" baseline="-25000" smtClean="0">
                <a:solidFill>
                  <a:srgbClr val="3C3C3C"/>
                </a:solidFill>
              </a:rPr>
              <a:t>www.docsvision.com</a:t>
            </a:r>
            <a:endParaRPr lang="ru-RU" sz="1600" b="1" baseline="-25000" smtClean="0">
              <a:solidFill>
                <a:srgbClr val="3C3C3C"/>
              </a:solidFill>
            </a:endParaRPr>
          </a:p>
        </p:txBody>
      </p:sp>
      <p:sp>
        <p:nvSpPr>
          <p:cNvPr id="3" name="Rectangle 12"/>
          <p:cNvSpPr>
            <a:spLocks noChangeArrowheads="1"/>
          </p:cNvSpPr>
          <p:nvPr/>
        </p:nvSpPr>
        <p:spPr bwMode="auto">
          <a:xfrm>
            <a:off x="7710488" y="6440488"/>
            <a:ext cx="1066800" cy="2460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ru-RU" sz="1000" b="1" smtClean="0">
                <a:solidFill>
                  <a:srgbClr val="3C3C3C"/>
                </a:solidFill>
              </a:rPr>
              <a:t>Слайд: </a:t>
            </a:r>
            <a:fld id="{B71C6A9F-167C-4ECC-8347-1BE2BC9FE333}" type="slidenum">
              <a:rPr lang="en-US" sz="1000" b="1" smtClean="0">
                <a:solidFill>
                  <a:srgbClr val="3C3C3C"/>
                </a:solidFill>
              </a:rPr>
              <a:pPr algn="ctr" eaLnBrk="1" hangingPunct="1">
                <a:defRPr/>
              </a:pPr>
              <a:t>‹#›</a:t>
            </a:fld>
            <a:endParaRPr lang="ru-RU" sz="1000" b="1" smtClean="0">
              <a:solidFill>
                <a:srgbClr val="3C3C3C"/>
              </a:solidFill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-482600" y="3979863"/>
            <a:ext cx="184150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800" smtClean="0">
              <a:cs typeface="+mn-cs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725" y="168275"/>
            <a:ext cx="1852613" cy="503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34670059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итул">
    <p:bg>
      <p:bgPr>
        <a:gradFill rotWithShape="1">
          <a:gsLst>
            <a:gs pos="0">
              <a:srgbClr val="00464C"/>
            </a:gs>
            <a:gs pos="28999">
              <a:srgbClr val="00B26B"/>
            </a:gs>
            <a:gs pos="100000">
              <a:srgbClr val="A6CE39"/>
            </a:gs>
          </a:gsLst>
          <a:lin ang="2034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42340561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04814"/>
            <a:ext cx="8229600" cy="10128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ru-RU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519863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1F83985-B9C9-431F-B2AD-9AE144DBA92C}" type="datetimeFigureOut">
              <a:rPr lang="ru-RU"/>
              <a:pPr>
                <a:defRPr/>
              </a:pPr>
              <a:t>09.09.2014</a:t>
            </a:fld>
            <a:endParaRPr lang="ru-R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519863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38844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988" r:id="rId1"/>
    <p:sldLayoutId id="2147483989" r:id="rId2"/>
    <p:sldLayoutId id="2147483990" r:id="rId3"/>
    <p:sldLayoutId id="2147483991" r:id="rId4"/>
    <p:sldLayoutId id="2147483992" r:id="rId5"/>
    <p:sldLayoutId id="2147483993" r:id="rId6"/>
    <p:sldLayoutId id="2147483994" r:id="rId7"/>
  </p:sldLayoutIdLst>
  <p:transition/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+mj-lt"/>
          <a:ea typeface="ＭＳ Ｐゴシック" charset="0"/>
          <a:cs typeface="+mj-cs"/>
        </a:defRPr>
      </a:lvl1pPr>
      <a:lvl2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Cambria" pitchFamily="18" charset="0"/>
          <a:ea typeface="ＭＳ Ｐゴシック" charset="0"/>
        </a:defRPr>
      </a:lvl2pPr>
      <a:lvl3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Cambria" pitchFamily="18" charset="0"/>
          <a:ea typeface="ＭＳ Ｐゴシック" charset="0"/>
        </a:defRPr>
      </a:lvl3pPr>
      <a:lvl4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Cambria" pitchFamily="18" charset="0"/>
          <a:ea typeface="ＭＳ Ｐゴシック" charset="0"/>
        </a:defRPr>
      </a:lvl4pPr>
      <a:lvl5pPr algn="l" rtl="0" eaLnBrk="0" fontAlgn="base" hangingPunct="0">
        <a:lnSpc>
          <a:spcPct val="70000"/>
        </a:lnSpc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Cambria" pitchFamily="18" charset="0"/>
          <a:ea typeface="ＭＳ Ｐゴシック" charset="0"/>
        </a:defRPr>
      </a:lvl5pPr>
      <a:lvl6pPr marL="457200" algn="l" rtl="0" eaLnBrk="1" fontAlgn="base" hangingPunct="1">
        <a:lnSpc>
          <a:spcPct val="70000"/>
        </a:lnSpc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6pPr>
      <a:lvl7pPr marL="914400" algn="l" rtl="0" eaLnBrk="1" fontAlgn="base" hangingPunct="1">
        <a:lnSpc>
          <a:spcPct val="70000"/>
        </a:lnSpc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7pPr>
      <a:lvl8pPr marL="1371600" algn="l" rtl="0" eaLnBrk="1" fontAlgn="base" hangingPunct="1">
        <a:lnSpc>
          <a:spcPct val="70000"/>
        </a:lnSpc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8pPr>
      <a:lvl9pPr marL="1828800" algn="l" rtl="0" eaLnBrk="1" fontAlgn="base" hangingPunct="1">
        <a:lnSpc>
          <a:spcPct val="70000"/>
        </a:lnSpc>
        <a:spcBef>
          <a:spcPct val="0"/>
        </a:spcBef>
        <a:spcAft>
          <a:spcPct val="0"/>
        </a:spcAft>
        <a:defRPr sz="3200" b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Font typeface="Wingdings" panose="05000000000000000000" pitchFamily="2" charset="2"/>
        <a:buChar char="§"/>
        <a:defRPr sz="3200">
          <a:solidFill>
            <a:schemeClr val="tx1"/>
          </a:solidFill>
          <a:latin typeface="+mn-lt"/>
          <a:ea typeface="ＭＳ Ｐゴシック" charset="0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hlink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ＭＳ Ｐゴシック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  <a:ea typeface="ＭＳ Ｐゴシック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ＭＳ Ｐゴシック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971550" y="969963"/>
            <a:ext cx="7237413" cy="4214812"/>
          </a:xfrm>
        </p:spPr>
        <p:txBody>
          <a:bodyPr/>
          <a:lstStyle/>
          <a:p>
            <a:pPr eaLnBrk="1" hangingPunct="1">
              <a:defRPr/>
            </a:pPr>
            <a:r>
              <a:rPr lang="ru-RU" sz="4000" dirty="0" smtClean="0"/>
              <a:t>Повышение эффективности внедрения СЭД</a:t>
            </a:r>
            <a:r>
              <a:rPr lang="en-US" sz="4000" dirty="0" smtClean="0"/>
              <a:t>/ECM</a:t>
            </a:r>
            <a:r>
              <a:rPr lang="ru-RU" sz="4000" dirty="0" smtClean="0"/>
              <a:t>. Расширение контекстов использования</a:t>
            </a:r>
            <a:endParaRPr lang="ru-RU" sz="4000" b="1" dirty="0">
              <a:latin typeface="Myriad Pro" pitchFamily="34" charset="0"/>
            </a:endParaRPr>
          </a:p>
        </p:txBody>
      </p:sp>
      <p:sp>
        <p:nvSpPr>
          <p:cNvPr id="8195" name="TextBox 1"/>
          <p:cNvSpPr txBox="1">
            <a:spLocks noChangeArrowheads="1"/>
          </p:cNvSpPr>
          <p:nvPr/>
        </p:nvSpPr>
        <p:spPr bwMode="auto">
          <a:xfrm>
            <a:off x="4590592" y="5589240"/>
            <a:ext cx="3960564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dirty="0">
                <a:solidFill>
                  <a:schemeClr val="bg1"/>
                </a:solidFill>
              </a:rPr>
              <a:t>Владимир Андреев, </a:t>
            </a:r>
            <a:r>
              <a:rPr lang="ru-RU" altLang="ru-RU" dirty="0" smtClean="0">
                <a:solidFill>
                  <a:schemeClr val="bg1"/>
                </a:solidFill>
              </a:rPr>
              <a:t>президент компании «</a:t>
            </a:r>
            <a:r>
              <a:rPr lang="ru-RU" altLang="ru-RU" dirty="0" err="1" smtClean="0">
                <a:solidFill>
                  <a:schemeClr val="bg1"/>
                </a:solidFill>
              </a:rPr>
              <a:t>ДоксВижн</a:t>
            </a:r>
            <a:r>
              <a:rPr lang="ru-RU" altLang="ru-RU" dirty="0" smtClean="0">
                <a:solidFill>
                  <a:schemeClr val="bg1"/>
                </a:solidFill>
              </a:rPr>
              <a:t>»</a:t>
            </a:r>
            <a:endParaRPr lang="ru-RU" alt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82600" y="698500"/>
            <a:ext cx="7899400" cy="1096963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ru-RU" altLang="ru-RU" dirty="0" smtClean="0">
                <a:solidFill>
                  <a:srgbClr val="3C3C3C"/>
                </a:solidFill>
              </a:rPr>
              <a:t>Повышение эффективности</a:t>
            </a:r>
            <a:endParaRPr lang="ru-RU" altLang="ru-RU" dirty="0" smtClean="0">
              <a:solidFill>
                <a:srgbClr val="3C3C3C"/>
              </a:solidFill>
            </a:endParaRPr>
          </a:p>
        </p:txBody>
      </p:sp>
      <p:sp>
        <p:nvSpPr>
          <p:cNvPr id="22531" name="Текст 2"/>
          <p:cNvSpPr>
            <a:spLocks noGrp="1"/>
          </p:cNvSpPr>
          <p:nvPr>
            <p:ph type="body" sz="quarter" idx="10"/>
          </p:nvPr>
        </p:nvSpPr>
        <p:spPr bwMode="auto">
          <a:xfrm>
            <a:off x="406400" y="2081213"/>
            <a:ext cx="8201025" cy="43799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 dirty="0" smtClean="0"/>
              <a:t>Лучшая утилизация приобретенного ПО</a:t>
            </a:r>
          </a:p>
          <a:p>
            <a:r>
              <a:rPr lang="ru-RU" altLang="ru-RU" dirty="0" smtClean="0"/>
              <a:t>Сокращение издержек на:</a:t>
            </a:r>
          </a:p>
          <a:p>
            <a:pPr lvl="1"/>
            <a:r>
              <a:rPr lang="ru-RU" altLang="ru-RU" sz="1600" dirty="0" smtClean="0"/>
              <a:t>Обучение персонала</a:t>
            </a:r>
          </a:p>
          <a:p>
            <a:pPr lvl="1"/>
            <a:r>
              <a:rPr lang="ru-RU" altLang="ru-RU" sz="1600" dirty="0" smtClean="0"/>
              <a:t>Администрирование</a:t>
            </a:r>
          </a:p>
          <a:p>
            <a:pPr lvl="1"/>
            <a:r>
              <a:rPr lang="ru-RU" altLang="ru-RU" sz="1600" dirty="0" smtClean="0"/>
              <a:t>Разработка</a:t>
            </a:r>
          </a:p>
          <a:p>
            <a:pPr lvl="1"/>
            <a:r>
              <a:rPr lang="ru-RU" altLang="ru-RU" sz="1600" dirty="0" smtClean="0"/>
              <a:t>Инфраструктура</a:t>
            </a:r>
          </a:p>
          <a:p>
            <a:endParaRPr lang="ru-RU" altLang="ru-RU" sz="2200" dirty="0" smtClean="0"/>
          </a:p>
          <a:p>
            <a:pPr marL="0" indent="0" algn="ctr">
              <a:buNone/>
            </a:pPr>
            <a:r>
              <a:rPr lang="ru-RU" altLang="ru-RU" sz="2200" dirty="0" smtClean="0">
                <a:solidFill>
                  <a:srgbClr val="FF0000"/>
                </a:solidFill>
              </a:rPr>
              <a:t>Фундаментальное повышение эффективности при переходе к </a:t>
            </a:r>
            <a:r>
              <a:rPr lang="ru-RU" altLang="ru-RU" sz="2200" smtClean="0">
                <a:solidFill>
                  <a:srgbClr val="FF0000"/>
                </a:solidFill>
              </a:rPr>
              <a:t>безбумажным процессам!!!</a:t>
            </a:r>
            <a:endParaRPr lang="ru-RU" altLang="ru-RU" sz="2200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ru-RU" altLang="ru-RU" dirty="0" smtClean="0"/>
          </a:p>
        </p:txBody>
      </p:sp>
    </p:spTree>
    <p:extLst>
      <p:ext uri="{BB962C8B-B14F-4D97-AF65-F5344CB8AC3E}">
        <p14:creationId xmlns:p14="http://schemas.microsoft.com/office/powerpoint/2010/main" val="109505808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75656" y="2564904"/>
            <a:ext cx="678102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dirty="0" smtClean="0">
                <a:solidFill>
                  <a:schemeClr val="bg1"/>
                </a:solidFill>
              </a:rPr>
              <a:t>Спасибо за внимание!</a:t>
            </a:r>
            <a:endParaRPr lang="en-US" sz="5400" dirty="0">
              <a:solidFill>
                <a:schemeClr val="bg1"/>
              </a:solidFill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1185608" y="4437112"/>
            <a:ext cx="7361118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ru-RU" altLang="ru-RU" sz="2400" dirty="0">
                <a:solidFill>
                  <a:schemeClr val="bg1"/>
                </a:solidFill>
              </a:rPr>
              <a:t>Владимир Андреев, </a:t>
            </a:r>
            <a:r>
              <a:rPr lang="ru-RU" altLang="ru-RU" sz="2400" dirty="0" smtClean="0">
                <a:solidFill>
                  <a:schemeClr val="bg1"/>
                </a:solidFill>
              </a:rPr>
              <a:t>президент компании «</a:t>
            </a:r>
            <a:r>
              <a:rPr lang="ru-RU" altLang="ru-RU" sz="2400" dirty="0" err="1" smtClean="0">
                <a:solidFill>
                  <a:schemeClr val="bg1"/>
                </a:solidFill>
              </a:rPr>
              <a:t>ДоксВижн</a:t>
            </a:r>
            <a:r>
              <a:rPr lang="ru-RU" altLang="ru-RU" sz="2400" dirty="0" smtClean="0">
                <a:solidFill>
                  <a:schemeClr val="bg1"/>
                </a:solidFill>
              </a:rPr>
              <a:t>»</a:t>
            </a:r>
            <a:endParaRPr lang="ru-RU" altLang="ru-RU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60097042"/>
      </p:ext>
    </p:extLst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altLang="en-US" dirty="0" smtClean="0">
                <a:solidFill>
                  <a:srgbClr val="3C3C3C"/>
                </a:solidFill>
              </a:rPr>
              <a:t>Источники повышения Эффективности СЭД</a:t>
            </a:r>
            <a:r>
              <a:rPr lang="en-US" altLang="en-US" dirty="0" smtClean="0">
                <a:solidFill>
                  <a:srgbClr val="3C3C3C"/>
                </a:solidFill>
              </a:rPr>
              <a:t>/</a:t>
            </a:r>
            <a:r>
              <a:rPr lang="en-US" altLang="en-US" dirty="0" smtClean="0">
                <a:solidFill>
                  <a:srgbClr val="3C3C3C"/>
                </a:solidFill>
              </a:rPr>
              <a:t>ECM</a:t>
            </a:r>
            <a:endParaRPr lang="ru-RU" altLang="en-US" dirty="0" smtClean="0">
              <a:solidFill>
                <a:srgbClr val="3C3C3C"/>
              </a:solidFill>
            </a:endParaRPr>
          </a:p>
        </p:txBody>
      </p:sp>
      <p:sp>
        <p:nvSpPr>
          <p:cNvPr id="6" name="Подзаголовок 2"/>
          <p:cNvSpPr>
            <a:spLocks noGrp="1"/>
          </p:cNvSpPr>
          <p:nvPr/>
        </p:nvSpPr>
        <p:spPr>
          <a:xfrm>
            <a:off x="482600" y="2049517"/>
            <a:ext cx="8202613" cy="4087758"/>
          </a:xfrm>
          <a:prstGeom prst="rect">
            <a:avLst/>
          </a:prstGeom>
        </p:spPr>
        <p:txBody>
          <a:bodyPr/>
          <a:lstStyle>
            <a:lvl1pPr marL="342900" indent="-3429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50000"/>
              </a:lnSpc>
              <a:spcBef>
                <a:spcPct val="20000"/>
              </a:spcBef>
              <a:buClr>
                <a:schemeClr val="hlink"/>
              </a:buClr>
              <a:buFont typeface="Arial" panose="020B0604020202020204" pitchFamily="34" charset="0"/>
              <a:buChar char="•"/>
            </a:pPr>
            <a:r>
              <a:rPr lang="ru-RU" altLang="en-US" sz="2200" dirty="0">
                <a:latin typeface="Calibri" panose="020F0502020204030204" pitchFamily="34" charset="0"/>
              </a:rPr>
              <a:t>Снижение издержек на поддержку внедренных процессов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Clr>
                <a:schemeClr val="hlink"/>
              </a:buClr>
              <a:buFont typeface="Arial" panose="020B0604020202020204" pitchFamily="34" charset="0"/>
              <a:buChar char="•"/>
            </a:pPr>
            <a:r>
              <a:rPr lang="ru-RU" altLang="en-US" sz="2200" dirty="0" smtClean="0">
                <a:latin typeface="Calibri" panose="020F0502020204030204" pitchFamily="34" charset="0"/>
              </a:rPr>
              <a:t>Повышение охвата пользователей – 100 отказ от бумаги во внутренних процессах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Clr>
                <a:schemeClr val="hlink"/>
              </a:buClr>
              <a:buFont typeface="Arial" panose="020B0604020202020204" pitchFamily="34" charset="0"/>
              <a:buChar char="•"/>
            </a:pPr>
            <a:r>
              <a:rPr lang="ru-RU" altLang="en-US" sz="2200" dirty="0" smtClean="0">
                <a:latin typeface="Calibri" panose="020F0502020204030204" pitchFamily="34" charset="0"/>
              </a:rPr>
              <a:t>Оптимизация автоматизированных процессов</a:t>
            </a: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Clr>
                <a:schemeClr val="hlink"/>
              </a:buClr>
              <a:buFont typeface="Arial" panose="020B0604020202020204" pitchFamily="34" charset="0"/>
              <a:buChar char="•"/>
            </a:pPr>
            <a:r>
              <a:rPr lang="ru-RU" altLang="en-US" sz="2200" dirty="0" smtClean="0">
                <a:latin typeface="Calibri" panose="020F0502020204030204" pitchFamily="34" charset="0"/>
              </a:rPr>
              <a:t>…</a:t>
            </a:r>
            <a:endParaRPr lang="ru-RU" altLang="en-US" sz="2200" dirty="0" smtClean="0">
              <a:latin typeface="Calibri" panose="020F0502020204030204" pitchFamily="34" charset="0"/>
            </a:endParaRP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Clr>
                <a:schemeClr val="hlink"/>
              </a:buClr>
              <a:buFont typeface="Arial" panose="020B0604020202020204" pitchFamily="34" charset="0"/>
              <a:buChar char="•"/>
            </a:pPr>
            <a:r>
              <a:rPr lang="ru-RU" altLang="en-US" sz="2200" dirty="0" smtClean="0">
                <a:solidFill>
                  <a:srgbClr val="FF0000"/>
                </a:solidFill>
                <a:latin typeface="Calibri" panose="020F0502020204030204" pitchFamily="34" charset="0"/>
              </a:rPr>
              <a:t>Расширение контекстов использования платформы для автоматизации смежных задач</a:t>
            </a:r>
            <a:endParaRPr lang="ru-RU" altLang="en-US" sz="2200" dirty="0" smtClean="0">
              <a:solidFill>
                <a:srgbClr val="FF0000"/>
              </a:solidFill>
              <a:latin typeface="Calibri" panose="020F0502020204030204" pitchFamily="34" charset="0"/>
            </a:endParaRPr>
          </a:p>
          <a:p>
            <a:pPr algn="r" eaLnBrk="1" hangingPunct="1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None/>
            </a:pPr>
            <a:endParaRPr lang="ru-RU" altLang="en-US" sz="1400" b="1" dirty="0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04324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82600" y="698500"/>
            <a:ext cx="7899400" cy="1096963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ru-RU" altLang="ru-RU" dirty="0" smtClean="0">
                <a:solidFill>
                  <a:srgbClr val="3C3C3C"/>
                </a:solidFill>
              </a:rPr>
              <a:t>Современные СЭД</a:t>
            </a:r>
            <a:r>
              <a:rPr lang="en-US" altLang="ru-RU" dirty="0" smtClean="0">
                <a:solidFill>
                  <a:srgbClr val="3C3C3C"/>
                </a:solidFill>
              </a:rPr>
              <a:t>/</a:t>
            </a:r>
            <a:r>
              <a:rPr lang="en-US" altLang="ru-RU" dirty="0" smtClean="0">
                <a:solidFill>
                  <a:srgbClr val="3C3C3C"/>
                </a:solidFill>
              </a:rPr>
              <a:t>ECM</a:t>
            </a:r>
            <a:r>
              <a:rPr lang="ru-RU" altLang="ru-RU" dirty="0" smtClean="0">
                <a:solidFill>
                  <a:srgbClr val="3C3C3C"/>
                </a:solidFill>
              </a:rPr>
              <a:t> платформы</a:t>
            </a:r>
            <a:endParaRPr lang="ru-RU" altLang="ru-RU" dirty="0" smtClean="0">
              <a:solidFill>
                <a:srgbClr val="3C3C3C"/>
              </a:solidFill>
            </a:endParaRPr>
          </a:p>
        </p:txBody>
      </p:sp>
      <p:sp>
        <p:nvSpPr>
          <p:cNvPr id="22531" name="Текст 2"/>
          <p:cNvSpPr>
            <a:spLocks noGrp="1"/>
          </p:cNvSpPr>
          <p:nvPr>
            <p:ph type="body" sz="quarter" idx="10"/>
          </p:nvPr>
        </p:nvSpPr>
        <p:spPr bwMode="auto">
          <a:xfrm>
            <a:off x="406400" y="2081213"/>
            <a:ext cx="8201025" cy="43799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 sz="2000" dirty="0" smtClean="0"/>
              <a:t>Богатый опыт применения в разнообразных типах задач</a:t>
            </a:r>
          </a:p>
          <a:p>
            <a:r>
              <a:rPr lang="ru-RU" altLang="ru-RU" sz="2000" dirty="0"/>
              <a:t>Интеграция разнообразных инструментов</a:t>
            </a:r>
          </a:p>
          <a:p>
            <a:pPr lvl="1"/>
            <a:r>
              <a:rPr lang="en-US" altLang="ru-RU" sz="1400" dirty="0"/>
              <a:t>BPM</a:t>
            </a:r>
          </a:p>
          <a:p>
            <a:pPr lvl="1"/>
            <a:r>
              <a:rPr lang="en-US" altLang="ru-RU" sz="1400" dirty="0"/>
              <a:t>Groupware</a:t>
            </a:r>
          </a:p>
          <a:p>
            <a:pPr lvl="1"/>
            <a:r>
              <a:rPr lang="en-US" altLang="ru-RU" sz="1400" dirty="0" smtClean="0"/>
              <a:t>Mobile</a:t>
            </a:r>
          </a:p>
          <a:p>
            <a:pPr lvl="1"/>
            <a:r>
              <a:rPr lang="en-US" altLang="ru-RU" sz="1400" dirty="0" smtClean="0"/>
              <a:t>Capturing</a:t>
            </a:r>
          </a:p>
          <a:p>
            <a:pPr lvl="1"/>
            <a:r>
              <a:rPr lang="ru-RU" altLang="ru-RU" sz="1400" dirty="0" smtClean="0"/>
              <a:t>…</a:t>
            </a:r>
            <a:endParaRPr lang="en-US" altLang="ru-RU" sz="1400" dirty="0"/>
          </a:p>
          <a:p>
            <a:r>
              <a:rPr lang="ru-RU" altLang="ru-RU" sz="2000" dirty="0" smtClean="0"/>
              <a:t>Богатый инструментарий настройки и разработки</a:t>
            </a:r>
          </a:p>
          <a:p>
            <a:r>
              <a:rPr lang="ru-RU" altLang="ru-RU" sz="2000" dirty="0" smtClean="0"/>
              <a:t>Богатые средства интеграция с другими прикладными задачами</a:t>
            </a:r>
          </a:p>
          <a:p>
            <a:r>
              <a:rPr lang="ru-RU" altLang="ru-RU" sz="2000" dirty="0" smtClean="0"/>
              <a:t>Опытные разработчики, партнерские сети</a:t>
            </a:r>
          </a:p>
          <a:p>
            <a:pPr lvl="1"/>
            <a:endParaRPr lang="ru-RU" altLang="ru-RU" sz="1400" dirty="0" smtClean="0"/>
          </a:p>
          <a:p>
            <a:pPr marL="0" indent="0">
              <a:buNone/>
            </a:pPr>
            <a:endParaRPr lang="ru-RU" altLang="ru-RU" sz="2000" dirty="0" smtClean="0"/>
          </a:p>
        </p:txBody>
      </p:sp>
    </p:spTree>
    <p:extLst>
      <p:ext uri="{BB962C8B-B14F-4D97-AF65-F5344CB8AC3E}">
        <p14:creationId xmlns:p14="http://schemas.microsoft.com/office/powerpoint/2010/main" val="36514703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82600" y="698500"/>
            <a:ext cx="7899400" cy="1096963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ru-RU" altLang="ru-RU" dirty="0" smtClean="0">
                <a:solidFill>
                  <a:srgbClr val="3C3C3C"/>
                </a:solidFill>
              </a:rPr>
              <a:t>Расширение номенклатуры процессов документооборота</a:t>
            </a:r>
            <a:endParaRPr lang="ru-RU" altLang="ru-RU" dirty="0" smtClean="0">
              <a:solidFill>
                <a:srgbClr val="3C3C3C"/>
              </a:solidFill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311860" y="3212976"/>
            <a:ext cx="2520280" cy="18002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" name="Прямая соединительная линия 4"/>
          <p:cNvCxnSpPr>
            <a:stCxn id="3" idx="1"/>
            <a:endCxn id="3" idx="3"/>
          </p:cNvCxnSpPr>
          <p:nvPr/>
        </p:nvCxnSpPr>
        <p:spPr>
          <a:xfrm>
            <a:off x="3311860" y="4113076"/>
            <a:ext cx="252028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271661" y="3507787"/>
            <a:ext cx="600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ДОУ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211960" y="4349034"/>
            <a:ext cx="772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Архив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565961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82600" y="698500"/>
            <a:ext cx="7899400" cy="1096963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ru-RU" altLang="ru-RU" dirty="0" smtClean="0">
                <a:solidFill>
                  <a:srgbClr val="3C3C3C"/>
                </a:solidFill>
              </a:rPr>
              <a:t>Расширение номенклатуры процессов документооборота</a:t>
            </a:r>
            <a:endParaRPr lang="ru-RU" altLang="ru-RU" dirty="0" smtClean="0">
              <a:solidFill>
                <a:srgbClr val="3C3C3C"/>
              </a:solidFill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311860" y="3212976"/>
            <a:ext cx="2520280" cy="18002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" name="Прямая соединительная линия 4"/>
          <p:cNvCxnSpPr>
            <a:stCxn id="3" idx="1"/>
            <a:endCxn id="3" idx="3"/>
          </p:cNvCxnSpPr>
          <p:nvPr/>
        </p:nvCxnSpPr>
        <p:spPr>
          <a:xfrm>
            <a:off x="3311860" y="4113076"/>
            <a:ext cx="252028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271661" y="3507787"/>
            <a:ext cx="600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ДОУ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211960" y="4349034"/>
            <a:ext cx="772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Архив</a:t>
            </a:r>
            <a:endParaRPr lang="en-US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148064" y="3877119"/>
            <a:ext cx="2016224" cy="1496097"/>
          </a:xfrm>
          <a:prstGeom prst="roundRect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Договорной процесс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900685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82600" y="698500"/>
            <a:ext cx="7899400" cy="1096963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ru-RU" altLang="ru-RU" dirty="0" smtClean="0">
                <a:solidFill>
                  <a:srgbClr val="3C3C3C"/>
                </a:solidFill>
              </a:rPr>
              <a:t>Расширение номенклатуры процессов документооборота</a:t>
            </a:r>
            <a:endParaRPr lang="ru-RU" altLang="ru-RU" dirty="0" smtClean="0">
              <a:solidFill>
                <a:srgbClr val="3C3C3C"/>
              </a:solidFill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311860" y="3212976"/>
            <a:ext cx="2520280" cy="18002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" name="Прямая соединительная линия 4"/>
          <p:cNvCxnSpPr>
            <a:stCxn id="3" idx="1"/>
            <a:endCxn id="3" idx="3"/>
          </p:cNvCxnSpPr>
          <p:nvPr/>
        </p:nvCxnSpPr>
        <p:spPr>
          <a:xfrm>
            <a:off x="3311860" y="4113076"/>
            <a:ext cx="252028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271661" y="3507787"/>
            <a:ext cx="600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ДОУ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211960" y="4349034"/>
            <a:ext cx="772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Архив</a:t>
            </a:r>
            <a:endParaRPr lang="en-US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148064" y="3877119"/>
            <a:ext cx="2016224" cy="1496097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Договорной процесс</a:t>
            </a:r>
            <a:endParaRPr lang="en-US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150204" y="3903547"/>
            <a:ext cx="1989747" cy="149609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Специализированные процессы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73296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82600" y="698500"/>
            <a:ext cx="7899400" cy="1096963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ru-RU" altLang="ru-RU" dirty="0" smtClean="0">
                <a:solidFill>
                  <a:srgbClr val="3C3C3C"/>
                </a:solidFill>
              </a:rPr>
              <a:t>Примеры специализированных процессов</a:t>
            </a:r>
            <a:endParaRPr lang="ru-RU" altLang="ru-RU" dirty="0" smtClean="0">
              <a:solidFill>
                <a:srgbClr val="3C3C3C"/>
              </a:solidFill>
            </a:endParaRPr>
          </a:p>
        </p:txBody>
      </p:sp>
      <p:sp>
        <p:nvSpPr>
          <p:cNvPr id="22531" name="Текст 2"/>
          <p:cNvSpPr>
            <a:spLocks noGrp="1"/>
          </p:cNvSpPr>
          <p:nvPr>
            <p:ph type="body" sz="quarter" idx="10"/>
          </p:nvPr>
        </p:nvSpPr>
        <p:spPr bwMode="auto">
          <a:xfrm>
            <a:off x="406400" y="2081213"/>
            <a:ext cx="8201025" cy="43799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 sz="2000" dirty="0" smtClean="0"/>
              <a:t>Управление проектно-конструкторской </a:t>
            </a:r>
            <a:r>
              <a:rPr lang="ru-RU" altLang="ru-RU" sz="2000" dirty="0" smtClean="0"/>
              <a:t>документацией, процесс формирование плана проекта, подготовка смет…  (строительство)</a:t>
            </a:r>
            <a:endParaRPr lang="ru-RU" altLang="ru-RU" sz="2000" dirty="0" smtClean="0"/>
          </a:p>
          <a:p>
            <a:r>
              <a:rPr lang="ru-RU" altLang="ru-RU" sz="2000" dirty="0" smtClean="0"/>
              <a:t>Управление персональными досье </a:t>
            </a:r>
            <a:r>
              <a:rPr lang="ru-RU" altLang="ru-RU" sz="2000" dirty="0" smtClean="0"/>
              <a:t>пользователей, процесс валютного контроля, процесс выдачи кредита малым компаниям… (Банк)</a:t>
            </a:r>
            <a:endParaRPr lang="ru-RU" altLang="ru-RU" sz="2000" dirty="0" smtClean="0"/>
          </a:p>
          <a:p>
            <a:r>
              <a:rPr lang="ru-RU" altLang="ru-RU" sz="2000" dirty="0" smtClean="0"/>
              <a:t>Управление </a:t>
            </a:r>
            <a:r>
              <a:rPr lang="ru-RU" altLang="ru-RU" sz="2000" dirty="0" smtClean="0"/>
              <a:t>депозитарными счетами </a:t>
            </a:r>
            <a:r>
              <a:rPr lang="ru-RU" altLang="ru-RU" sz="2000" dirty="0" smtClean="0"/>
              <a:t>пользователей… (Финансовая)</a:t>
            </a:r>
            <a:endParaRPr lang="ru-RU" altLang="ru-RU" sz="2000" dirty="0" smtClean="0"/>
          </a:p>
          <a:p>
            <a:r>
              <a:rPr lang="ru-RU" altLang="en-US" sz="2000" dirty="0" smtClean="0"/>
              <a:t>Управление процессом подключения </a:t>
            </a:r>
            <a:r>
              <a:rPr lang="ru-RU" altLang="en-US" sz="2000" dirty="0" smtClean="0"/>
              <a:t>мощностей… (Энергетика)</a:t>
            </a:r>
          </a:p>
          <a:p>
            <a:r>
              <a:rPr lang="ru-RU" altLang="en-US" sz="2000" dirty="0" smtClean="0"/>
              <a:t>Управление счетами фактурами и накладными… (</a:t>
            </a:r>
            <a:r>
              <a:rPr lang="ru-RU" altLang="en-US" sz="2000" dirty="0" err="1" smtClean="0"/>
              <a:t>Ретейл</a:t>
            </a:r>
            <a:r>
              <a:rPr lang="ru-RU" altLang="en-US" sz="2000" dirty="0" smtClean="0"/>
              <a:t>)</a:t>
            </a:r>
            <a:endParaRPr lang="ru-RU" altLang="en-US" sz="2000" dirty="0" smtClean="0"/>
          </a:p>
          <a:p>
            <a:r>
              <a:rPr lang="ru-RU" altLang="ru-RU" sz="2000" dirty="0" smtClean="0"/>
              <a:t>Управление ходом исполнения федеральных </a:t>
            </a:r>
            <a:r>
              <a:rPr lang="ru-RU" altLang="ru-RU" sz="2000" dirty="0" smtClean="0"/>
              <a:t>программ</a:t>
            </a:r>
            <a:r>
              <a:rPr lang="ru-RU" altLang="ru-RU" sz="2000" dirty="0"/>
              <a:t>, </a:t>
            </a:r>
            <a:r>
              <a:rPr lang="ru-RU" altLang="ru-RU" sz="2000" dirty="0" smtClean="0"/>
              <a:t>контроль </a:t>
            </a:r>
            <a:r>
              <a:rPr lang="ru-RU" altLang="ru-RU" sz="2000" dirty="0"/>
              <a:t>хода </a:t>
            </a:r>
            <a:r>
              <a:rPr lang="ru-RU" altLang="ru-RU" sz="2000" dirty="0" smtClean="0"/>
              <a:t>проектов, учет обращения граждан…</a:t>
            </a:r>
            <a:r>
              <a:rPr lang="ru-RU" altLang="ru-RU" sz="2000" dirty="0" smtClean="0"/>
              <a:t>(Гос.)</a:t>
            </a:r>
            <a:endParaRPr lang="ru-RU" altLang="ru-RU" sz="2000" dirty="0" smtClean="0"/>
          </a:p>
          <a:p>
            <a:r>
              <a:rPr lang="ru-RU" altLang="ru-RU" sz="2000" dirty="0" smtClean="0"/>
              <a:t>Управление доверенностями, </a:t>
            </a:r>
            <a:r>
              <a:rPr lang="ru-RU" altLang="ru-RU" sz="2000" dirty="0"/>
              <a:t>претенциозно исковая </a:t>
            </a:r>
            <a:r>
              <a:rPr lang="ru-RU" altLang="ru-RU" sz="2000" dirty="0" smtClean="0"/>
              <a:t>работа, управление совещаниями… </a:t>
            </a:r>
            <a:r>
              <a:rPr lang="ru-RU" altLang="ru-RU" sz="2000" dirty="0"/>
              <a:t>(…)</a:t>
            </a:r>
            <a:endParaRPr lang="ru-RU" altLang="ru-RU" sz="2000" dirty="0" smtClean="0"/>
          </a:p>
          <a:p>
            <a:r>
              <a:rPr lang="ru-RU" altLang="ru-RU" sz="2000" dirty="0" smtClean="0"/>
              <a:t>…</a:t>
            </a:r>
            <a:endParaRPr lang="ru-RU" altLang="ru-RU" sz="2000" dirty="0" smtClean="0"/>
          </a:p>
          <a:p>
            <a:pPr marL="0" indent="0">
              <a:buNone/>
            </a:pPr>
            <a:endParaRPr lang="ru-RU" altLang="ru-RU" sz="2000" dirty="0" smtClean="0"/>
          </a:p>
        </p:txBody>
      </p:sp>
    </p:spTree>
    <p:extLst>
      <p:ext uri="{BB962C8B-B14F-4D97-AF65-F5344CB8AC3E}">
        <p14:creationId xmlns:p14="http://schemas.microsoft.com/office/powerpoint/2010/main" val="144685301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82600" y="698500"/>
            <a:ext cx="7899400" cy="1096963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ru-RU" altLang="ru-RU" dirty="0" smtClean="0">
                <a:solidFill>
                  <a:srgbClr val="3C3C3C"/>
                </a:solidFill>
              </a:rPr>
              <a:t>Расширение номенклатуры процессов документооборота</a:t>
            </a:r>
            <a:endParaRPr lang="ru-RU" altLang="ru-RU" dirty="0" smtClean="0">
              <a:solidFill>
                <a:srgbClr val="3C3C3C"/>
              </a:solidFill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311860" y="3212976"/>
            <a:ext cx="2520280" cy="1800200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" name="Прямая соединительная линия 4"/>
          <p:cNvCxnSpPr>
            <a:stCxn id="3" idx="1"/>
            <a:endCxn id="3" idx="3"/>
          </p:cNvCxnSpPr>
          <p:nvPr/>
        </p:nvCxnSpPr>
        <p:spPr>
          <a:xfrm>
            <a:off x="3311860" y="4113076"/>
            <a:ext cx="252028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" name="TextBox 5"/>
          <p:cNvSpPr txBox="1"/>
          <p:nvPr/>
        </p:nvSpPr>
        <p:spPr>
          <a:xfrm>
            <a:off x="4271661" y="3507787"/>
            <a:ext cx="600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ДОУ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4211960" y="4349034"/>
            <a:ext cx="7723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Архив</a:t>
            </a:r>
            <a:endParaRPr lang="en-US" dirty="0"/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5148064" y="3877119"/>
            <a:ext cx="2016224" cy="1496097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Договорной процесс</a:t>
            </a:r>
            <a:endParaRPr lang="en-US" dirty="0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2150204" y="3903547"/>
            <a:ext cx="1989747" cy="1496097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Специализированные процессы</a:t>
            </a:r>
            <a:endParaRPr lang="en-US" dirty="0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5153744" y="2796999"/>
            <a:ext cx="2016224" cy="149609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ЮЗДО</a:t>
            </a:r>
            <a:endParaRPr lang="en-US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155885" y="2826508"/>
            <a:ext cx="2016224" cy="149609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Новые классы задач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023470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82600" y="698500"/>
            <a:ext cx="7899400" cy="1096963"/>
          </a:xfr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r>
              <a:rPr lang="ru-RU" altLang="ru-RU" dirty="0" smtClean="0">
                <a:solidFill>
                  <a:srgbClr val="3C3C3C"/>
                </a:solidFill>
              </a:rPr>
              <a:t>Новые классы задач</a:t>
            </a:r>
            <a:endParaRPr lang="ru-RU" altLang="ru-RU" dirty="0" smtClean="0">
              <a:solidFill>
                <a:srgbClr val="3C3C3C"/>
              </a:solidFill>
            </a:endParaRPr>
          </a:p>
        </p:txBody>
      </p:sp>
      <p:sp>
        <p:nvSpPr>
          <p:cNvPr id="22531" name="Текст 2"/>
          <p:cNvSpPr>
            <a:spLocks noGrp="1"/>
          </p:cNvSpPr>
          <p:nvPr>
            <p:ph type="body" sz="quarter" idx="10"/>
          </p:nvPr>
        </p:nvSpPr>
        <p:spPr bwMode="auto">
          <a:xfrm>
            <a:off x="406400" y="2081213"/>
            <a:ext cx="8201025" cy="437991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r>
              <a:rPr lang="ru-RU" altLang="ru-RU" sz="2000" dirty="0" smtClean="0"/>
              <a:t>Ситуативное управление – корпоративная шина задач, </a:t>
            </a:r>
            <a:r>
              <a:rPr lang="en-US" altLang="ru-RU" sz="2000" dirty="0" smtClean="0"/>
              <a:t>Case Management</a:t>
            </a:r>
          </a:p>
          <a:p>
            <a:r>
              <a:rPr lang="ru-RU" altLang="ru-RU" sz="2000" dirty="0" smtClean="0"/>
              <a:t>Групповые взаимодействия – разработка контента в рабочих группах</a:t>
            </a:r>
          </a:p>
          <a:p>
            <a:r>
              <a:rPr lang="ru-RU" altLang="ru-RU" sz="2000" dirty="0" smtClean="0"/>
              <a:t>Процессное управления – </a:t>
            </a:r>
            <a:r>
              <a:rPr lang="en-US" altLang="ru-RU" sz="2000" dirty="0" smtClean="0"/>
              <a:t>BPM</a:t>
            </a:r>
            <a:r>
              <a:rPr lang="ru-RU" altLang="ru-RU" sz="2000" dirty="0" smtClean="0"/>
              <a:t> в рамках интегрированной СЭД</a:t>
            </a:r>
            <a:r>
              <a:rPr lang="en-US" altLang="ru-RU" sz="2000" dirty="0" smtClean="0"/>
              <a:t>/ECM</a:t>
            </a:r>
          </a:p>
          <a:p>
            <a:r>
              <a:rPr lang="ru-RU" altLang="ru-RU" sz="2000" dirty="0" smtClean="0"/>
              <a:t>ЮЗДО – безбумажное взаимодействие с контрагентами</a:t>
            </a:r>
            <a:endParaRPr lang="en-US" altLang="ru-RU" sz="2000" dirty="0" smtClean="0"/>
          </a:p>
          <a:p>
            <a:r>
              <a:rPr lang="ru-RU" altLang="ru-RU" sz="2000" dirty="0" smtClean="0"/>
              <a:t>…</a:t>
            </a:r>
            <a:endParaRPr lang="ru-RU" altLang="ru-RU" sz="2000" dirty="0" smtClean="0"/>
          </a:p>
          <a:p>
            <a:pPr marL="0" indent="0">
              <a:buNone/>
            </a:pPr>
            <a:endParaRPr lang="ru-RU" altLang="ru-RU" sz="2000" dirty="0" smtClean="0"/>
          </a:p>
        </p:txBody>
      </p:sp>
    </p:spTree>
    <p:extLst>
      <p:ext uri="{BB962C8B-B14F-4D97-AF65-F5344CB8AC3E}">
        <p14:creationId xmlns:p14="http://schemas.microsoft.com/office/powerpoint/2010/main" val="3287521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ocsVision_new">
  <a:themeElements>
    <a:clrScheme name="Dv5">
      <a:dk1>
        <a:srgbClr val="262626"/>
      </a:dk1>
      <a:lt1>
        <a:srgbClr val="FFFFFF"/>
      </a:lt1>
      <a:dk2>
        <a:srgbClr val="00464C"/>
      </a:dk2>
      <a:lt2>
        <a:srgbClr val="00B26B"/>
      </a:lt2>
      <a:accent1>
        <a:srgbClr val="A6CE39"/>
      </a:accent1>
      <a:accent2>
        <a:srgbClr val="F05364"/>
      </a:accent2>
      <a:accent3>
        <a:srgbClr val="FEC020"/>
      </a:accent3>
      <a:accent4>
        <a:srgbClr val="FFF57C"/>
      </a:accent4>
      <a:accent5>
        <a:srgbClr val="DAEDEF"/>
      </a:accent5>
      <a:accent6>
        <a:srgbClr val="E37500"/>
      </a:accent6>
      <a:hlink>
        <a:srgbClr val="00645A"/>
      </a:hlink>
      <a:folHlink>
        <a:srgbClr val="00AC9C"/>
      </a:folHlink>
    </a:clrScheme>
    <a:fontScheme name="DV new">
      <a:majorFont>
        <a:latin typeface="Cambria"/>
        <a:ea typeface=""/>
        <a:cs typeface=""/>
      </a:majorFont>
      <a:minorFont>
        <a:latin typeface="Calibr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ocsVis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ocsVis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ocsVis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ocsVis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ocsVis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ocsVis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ocsVis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ocsVis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ocsVis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ocsVis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ocsVis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ocsVis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ocsVision 13">
        <a:dk1>
          <a:srgbClr val="000000"/>
        </a:dk1>
        <a:lt1>
          <a:srgbClr val="FFFFFF"/>
        </a:lt1>
        <a:dk2>
          <a:srgbClr val="00645A"/>
        </a:dk2>
        <a:lt2>
          <a:srgbClr val="808080"/>
        </a:lt2>
        <a:accent1>
          <a:srgbClr val="BBE0E3"/>
        </a:accent1>
        <a:accent2>
          <a:srgbClr val="FA8200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E37500"/>
        </a:accent6>
        <a:hlink>
          <a:srgbClr val="00645A"/>
        </a:hlink>
        <a:folHlink>
          <a:srgbClr val="00AC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ocsVision 14">
        <a:dk1>
          <a:srgbClr val="000000"/>
        </a:dk1>
        <a:lt1>
          <a:srgbClr val="FFFFFF"/>
        </a:lt1>
        <a:dk2>
          <a:srgbClr val="00645A"/>
        </a:dk2>
        <a:lt2>
          <a:srgbClr val="000000"/>
        </a:lt2>
        <a:accent1>
          <a:srgbClr val="BBE0E3"/>
        </a:accent1>
        <a:accent2>
          <a:srgbClr val="FA8200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E37500"/>
        </a:accent6>
        <a:hlink>
          <a:srgbClr val="00645A"/>
        </a:hlink>
        <a:folHlink>
          <a:srgbClr val="00AC9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8779</TotalTime>
  <Words>862</Words>
  <Application>Microsoft Office PowerPoint</Application>
  <PresentationFormat>Экран (4:3)</PresentationFormat>
  <Paragraphs>104</Paragraphs>
  <Slides>11</Slides>
  <Notes>8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20" baseType="lpstr">
      <vt:lpstr>ＭＳ Ｐゴシック</vt:lpstr>
      <vt:lpstr>ＭＳ Ｐゴシック</vt:lpstr>
      <vt:lpstr>Arial</vt:lpstr>
      <vt:lpstr>Calibri</vt:lpstr>
      <vt:lpstr>Cambria</vt:lpstr>
      <vt:lpstr>Courier New</vt:lpstr>
      <vt:lpstr>Myriad Pro</vt:lpstr>
      <vt:lpstr>Wingdings</vt:lpstr>
      <vt:lpstr>DocsVision_new</vt:lpstr>
      <vt:lpstr>Повышение эффективности внедрения СЭД/ECM. Расширение контекстов использования</vt:lpstr>
      <vt:lpstr>Источники повышения Эффективности СЭД/ECM</vt:lpstr>
      <vt:lpstr>Современные СЭД/ECM платформы</vt:lpstr>
      <vt:lpstr>Расширение номенклатуры процессов документооборота</vt:lpstr>
      <vt:lpstr>Расширение номенклатуры процессов документооборота</vt:lpstr>
      <vt:lpstr>Расширение номенклатуры процессов документооборота</vt:lpstr>
      <vt:lpstr>Примеры специализированных процессов</vt:lpstr>
      <vt:lpstr>Расширение номенклатуры процессов документооборота</vt:lpstr>
      <vt:lpstr>Новые классы задач</vt:lpstr>
      <vt:lpstr>Повышение эффективности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Маркетинг «ДоксВижн» итоги и планы</dc:title>
  <dc:creator>Kuryanov.S</dc:creator>
  <cp:lastModifiedBy>Andreev Vladimir</cp:lastModifiedBy>
  <cp:revision>161</cp:revision>
  <dcterms:created xsi:type="dcterms:W3CDTF">2012-02-29T07:09:55Z</dcterms:created>
  <dcterms:modified xsi:type="dcterms:W3CDTF">2014-09-09T11:00:03Z</dcterms:modified>
</cp:coreProperties>
</file>