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72" r:id="rId3"/>
    <p:sldId id="291" r:id="rId4"/>
    <p:sldId id="281" r:id="rId5"/>
    <p:sldId id="289" r:id="rId6"/>
    <p:sldId id="292" r:id="rId7"/>
    <p:sldId id="280" r:id="rId8"/>
    <p:sldId id="283" r:id="rId9"/>
    <p:sldId id="290" r:id="rId10"/>
    <p:sldId id="287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ryanov Sergey" initials="K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6C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86323" autoAdjust="0"/>
  </p:normalViewPr>
  <p:slideViewPr>
    <p:cSldViewPr>
      <p:cViewPr varScale="1">
        <p:scale>
          <a:sx n="113" d="100"/>
          <a:sy n="113" d="100"/>
        </p:scale>
        <p:origin x="12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291095-AE40-4543-99FE-5C155A7081DC}" type="datetimeFigureOut">
              <a:rPr lang="ru-RU"/>
              <a:pPr>
                <a:defRPr/>
              </a:pPr>
              <a:t>09.09.2014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F5A47E-84A0-4903-BD67-24D92C8D5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703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Docsvision 5 имеет открытые интерфейсы прикладного программирования (API), это позволяет сторонним разработчикам строить на базе платформы различные расширения и новые приложения. 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Шлюзы позвляют интегрироваться с другими системами, например, ….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В состав Docsvision уже включен набор готовых шлюзов к наиболее распространенным системам (файловая система, электронная почта, Microsoft SharePoint, 1С:Предприятие и др.) При отсутствии шлюза в системе, можно сделать свой.</a:t>
            </a:r>
          </a:p>
          <a:p>
            <a:endParaRPr lang="ru-RU" altLang="ru-RU" smtClean="0">
              <a:latin typeface="Arial" panose="020B0604020202020204" pitchFamily="34" charset="0"/>
            </a:endParaRPr>
          </a:p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EF8AEC-292D-4100-B082-6A2A9629A876}" type="datetime1">
              <a:rPr lang="ru-RU" altLang="ru-RU" smtClean="0"/>
              <a:pPr>
                <a:spcBef>
                  <a:spcPct val="0"/>
                </a:spcBef>
              </a:pPr>
              <a:t>09.09.2014</a:t>
            </a:fld>
            <a:endParaRPr lang="ru-RU" altLang="ru-RU" smtClean="0"/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AB6C78-4A66-4408-9C09-9849A7C328E9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165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Docsvision 5 имеет открытые интерфейсы прикладного программирования (API), это позволяет сторонним разработчикам строить на базе платформы различные расширения и новые приложения. 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Шлюзы позвляют интегрироваться с другими системами, например, ….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В состав Docsvision уже включен набор готовых шлюзов к наиболее распространенным системам (файловая система, электронная почта, Microsoft SharePoint, 1С:Предприятие и др.) При отсутствии шлюза в системе, можно сделать свой.</a:t>
            </a:r>
          </a:p>
          <a:p>
            <a:endParaRPr lang="ru-RU" altLang="ru-RU" smtClean="0">
              <a:latin typeface="Arial" panose="020B0604020202020204" pitchFamily="34" charset="0"/>
            </a:endParaRPr>
          </a:p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EF8AEC-292D-4100-B082-6A2A9629A876}" type="datetime1">
              <a:rPr lang="ru-RU" altLang="ru-RU" smtClean="0"/>
              <a:pPr>
                <a:spcBef>
                  <a:spcPct val="0"/>
                </a:spcBef>
              </a:pPr>
              <a:t>09.09.2014</a:t>
            </a:fld>
            <a:endParaRPr lang="ru-RU" altLang="ru-RU" smtClean="0"/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AB6C78-4A66-4408-9C09-9849A7C328E9}" type="slidenum">
              <a:rPr lang="ru-RU" altLang="ru-RU" smtClean="0"/>
              <a:pPr>
                <a:spcBef>
                  <a:spcPct val="0"/>
                </a:spcBef>
              </a:pPr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57681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Docsvision 5 имеет открытые интерфейсы прикладного программирования (API), это позволяет сторонним разработчикам строить на базе платформы различные расширения и новые приложения. 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Шлюзы позвляют интегрироваться с другими системами, например, ….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В состав Docsvision уже включен набор готовых шлюзов к наиболее распространенным системам (файловая система, электронная почта, Microsoft SharePoint, 1С:Предприятие и др.) При отсутствии шлюза в системе, можно сделать свой.</a:t>
            </a:r>
          </a:p>
          <a:p>
            <a:endParaRPr lang="ru-RU" altLang="ru-RU" smtClean="0">
              <a:latin typeface="Arial" panose="020B0604020202020204" pitchFamily="34" charset="0"/>
            </a:endParaRPr>
          </a:p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EF8AEC-292D-4100-B082-6A2A9629A876}" type="datetime1">
              <a:rPr lang="ru-RU" altLang="ru-RU" smtClean="0"/>
              <a:pPr>
                <a:spcBef>
                  <a:spcPct val="0"/>
                </a:spcBef>
              </a:pPr>
              <a:t>09.09.2014</a:t>
            </a:fld>
            <a:endParaRPr lang="ru-RU" altLang="ru-RU" smtClean="0"/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AB6C78-4A66-4408-9C09-9849A7C328E9}" type="slidenum">
              <a:rPr lang="ru-RU" altLang="ru-RU" smtClean="0"/>
              <a:pPr>
                <a:spcBef>
                  <a:spcPct val="0"/>
                </a:spcBef>
              </a:pPr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48278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Docsvision 5 имеет открытые интерфейсы прикладного программирования (API), это позволяет сторонним разработчикам строить на базе платформы различные расширения и новые приложения. 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Шлюзы позвляют интегрироваться с другими системами, например, ….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В состав Docsvision уже включен набор готовых шлюзов к наиболее распространенным системам (файловая система, электронная почта, Microsoft SharePoint, 1С:Предприятие и др.) При отсутствии шлюза в системе, можно сделать свой.</a:t>
            </a:r>
          </a:p>
          <a:p>
            <a:endParaRPr lang="ru-RU" altLang="ru-RU" smtClean="0">
              <a:latin typeface="Arial" panose="020B0604020202020204" pitchFamily="34" charset="0"/>
            </a:endParaRPr>
          </a:p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EF8AEC-292D-4100-B082-6A2A9629A876}" type="datetime1">
              <a:rPr lang="ru-RU" altLang="ru-RU" smtClean="0"/>
              <a:pPr>
                <a:spcBef>
                  <a:spcPct val="0"/>
                </a:spcBef>
              </a:pPr>
              <a:t>09.09.2014</a:t>
            </a:fld>
            <a:endParaRPr lang="ru-RU" altLang="ru-RU" smtClean="0"/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AB6C78-4A66-4408-9C09-9849A7C328E9}" type="slidenum">
              <a:rPr lang="ru-RU" altLang="ru-RU" smtClean="0"/>
              <a:pPr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4148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Docsvision 5 имеет открытые интерфейсы прикладного программирования (API), это позволяет сторонним разработчикам строить на базе платформы различные расширения и новые приложения. 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Шлюзы позвляют интегрироваться с другими системами, например, ….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В состав Docsvision уже включен набор готовых шлюзов к наиболее распространенным системам (файловая система, электронная почта, Microsoft SharePoint, 1С:Предприятие и др.) При отсутствии шлюза в системе, можно сделать свой.</a:t>
            </a:r>
          </a:p>
          <a:p>
            <a:endParaRPr lang="ru-RU" altLang="ru-RU" smtClean="0">
              <a:latin typeface="Arial" panose="020B0604020202020204" pitchFamily="34" charset="0"/>
            </a:endParaRPr>
          </a:p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EF8AEC-292D-4100-B082-6A2A9629A876}" type="datetime1">
              <a:rPr lang="ru-RU" altLang="ru-RU" smtClean="0"/>
              <a:pPr>
                <a:spcBef>
                  <a:spcPct val="0"/>
                </a:spcBef>
              </a:pPr>
              <a:t>09.09.2014</a:t>
            </a:fld>
            <a:endParaRPr lang="ru-RU" altLang="ru-RU" smtClean="0"/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AB6C78-4A66-4408-9C09-9849A7C328E9}" type="slidenum">
              <a:rPr lang="ru-RU" altLang="ru-RU" smtClean="0"/>
              <a:pPr>
                <a:spcBef>
                  <a:spcPct val="0"/>
                </a:spcBef>
              </a:pPr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14826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Docsvision 5 имеет открытые интерфейсы прикладного программирования (API), это позволяет сторонним разработчикам строить на базе платформы различные расширения и новые приложения. 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Шлюзы позвляют интегрироваться с другими системами, например, ….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В состав Docsvision уже включен набор готовых шлюзов к наиболее распространенным системам (файловая система, электронная почта, Microsoft SharePoint, 1С:Предприятие и др.) При отсутствии шлюза в системе, можно сделать свой.</a:t>
            </a:r>
          </a:p>
          <a:p>
            <a:endParaRPr lang="ru-RU" altLang="ru-RU" smtClean="0">
              <a:latin typeface="Arial" panose="020B0604020202020204" pitchFamily="34" charset="0"/>
            </a:endParaRPr>
          </a:p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EF8AEC-292D-4100-B082-6A2A9629A876}" type="datetime1">
              <a:rPr lang="ru-RU" altLang="ru-RU" smtClean="0"/>
              <a:pPr>
                <a:spcBef>
                  <a:spcPct val="0"/>
                </a:spcBef>
              </a:pPr>
              <a:t>09.09.2014</a:t>
            </a:fld>
            <a:endParaRPr lang="ru-RU" altLang="ru-RU" smtClean="0"/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AB6C78-4A66-4408-9C09-9849A7C328E9}" type="slidenum">
              <a:rPr lang="ru-RU" altLang="ru-RU" smtClean="0"/>
              <a:pPr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66117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Docsvision 5 имеет открытые интерфейсы прикладного программирования (API), это позволяет сторонним разработчикам строить на базе платформы различные расширения и новые приложения. 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Шлюзы позвляют интегрироваться с другими системами, например, ….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В состав Docsvision уже включен набор готовых шлюзов к наиболее распространенным системам (файловая система, электронная почта, Microsoft SharePoint, 1С:Предприятие и др.) При отсутствии шлюза в системе, можно сделать свой.</a:t>
            </a:r>
          </a:p>
          <a:p>
            <a:endParaRPr lang="ru-RU" altLang="ru-RU" smtClean="0">
              <a:latin typeface="Arial" panose="020B0604020202020204" pitchFamily="34" charset="0"/>
            </a:endParaRPr>
          </a:p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EF8AEC-292D-4100-B082-6A2A9629A876}" type="datetime1">
              <a:rPr lang="ru-RU" altLang="ru-RU" smtClean="0"/>
              <a:pPr>
                <a:spcBef>
                  <a:spcPct val="0"/>
                </a:spcBef>
              </a:pPr>
              <a:t>09.09.2014</a:t>
            </a:fld>
            <a:endParaRPr lang="ru-RU" altLang="ru-RU" smtClean="0"/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AB6C78-4A66-4408-9C09-9849A7C328E9}" type="slidenum">
              <a:rPr lang="ru-RU" altLang="ru-RU" smtClean="0"/>
              <a:pPr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69672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anose="020B0604020202020204" pitchFamily="34" charset="0"/>
              </a:rPr>
              <a:t>Docsvision 5 имеет открытые интерфейсы прикладного программирования (API), это позволяет сторонним разработчикам строить на базе платформы различные расширения и новые приложения. 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Шлюзы позвляют интегрироваться с другими системами, например, ….</a:t>
            </a:r>
          </a:p>
          <a:p>
            <a:r>
              <a:rPr lang="ru-RU" altLang="ru-RU" smtClean="0">
                <a:latin typeface="Arial" panose="020B0604020202020204" pitchFamily="34" charset="0"/>
              </a:rPr>
              <a:t>В состав Docsvision уже включен набор готовых шлюзов к наиболее распространенным системам (файловая система, электронная почта, Microsoft SharePoint, 1С:Предприятие и др.) При отсутствии шлюза в системе, можно сделать свой.</a:t>
            </a:r>
          </a:p>
          <a:p>
            <a:endParaRPr lang="ru-RU" altLang="ru-RU" smtClean="0">
              <a:latin typeface="Arial" panose="020B0604020202020204" pitchFamily="34" charset="0"/>
            </a:endParaRPr>
          </a:p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EF8AEC-292D-4100-B082-6A2A9629A876}" type="datetime1">
              <a:rPr lang="ru-RU" altLang="ru-RU" smtClean="0"/>
              <a:pPr>
                <a:spcBef>
                  <a:spcPct val="0"/>
                </a:spcBef>
              </a:pPr>
              <a:t>09.09.2014</a:t>
            </a:fld>
            <a:endParaRPr lang="ru-RU" altLang="ru-RU" smtClean="0"/>
          </a:p>
        </p:txBody>
      </p:sp>
      <p:sp>
        <p:nvSpPr>
          <p:cNvPr id="23557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AB6C78-4A66-4408-9C09-9849A7C328E9}" type="slidenum">
              <a:rPr lang="ru-RU" altLang="ru-RU" smtClean="0"/>
              <a:pPr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8495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">
    <p:bg>
      <p:bgPr>
        <a:gradFill rotWithShape="1">
          <a:gsLst>
            <a:gs pos="0">
              <a:srgbClr val="00464C"/>
            </a:gs>
            <a:gs pos="28000">
              <a:srgbClr val="00464C"/>
            </a:gs>
            <a:gs pos="80000">
              <a:srgbClr val="00B26B"/>
            </a:gs>
            <a:gs pos="100000">
              <a:srgbClr val="A6CE39"/>
            </a:gs>
          </a:gsLst>
          <a:lin ang="191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5576888"/>
            <a:ext cx="273050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55" y="969171"/>
            <a:ext cx="7237948" cy="4215576"/>
          </a:xfrm>
          <a:custGeom>
            <a:avLst/>
            <a:gdLst>
              <a:gd name="connsiteX0" fmla="*/ 0 w 7032500"/>
              <a:gd name="connsiteY0" fmla="*/ 0 h 3614682"/>
              <a:gd name="connsiteX1" fmla="*/ 7032500 w 7032500"/>
              <a:gd name="connsiteY1" fmla="*/ 0 h 3614682"/>
              <a:gd name="connsiteX2" fmla="*/ 7032500 w 7032500"/>
              <a:gd name="connsiteY2" fmla="*/ 3614682 h 3614682"/>
              <a:gd name="connsiteX3" fmla="*/ 0 w 7032500"/>
              <a:gd name="connsiteY3" fmla="*/ 3614682 h 3614682"/>
              <a:gd name="connsiteX4" fmla="*/ 0 w 7032500"/>
              <a:gd name="connsiteY4" fmla="*/ 0 h 3614682"/>
              <a:gd name="connsiteX0" fmla="*/ 0 w 7032500"/>
              <a:gd name="connsiteY0" fmla="*/ 0 h 3614682"/>
              <a:gd name="connsiteX1" fmla="*/ 7032500 w 7032500"/>
              <a:gd name="connsiteY1" fmla="*/ 0 h 3614682"/>
              <a:gd name="connsiteX2" fmla="*/ 7032500 w 7032500"/>
              <a:gd name="connsiteY2" fmla="*/ 3614682 h 3614682"/>
              <a:gd name="connsiteX3" fmla="*/ 948441 w 7032500"/>
              <a:gd name="connsiteY3" fmla="*/ 3459656 h 3614682"/>
              <a:gd name="connsiteX4" fmla="*/ 0 w 7032500"/>
              <a:gd name="connsiteY4" fmla="*/ 3614682 h 3614682"/>
              <a:gd name="connsiteX5" fmla="*/ 0 w 7032500"/>
              <a:gd name="connsiteY5" fmla="*/ 0 h 3614682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948441 w 7032500"/>
              <a:gd name="connsiteY3" fmla="*/ 3459656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895890 w 7032500"/>
              <a:gd name="connsiteY3" fmla="*/ 3634828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878373 w 7032500"/>
              <a:gd name="connsiteY3" fmla="*/ 3608552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606855 w 7032500"/>
              <a:gd name="connsiteY3" fmla="*/ 3634828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659407 w 7032500"/>
              <a:gd name="connsiteY3" fmla="*/ 3626070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703200 w 7032500"/>
              <a:gd name="connsiteY3" fmla="*/ 3608553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711959 w 7032500"/>
              <a:gd name="connsiteY3" fmla="*/ 3626070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711959 w 7032500"/>
              <a:gd name="connsiteY3" fmla="*/ 3626070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484234 w 7032500"/>
              <a:gd name="connsiteY3" fmla="*/ 3617312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26462 w 7058962"/>
              <a:gd name="connsiteY0" fmla="*/ 0 h 4043855"/>
              <a:gd name="connsiteX1" fmla="*/ 7058962 w 7058962"/>
              <a:gd name="connsiteY1" fmla="*/ 0 h 4043855"/>
              <a:gd name="connsiteX2" fmla="*/ 7058962 w 7058962"/>
              <a:gd name="connsiteY2" fmla="*/ 3614682 h 4043855"/>
              <a:gd name="connsiteX3" fmla="*/ 510696 w 7058962"/>
              <a:gd name="connsiteY3" fmla="*/ 3617312 h 4043855"/>
              <a:gd name="connsiteX4" fmla="*/ 187 w 7058962"/>
              <a:gd name="connsiteY4" fmla="*/ 4043855 h 4043855"/>
              <a:gd name="connsiteX5" fmla="*/ 26462 w 7058962"/>
              <a:gd name="connsiteY5" fmla="*/ 0 h 4043855"/>
              <a:gd name="connsiteX0" fmla="*/ 0 w 7032500"/>
              <a:gd name="connsiteY0" fmla="*/ 0 h 4035097"/>
              <a:gd name="connsiteX1" fmla="*/ 7032500 w 7032500"/>
              <a:gd name="connsiteY1" fmla="*/ 0 h 4035097"/>
              <a:gd name="connsiteX2" fmla="*/ 7032500 w 7032500"/>
              <a:gd name="connsiteY2" fmla="*/ 3614682 h 4035097"/>
              <a:gd name="connsiteX3" fmla="*/ 484234 w 7032500"/>
              <a:gd name="connsiteY3" fmla="*/ 3617312 h 4035097"/>
              <a:gd name="connsiteX4" fmla="*/ 17518 w 7032500"/>
              <a:gd name="connsiteY4" fmla="*/ 4035097 h 4035097"/>
              <a:gd name="connsiteX5" fmla="*/ 0 w 7032500"/>
              <a:gd name="connsiteY5" fmla="*/ 0 h 4035097"/>
              <a:gd name="connsiteX0" fmla="*/ 842 w 7033342"/>
              <a:gd name="connsiteY0" fmla="*/ 0 h 4026339"/>
              <a:gd name="connsiteX1" fmla="*/ 7033342 w 7033342"/>
              <a:gd name="connsiteY1" fmla="*/ 0 h 4026339"/>
              <a:gd name="connsiteX2" fmla="*/ 7033342 w 7033342"/>
              <a:gd name="connsiteY2" fmla="*/ 3614682 h 4026339"/>
              <a:gd name="connsiteX3" fmla="*/ 485076 w 7033342"/>
              <a:gd name="connsiteY3" fmla="*/ 3617312 h 4026339"/>
              <a:gd name="connsiteX4" fmla="*/ 842 w 7033342"/>
              <a:gd name="connsiteY4" fmla="*/ 4026339 h 4026339"/>
              <a:gd name="connsiteX5" fmla="*/ 842 w 7033342"/>
              <a:gd name="connsiteY5" fmla="*/ 0 h 4026339"/>
              <a:gd name="connsiteX0" fmla="*/ 842 w 7033342"/>
              <a:gd name="connsiteY0" fmla="*/ 0 h 4061374"/>
              <a:gd name="connsiteX1" fmla="*/ 7033342 w 7033342"/>
              <a:gd name="connsiteY1" fmla="*/ 0 h 4061374"/>
              <a:gd name="connsiteX2" fmla="*/ 7033342 w 7033342"/>
              <a:gd name="connsiteY2" fmla="*/ 3614682 h 4061374"/>
              <a:gd name="connsiteX3" fmla="*/ 485076 w 7033342"/>
              <a:gd name="connsiteY3" fmla="*/ 3617312 h 4061374"/>
              <a:gd name="connsiteX4" fmla="*/ 842 w 7033342"/>
              <a:gd name="connsiteY4" fmla="*/ 4061374 h 4061374"/>
              <a:gd name="connsiteX5" fmla="*/ 842 w 7033342"/>
              <a:gd name="connsiteY5" fmla="*/ 0 h 4061374"/>
              <a:gd name="connsiteX0" fmla="*/ 842 w 7033342"/>
              <a:gd name="connsiteY0" fmla="*/ 0 h 4096408"/>
              <a:gd name="connsiteX1" fmla="*/ 7033342 w 7033342"/>
              <a:gd name="connsiteY1" fmla="*/ 0 h 4096408"/>
              <a:gd name="connsiteX2" fmla="*/ 7033342 w 7033342"/>
              <a:gd name="connsiteY2" fmla="*/ 3614682 h 4096408"/>
              <a:gd name="connsiteX3" fmla="*/ 485076 w 7033342"/>
              <a:gd name="connsiteY3" fmla="*/ 3617312 h 4096408"/>
              <a:gd name="connsiteX4" fmla="*/ 842 w 7033342"/>
              <a:gd name="connsiteY4" fmla="*/ 4096408 h 4096408"/>
              <a:gd name="connsiteX5" fmla="*/ 842 w 7033342"/>
              <a:gd name="connsiteY5" fmla="*/ 0 h 409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3342" h="4096408">
                <a:moveTo>
                  <a:pt x="842" y="0"/>
                </a:moveTo>
                <a:lnTo>
                  <a:pt x="7033342" y="0"/>
                </a:lnTo>
                <a:lnTo>
                  <a:pt x="7033342" y="3614682"/>
                </a:lnTo>
                <a:lnTo>
                  <a:pt x="485076" y="3617312"/>
                </a:lnTo>
                <a:lnTo>
                  <a:pt x="842" y="4096408"/>
                </a:lnTo>
                <a:cubicBezTo>
                  <a:pt x="-2078" y="2669629"/>
                  <a:pt x="3762" y="1426779"/>
                  <a:pt x="842" y="0"/>
                </a:cubicBezTo>
                <a:close/>
              </a:path>
            </a:pathLst>
          </a:custGeom>
          <a:noFill/>
          <a:ln w="38100" cap="flat" cmpd="sng">
            <a:solidFill>
              <a:schemeClr val="bg1"/>
            </a:solidFill>
            <a:miter lim="800000"/>
          </a:ln>
          <a:effectLst/>
        </p:spPr>
        <p:txBody>
          <a:bodyPr/>
          <a:lstStyle>
            <a:lvl1pPr marL="0" indent="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None/>
              <a:defRPr sz="5400" b="0" i="0" spc="1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040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995363" y="6265863"/>
            <a:ext cx="1600200" cy="29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00" b="1" baseline="-25000" smtClean="0">
                <a:solidFill>
                  <a:srgbClr val="3C3C3C"/>
                </a:solidFill>
              </a:rPr>
              <a:t>www.docsvision.com</a:t>
            </a:r>
            <a:endParaRPr lang="ru-RU" sz="1600" b="1" baseline="-25000" smtClean="0">
              <a:solidFill>
                <a:srgbClr val="3C3C3C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7088188" y="6291263"/>
            <a:ext cx="1066800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000" b="1" smtClean="0">
                <a:solidFill>
                  <a:srgbClr val="3C3C3C"/>
                </a:solidFill>
              </a:rPr>
              <a:t>Слайд: </a:t>
            </a:r>
            <a:fld id="{FEC79579-6CC7-41C0-BFFA-24657CAFEA76}" type="slidenum">
              <a:rPr lang="en-US" sz="1000" b="1" smtClean="0">
                <a:solidFill>
                  <a:srgbClr val="3C3C3C"/>
                </a:solidFill>
              </a:rPr>
              <a:pPr algn="ctr" eaLnBrk="1" hangingPunct="1">
                <a:defRPr/>
              </a:pPr>
              <a:t>‹#›</a:t>
            </a:fld>
            <a:endParaRPr lang="ru-RU" sz="1000" b="1" smtClean="0">
              <a:solidFill>
                <a:srgbClr val="3C3C3C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5368925"/>
            <a:ext cx="299561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3958" y="1051035"/>
            <a:ext cx="7033342" cy="4096408"/>
          </a:xfrm>
          <a:custGeom>
            <a:avLst/>
            <a:gdLst>
              <a:gd name="connsiteX0" fmla="*/ 0 w 7032500"/>
              <a:gd name="connsiteY0" fmla="*/ 0 h 3614682"/>
              <a:gd name="connsiteX1" fmla="*/ 7032500 w 7032500"/>
              <a:gd name="connsiteY1" fmla="*/ 0 h 3614682"/>
              <a:gd name="connsiteX2" fmla="*/ 7032500 w 7032500"/>
              <a:gd name="connsiteY2" fmla="*/ 3614682 h 3614682"/>
              <a:gd name="connsiteX3" fmla="*/ 0 w 7032500"/>
              <a:gd name="connsiteY3" fmla="*/ 3614682 h 3614682"/>
              <a:gd name="connsiteX4" fmla="*/ 0 w 7032500"/>
              <a:gd name="connsiteY4" fmla="*/ 0 h 3614682"/>
              <a:gd name="connsiteX0" fmla="*/ 0 w 7032500"/>
              <a:gd name="connsiteY0" fmla="*/ 0 h 3614682"/>
              <a:gd name="connsiteX1" fmla="*/ 7032500 w 7032500"/>
              <a:gd name="connsiteY1" fmla="*/ 0 h 3614682"/>
              <a:gd name="connsiteX2" fmla="*/ 7032500 w 7032500"/>
              <a:gd name="connsiteY2" fmla="*/ 3614682 h 3614682"/>
              <a:gd name="connsiteX3" fmla="*/ 948441 w 7032500"/>
              <a:gd name="connsiteY3" fmla="*/ 3459656 h 3614682"/>
              <a:gd name="connsiteX4" fmla="*/ 0 w 7032500"/>
              <a:gd name="connsiteY4" fmla="*/ 3614682 h 3614682"/>
              <a:gd name="connsiteX5" fmla="*/ 0 w 7032500"/>
              <a:gd name="connsiteY5" fmla="*/ 0 h 3614682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948441 w 7032500"/>
              <a:gd name="connsiteY3" fmla="*/ 3459656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895890 w 7032500"/>
              <a:gd name="connsiteY3" fmla="*/ 3634828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878373 w 7032500"/>
              <a:gd name="connsiteY3" fmla="*/ 3608552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606855 w 7032500"/>
              <a:gd name="connsiteY3" fmla="*/ 3634828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659407 w 7032500"/>
              <a:gd name="connsiteY3" fmla="*/ 3626070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703200 w 7032500"/>
              <a:gd name="connsiteY3" fmla="*/ 3608553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711959 w 7032500"/>
              <a:gd name="connsiteY3" fmla="*/ 3626070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711959 w 7032500"/>
              <a:gd name="connsiteY3" fmla="*/ 3626070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0 w 7032500"/>
              <a:gd name="connsiteY0" fmla="*/ 0 h 4280337"/>
              <a:gd name="connsiteX1" fmla="*/ 7032500 w 7032500"/>
              <a:gd name="connsiteY1" fmla="*/ 0 h 4280337"/>
              <a:gd name="connsiteX2" fmla="*/ 7032500 w 7032500"/>
              <a:gd name="connsiteY2" fmla="*/ 3614682 h 4280337"/>
              <a:gd name="connsiteX3" fmla="*/ 484234 w 7032500"/>
              <a:gd name="connsiteY3" fmla="*/ 3617312 h 4280337"/>
              <a:gd name="connsiteX4" fmla="*/ 8759 w 7032500"/>
              <a:gd name="connsiteY4" fmla="*/ 4280337 h 4280337"/>
              <a:gd name="connsiteX5" fmla="*/ 0 w 7032500"/>
              <a:gd name="connsiteY5" fmla="*/ 0 h 4280337"/>
              <a:gd name="connsiteX0" fmla="*/ 26462 w 7058962"/>
              <a:gd name="connsiteY0" fmla="*/ 0 h 4043855"/>
              <a:gd name="connsiteX1" fmla="*/ 7058962 w 7058962"/>
              <a:gd name="connsiteY1" fmla="*/ 0 h 4043855"/>
              <a:gd name="connsiteX2" fmla="*/ 7058962 w 7058962"/>
              <a:gd name="connsiteY2" fmla="*/ 3614682 h 4043855"/>
              <a:gd name="connsiteX3" fmla="*/ 510696 w 7058962"/>
              <a:gd name="connsiteY3" fmla="*/ 3617312 h 4043855"/>
              <a:gd name="connsiteX4" fmla="*/ 187 w 7058962"/>
              <a:gd name="connsiteY4" fmla="*/ 4043855 h 4043855"/>
              <a:gd name="connsiteX5" fmla="*/ 26462 w 7058962"/>
              <a:gd name="connsiteY5" fmla="*/ 0 h 4043855"/>
              <a:gd name="connsiteX0" fmla="*/ 0 w 7032500"/>
              <a:gd name="connsiteY0" fmla="*/ 0 h 4035097"/>
              <a:gd name="connsiteX1" fmla="*/ 7032500 w 7032500"/>
              <a:gd name="connsiteY1" fmla="*/ 0 h 4035097"/>
              <a:gd name="connsiteX2" fmla="*/ 7032500 w 7032500"/>
              <a:gd name="connsiteY2" fmla="*/ 3614682 h 4035097"/>
              <a:gd name="connsiteX3" fmla="*/ 484234 w 7032500"/>
              <a:gd name="connsiteY3" fmla="*/ 3617312 h 4035097"/>
              <a:gd name="connsiteX4" fmla="*/ 17518 w 7032500"/>
              <a:gd name="connsiteY4" fmla="*/ 4035097 h 4035097"/>
              <a:gd name="connsiteX5" fmla="*/ 0 w 7032500"/>
              <a:gd name="connsiteY5" fmla="*/ 0 h 4035097"/>
              <a:gd name="connsiteX0" fmla="*/ 842 w 7033342"/>
              <a:gd name="connsiteY0" fmla="*/ 0 h 4026339"/>
              <a:gd name="connsiteX1" fmla="*/ 7033342 w 7033342"/>
              <a:gd name="connsiteY1" fmla="*/ 0 h 4026339"/>
              <a:gd name="connsiteX2" fmla="*/ 7033342 w 7033342"/>
              <a:gd name="connsiteY2" fmla="*/ 3614682 h 4026339"/>
              <a:gd name="connsiteX3" fmla="*/ 485076 w 7033342"/>
              <a:gd name="connsiteY3" fmla="*/ 3617312 h 4026339"/>
              <a:gd name="connsiteX4" fmla="*/ 842 w 7033342"/>
              <a:gd name="connsiteY4" fmla="*/ 4026339 h 4026339"/>
              <a:gd name="connsiteX5" fmla="*/ 842 w 7033342"/>
              <a:gd name="connsiteY5" fmla="*/ 0 h 4026339"/>
              <a:gd name="connsiteX0" fmla="*/ 842 w 7033342"/>
              <a:gd name="connsiteY0" fmla="*/ 0 h 4061374"/>
              <a:gd name="connsiteX1" fmla="*/ 7033342 w 7033342"/>
              <a:gd name="connsiteY1" fmla="*/ 0 h 4061374"/>
              <a:gd name="connsiteX2" fmla="*/ 7033342 w 7033342"/>
              <a:gd name="connsiteY2" fmla="*/ 3614682 h 4061374"/>
              <a:gd name="connsiteX3" fmla="*/ 485076 w 7033342"/>
              <a:gd name="connsiteY3" fmla="*/ 3617312 h 4061374"/>
              <a:gd name="connsiteX4" fmla="*/ 842 w 7033342"/>
              <a:gd name="connsiteY4" fmla="*/ 4061374 h 4061374"/>
              <a:gd name="connsiteX5" fmla="*/ 842 w 7033342"/>
              <a:gd name="connsiteY5" fmla="*/ 0 h 4061374"/>
              <a:gd name="connsiteX0" fmla="*/ 842 w 7033342"/>
              <a:gd name="connsiteY0" fmla="*/ 0 h 4096408"/>
              <a:gd name="connsiteX1" fmla="*/ 7033342 w 7033342"/>
              <a:gd name="connsiteY1" fmla="*/ 0 h 4096408"/>
              <a:gd name="connsiteX2" fmla="*/ 7033342 w 7033342"/>
              <a:gd name="connsiteY2" fmla="*/ 3614682 h 4096408"/>
              <a:gd name="connsiteX3" fmla="*/ 485076 w 7033342"/>
              <a:gd name="connsiteY3" fmla="*/ 3617312 h 4096408"/>
              <a:gd name="connsiteX4" fmla="*/ 842 w 7033342"/>
              <a:gd name="connsiteY4" fmla="*/ 4096408 h 4096408"/>
              <a:gd name="connsiteX5" fmla="*/ 842 w 7033342"/>
              <a:gd name="connsiteY5" fmla="*/ 0 h 409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3342" h="4096408">
                <a:moveTo>
                  <a:pt x="842" y="0"/>
                </a:moveTo>
                <a:lnTo>
                  <a:pt x="7033342" y="0"/>
                </a:lnTo>
                <a:lnTo>
                  <a:pt x="7033342" y="3614682"/>
                </a:lnTo>
                <a:lnTo>
                  <a:pt x="485076" y="3617312"/>
                </a:lnTo>
                <a:lnTo>
                  <a:pt x="842" y="4096408"/>
                </a:lnTo>
                <a:cubicBezTo>
                  <a:pt x="-2078" y="2669629"/>
                  <a:pt x="3762" y="1426779"/>
                  <a:pt x="842" y="0"/>
                </a:cubicBez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1"/>
              </a:gs>
              <a:gs pos="31000">
                <a:schemeClr val="bg2"/>
              </a:gs>
            </a:gsLst>
            <a:lin ang="20040000" scaled="0"/>
          </a:gradFill>
          <a:effectLst/>
        </p:spPr>
        <p:txBody>
          <a:bodyPr/>
          <a:lstStyle>
            <a:lvl1pPr marL="365760" indent="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None/>
              <a:defRPr sz="5400" b="0" i="0" spc="1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2189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90525" y="6415088"/>
            <a:ext cx="1600200" cy="29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baseline="-25000" smtClean="0">
                <a:solidFill>
                  <a:srgbClr val="3C3C3C"/>
                </a:solidFill>
              </a:rPr>
              <a:t>www.docsvision.com</a:t>
            </a:r>
            <a:endParaRPr lang="ru-RU" sz="1600" b="1" baseline="-25000" smtClean="0">
              <a:solidFill>
                <a:srgbClr val="3C3C3C"/>
              </a:solidFill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7710488" y="6440488"/>
            <a:ext cx="1066800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000" b="1" smtClean="0">
                <a:solidFill>
                  <a:srgbClr val="3C3C3C"/>
                </a:solidFill>
              </a:rPr>
              <a:t>Слайд: </a:t>
            </a:r>
            <a:fld id="{378AB1A4-DA3E-42CB-935F-1C3230C1E4FC}" type="slidenum">
              <a:rPr lang="en-US" sz="1000" b="1" smtClean="0">
                <a:solidFill>
                  <a:srgbClr val="3C3C3C"/>
                </a:solidFill>
              </a:rPr>
              <a:pPr algn="ctr" eaLnBrk="1" hangingPunct="1">
                <a:defRPr/>
              </a:pPr>
              <a:t>‹#›</a:t>
            </a:fld>
            <a:endParaRPr lang="ru-RU" sz="1000" b="1" smtClean="0">
              <a:solidFill>
                <a:srgbClr val="3C3C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1438" y="1493838"/>
            <a:ext cx="9372601" cy="53975"/>
          </a:xfrm>
          <a:prstGeom prst="rect">
            <a:avLst/>
          </a:prstGeom>
          <a:gradFill>
            <a:gsLst>
              <a:gs pos="1000">
                <a:schemeClr val="tx2"/>
              </a:gs>
              <a:gs pos="68000">
                <a:schemeClr val="bg2"/>
              </a:gs>
              <a:gs pos="100000">
                <a:schemeClr val="accent1"/>
              </a:gs>
            </a:gsLst>
            <a:lin ang="1872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-482600" y="39798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cs typeface="+mn-cs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68275"/>
            <a:ext cx="18526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3201" y="699159"/>
            <a:ext cx="7898799" cy="633534"/>
          </a:xfrm>
          <a:prstGeom prst="rect">
            <a:avLst/>
          </a:prstGeom>
          <a:effectLst/>
        </p:spPr>
        <p:txBody>
          <a:bodyPr/>
          <a:lstStyle>
            <a:lvl1pPr>
              <a:lnSpc>
                <a:spcPct val="85000"/>
              </a:lnSpc>
              <a:defRPr sz="3600" b="1" u="none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0"/>
          </p:nvPr>
        </p:nvSpPr>
        <p:spPr>
          <a:xfrm>
            <a:off x="491912" y="1708351"/>
            <a:ext cx="8201539" cy="4547305"/>
          </a:xfrm>
          <a:prstGeom prst="rect">
            <a:avLst/>
          </a:prstGeom>
        </p:spPr>
        <p:txBody>
          <a:bodyPr/>
          <a:lstStyle>
            <a:lvl1pPr>
              <a:buClr>
                <a:srgbClr val="005A64"/>
              </a:buClr>
              <a:buFont typeface="Arial" pitchFamily="34" charset="0"/>
              <a:buChar char="•"/>
              <a:defRPr sz="2400"/>
            </a:lvl1pPr>
            <a:lvl2pPr>
              <a:buClr>
                <a:srgbClr val="005A6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>
              <a:buClr>
                <a:srgbClr val="005A64"/>
              </a:buClr>
              <a:buFont typeface="Courier New" pitchFamily="49" charset="0"/>
              <a:buChar char="o"/>
              <a:defRPr sz="1600"/>
            </a:lvl3pPr>
            <a:lvl4pPr>
              <a:buClr>
                <a:srgbClr val="005A64"/>
              </a:buClr>
              <a:buFont typeface="Wingdings" pitchFamily="2" charset="2"/>
              <a:buChar char="v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782768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ро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90525" y="6415088"/>
            <a:ext cx="1600200" cy="29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baseline="-25000" smtClean="0">
                <a:solidFill>
                  <a:srgbClr val="3C3C3C"/>
                </a:solidFill>
              </a:rPr>
              <a:t>www.docsvision.com</a:t>
            </a:r>
            <a:endParaRPr lang="ru-RU" sz="1600" b="1" baseline="-25000" smtClean="0">
              <a:solidFill>
                <a:srgbClr val="3C3C3C"/>
              </a:solidFill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7710488" y="6440488"/>
            <a:ext cx="1066800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000" b="1" smtClean="0">
                <a:solidFill>
                  <a:srgbClr val="3C3C3C"/>
                </a:solidFill>
              </a:rPr>
              <a:t>Слайд: </a:t>
            </a:r>
            <a:fld id="{D8CF8770-48C4-4277-8378-AC9B9790194B}" type="slidenum">
              <a:rPr lang="en-US" sz="1000" b="1" smtClean="0">
                <a:solidFill>
                  <a:srgbClr val="3C3C3C"/>
                </a:solidFill>
              </a:rPr>
              <a:pPr algn="ctr" eaLnBrk="1" hangingPunct="1">
                <a:defRPr/>
              </a:pPr>
              <a:t>‹#›</a:t>
            </a:fld>
            <a:endParaRPr lang="ru-RU" sz="1000" b="1" smtClean="0">
              <a:solidFill>
                <a:srgbClr val="3C3C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1438" y="1887538"/>
            <a:ext cx="9372601" cy="53975"/>
          </a:xfrm>
          <a:prstGeom prst="rect">
            <a:avLst/>
          </a:prstGeom>
          <a:gradFill>
            <a:gsLst>
              <a:gs pos="1000">
                <a:schemeClr val="tx2"/>
              </a:gs>
              <a:gs pos="68000">
                <a:schemeClr val="bg2"/>
              </a:gs>
              <a:gs pos="100000">
                <a:schemeClr val="accent1"/>
              </a:gs>
            </a:gsLst>
            <a:lin ang="1872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-482600" y="39798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cs typeface="+mn-cs"/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68275"/>
            <a:ext cx="18526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3201" y="699158"/>
            <a:ext cx="7898799" cy="1096359"/>
          </a:xfrm>
          <a:prstGeom prst="rect">
            <a:avLst/>
          </a:prstGeom>
          <a:effectLst/>
        </p:spPr>
        <p:txBody>
          <a:bodyPr/>
          <a:lstStyle>
            <a:lvl1pPr>
              <a:lnSpc>
                <a:spcPct val="85000"/>
              </a:lnSpc>
              <a:defRPr sz="3600" b="1" u="none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0"/>
          </p:nvPr>
        </p:nvSpPr>
        <p:spPr>
          <a:xfrm>
            <a:off x="491912" y="2049517"/>
            <a:ext cx="8201539" cy="4206139"/>
          </a:xfrm>
          <a:prstGeom prst="rect">
            <a:avLst/>
          </a:prstGeom>
        </p:spPr>
        <p:txBody>
          <a:bodyPr/>
          <a:lstStyle>
            <a:lvl1pPr>
              <a:buClr>
                <a:srgbClr val="005A64"/>
              </a:buClr>
              <a:buFont typeface="Arial" pitchFamily="34" charset="0"/>
              <a:buChar char="•"/>
              <a:defRPr sz="2400"/>
            </a:lvl1pPr>
            <a:lvl2pPr>
              <a:buClr>
                <a:srgbClr val="005A64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>
              <a:buClr>
                <a:srgbClr val="005A64"/>
              </a:buClr>
              <a:buFont typeface="Courier New" pitchFamily="49" charset="0"/>
              <a:buChar char="o"/>
              <a:defRPr sz="1600"/>
            </a:lvl3pPr>
            <a:lvl4pPr>
              <a:buClr>
                <a:srgbClr val="005A64"/>
              </a:buClr>
              <a:buFont typeface="Wingdings" pitchFamily="2" charset="2"/>
              <a:buChar char="v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727809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ро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90525" y="6415088"/>
            <a:ext cx="1600200" cy="29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baseline="-25000" smtClean="0">
                <a:solidFill>
                  <a:srgbClr val="3C3C3C"/>
                </a:solidFill>
              </a:rPr>
              <a:t>www.docsvision.com</a:t>
            </a:r>
            <a:endParaRPr lang="ru-RU" sz="1600" b="1" baseline="-25000" smtClean="0">
              <a:solidFill>
                <a:srgbClr val="3C3C3C"/>
              </a:solidFill>
            </a:endParaRP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7710488" y="6440488"/>
            <a:ext cx="1066800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000" b="1" smtClean="0">
                <a:solidFill>
                  <a:srgbClr val="3C3C3C"/>
                </a:solidFill>
              </a:rPr>
              <a:t>Слайд: </a:t>
            </a:r>
            <a:fld id="{B71C6A9F-167C-4ECC-8347-1BE2BC9FE333}" type="slidenum">
              <a:rPr lang="en-US" sz="1000" b="1" smtClean="0">
                <a:solidFill>
                  <a:srgbClr val="3C3C3C"/>
                </a:solidFill>
              </a:rPr>
              <a:pPr algn="ctr" eaLnBrk="1" hangingPunct="1">
                <a:defRPr/>
              </a:pPr>
              <a:t>‹#›</a:t>
            </a:fld>
            <a:endParaRPr lang="ru-RU" sz="1000" b="1" smtClean="0">
              <a:solidFill>
                <a:srgbClr val="3C3C3C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482600" y="39798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smtClean="0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68275"/>
            <a:ext cx="185261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6700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">
    <p:bg>
      <p:bgPr>
        <a:gradFill rotWithShape="1">
          <a:gsLst>
            <a:gs pos="0">
              <a:srgbClr val="00464C"/>
            </a:gs>
            <a:gs pos="28999">
              <a:srgbClr val="00B26B"/>
            </a:gs>
            <a:gs pos="100000">
              <a:srgbClr val="A6CE39"/>
            </a:gs>
          </a:gsLst>
          <a:lin ang="203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3405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814"/>
            <a:ext cx="8229600" cy="1012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83985-B9C9-431F-B2AD-9AE144DBA92C}" type="datetimeFigureOut">
              <a:rPr lang="ru-RU"/>
              <a:pPr>
                <a:defRPr/>
              </a:pPr>
              <a:t>09.09.2014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8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  <a:ea typeface="ＭＳ Ｐゴシック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  <a:ea typeface="ＭＳ Ｐゴシック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  <a:ea typeface="ＭＳ Ｐゴシック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mbria" pitchFamily="18" charset="0"/>
          <a:ea typeface="ＭＳ Ｐゴシック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hlink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1550" y="969963"/>
            <a:ext cx="7237413" cy="421481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Повышение эффективности внедрения СЭД</a:t>
            </a:r>
            <a:r>
              <a:rPr lang="en-US" sz="4000" dirty="0" smtClean="0"/>
              <a:t>/ECM</a:t>
            </a:r>
            <a:r>
              <a:rPr lang="ru-RU" sz="4000" dirty="0" smtClean="0"/>
              <a:t>. Расширение контекстов использования</a:t>
            </a:r>
            <a:endParaRPr lang="ru-RU" sz="4000" b="1" dirty="0">
              <a:latin typeface="Myriad Pro" pitchFamily="34" charset="0"/>
            </a:endParaRP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4590592" y="5589240"/>
            <a:ext cx="39605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chemeClr val="bg1"/>
                </a:solidFill>
              </a:rPr>
              <a:t>Владимир Андреев, </a:t>
            </a:r>
            <a:r>
              <a:rPr lang="ru-RU" altLang="ru-RU" dirty="0" smtClean="0">
                <a:solidFill>
                  <a:schemeClr val="bg1"/>
                </a:solidFill>
              </a:rPr>
              <a:t>президент компании «</a:t>
            </a:r>
            <a:r>
              <a:rPr lang="ru-RU" altLang="ru-RU" dirty="0" err="1" smtClean="0">
                <a:solidFill>
                  <a:schemeClr val="bg1"/>
                </a:solidFill>
              </a:rPr>
              <a:t>ДоксВижн</a:t>
            </a:r>
            <a:r>
              <a:rPr lang="ru-RU" altLang="ru-RU" dirty="0" smtClean="0">
                <a:solidFill>
                  <a:schemeClr val="bg1"/>
                </a:solidFill>
              </a:rPr>
              <a:t>»</a:t>
            </a:r>
            <a:endParaRPr lang="ru-RU" alt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600" y="698500"/>
            <a:ext cx="7899400" cy="1096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dirty="0" smtClean="0">
                <a:solidFill>
                  <a:srgbClr val="3C3C3C"/>
                </a:solidFill>
              </a:rPr>
              <a:t>Повышение эффективности</a:t>
            </a:r>
            <a:endParaRPr lang="ru-RU" altLang="ru-RU" dirty="0" smtClean="0">
              <a:solidFill>
                <a:srgbClr val="3C3C3C"/>
              </a:solidFill>
            </a:endParaRPr>
          </a:p>
        </p:txBody>
      </p:sp>
      <p:sp>
        <p:nvSpPr>
          <p:cNvPr id="22531" name="Текст 2"/>
          <p:cNvSpPr>
            <a:spLocks noGrp="1"/>
          </p:cNvSpPr>
          <p:nvPr>
            <p:ph type="body" sz="quarter" idx="10"/>
          </p:nvPr>
        </p:nvSpPr>
        <p:spPr bwMode="auto">
          <a:xfrm>
            <a:off x="406400" y="2081213"/>
            <a:ext cx="8201025" cy="4379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Лучшая утилизация приобретенного ПО</a:t>
            </a:r>
          </a:p>
          <a:p>
            <a:r>
              <a:rPr lang="ru-RU" altLang="ru-RU" dirty="0" smtClean="0"/>
              <a:t>Сокращение издержек на:</a:t>
            </a:r>
          </a:p>
          <a:p>
            <a:pPr lvl="1"/>
            <a:r>
              <a:rPr lang="ru-RU" altLang="ru-RU" sz="1600" dirty="0" smtClean="0"/>
              <a:t>Обучение персонала</a:t>
            </a:r>
          </a:p>
          <a:p>
            <a:pPr lvl="1"/>
            <a:r>
              <a:rPr lang="ru-RU" altLang="ru-RU" sz="1600" dirty="0" smtClean="0"/>
              <a:t>Администрирование</a:t>
            </a:r>
          </a:p>
          <a:p>
            <a:pPr lvl="1"/>
            <a:r>
              <a:rPr lang="ru-RU" altLang="ru-RU" sz="1600" dirty="0" smtClean="0"/>
              <a:t>Разработка</a:t>
            </a:r>
          </a:p>
          <a:p>
            <a:pPr lvl="1"/>
            <a:r>
              <a:rPr lang="ru-RU" altLang="ru-RU" sz="1600" dirty="0" smtClean="0"/>
              <a:t>Инфраструктура</a:t>
            </a:r>
          </a:p>
          <a:p>
            <a:endParaRPr lang="ru-RU" altLang="ru-RU" sz="2200" dirty="0" smtClean="0"/>
          </a:p>
          <a:p>
            <a:pPr marL="0" indent="0" algn="ctr"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Фундаментальное повышение эффективности при переходе к </a:t>
            </a:r>
            <a:r>
              <a:rPr lang="ru-RU" altLang="ru-RU" sz="2200" smtClean="0">
                <a:solidFill>
                  <a:srgbClr val="FF0000"/>
                </a:solidFill>
              </a:rPr>
              <a:t>безбумажным процессам!!!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095058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2564904"/>
            <a:ext cx="6781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Спасибо за внимание!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85608" y="4437112"/>
            <a:ext cx="7361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chemeClr val="bg1"/>
                </a:solidFill>
              </a:rPr>
              <a:t>Владимир Андреев, </a:t>
            </a:r>
            <a:r>
              <a:rPr lang="ru-RU" altLang="ru-RU" sz="2400" dirty="0" smtClean="0">
                <a:solidFill>
                  <a:schemeClr val="bg1"/>
                </a:solidFill>
              </a:rPr>
              <a:t>президент компании «</a:t>
            </a:r>
            <a:r>
              <a:rPr lang="ru-RU" altLang="ru-RU" sz="2400" dirty="0" err="1" smtClean="0">
                <a:solidFill>
                  <a:schemeClr val="bg1"/>
                </a:solidFill>
              </a:rPr>
              <a:t>ДоксВижн</a:t>
            </a:r>
            <a:r>
              <a:rPr lang="ru-RU" altLang="ru-RU" sz="2400" dirty="0" smtClean="0">
                <a:solidFill>
                  <a:schemeClr val="bg1"/>
                </a:solidFill>
              </a:rPr>
              <a:t>»</a:t>
            </a:r>
            <a:endParaRPr lang="ru-RU" alt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09704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en-US" dirty="0" smtClean="0">
                <a:solidFill>
                  <a:srgbClr val="3C3C3C"/>
                </a:solidFill>
              </a:rPr>
              <a:t>Источники повышения Эффективности СЭД</a:t>
            </a:r>
            <a:r>
              <a:rPr lang="en-US" altLang="en-US" dirty="0" smtClean="0">
                <a:solidFill>
                  <a:srgbClr val="3C3C3C"/>
                </a:solidFill>
              </a:rPr>
              <a:t>/</a:t>
            </a:r>
            <a:r>
              <a:rPr lang="en-US" altLang="en-US" dirty="0" smtClean="0">
                <a:solidFill>
                  <a:srgbClr val="3C3C3C"/>
                </a:solidFill>
              </a:rPr>
              <a:t>ECM</a:t>
            </a:r>
            <a:endParaRPr lang="ru-RU" altLang="en-US" dirty="0" smtClean="0">
              <a:solidFill>
                <a:srgbClr val="3C3C3C"/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/>
        </p:nvSpPr>
        <p:spPr>
          <a:xfrm>
            <a:off x="482600" y="2049517"/>
            <a:ext cx="8202613" cy="4087758"/>
          </a:xfrm>
          <a:prstGeom prst="rect">
            <a:avLst/>
          </a:prstGeom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ru-RU" altLang="en-US" sz="2200" dirty="0">
                <a:latin typeface="Calibri" panose="020F0502020204030204" pitchFamily="34" charset="0"/>
              </a:rPr>
              <a:t>Снижение издержек на поддержку внедренных процессов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ru-RU" altLang="en-US" sz="2200" dirty="0" smtClean="0">
                <a:latin typeface="Calibri" panose="020F0502020204030204" pitchFamily="34" charset="0"/>
              </a:rPr>
              <a:t>Повышение охвата пользователей – 100 отказ от бумаги во внутренних процессах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ru-RU" altLang="en-US" sz="2200" dirty="0" smtClean="0">
                <a:latin typeface="Calibri" panose="020F0502020204030204" pitchFamily="34" charset="0"/>
              </a:rPr>
              <a:t>Оптимизация автоматизированных процессов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ru-RU" altLang="en-US" sz="2200" dirty="0" smtClean="0">
                <a:latin typeface="Calibri" panose="020F0502020204030204" pitchFamily="34" charset="0"/>
              </a:rPr>
              <a:t>…</a:t>
            </a:r>
            <a:endParaRPr lang="ru-RU" altLang="en-US" sz="2200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ru-RU" altLang="en-US" sz="2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Расширение контекстов использования платформы для автоматизации смежных задач</a:t>
            </a:r>
            <a:endParaRPr lang="ru-RU" altLang="en-US" sz="22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endParaRPr lang="ru-RU" altLang="en-US" sz="1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3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600" y="698500"/>
            <a:ext cx="7899400" cy="1096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dirty="0" smtClean="0">
                <a:solidFill>
                  <a:srgbClr val="3C3C3C"/>
                </a:solidFill>
              </a:rPr>
              <a:t>Современные СЭД</a:t>
            </a:r>
            <a:r>
              <a:rPr lang="en-US" altLang="ru-RU" dirty="0" smtClean="0">
                <a:solidFill>
                  <a:srgbClr val="3C3C3C"/>
                </a:solidFill>
              </a:rPr>
              <a:t>/</a:t>
            </a:r>
            <a:r>
              <a:rPr lang="en-US" altLang="ru-RU" dirty="0" smtClean="0">
                <a:solidFill>
                  <a:srgbClr val="3C3C3C"/>
                </a:solidFill>
              </a:rPr>
              <a:t>ECM</a:t>
            </a:r>
            <a:r>
              <a:rPr lang="ru-RU" altLang="ru-RU" dirty="0" smtClean="0">
                <a:solidFill>
                  <a:srgbClr val="3C3C3C"/>
                </a:solidFill>
              </a:rPr>
              <a:t> платформы</a:t>
            </a:r>
            <a:endParaRPr lang="ru-RU" altLang="ru-RU" dirty="0" smtClean="0">
              <a:solidFill>
                <a:srgbClr val="3C3C3C"/>
              </a:solidFill>
            </a:endParaRPr>
          </a:p>
        </p:txBody>
      </p:sp>
      <p:sp>
        <p:nvSpPr>
          <p:cNvPr id="22531" name="Текст 2"/>
          <p:cNvSpPr>
            <a:spLocks noGrp="1"/>
          </p:cNvSpPr>
          <p:nvPr>
            <p:ph type="body" sz="quarter" idx="10"/>
          </p:nvPr>
        </p:nvSpPr>
        <p:spPr bwMode="auto">
          <a:xfrm>
            <a:off x="406400" y="2081213"/>
            <a:ext cx="8201025" cy="4379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000" dirty="0" smtClean="0"/>
              <a:t>Богатый опыт применения в разнообразных типах задач</a:t>
            </a:r>
          </a:p>
          <a:p>
            <a:r>
              <a:rPr lang="ru-RU" altLang="ru-RU" sz="2000" dirty="0"/>
              <a:t>Интеграция разнообразных инструментов</a:t>
            </a:r>
          </a:p>
          <a:p>
            <a:pPr lvl="1"/>
            <a:r>
              <a:rPr lang="en-US" altLang="ru-RU" sz="1400" dirty="0"/>
              <a:t>BPM</a:t>
            </a:r>
          </a:p>
          <a:p>
            <a:pPr lvl="1"/>
            <a:r>
              <a:rPr lang="en-US" altLang="ru-RU" sz="1400" dirty="0"/>
              <a:t>Groupware</a:t>
            </a:r>
          </a:p>
          <a:p>
            <a:pPr lvl="1"/>
            <a:r>
              <a:rPr lang="en-US" altLang="ru-RU" sz="1400" dirty="0" smtClean="0"/>
              <a:t>Mobile</a:t>
            </a:r>
          </a:p>
          <a:p>
            <a:pPr lvl="1"/>
            <a:r>
              <a:rPr lang="en-US" altLang="ru-RU" sz="1400" dirty="0" smtClean="0"/>
              <a:t>Capturing</a:t>
            </a:r>
          </a:p>
          <a:p>
            <a:pPr lvl="1"/>
            <a:r>
              <a:rPr lang="ru-RU" altLang="ru-RU" sz="1400" dirty="0" smtClean="0"/>
              <a:t>…</a:t>
            </a:r>
            <a:endParaRPr lang="en-US" altLang="ru-RU" sz="1400" dirty="0"/>
          </a:p>
          <a:p>
            <a:r>
              <a:rPr lang="ru-RU" altLang="ru-RU" sz="2000" dirty="0" smtClean="0"/>
              <a:t>Богатый инструментарий настройки и разработки</a:t>
            </a:r>
          </a:p>
          <a:p>
            <a:r>
              <a:rPr lang="ru-RU" altLang="ru-RU" sz="2000" dirty="0" smtClean="0"/>
              <a:t>Богатые средства интеграция с другими прикладными задачами</a:t>
            </a:r>
          </a:p>
          <a:p>
            <a:r>
              <a:rPr lang="ru-RU" altLang="ru-RU" sz="2000" dirty="0" smtClean="0"/>
              <a:t>Опытные разработчики, партнерские сети</a:t>
            </a:r>
          </a:p>
          <a:p>
            <a:pPr lvl="1"/>
            <a:endParaRPr lang="ru-RU" altLang="ru-RU" sz="14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651470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600" y="698500"/>
            <a:ext cx="7899400" cy="1096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dirty="0" smtClean="0">
                <a:solidFill>
                  <a:srgbClr val="3C3C3C"/>
                </a:solidFill>
              </a:rPr>
              <a:t>Расширение номенклатуры процессов документооборота</a:t>
            </a:r>
            <a:endParaRPr lang="ru-RU" altLang="ru-RU" dirty="0" smtClean="0">
              <a:solidFill>
                <a:srgbClr val="3C3C3C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11860" y="3212976"/>
            <a:ext cx="2520280" cy="18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Прямая соединительная линия 4"/>
          <p:cNvCxnSpPr>
            <a:stCxn id="3" idx="1"/>
            <a:endCxn id="3" idx="3"/>
          </p:cNvCxnSpPr>
          <p:nvPr/>
        </p:nvCxnSpPr>
        <p:spPr>
          <a:xfrm>
            <a:off x="3311860" y="4113076"/>
            <a:ext cx="25202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71661" y="3507787"/>
            <a:ext cx="60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ДОУ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4349034"/>
            <a:ext cx="77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Архив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59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600" y="698500"/>
            <a:ext cx="7899400" cy="1096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dirty="0" smtClean="0">
                <a:solidFill>
                  <a:srgbClr val="3C3C3C"/>
                </a:solidFill>
              </a:rPr>
              <a:t>Расширение номенклатуры процессов документооборота</a:t>
            </a:r>
            <a:endParaRPr lang="ru-RU" altLang="ru-RU" dirty="0" smtClean="0">
              <a:solidFill>
                <a:srgbClr val="3C3C3C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11860" y="3212976"/>
            <a:ext cx="2520280" cy="18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Прямая соединительная линия 4"/>
          <p:cNvCxnSpPr>
            <a:stCxn id="3" idx="1"/>
            <a:endCxn id="3" idx="3"/>
          </p:cNvCxnSpPr>
          <p:nvPr/>
        </p:nvCxnSpPr>
        <p:spPr>
          <a:xfrm>
            <a:off x="3311860" y="4113076"/>
            <a:ext cx="25202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71661" y="3507787"/>
            <a:ext cx="60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ДОУ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4349034"/>
            <a:ext cx="77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Архив</a:t>
            </a:r>
            <a:endParaRPr lang="en-US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064" y="3877119"/>
            <a:ext cx="2016224" cy="14960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Договорной процесс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06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600" y="698500"/>
            <a:ext cx="7899400" cy="1096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dirty="0" smtClean="0">
                <a:solidFill>
                  <a:srgbClr val="3C3C3C"/>
                </a:solidFill>
              </a:rPr>
              <a:t>Расширение номенклатуры процессов документооборота</a:t>
            </a:r>
            <a:endParaRPr lang="ru-RU" altLang="ru-RU" dirty="0" smtClean="0">
              <a:solidFill>
                <a:srgbClr val="3C3C3C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11860" y="3212976"/>
            <a:ext cx="2520280" cy="18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Прямая соединительная линия 4"/>
          <p:cNvCxnSpPr>
            <a:stCxn id="3" idx="1"/>
            <a:endCxn id="3" idx="3"/>
          </p:cNvCxnSpPr>
          <p:nvPr/>
        </p:nvCxnSpPr>
        <p:spPr>
          <a:xfrm>
            <a:off x="3311860" y="4113076"/>
            <a:ext cx="25202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71661" y="3507787"/>
            <a:ext cx="60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ДОУ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4349034"/>
            <a:ext cx="77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Архив</a:t>
            </a:r>
            <a:endParaRPr lang="en-US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064" y="3877119"/>
            <a:ext cx="2016224" cy="149609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Договорной процесс</a:t>
            </a:r>
            <a:endParaRPr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50204" y="3903547"/>
            <a:ext cx="1989747" cy="14960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Специализированные процессы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29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600" y="698500"/>
            <a:ext cx="7899400" cy="1096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dirty="0" smtClean="0">
                <a:solidFill>
                  <a:srgbClr val="3C3C3C"/>
                </a:solidFill>
              </a:rPr>
              <a:t>Примеры специализированных процессов</a:t>
            </a:r>
            <a:endParaRPr lang="ru-RU" altLang="ru-RU" dirty="0" smtClean="0">
              <a:solidFill>
                <a:srgbClr val="3C3C3C"/>
              </a:solidFill>
            </a:endParaRPr>
          </a:p>
        </p:txBody>
      </p:sp>
      <p:sp>
        <p:nvSpPr>
          <p:cNvPr id="22531" name="Текст 2"/>
          <p:cNvSpPr>
            <a:spLocks noGrp="1"/>
          </p:cNvSpPr>
          <p:nvPr>
            <p:ph type="body" sz="quarter" idx="10"/>
          </p:nvPr>
        </p:nvSpPr>
        <p:spPr bwMode="auto">
          <a:xfrm>
            <a:off x="406400" y="2081213"/>
            <a:ext cx="8201025" cy="4379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000" dirty="0" smtClean="0"/>
              <a:t>Управление проектно-конструкторской </a:t>
            </a:r>
            <a:r>
              <a:rPr lang="ru-RU" altLang="ru-RU" sz="2000" dirty="0" smtClean="0"/>
              <a:t>документацией, процесс формирование плана проекта, подготовка смет…  (строительство)</a:t>
            </a:r>
            <a:endParaRPr lang="ru-RU" altLang="ru-RU" sz="2000" dirty="0" smtClean="0"/>
          </a:p>
          <a:p>
            <a:r>
              <a:rPr lang="ru-RU" altLang="ru-RU" sz="2000" dirty="0" smtClean="0"/>
              <a:t>Управление персональными досье </a:t>
            </a:r>
            <a:r>
              <a:rPr lang="ru-RU" altLang="ru-RU" sz="2000" dirty="0" smtClean="0"/>
              <a:t>пользователей, процесс валютного контроля, процесс выдачи кредита малым компаниям… (Банк)</a:t>
            </a:r>
            <a:endParaRPr lang="ru-RU" altLang="ru-RU" sz="2000" dirty="0" smtClean="0"/>
          </a:p>
          <a:p>
            <a:r>
              <a:rPr lang="ru-RU" altLang="ru-RU" sz="2000" dirty="0" smtClean="0"/>
              <a:t>Управление </a:t>
            </a:r>
            <a:r>
              <a:rPr lang="ru-RU" altLang="ru-RU" sz="2000" dirty="0" smtClean="0"/>
              <a:t>депозитарными счетами </a:t>
            </a:r>
            <a:r>
              <a:rPr lang="ru-RU" altLang="ru-RU" sz="2000" dirty="0" smtClean="0"/>
              <a:t>пользователей… (Финансовая)</a:t>
            </a:r>
            <a:endParaRPr lang="ru-RU" altLang="ru-RU" sz="2000" dirty="0" smtClean="0"/>
          </a:p>
          <a:p>
            <a:r>
              <a:rPr lang="ru-RU" altLang="en-US" sz="2000" dirty="0" smtClean="0"/>
              <a:t>Управление процессом подключения </a:t>
            </a:r>
            <a:r>
              <a:rPr lang="ru-RU" altLang="en-US" sz="2000" dirty="0" smtClean="0"/>
              <a:t>мощностей… (Энергетика)</a:t>
            </a:r>
          </a:p>
          <a:p>
            <a:r>
              <a:rPr lang="ru-RU" altLang="en-US" sz="2000" dirty="0" smtClean="0"/>
              <a:t>Управление счетами фактурами и накладными… (</a:t>
            </a:r>
            <a:r>
              <a:rPr lang="ru-RU" altLang="en-US" sz="2000" dirty="0" err="1" smtClean="0"/>
              <a:t>Ретейл</a:t>
            </a:r>
            <a:r>
              <a:rPr lang="ru-RU" altLang="en-US" sz="2000" dirty="0" smtClean="0"/>
              <a:t>)</a:t>
            </a:r>
            <a:endParaRPr lang="ru-RU" altLang="en-US" sz="2000" dirty="0" smtClean="0"/>
          </a:p>
          <a:p>
            <a:r>
              <a:rPr lang="ru-RU" altLang="ru-RU" sz="2000" dirty="0" smtClean="0"/>
              <a:t>Управление ходом исполнения федеральных </a:t>
            </a:r>
            <a:r>
              <a:rPr lang="ru-RU" altLang="ru-RU" sz="2000" dirty="0" smtClean="0"/>
              <a:t>программ</a:t>
            </a:r>
            <a:r>
              <a:rPr lang="ru-RU" altLang="ru-RU" sz="2000" dirty="0"/>
              <a:t>, </a:t>
            </a:r>
            <a:r>
              <a:rPr lang="ru-RU" altLang="ru-RU" sz="2000" dirty="0" smtClean="0"/>
              <a:t>контроль </a:t>
            </a:r>
            <a:r>
              <a:rPr lang="ru-RU" altLang="ru-RU" sz="2000" dirty="0"/>
              <a:t>хода </a:t>
            </a:r>
            <a:r>
              <a:rPr lang="ru-RU" altLang="ru-RU" sz="2000" dirty="0" smtClean="0"/>
              <a:t>проектов, учет обращения граждан…</a:t>
            </a:r>
            <a:r>
              <a:rPr lang="ru-RU" altLang="ru-RU" sz="2000" dirty="0" smtClean="0"/>
              <a:t>(Гос.)</a:t>
            </a:r>
            <a:endParaRPr lang="ru-RU" altLang="ru-RU" sz="2000" dirty="0" smtClean="0"/>
          </a:p>
          <a:p>
            <a:r>
              <a:rPr lang="ru-RU" altLang="ru-RU" sz="2000" dirty="0" smtClean="0"/>
              <a:t>Управление доверенностями, </a:t>
            </a:r>
            <a:r>
              <a:rPr lang="ru-RU" altLang="ru-RU" sz="2000" dirty="0"/>
              <a:t>претенциозно исковая </a:t>
            </a:r>
            <a:r>
              <a:rPr lang="ru-RU" altLang="ru-RU" sz="2000" dirty="0" smtClean="0"/>
              <a:t>работа, управление совещаниями… </a:t>
            </a:r>
            <a:r>
              <a:rPr lang="ru-RU" altLang="ru-RU" sz="2000" dirty="0"/>
              <a:t>(…)</a:t>
            </a:r>
            <a:endParaRPr lang="ru-RU" altLang="ru-RU" sz="2000" dirty="0" smtClean="0"/>
          </a:p>
          <a:p>
            <a:r>
              <a:rPr lang="ru-RU" altLang="ru-RU" sz="2000" dirty="0" smtClean="0"/>
              <a:t>…</a:t>
            </a:r>
            <a:endParaRPr lang="ru-RU" altLang="ru-RU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446853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600" y="698500"/>
            <a:ext cx="7899400" cy="1096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dirty="0" smtClean="0">
                <a:solidFill>
                  <a:srgbClr val="3C3C3C"/>
                </a:solidFill>
              </a:rPr>
              <a:t>Расширение номенклатуры процессов документооборота</a:t>
            </a:r>
            <a:endParaRPr lang="ru-RU" altLang="ru-RU" dirty="0" smtClean="0">
              <a:solidFill>
                <a:srgbClr val="3C3C3C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11860" y="3212976"/>
            <a:ext cx="2520280" cy="18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Прямая соединительная линия 4"/>
          <p:cNvCxnSpPr>
            <a:stCxn id="3" idx="1"/>
            <a:endCxn id="3" idx="3"/>
          </p:cNvCxnSpPr>
          <p:nvPr/>
        </p:nvCxnSpPr>
        <p:spPr>
          <a:xfrm>
            <a:off x="3311860" y="4113076"/>
            <a:ext cx="25202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71661" y="3507787"/>
            <a:ext cx="60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ДОУ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4349034"/>
            <a:ext cx="772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Архив</a:t>
            </a:r>
            <a:endParaRPr lang="en-US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8064" y="3877119"/>
            <a:ext cx="2016224" cy="149609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Договорной процесс</a:t>
            </a:r>
            <a:endParaRPr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50204" y="3903547"/>
            <a:ext cx="1989747" cy="14960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Специализированные процессы</a:t>
            </a:r>
            <a:endParaRPr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53744" y="2796999"/>
            <a:ext cx="2016224" cy="1496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ЮЗДО</a:t>
            </a:r>
            <a:endParaRPr lang="en-US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55885" y="2826508"/>
            <a:ext cx="2016224" cy="1496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Новые классы задач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234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2600" y="698500"/>
            <a:ext cx="7899400" cy="1096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dirty="0" smtClean="0">
                <a:solidFill>
                  <a:srgbClr val="3C3C3C"/>
                </a:solidFill>
              </a:rPr>
              <a:t>Новые классы задач</a:t>
            </a:r>
            <a:endParaRPr lang="ru-RU" altLang="ru-RU" dirty="0" smtClean="0">
              <a:solidFill>
                <a:srgbClr val="3C3C3C"/>
              </a:solidFill>
            </a:endParaRPr>
          </a:p>
        </p:txBody>
      </p:sp>
      <p:sp>
        <p:nvSpPr>
          <p:cNvPr id="22531" name="Текст 2"/>
          <p:cNvSpPr>
            <a:spLocks noGrp="1"/>
          </p:cNvSpPr>
          <p:nvPr>
            <p:ph type="body" sz="quarter" idx="10"/>
          </p:nvPr>
        </p:nvSpPr>
        <p:spPr bwMode="auto">
          <a:xfrm>
            <a:off x="406400" y="2081213"/>
            <a:ext cx="8201025" cy="4379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000" dirty="0" smtClean="0"/>
              <a:t>Ситуативное управление – корпоративная шина задач, </a:t>
            </a:r>
            <a:r>
              <a:rPr lang="en-US" altLang="ru-RU" sz="2000" dirty="0" smtClean="0"/>
              <a:t>Case Management</a:t>
            </a:r>
          </a:p>
          <a:p>
            <a:r>
              <a:rPr lang="ru-RU" altLang="ru-RU" sz="2000" dirty="0" smtClean="0"/>
              <a:t>Групповые взаимодействия – разработка контента в рабочих группах</a:t>
            </a:r>
          </a:p>
          <a:p>
            <a:r>
              <a:rPr lang="ru-RU" altLang="ru-RU" sz="2000" dirty="0" smtClean="0"/>
              <a:t>Процессное управления – </a:t>
            </a:r>
            <a:r>
              <a:rPr lang="en-US" altLang="ru-RU" sz="2000" dirty="0" smtClean="0"/>
              <a:t>BPM</a:t>
            </a:r>
            <a:r>
              <a:rPr lang="ru-RU" altLang="ru-RU" sz="2000" dirty="0" smtClean="0"/>
              <a:t> в рамках интегрированной СЭД</a:t>
            </a:r>
            <a:r>
              <a:rPr lang="en-US" altLang="ru-RU" sz="2000" dirty="0" smtClean="0"/>
              <a:t>/ECM</a:t>
            </a:r>
          </a:p>
          <a:p>
            <a:r>
              <a:rPr lang="ru-RU" altLang="ru-RU" sz="2000" dirty="0" smtClean="0"/>
              <a:t>ЮЗДО – безбумажное взаимодействие с контрагентами</a:t>
            </a:r>
            <a:endParaRPr lang="en-US" altLang="ru-RU" sz="2000" dirty="0" smtClean="0"/>
          </a:p>
          <a:p>
            <a:r>
              <a:rPr lang="ru-RU" altLang="ru-RU" sz="2000" dirty="0" smtClean="0"/>
              <a:t>…</a:t>
            </a:r>
            <a:endParaRPr lang="ru-RU" altLang="ru-RU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28752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csVision_new">
  <a:themeElements>
    <a:clrScheme name="Dv5">
      <a:dk1>
        <a:srgbClr val="262626"/>
      </a:dk1>
      <a:lt1>
        <a:srgbClr val="FFFFFF"/>
      </a:lt1>
      <a:dk2>
        <a:srgbClr val="00464C"/>
      </a:dk2>
      <a:lt2>
        <a:srgbClr val="00B26B"/>
      </a:lt2>
      <a:accent1>
        <a:srgbClr val="A6CE39"/>
      </a:accent1>
      <a:accent2>
        <a:srgbClr val="F05364"/>
      </a:accent2>
      <a:accent3>
        <a:srgbClr val="FEC020"/>
      </a:accent3>
      <a:accent4>
        <a:srgbClr val="FFF57C"/>
      </a:accent4>
      <a:accent5>
        <a:srgbClr val="DAEDEF"/>
      </a:accent5>
      <a:accent6>
        <a:srgbClr val="E37500"/>
      </a:accent6>
      <a:hlink>
        <a:srgbClr val="00645A"/>
      </a:hlink>
      <a:folHlink>
        <a:srgbClr val="00AC9C"/>
      </a:folHlink>
    </a:clrScheme>
    <a:fontScheme name="DV new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csVi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sVis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sVis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sVis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sVis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sVis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sVis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sVis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sVis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sVis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sVis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sVis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sVision 13">
        <a:dk1>
          <a:srgbClr val="000000"/>
        </a:dk1>
        <a:lt1>
          <a:srgbClr val="FFFFFF"/>
        </a:lt1>
        <a:dk2>
          <a:srgbClr val="00645A"/>
        </a:dk2>
        <a:lt2>
          <a:srgbClr val="808080"/>
        </a:lt2>
        <a:accent1>
          <a:srgbClr val="BBE0E3"/>
        </a:accent1>
        <a:accent2>
          <a:srgbClr val="FA82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37500"/>
        </a:accent6>
        <a:hlink>
          <a:srgbClr val="00645A"/>
        </a:hlink>
        <a:folHlink>
          <a:srgbClr val="00AC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sVision 14">
        <a:dk1>
          <a:srgbClr val="000000"/>
        </a:dk1>
        <a:lt1>
          <a:srgbClr val="FFFFFF"/>
        </a:lt1>
        <a:dk2>
          <a:srgbClr val="00645A"/>
        </a:dk2>
        <a:lt2>
          <a:srgbClr val="000000"/>
        </a:lt2>
        <a:accent1>
          <a:srgbClr val="BBE0E3"/>
        </a:accent1>
        <a:accent2>
          <a:srgbClr val="FA82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37500"/>
        </a:accent6>
        <a:hlink>
          <a:srgbClr val="00645A"/>
        </a:hlink>
        <a:folHlink>
          <a:srgbClr val="00AC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8779</TotalTime>
  <Words>862</Words>
  <Application>Microsoft Office PowerPoint</Application>
  <PresentationFormat>Экран (4:3)</PresentationFormat>
  <Paragraphs>104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Cambria</vt:lpstr>
      <vt:lpstr>Courier New</vt:lpstr>
      <vt:lpstr>Myriad Pro</vt:lpstr>
      <vt:lpstr>Wingdings</vt:lpstr>
      <vt:lpstr>DocsVision_new</vt:lpstr>
      <vt:lpstr>Повышение эффективности внедрения СЭД/ECM. Расширение контекстов использования</vt:lpstr>
      <vt:lpstr>Источники повышения Эффективности СЭД/ECM</vt:lpstr>
      <vt:lpstr>Современные СЭД/ECM платформы</vt:lpstr>
      <vt:lpstr>Расширение номенклатуры процессов документооборота</vt:lpstr>
      <vt:lpstr>Расширение номенклатуры процессов документооборота</vt:lpstr>
      <vt:lpstr>Расширение номенклатуры процессов документооборота</vt:lpstr>
      <vt:lpstr>Примеры специализированных процессов</vt:lpstr>
      <vt:lpstr>Расширение номенклатуры процессов документооборота</vt:lpstr>
      <vt:lpstr>Новые классы задач</vt:lpstr>
      <vt:lpstr>Повышение эффективности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«ДоксВижн» итоги и планы</dc:title>
  <dc:creator>Kuryanov.S</dc:creator>
  <cp:lastModifiedBy>Andreev Vladimir</cp:lastModifiedBy>
  <cp:revision>161</cp:revision>
  <dcterms:created xsi:type="dcterms:W3CDTF">2012-02-29T07:09:55Z</dcterms:created>
  <dcterms:modified xsi:type="dcterms:W3CDTF">2014-09-09T11:00:03Z</dcterms:modified>
</cp:coreProperties>
</file>