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72" r:id="rId3"/>
    <p:sldId id="291" r:id="rId4"/>
    <p:sldId id="281" r:id="rId5"/>
    <p:sldId id="289" r:id="rId6"/>
    <p:sldId id="292" r:id="rId7"/>
    <p:sldId id="280" r:id="rId8"/>
    <p:sldId id="283" r:id="rId9"/>
    <p:sldId id="290" r:id="rId10"/>
    <p:sldId id="287" r:id="rId11"/>
    <p:sldId id="279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ryanov Sergey" initials="K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6C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86323" autoAdjust="0"/>
  </p:normalViewPr>
  <p:slideViewPr>
    <p:cSldViewPr>
      <p:cViewPr varScale="1">
        <p:scale>
          <a:sx n="113" d="100"/>
          <a:sy n="113" d="100"/>
        </p:scale>
        <p:origin x="12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B291095-AE40-4543-99FE-5C155A7081DC}" type="datetimeFigureOut">
              <a:rPr lang="ru-RU"/>
              <a:pPr>
                <a:defRPr/>
              </a:pPr>
              <a:t>09.09.2014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F5A47E-84A0-4903-BD67-24D92C8D5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703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165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57681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48278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4148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14826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6611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069672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Docsvision 5 имеет открытые интерфейсы прикладного программирования (API), это позволяет сторонним разработчикам строить на базе платформы различные расширения и новые приложения. 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Шлюзы позвляют интегрироваться с другими системами, например, ….</a:t>
            </a:r>
          </a:p>
          <a:p>
            <a:r>
              <a:rPr lang="ru-RU" altLang="ru-RU" smtClean="0">
                <a:latin typeface="Arial" panose="020B0604020202020204" pitchFamily="34" charset="0"/>
              </a:rPr>
              <a:t>В состав Docsvision уже включен набор готовых шлюзов к наиболее распространенным системам (файловая система, электронная почта, Microsoft SharePoint, 1С:Предприятие и др.) При отсутствии шлюза в системе, можно сделать свой.</a:t>
            </a:r>
          </a:p>
          <a:p>
            <a:endParaRPr lang="ru-RU" altLang="ru-RU" smtClean="0">
              <a:latin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EF8AEC-292D-4100-B082-6A2A9629A876}" type="datetime1">
              <a:rPr lang="ru-RU" altLang="ru-RU" smtClean="0"/>
              <a:pPr>
                <a:spcBef>
                  <a:spcPct val="0"/>
                </a:spcBef>
              </a:pPr>
              <a:t>09.09.2014</a:t>
            </a:fld>
            <a:endParaRPr lang="ru-RU" altLang="ru-RU" smtClean="0"/>
          </a:p>
        </p:txBody>
      </p:sp>
      <p:sp>
        <p:nvSpPr>
          <p:cNvPr id="2355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AB6C78-4A66-4408-9C09-9849A7C328E9}" type="slidenum">
              <a:rPr lang="ru-RU" altLang="ru-RU" smtClean="0"/>
              <a:pPr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58495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">
    <p:bg>
      <p:bgPr>
        <a:gradFill rotWithShape="1">
          <a:gsLst>
            <a:gs pos="0">
              <a:srgbClr val="00464C"/>
            </a:gs>
            <a:gs pos="28000">
              <a:srgbClr val="00464C"/>
            </a:gs>
            <a:gs pos="80000">
              <a:srgbClr val="00B26B"/>
            </a:gs>
            <a:gs pos="100000">
              <a:srgbClr val="A6CE39"/>
            </a:gs>
          </a:gsLst>
          <a:lin ang="1914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5576888"/>
            <a:ext cx="27305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55" y="969171"/>
            <a:ext cx="7237948" cy="4215576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noFill/>
          <a:ln w="38100" cap="flat" cmpd="sng">
            <a:solidFill>
              <a:schemeClr val="bg1"/>
            </a:solidFill>
            <a:miter lim="800000"/>
          </a:ln>
          <a:effectLst/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0408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995363" y="6265863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600" b="1" baseline="-25000" smtClean="0">
                <a:solidFill>
                  <a:srgbClr val="3C3C3C"/>
                </a:solidFill>
              </a:rPr>
              <a:t>www.docsvision.com</a:t>
            </a:r>
            <a:endParaRPr lang="ru-RU" sz="1600" b="1" baseline="-25000" smtClean="0">
              <a:solidFill>
                <a:srgbClr val="3C3C3C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7088188" y="6291263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smtClean="0">
                <a:solidFill>
                  <a:srgbClr val="3C3C3C"/>
                </a:solidFill>
              </a:rPr>
              <a:t>Слайд: </a:t>
            </a:r>
            <a:fld id="{FEC79579-6CC7-41C0-BFFA-24657CAFEA76}" type="slidenum">
              <a:rPr lang="en-US" sz="1000" b="1" smtClean="0">
                <a:solidFill>
                  <a:srgbClr val="3C3C3C"/>
                </a:solidFill>
              </a:rPr>
              <a:pPr algn="ctr" eaLnBrk="1" hangingPunct="1">
                <a:defRPr/>
              </a:pPr>
              <a:t>‹#›</a:t>
            </a:fld>
            <a:endParaRPr lang="ru-RU" sz="1000" b="1" smtClean="0">
              <a:solidFill>
                <a:srgbClr val="3C3C3C"/>
              </a:solidFill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5368925"/>
            <a:ext cx="2995613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3958" y="1051035"/>
            <a:ext cx="7033342" cy="4096408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  <a:gs pos="31000">
                <a:schemeClr val="bg2"/>
              </a:gs>
            </a:gsLst>
            <a:lin ang="20040000" scaled="0"/>
          </a:gradFill>
          <a:effectLst/>
        </p:spPr>
        <p:txBody>
          <a:bodyPr/>
          <a:lstStyle>
            <a:lvl1pPr marL="36576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2189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baseline="-25000" smtClean="0">
                <a:solidFill>
                  <a:srgbClr val="3C3C3C"/>
                </a:solidFill>
              </a:rPr>
              <a:t>www.docsvision.com</a:t>
            </a:r>
            <a:endParaRPr lang="ru-RU" sz="1600" b="1" baseline="-25000" smtClean="0">
              <a:solidFill>
                <a:srgbClr val="3C3C3C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smtClean="0">
                <a:solidFill>
                  <a:srgbClr val="3C3C3C"/>
                </a:solidFill>
              </a:rPr>
              <a:t>Слайд: </a:t>
            </a:r>
            <a:fld id="{378AB1A4-DA3E-42CB-935F-1C3230C1E4FC}" type="slidenum">
              <a:rPr lang="en-US" sz="1000" b="1" smtClean="0">
                <a:solidFill>
                  <a:srgbClr val="3C3C3C"/>
                </a:solidFill>
              </a:rPr>
              <a:pPr algn="ctr" eaLnBrk="1" hangingPunct="1">
                <a:defRPr/>
              </a:pPr>
              <a:t>‹#›</a:t>
            </a:fld>
            <a:endParaRPr lang="ru-RU" sz="1000" b="1" smtClean="0">
              <a:solidFill>
                <a:srgbClr val="3C3C3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1438" y="1493838"/>
            <a:ext cx="9372601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smtClean="0"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3201" y="699159"/>
            <a:ext cx="7898799" cy="633534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491912" y="1708351"/>
            <a:ext cx="8201539" cy="4547305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827683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baseline="-25000" smtClean="0">
                <a:solidFill>
                  <a:srgbClr val="3C3C3C"/>
                </a:solidFill>
              </a:rPr>
              <a:t>www.docsvision.com</a:t>
            </a:r>
            <a:endParaRPr lang="ru-RU" sz="1600" b="1" baseline="-25000" smtClean="0">
              <a:solidFill>
                <a:srgbClr val="3C3C3C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smtClean="0">
                <a:solidFill>
                  <a:srgbClr val="3C3C3C"/>
                </a:solidFill>
              </a:rPr>
              <a:t>Слайд: </a:t>
            </a:r>
            <a:fld id="{D8CF8770-48C4-4277-8378-AC9B9790194B}" type="slidenum">
              <a:rPr lang="en-US" sz="1000" b="1" smtClean="0">
                <a:solidFill>
                  <a:srgbClr val="3C3C3C"/>
                </a:solidFill>
              </a:rPr>
              <a:pPr algn="ctr" eaLnBrk="1" hangingPunct="1">
                <a:defRPr/>
              </a:pPr>
              <a:t>‹#›</a:t>
            </a:fld>
            <a:endParaRPr lang="ru-RU" sz="1000" b="1" smtClean="0">
              <a:solidFill>
                <a:srgbClr val="3C3C3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1438" y="1887538"/>
            <a:ext cx="9372601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smtClean="0"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3201" y="699158"/>
            <a:ext cx="7898799" cy="1096359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491912" y="2049517"/>
            <a:ext cx="8201539" cy="4206139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27809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baseline="-25000" smtClean="0">
                <a:solidFill>
                  <a:srgbClr val="3C3C3C"/>
                </a:solidFill>
              </a:rPr>
              <a:t>www.docsvision.com</a:t>
            </a:r>
            <a:endParaRPr lang="ru-RU" sz="1600" b="1" baseline="-25000" smtClean="0">
              <a:solidFill>
                <a:srgbClr val="3C3C3C"/>
              </a:solidFill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smtClean="0">
                <a:solidFill>
                  <a:srgbClr val="3C3C3C"/>
                </a:solidFill>
              </a:rPr>
              <a:t>Слайд: </a:t>
            </a:r>
            <a:fld id="{B71C6A9F-167C-4ECC-8347-1BE2BC9FE333}" type="slidenum">
              <a:rPr lang="en-US" sz="1000" b="1" smtClean="0">
                <a:solidFill>
                  <a:srgbClr val="3C3C3C"/>
                </a:solidFill>
              </a:rPr>
              <a:pPr algn="ctr" eaLnBrk="1" hangingPunct="1">
                <a:defRPr/>
              </a:pPr>
              <a:t>‹#›</a:t>
            </a:fld>
            <a:endParaRPr lang="ru-RU" sz="1000" b="1" smtClean="0">
              <a:solidFill>
                <a:srgbClr val="3C3C3C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smtClean="0"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67005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">
    <p:bg>
      <p:bgPr>
        <a:gradFill rotWithShape="1">
          <a:gsLst>
            <a:gs pos="0">
              <a:srgbClr val="00464C"/>
            </a:gs>
            <a:gs pos="28999">
              <a:srgbClr val="00B26B"/>
            </a:gs>
            <a:gs pos="100000">
              <a:srgbClr val="A6CE39"/>
            </a:gs>
          </a:gsLst>
          <a:lin ang="2034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3405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814"/>
            <a:ext cx="8229600" cy="10128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83985-B9C9-431F-B2AD-9AE144DBA92C}" type="datetimeFigureOut">
              <a:rPr lang="ru-RU"/>
              <a:pPr>
                <a:defRPr/>
              </a:pPr>
              <a:t>09.09.2014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19863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8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hlink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550" y="969963"/>
            <a:ext cx="7237413" cy="421481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Повышение эффективности внедрения СЭД</a:t>
            </a:r>
            <a:r>
              <a:rPr lang="en-US" sz="4000" dirty="0" smtClean="0"/>
              <a:t>/ECM</a:t>
            </a:r>
            <a:r>
              <a:rPr lang="ru-RU" sz="4000" dirty="0" smtClean="0"/>
              <a:t>. Расширение контекстов использования</a:t>
            </a:r>
            <a:endParaRPr lang="ru-RU" sz="4000" b="1" dirty="0">
              <a:latin typeface="Myriad Pro" pitchFamily="34" charset="0"/>
            </a:endParaRP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4590592" y="5589240"/>
            <a:ext cx="39605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chemeClr val="bg1"/>
                </a:solidFill>
              </a:rPr>
              <a:t>Владимир Андреев, </a:t>
            </a:r>
            <a:r>
              <a:rPr lang="ru-RU" altLang="ru-RU" dirty="0" smtClean="0">
                <a:solidFill>
                  <a:schemeClr val="bg1"/>
                </a:solidFill>
              </a:rPr>
              <a:t>президент компании «</a:t>
            </a:r>
            <a:r>
              <a:rPr lang="ru-RU" altLang="ru-RU" dirty="0" err="1" smtClean="0">
                <a:solidFill>
                  <a:schemeClr val="bg1"/>
                </a:solidFill>
              </a:rPr>
              <a:t>ДоксВижн</a:t>
            </a:r>
            <a:r>
              <a:rPr lang="ru-RU" altLang="ru-RU" dirty="0" smtClean="0">
                <a:solidFill>
                  <a:schemeClr val="bg1"/>
                </a:solidFill>
              </a:rPr>
              <a:t>»</a:t>
            </a:r>
            <a:endParaRPr lang="ru-RU" alt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Повышение эффективности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22531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06400" y="2081213"/>
            <a:ext cx="8201025" cy="4379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/>
              <a:t>Лучшая утилизация приобретенного ПО</a:t>
            </a:r>
          </a:p>
          <a:p>
            <a:r>
              <a:rPr lang="ru-RU" altLang="ru-RU" dirty="0" smtClean="0"/>
              <a:t>Сокращение издержек на:</a:t>
            </a:r>
          </a:p>
          <a:p>
            <a:pPr lvl="1"/>
            <a:r>
              <a:rPr lang="ru-RU" altLang="ru-RU" sz="1600" dirty="0" smtClean="0"/>
              <a:t>Обучение персонала</a:t>
            </a:r>
          </a:p>
          <a:p>
            <a:pPr lvl="1"/>
            <a:r>
              <a:rPr lang="ru-RU" altLang="ru-RU" sz="1600" dirty="0" smtClean="0"/>
              <a:t>Администрирование</a:t>
            </a:r>
          </a:p>
          <a:p>
            <a:pPr lvl="1"/>
            <a:r>
              <a:rPr lang="ru-RU" altLang="ru-RU" sz="1600" dirty="0" smtClean="0"/>
              <a:t>Разработка</a:t>
            </a:r>
          </a:p>
          <a:p>
            <a:pPr lvl="1"/>
            <a:r>
              <a:rPr lang="ru-RU" altLang="ru-RU" sz="1600" dirty="0" smtClean="0"/>
              <a:t>Инфраструктура</a:t>
            </a:r>
          </a:p>
          <a:p>
            <a:endParaRPr lang="ru-RU" altLang="ru-RU" sz="2200" dirty="0" smtClean="0"/>
          </a:p>
          <a:p>
            <a:pPr marL="0" indent="0" algn="ctr">
              <a:buNone/>
            </a:pPr>
            <a:r>
              <a:rPr lang="ru-RU" altLang="ru-RU" sz="2200" dirty="0" smtClean="0">
                <a:solidFill>
                  <a:srgbClr val="FF0000"/>
                </a:solidFill>
              </a:rPr>
              <a:t>Фундаментальное повышение эффективности при переходе к </a:t>
            </a:r>
            <a:r>
              <a:rPr lang="ru-RU" altLang="ru-RU" sz="2200" smtClean="0">
                <a:solidFill>
                  <a:srgbClr val="FF0000"/>
                </a:solidFill>
              </a:rPr>
              <a:t>безбумажным процессам!!!</a:t>
            </a:r>
            <a:endParaRPr lang="ru-RU" altLang="ru-RU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095058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564904"/>
            <a:ext cx="67810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Спасибо за внимание!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85608" y="4437112"/>
            <a:ext cx="73611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chemeClr val="bg1"/>
                </a:solidFill>
              </a:rPr>
              <a:t>Владимир Андреев, </a:t>
            </a:r>
            <a:r>
              <a:rPr lang="ru-RU" altLang="ru-RU" sz="2400" dirty="0" smtClean="0">
                <a:solidFill>
                  <a:schemeClr val="bg1"/>
                </a:solidFill>
              </a:rPr>
              <a:t>президент компании «</a:t>
            </a:r>
            <a:r>
              <a:rPr lang="ru-RU" altLang="ru-RU" sz="2400" dirty="0" err="1" smtClean="0">
                <a:solidFill>
                  <a:schemeClr val="bg1"/>
                </a:solidFill>
              </a:rPr>
              <a:t>ДоксВижн</a:t>
            </a:r>
            <a:r>
              <a:rPr lang="ru-RU" altLang="ru-RU" sz="2400" dirty="0" smtClean="0">
                <a:solidFill>
                  <a:schemeClr val="bg1"/>
                </a:solidFill>
              </a:rPr>
              <a:t>»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09704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 smtClean="0">
                <a:solidFill>
                  <a:srgbClr val="3C3C3C"/>
                </a:solidFill>
              </a:rPr>
              <a:t>Источники повышения Эффективности СЭД</a:t>
            </a:r>
            <a:r>
              <a:rPr lang="en-US" altLang="en-US" dirty="0" smtClean="0">
                <a:solidFill>
                  <a:srgbClr val="3C3C3C"/>
                </a:solidFill>
              </a:rPr>
              <a:t>/</a:t>
            </a:r>
            <a:r>
              <a:rPr lang="en-US" altLang="en-US" dirty="0" smtClean="0">
                <a:solidFill>
                  <a:srgbClr val="3C3C3C"/>
                </a:solidFill>
              </a:rPr>
              <a:t>ECM</a:t>
            </a:r>
            <a:endParaRPr lang="ru-RU" altLang="en-US" dirty="0" smtClean="0">
              <a:solidFill>
                <a:srgbClr val="3C3C3C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/>
        </p:nvSpPr>
        <p:spPr>
          <a:xfrm>
            <a:off x="482600" y="2049517"/>
            <a:ext cx="8202613" cy="4087758"/>
          </a:xfrm>
          <a:prstGeom prst="rect">
            <a:avLst/>
          </a:prstGeom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ru-RU" altLang="en-US" sz="2200" dirty="0">
                <a:latin typeface="Calibri" panose="020F0502020204030204" pitchFamily="34" charset="0"/>
              </a:rPr>
              <a:t>Снижение издержек на поддержку внедренных процессов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ru-RU" altLang="en-US" sz="2200" dirty="0" smtClean="0">
                <a:latin typeface="Calibri" panose="020F0502020204030204" pitchFamily="34" charset="0"/>
              </a:rPr>
              <a:t>Повышение охвата пользователей – 100 отказ от бумаги во внутренних процессах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ru-RU" altLang="en-US" sz="2200" dirty="0" smtClean="0">
                <a:latin typeface="Calibri" panose="020F0502020204030204" pitchFamily="34" charset="0"/>
              </a:rPr>
              <a:t>Оптимизация автоматизированных процессов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ru-RU" altLang="en-US" sz="2200" dirty="0" smtClean="0">
                <a:latin typeface="Calibri" panose="020F0502020204030204" pitchFamily="34" charset="0"/>
              </a:rPr>
              <a:t>…</a:t>
            </a:r>
            <a:endParaRPr lang="ru-RU" altLang="en-US" sz="22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ru-RU" altLang="en-US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Расширение контекстов использования платформы для автоматизации смежных задач</a:t>
            </a:r>
            <a:endParaRPr lang="ru-RU" altLang="en-US" sz="22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endParaRPr lang="ru-RU" altLang="en-US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432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Современные СЭД</a:t>
            </a:r>
            <a:r>
              <a:rPr lang="en-US" altLang="ru-RU" dirty="0" smtClean="0">
                <a:solidFill>
                  <a:srgbClr val="3C3C3C"/>
                </a:solidFill>
              </a:rPr>
              <a:t>/</a:t>
            </a:r>
            <a:r>
              <a:rPr lang="en-US" altLang="ru-RU" dirty="0" smtClean="0">
                <a:solidFill>
                  <a:srgbClr val="3C3C3C"/>
                </a:solidFill>
              </a:rPr>
              <a:t>ECM</a:t>
            </a:r>
            <a:r>
              <a:rPr lang="ru-RU" altLang="ru-RU" dirty="0" smtClean="0">
                <a:solidFill>
                  <a:srgbClr val="3C3C3C"/>
                </a:solidFill>
              </a:rPr>
              <a:t> платформы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22531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06400" y="2081213"/>
            <a:ext cx="8201025" cy="4379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dirty="0" smtClean="0"/>
              <a:t>Богатый опыт применения в разнообразных типах задач</a:t>
            </a:r>
          </a:p>
          <a:p>
            <a:r>
              <a:rPr lang="ru-RU" altLang="ru-RU" sz="2000" dirty="0"/>
              <a:t>Интеграция разнообразных инструментов</a:t>
            </a:r>
          </a:p>
          <a:p>
            <a:pPr lvl="1"/>
            <a:r>
              <a:rPr lang="en-US" altLang="ru-RU" sz="1400" dirty="0"/>
              <a:t>BPM</a:t>
            </a:r>
          </a:p>
          <a:p>
            <a:pPr lvl="1"/>
            <a:r>
              <a:rPr lang="en-US" altLang="ru-RU" sz="1400" dirty="0"/>
              <a:t>Groupware</a:t>
            </a:r>
          </a:p>
          <a:p>
            <a:pPr lvl="1"/>
            <a:r>
              <a:rPr lang="en-US" altLang="ru-RU" sz="1400" dirty="0" smtClean="0"/>
              <a:t>Mobile</a:t>
            </a:r>
          </a:p>
          <a:p>
            <a:pPr lvl="1"/>
            <a:r>
              <a:rPr lang="en-US" altLang="ru-RU" sz="1400" dirty="0" smtClean="0"/>
              <a:t>Capturing</a:t>
            </a:r>
          </a:p>
          <a:p>
            <a:pPr lvl="1"/>
            <a:r>
              <a:rPr lang="ru-RU" altLang="ru-RU" sz="1400" dirty="0" smtClean="0"/>
              <a:t>…</a:t>
            </a:r>
            <a:endParaRPr lang="en-US" altLang="ru-RU" sz="1400" dirty="0"/>
          </a:p>
          <a:p>
            <a:r>
              <a:rPr lang="ru-RU" altLang="ru-RU" sz="2000" dirty="0" smtClean="0"/>
              <a:t>Богатый инструментарий настройки и разработки</a:t>
            </a:r>
          </a:p>
          <a:p>
            <a:r>
              <a:rPr lang="ru-RU" altLang="ru-RU" sz="2000" dirty="0" smtClean="0"/>
              <a:t>Богатые средства интеграция с другими прикладными задачами</a:t>
            </a:r>
          </a:p>
          <a:p>
            <a:r>
              <a:rPr lang="ru-RU" altLang="ru-RU" sz="2000" dirty="0" smtClean="0"/>
              <a:t>Опытные разработчики, партнерские сети</a:t>
            </a:r>
          </a:p>
          <a:p>
            <a:pPr lvl="1"/>
            <a:endParaRPr lang="ru-RU" altLang="ru-RU" sz="1400" dirty="0" smtClean="0"/>
          </a:p>
          <a:p>
            <a:pPr marL="0" indent="0">
              <a:buNone/>
            </a:pP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651470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Расширение номенклатуры процессов документооборота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11860" y="3212976"/>
            <a:ext cx="2520280" cy="1800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3"/>
          </p:cNvCxnSpPr>
          <p:nvPr/>
        </p:nvCxnSpPr>
        <p:spPr>
          <a:xfrm>
            <a:off x="3311860" y="4113076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71661" y="3507787"/>
            <a:ext cx="60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ДОУ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4349034"/>
            <a:ext cx="772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Архив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59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Расширение номенклатуры процессов документооборота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11860" y="3212976"/>
            <a:ext cx="2520280" cy="1800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3"/>
          </p:cNvCxnSpPr>
          <p:nvPr/>
        </p:nvCxnSpPr>
        <p:spPr>
          <a:xfrm>
            <a:off x="3311860" y="4113076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71661" y="3507787"/>
            <a:ext cx="60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ДОУ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4349034"/>
            <a:ext cx="772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Архив</a:t>
            </a:r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3877119"/>
            <a:ext cx="2016224" cy="14960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Договорной процесс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06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Расширение номенклатуры процессов документооборота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11860" y="3212976"/>
            <a:ext cx="2520280" cy="1800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3"/>
          </p:cNvCxnSpPr>
          <p:nvPr/>
        </p:nvCxnSpPr>
        <p:spPr>
          <a:xfrm>
            <a:off x="3311860" y="4113076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71661" y="3507787"/>
            <a:ext cx="60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ДОУ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4349034"/>
            <a:ext cx="772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Архив</a:t>
            </a:r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3877119"/>
            <a:ext cx="2016224" cy="149609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Договорной процесс</a:t>
            </a:r>
            <a:endParaRPr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50204" y="3903547"/>
            <a:ext cx="1989747" cy="14960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Специализированные процессы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29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Примеры специализированных процессов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22531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06400" y="2081213"/>
            <a:ext cx="8201025" cy="4379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dirty="0" smtClean="0"/>
              <a:t>Управление проектно-конструкторской </a:t>
            </a:r>
            <a:r>
              <a:rPr lang="ru-RU" altLang="ru-RU" sz="2000" dirty="0" smtClean="0"/>
              <a:t>документацией, процесс формирование плана проекта, подготовка смет…  (строительство)</a:t>
            </a:r>
            <a:endParaRPr lang="ru-RU" altLang="ru-RU" sz="2000" dirty="0" smtClean="0"/>
          </a:p>
          <a:p>
            <a:r>
              <a:rPr lang="ru-RU" altLang="ru-RU" sz="2000" dirty="0" smtClean="0"/>
              <a:t>Управление персональными досье </a:t>
            </a:r>
            <a:r>
              <a:rPr lang="ru-RU" altLang="ru-RU" sz="2000" dirty="0" smtClean="0"/>
              <a:t>пользователей, процесс валютного контроля, процесс выдачи кредита малым компаниям… (Банк)</a:t>
            </a:r>
            <a:endParaRPr lang="ru-RU" altLang="ru-RU" sz="2000" dirty="0" smtClean="0"/>
          </a:p>
          <a:p>
            <a:r>
              <a:rPr lang="ru-RU" altLang="ru-RU" sz="2000" dirty="0" smtClean="0"/>
              <a:t>Управление </a:t>
            </a:r>
            <a:r>
              <a:rPr lang="ru-RU" altLang="ru-RU" sz="2000" dirty="0" smtClean="0"/>
              <a:t>депозитарными счетами </a:t>
            </a:r>
            <a:r>
              <a:rPr lang="ru-RU" altLang="ru-RU" sz="2000" dirty="0" smtClean="0"/>
              <a:t>пользователей… (Финансовая)</a:t>
            </a:r>
            <a:endParaRPr lang="ru-RU" altLang="ru-RU" sz="2000" dirty="0" smtClean="0"/>
          </a:p>
          <a:p>
            <a:r>
              <a:rPr lang="ru-RU" altLang="en-US" sz="2000" dirty="0" smtClean="0"/>
              <a:t>Управление процессом подключения </a:t>
            </a:r>
            <a:r>
              <a:rPr lang="ru-RU" altLang="en-US" sz="2000" dirty="0" smtClean="0"/>
              <a:t>мощностей… (Энергетика)</a:t>
            </a:r>
          </a:p>
          <a:p>
            <a:r>
              <a:rPr lang="ru-RU" altLang="en-US" sz="2000" dirty="0" smtClean="0"/>
              <a:t>Управление счетами фактурами и накладными… (</a:t>
            </a:r>
            <a:r>
              <a:rPr lang="ru-RU" altLang="en-US" sz="2000" dirty="0" err="1" smtClean="0"/>
              <a:t>Ретейл</a:t>
            </a:r>
            <a:r>
              <a:rPr lang="ru-RU" altLang="en-US" sz="2000" dirty="0" smtClean="0"/>
              <a:t>)</a:t>
            </a:r>
            <a:endParaRPr lang="ru-RU" altLang="en-US" sz="2000" dirty="0" smtClean="0"/>
          </a:p>
          <a:p>
            <a:r>
              <a:rPr lang="ru-RU" altLang="ru-RU" sz="2000" dirty="0" smtClean="0"/>
              <a:t>Управление ходом исполнения федеральных </a:t>
            </a:r>
            <a:r>
              <a:rPr lang="ru-RU" altLang="ru-RU" sz="2000" dirty="0" smtClean="0"/>
              <a:t>программ</a:t>
            </a:r>
            <a:r>
              <a:rPr lang="ru-RU" altLang="ru-RU" sz="2000" dirty="0"/>
              <a:t>, </a:t>
            </a:r>
            <a:r>
              <a:rPr lang="ru-RU" altLang="ru-RU" sz="2000" dirty="0" smtClean="0"/>
              <a:t>контроль </a:t>
            </a:r>
            <a:r>
              <a:rPr lang="ru-RU" altLang="ru-RU" sz="2000" dirty="0"/>
              <a:t>хода </a:t>
            </a:r>
            <a:r>
              <a:rPr lang="ru-RU" altLang="ru-RU" sz="2000" dirty="0" smtClean="0"/>
              <a:t>проектов, учет обращения граждан…</a:t>
            </a:r>
            <a:r>
              <a:rPr lang="ru-RU" altLang="ru-RU" sz="2000" dirty="0" smtClean="0"/>
              <a:t>(Гос.)</a:t>
            </a:r>
            <a:endParaRPr lang="ru-RU" altLang="ru-RU" sz="2000" dirty="0" smtClean="0"/>
          </a:p>
          <a:p>
            <a:r>
              <a:rPr lang="ru-RU" altLang="ru-RU" sz="2000" dirty="0" smtClean="0"/>
              <a:t>Управление доверенностями, </a:t>
            </a:r>
            <a:r>
              <a:rPr lang="ru-RU" altLang="ru-RU" sz="2000" dirty="0"/>
              <a:t>претенциозно исковая </a:t>
            </a:r>
            <a:r>
              <a:rPr lang="ru-RU" altLang="ru-RU" sz="2000" dirty="0" smtClean="0"/>
              <a:t>работа, управление совещаниями… </a:t>
            </a:r>
            <a:r>
              <a:rPr lang="ru-RU" altLang="ru-RU" sz="2000" dirty="0"/>
              <a:t>(…)</a:t>
            </a:r>
            <a:endParaRPr lang="ru-RU" altLang="ru-RU" sz="2000" dirty="0" smtClean="0"/>
          </a:p>
          <a:p>
            <a:r>
              <a:rPr lang="ru-RU" altLang="ru-RU" sz="2000" dirty="0" smtClean="0"/>
              <a:t>…</a:t>
            </a:r>
            <a:endParaRPr lang="ru-RU" altLang="ru-RU" sz="2000" dirty="0" smtClean="0"/>
          </a:p>
          <a:p>
            <a:pPr marL="0" indent="0">
              <a:buNone/>
            </a:pP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446853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Расширение номенклатуры процессов документооборота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11860" y="3212976"/>
            <a:ext cx="2520280" cy="1800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3"/>
          </p:cNvCxnSpPr>
          <p:nvPr/>
        </p:nvCxnSpPr>
        <p:spPr>
          <a:xfrm>
            <a:off x="3311860" y="4113076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71661" y="3507787"/>
            <a:ext cx="60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ДОУ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4349034"/>
            <a:ext cx="772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Архив</a:t>
            </a:r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3877119"/>
            <a:ext cx="2016224" cy="149609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Договорной процесс</a:t>
            </a:r>
            <a:endParaRPr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50204" y="3903547"/>
            <a:ext cx="1989747" cy="14960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Специализированные процессы</a:t>
            </a:r>
            <a:endParaRPr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3744" y="2796999"/>
            <a:ext cx="2016224" cy="14960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ЮЗДО</a:t>
            </a:r>
            <a:endParaRPr lang="en-US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55885" y="2826508"/>
            <a:ext cx="2016224" cy="14960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Новые классы задач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34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10969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altLang="ru-RU" dirty="0" smtClean="0">
                <a:solidFill>
                  <a:srgbClr val="3C3C3C"/>
                </a:solidFill>
              </a:rPr>
              <a:t>Новые классы задач</a:t>
            </a:r>
            <a:endParaRPr lang="ru-RU" altLang="ru-RU" dirty="0" smtClean="0">
              <a:solidFill>
                <a:srgbClr val="3C3C3C"/>
              </a:solidFill>
            </a:endParaRPr>
          </a:p>
        </p:txBody>
      </p:sp>
      <p:sp>
        <p:nvSpPr>
          <p:cNvPr id="22531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06400" y="2081213"/>
            <a:ext cx="8201025" cy="4379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dirty="0" smtClean="0"/>
              <a:t>Ситуативное управление – корпоративная шина задач, </a:t>
            </a:r>
            <a:r>
              <a:rPr lang="en-US" altLang="ru-RU" sz="2000" dirty="0" smtClean="0"/>
              <a:t>Case Management</a:t>
            </a:r>
          </a:p>
          <a:p>
            <a:r>
              <a:rPr lang="ru-RU" altLang="ru-RU" sz="2000" dirty="0" smtClean="0"/>
              <a:t>Групповые взаимодействия – разработка контента в рабочих группах</a:t>
            </a:r>
          </a:p>
          <a:p>
            <a:r>
              <a:rPr lang="ru-RU" altLang="ru-RU" sz="2000" dirty="0" smtClean="0"/>
              <a:t>Процессное управления – </a:t>
            </a:r>
            <a:r>
              <a:rPr lang="en-US" altLang="ru-RU" sz="2000" dirty="0" smtClean="0"/>
              <a:t>BPM</a:t>
            </a:r>
            <a:r>
              <a:rPr lang="ru-RU" altLang="ru-RU" sz="2000" dirty="0" smtClean="0"/>
              <a:t> в рамках интегрированной СЭД</a:t>
            </a:r>
            <a:r>
              <a:rPr lang="en-US" altLang="ru-RU" sz="2000" dirty="0" smtClean="0"/>
              <a:t>/ECM</a:t>
            </a:r>
          </a:p>
          <a:p>
            <a:r>
              <a:rPr lang="ru-RU" altLang="ru-RU" sz="2000" dirty="0" smtClean="0"/>
              <a:t>ЮЗДО – безбумажное взаимодействие с контрагентами</a:t>
            </a:r>
            <a:endParaRPr lang="en-US" altLang="ru-RU" sz="2000" dirty="0" smtClean="0"/>
          </a:p>
          <a:p>
            <a:r>
              <a:rPr lang="ru-RU" altLang="ru-RU" sz="2000" dirty="0" smtClean="0"/>
              <a:t>…</a:t>
            </a:r>
            <a:endParaRPr lang="ru-RU" altLang="ru-RU" sz="2000" dirty="0" smtClean="0"/>
          </a:p>
          <a:p>
            <a:pPr marL="0" indent="0">
              <a:buNone/>
            </a:pP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28752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csVision_new">
  <a:themeElements>
    <a:clrScheme name="Dv5">
      <a:dk1>
        <a:srgbClr val="262626"/>
      </a:dk1>
      <a:lt1>
        <a:srgbClr val="FFFFFF"/>
      </a:lt1>
      <a:dk2>
        <a:srgbClr val="00464C"/>
      </a:dk2>
      <a:lt2>
        <a:srgbClr val="00B26B"/>
      </a:lt2>
      <a:accent1>
        <a:srgbClr val="A6CE39"/>
      </a:accent1>
      <a:accent2>
        <a:srgbClr val="F05364"/>
      </a:accent2>
      <a:accent3>
        <a:srgbClr val="FEC020"/>
      </a:accent3>
      <a:accent4>
        <a:srgbClr val="FFF57C"/>
      </a:accent4>
      <a:accent5>
        <a:srgbClr val="DAEDEF"/>
      </a:accent5>
      <a:accent6>
        <a:srgbClr val="E37500"/>
      </a:accent6>
      <a:hlink>
        <a:srgbClr val="00645A"/>
      </a:hlink>
      <a:folHlink>
        <a:srgbClr val="00AC9C"/>
      </a:folHlink>
    </a:clrScheme>
    <a:fontScheme name="DV new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ocsVi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3">
        <a:dk1>
          <a:srgbClr val="000000"/>
        </a:dk1>
        <a:lt1>
          <a:srgbClr val="FFFFFF"/>
        </a:lt1>
        <a:dk2>
          <a:srgbClr val="00645A"/>
        </a:dk2>
        <a:lt2>
          <a:srgbClr val="80808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14">
        <a:dk1>
          <a:srgbClr val="000000"/>
        </a:dk1>
        <a:lt1>
          <a:srgbClr val="FFFFFF"/>
        </a:lt1>
        <a:dk2>
          <a:srgbClr val="00645A"/>
        </a:dk2>
        <a:lt2>
          <a:srgbClr val="00000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8779</TotalTime>
  <Words>862</Words>
  <Application>Microsoft Office PowerPoint</Application>
  <PresentationFormat>Экран (4:3)</PresentationFormat>
  <Paragraphs>104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ＭＳ Ｐゴシック</vt:lpstr>
      <vt:lpstr>ＭＳ Ｐゴシック</vt:lpstr>
      <vt:lpstr>Arial</vt:lpstr>
      <vt:lpstr>Calibri</vt:lpstr>
      <vt:lpstr>Cambria</vt:lpstr>
      <vt:lpstr>Courier New</vt:lpstr>
      <vt:lpstr>Myriad Pro</vt:lpstr>
      <vt:lpstr>Wingdings</vt:lpstr>
      <vt:lpstr>DocsVision_new</vt:lpstr>
      <vt:lpstr>Повышение эффективности внедрения СЭД/ECM. Расширение контекстов использования</vt:lpstr>
      <vt:lpstr>Источники повышения Эффективности СЭД/ECM</vt:lpstr>
      <vt:lpstr>Современные СЭД/ECM платформы</vt:lpstr>
      <vt:lpstr>Расширение номенклатуры процессов документооборота</vt:lpstr>
      <vt:lpstr>Расширение номенклатуры процессов документооборота</vt:lpstr>
      <vt:lpstr>Расширение номенклатуры процессов документооборота</vt:lpstr>
      <vt:lpstr>Примеры специализированных процессов</vt:lpstr>
      <vt:lpstr>Расширение номенклатуры процессов документооборота</vt:lpstr>
      <vt:lpstr>Новые классы задач</vt:lpstr>
      <vt:lpstr>Повышение эффективности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Маркетинг «ДоксВижн» итоги и планы</dc:title>
  <dc:creator>Kuryanov.S</dc:creator>
  <cp:lastModifiedBy>Andreev Vladimir</cp:lastModifiedBy>
  <cp:revision>161</cp:revision>
  <dcterms:created xsi:type="dcterms:W3CDTF">2012-02-29T07:09:55Z</dcterms:created>
  <dcterms:modified xsi:type="dcterms:W3CDTF">2014-09-09T11:00:03Z</dcterms:modified>
</cp:coreProperties>
</file>