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7" r:id="rId1"/>
    <p:sldMasterId id="2147483648" r:id="rId2"/>
    <p:sldMasterId id="2147483669" r:id="rId3"/>
  </p:sldMasterIdLst>
  <p:notesMasterIdLst>
    <p:notesMasterId r:id="rId14"/>
  </p:notesMasterIdLst>
  <p:sldIdLst>
    <p:sldId id="256" r:id="rId4"/>
    <p:sldId id="289" r:id="rId5"/>
    <p:sldId id="295" r:id="rId6"/>
    <p:sldId id="258" r:id="rId7"/>
    <p:sldId id="298" r:id="rId8"/>
    <p:sldId id="300" r:id="rId9"/>
    <p:sldId id="301" r:id="rId10"/>
    <p:sldId id="299" r:id="rId11"/>
    <p:sldId id="303" r:id="rId12"/>
    <p:sldId id="260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EBFAC8B-0B21-44F5-862D-7A036FFD2DAC}">
          <p14:sldIdLst>
            <p14:sldId id="256"/>
            <p14:sldId id="289"/>
            <p14:sldId id="295"/>
            <p14:sldId id="258"/>
            <p14:sldId id="298"/>
            <p14:sldId id="300"/>
            <p14:sldId id="301"/>
            <p14:sldId id="299"/>
            <p14:sldId id="303"/>
          </p14:sldIdLst>
        </p14:section>
        <p14:section name="Раздел без заголовка" id="{180D7743-55B1-4F87-B976-AB9AD6EDA4C9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0070C0"/>
    <a:srgbClr val="3F73B9"/>
    <a:srgbClr val="6C6C6C"/>
    <a:srgbClr val="325B92"/>
    <a:srgbClr val="C8CACA"/>
    <a:srgbClr val="D3D4D4"/>
    <a:srgbClr val="30578C"/>
    <a:srgbClr val="F9F9F9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2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108" y="390"/>
      </p:cViewPr>
      <p:guideLst>
        <p:guide orient="horz" pos="1071"/>
        <p:guide pos="3840"/>
        <p:guide orient="horz" pos="22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901698590531262E-2"/>
          <c:y val="0.1781007075096229"/>
          <c:w val="0.95952294904228408"/>
          <c:h val="0.435623814665021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критичный уровень ошибки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Найденные ошибки 
Релиз 7.0.6
</c:v>
                </c:pt>
                <c:pt idx="1">
                  <c:v>Итоговое количество ошибок в релизе 7.0 04.09.2014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 уровень ошибки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Найденные ошибки 
Релиз 7.0.6
</c:v>
                </c:pt>
                <c:pt idx="1">
                  <c:v>Итоговое количество ошибок в релизе 7.0 04.09.2014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9</c:v>
                </c:pt>
                <c:pt idx="1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 уровень ошибки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Найденные ошибки 
Релиз 7.0.6
</c:v>
                </c:pt>
                <c:pt idx="1">
                  <c:v>Итоговое количество ошибок в релизе 7.0 04.09.2014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30</c:v>
                </c:pt>
                <c:pt idx="1">
                  <c:v>68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низкий уровень ошибки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Найденные ошибки 
Релиз 7.0.6
</c:v>
                </c:pt>
                <c:pt idx="1">
                  <c:v>Итоговое количество ошибок в релизе 7.0 04.09.2014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15</c:v>
                </c:pt>
                <c:pt idx="1">
                  <c:v>25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Найденные ошибки 
Релиз 7.0.6
</c:v>
                </c:pt>
                <c:pt idx="1">
                  <c:v>Итоговое количество ошибок в релизе 7.0 04.09.2014</c:v>
                </c:pt>
              </c:strCache>
            </c:str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54</c:v>
                </c:pt>
                <c:pt idx="1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241981560"/>
        <c:axId val="243564152"/>
      </c:barChart>
      <c:dateAx>
        <c:axId val="241981560"/>
        <c:scaling>
          <c:orientation val="minMax"/>
        </c:scaling>
        <c:delete val="0"/>
        <c:axPos val="b"/>
        <c:majorGridlines/>
        <c:numFmt formatCode="dd/mm/yyyy" sourceLinked="0"/>
        <c:majorTickMark val="cross"/>
        <c:minorTickMark val="none"/>
        <c:tickLblPos val="nextTo"/>
        <c:txPr>
          <a:bodyPr/>
          <a:lstStyle/>
          <a:p>
            <a:pPr>
              <a:defRPr sz="1196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243564152"/>
        <c:crosses val="autoZero"/>
        <c:auto val="0"/>
        <c:lblOffset val="100"/>
        <c:baseTimeUnit val="days"/>
      </c:dateAx>
      <c:valAx>
        <c:axId val="243564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41981560"/>
        <c:crosses val="autoZero"/>
        <c:crossBetween val="between"/>
      </c:valAx>
      <c:spPr>
        <a:noFill/>
        <a:ln w="25392">
          <a:noFill/>
        </a:ln>
      </c:spPr>
    </c:plotArea>
    <c:legend>
      <c:legendPos val="t"/>
      <c:layout>
        <c:manualLayout>
          <c:xMode val="edge"/>
          <c:yMode val="edge"/>
          <c:x val="0"/>
          <c:y val="2.460969064260226E-2"/>
          <c:w val="0.99225804250091698"/>
          <c:h val="0.1384933203574272"/>
        </c:manualLayout>
      </c:layout>
      <c:overlay val="0"/>
      <c:txPr>
        <a:bodyPr/>
        <a:lstStyle/>
        <a:p>
          <a:pPr>
            <a:defRPr sz="1196">
              <a:latin typeface="+mn-lt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84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499809619653806E-2"/>
          <c:y val="2.5276579824781389E-2"/>
          <c:w val="0.73874177388213003"/>
          <c:h val="0.8409323326771653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Расширенный поиск</c:v>
                </c:pt>
              </c:strCache>
            </c:strRef>
          </c:tx>
          <c:dLbls>
            <c:dLbl>
              <c:idx val="0"/>
              <c:layout>
                <c:manualLayout>
                  <c:x val="-3.3214622752909442E-2"/>
                  <c:y val="-4.4026399960532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004722396536713E-2"/>
                  <c:y val="-3.31584881536267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5047064913434E-2"/>
                      <c:h val="7.366828510230678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3.1684350349962455E-2"/>
                  <c:y val="-3.91590164406201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851353917545549E-2"/>
                  <c:y val="2.89876931742030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5047064913434E-2"/>
                      <c:h val="7.040503373225511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6697194998636012E-3"/>
                  <c:y val="1.48408561127121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tIns="46800"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Лист1!$B$2:$B$6</c:f>
              <c:numCache>
                <c:formatCode>0.00</c:formatCode>
                <c:ptCount val="5"/>
                <c:pt idx="0">
                  <c:v>1.05</c:v>
                </c:pt>
                <c:pt idx="1">
                  <c:v>1.2</c:v>
                </c:pt>
                <c:pt idx="2">
                  <c:v>1.5</c:v>
                </c:pt>
                <c:pt idx="3">
                  <c:v>0.65</c:v>
                </c:pt>
                <c:pt idx="4">
                  <c:v>0.6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Добавление резолюций</c:v>
                </c:pt>
              </c:strCache>
            </c:strRef>
          </c:tx>
          <c:dLbls>
            <c:dLbl>
              <c:idx val="0"/>
              <c:layout>
                <c:manualLayout>
                  <c:x val="-5.7699342681731297E-2"/>
                  <c:y val="-2.295838660741081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6697194998636012E-3"/>
                  <c:y val="1.30527485312799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3912643857655266E-2"/>
                  <c:y val="-3.62835010010730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5047064913434E-2"/>
                      <c:h val="6.5934122406357543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4.239625717059145E-2"/>
                  <c:y val="-6.60404992620426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7898519081895517E-3"/>
                  <c:y val="1.38824366158386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Лист1!$C$2:$C$6</c:f>
              <c:numCache>
                <c:formatCode>0.00</c:formatCode>
                <c:ptCount val="5"/>
                <c:pt idx="0">
                  <c:v>0.43</c:v>
                </c:pt>
                <c:pt idx="1">
                  <c:v>0.46</c:v>
                </c:pt>
                <c:pt idx="2">
                  <c:v>1.23</c:v>
                </c:pt>
                <c:pt idx="3">
                  <c:v>0.78</c:v>
                </c:pt>
                <c:pt idx="4">
                  <c:v>0.68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Удаление резолюций</c:v>
                </c:pt>
              </c:strCache>
            </c:strRef>
          </c:tx>
          <c:dLbls>
            <c:dLbl>
              <c:idx val="0"/>
              <c:layout>
                <c:manualLayout>
                  <c:x val="-5.7755854316139346E-2"/>
                  <c:y val="-3.02822018672992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851353917545577E-2"/>
                  <c:y val="-5.61664659039052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1607957223705158E-2"/>
                  <c:y val="4.08181356608109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8517346782379359E-2"/>
                  <c:y val="3.11666200732612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1999919028107049E-3"/>
                  <c:y val="7.355676926808611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Лист1!$D$2:$D$6</c:f>
              <c:numCache>
                <c:formatCode>0.00</c:formatCode>
                <c:ptCount val="5"/>
                <c:pt idx="0">
                  <c:v>0.44</c:v>
                </c:pt>
                <c:pt idx="1">
                  <c:v>0.5</c:v>
                </c:pt>
                <c:pt idx="2">
                  <c:v>0.7</c:v>
                </c:pt>
                <c:pt idx="3">
                  <c:v>0.64</c:v>
                </c:pt>
                <c:pt idx="4">
                  <c:v>0.74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Открытие документов</c:v>
                </c:pt>
              </c:strCache>
            </c:strRef>
          </c:tx>
          <c:dLbls>
            <c:dLbl>
              <c:idx val="0"/>
              <c:layout>
                <c:manualLayout>
                  <c:x val="-5.6511152432482462E-2"/>
                  <c:y val="5.51987962456678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0282220789148221E-2"/>
                  <c:y val="-1.44353907062602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382371454708278E-2"/>
                  <c:y val="3.24107667767092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9816425148713561E-3"/>
                  <c:y val="-6.11726018442766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767780319395564E-3"/>
                  <c:y val="-1.68694678896065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Лист1!$E$2:$E$6</c:f>
              <c:numCache>
                <c:formatCode>0.00</c:formatCode>
                <c:ptCount val="5"/>
                <c:pt idx="0">
                  <c:v>0.38</c:v>
                </c:pt>
                <c:pt idx="1">
                  <c:v>0.55000000000000004</c:v>
                </c:pt>
                <c:pt idx="2">
                  <c:v>0.56999999999999995</c:v>
                </c:pt>
                <c:pt idx="3">
                  <c:v>0.75</c:v>
                </c:pt>
                <c:pt idx="4">
                  <c:v>0.89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Загрузка страниц документов</c:v>
                </c:pt>
              </c:strCache>
            </c:strRef>
          </c:tx>
          <c:dLbls>
            <c:dLbl>
              <c:idx val="0"/>
              <c:layout>
                <c:manualLayout>
                  <c:x val="-5.7533543089097042E-2"/>
                  <c:y val="2.29809981129670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80406729535559E-2"/>
                  <c:y val="2.7903111754282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4932113742376409E-2"/>
                  <c:y val="-3.4153651347029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0194048180204879E-2"/>
                  <c:y val="-4.02651815703896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5455895862432606E-3"/>
                  <c:y val="4.369159550894447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Лист1!$F$2:$F$6</c:f>
              <c:numCache>
                <c:formatCode>0.00</c:formatCode>
                <c:ptCount val="5"/>
                <c:pt idx="0">
                  <c:v>0.4</c:v>
                </c:pt>
                <c:pt idx="1">
                  <c:v>0.45</c:v>
                </c:pt>
                <c:pt idx="2">
                  <c:v>0.77</c:v>
                </c:pt>
                <c:pt idx="3">
                  <c:v>0.72</c:v>
                </c:pt>
                <c:pt idx="4">
                  <c:v>0.8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Оперативный отчет</c:v>
                </c:pt>
              </c:strCache>
            </c:strRef>
          </c:tx>
          <c:dLbls>
            <c:dLbl>
              <c:idx val="0"/>
              <c:layout>
                <c:manualLayout>
                  <c:x val="-2.6394668579145689E-2"/>
                  <c:y val="2.81250000000000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718712315535905E-2"/>
                  <c:y val="1.84733430905405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5042124663942542E-2"/>
                  <c:y val="2.79868771044117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06356486475295E-2"/>
                  <c:y val="-4.90870090733805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5455895862432606E-3"/>
                  <c:y val="2.9618245840510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5047064913434E-2"/>
                      <c:h val="5.940761966625417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h:mm</c:formatCode>
                <c:ptCount val="5"/>
                <c:pt idx="0">
                  <c:v>0.3263888888888889</c:v>
                </c:pt>
                <c:pt idx="1">
                  <c:v>0.35416666666666669</c:v>
                </c:pt>
                <c:pt idx="2">
                  <c:v>0.4375</c:v>
                </c:pt>
                <c:pt idx="3">
                  <c:v>0.52083333333333337</c:v>
                </c:pt>
                <c:pt idx="4">
                  <c:v>0.60416666666666663</c:v>
                </c:pt>
              </c:numCache>
            </c:numRef>
          </c:cat>
          <c:val>
            <c:numRef>
              <c:f>Лист1!$G$2:$G$6</c:f>
              <c:numCache>
                <c:formatCode>0.00</c:formatCode>
                <c:ptCount val="5"/>
                <c:pt idx="0">
                  <c:v>0.32</c:v>
                </c:pt>
                <c:pt idx="1">
                  <c:v>0.34</c:v>
                </c:pt>
                <c:pt idx="2">
                  <c:v>0.43</c:v>
                </c:pt>
                <c:pt idx="3">
                  <c:v>0.86</c:v>
                </c:pt>
                <c:pt idx="4">
                  <c:v>0.55000000000000004</c:v>
                </c:pt>
              </c:numCache>
            </c:numRef>
          </c:val>
          <c:smooth val="0"/>
        </c:ser>
        <c:dLbls>
          <c:dLblPos val="l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13254824"/>
        <c:axId val="322096952"/>
      </c:lineChart>
      <c:catAx>
        <c:axId val="313254824"/>
        <c:scaling>
          <c:orientation val="minMax"/>
        </c:scaling>
        <c:delete val="0"/>
        <c:axPos val="b"/>
        <c:majorGridlines/>
        <c:numFmt formatCode="h:mm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+mn-lt"/>
                <a:cs typeface="Times New Roman" panose="02020603050405020304" pitchFamily="18" charset="0"/>
              </a:defRPr>
            </a:pPr>
            <a:endParaRPr lang="ru-RU"/>
          </a:p>
        </c:txPr>
        <c:crossAx val="322096952"/>
        <c:crosses val="autoZero"/>
        <c:auto val="1"/>
        <c:lblAlgn val="ctr"/>
        <c:lblOffset val="100"/>
        <c:tickLblSkip val="1"/>
        <c:noMultiLvlLbl val="0"/>
      </c:catAx>
      <c:valAx>
        <c:axId val="322096952"/>
        <c:scaling>
          <c:orientation val="minMax"/>
          <c:max val="1.7"/>
        </c:scaling>
        <c:delete val="1"/>
        <c:axPos val="l"/>
        <c:numFmt formatCode="0.00" sourceLinked="1"/>
        <c:majorTickMark val="out"/>
        <c:minorTickMark val="none"/>
        <c:tickLblPos val="nextTo"/>
        <c:crossAx val="313254824"/>
        <c:crosses val="autoZero"/>
        <c:crossBetween val="between"/>
        <c:majorUnit val="5.000000000000001E-2"/>
        <c:minorUnit val="1.0000000000000002E-2"/>
      </c:valAx>
    </c:plotArea>
    <c:legend>
      <c:legendPos val="r"/>
      <c:layout>
        <c:manualLayout>
          <c:xMode val="edge"/>
          <c:yMode val="edge"/>
          <c:x val="0.7641620083728794"/>
          <c:y val="0.16013459645669292"/>
          <c:w val="0.22665635720943864"/>
          <c:h val="0.70785580708661422"/>
        </c:manualLayout>
      </c:layout>
      <c:overlay val="0"/>
      <c:txPr>
        <a:bodyPr/>
        <a:lstStyle/>
        <a:p>
          <a:pPr>
            <a:defRPr sz="1400">
              <a:latin typeface="+mn-lt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6.5769903762029749E-2"/>
                  <c:y val="-2.85907287250007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23; 100%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2645329056090154E-2"/>
                  <c:y val="-2.94896752765447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58;</a:t>
                    </a:r>
                    <a:r>
                      <a:rPr lang="en-US" baseline="0" dirty="0" smtClean="0"/>
                      <a:t> 100%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1639083309030877E-2"/>
                  <c:y val="8.642551325142977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175; 100%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534084281131526E-2"/>
                  <c:y val="-0.3065896455409287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1704; 82%*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5161854768153979E-2"/>
                  <c:y val="0.1343194454347526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158; 100%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52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АМиПМ</c:v>
                </c:pt>
                <c:pt idx="1">
                  <c:v>Органы исполнительной власти</c:v>
                </c:pt>
                <c:pt idx="2">
                  <c:v>Территориальный органы исполнительной власти</c:v>
                </c:pt>
                <c:pt idx="3">
                  <c:v>Подведомственные учреждения</c:v>
                </c:pt>
                <c:pt idx="4">
                  <c:v>Коммерческие организации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</c:v>
                </c:pt>
                <c:pt idx="1">
                  <c:v>58</c:v>
                </c:pt>
                <c:pt idx="2">
                  <c:v>175</c:v>
                </c:pt>
                <c:pt idx="3">
                  <c:v>1589</c:v>
                </c:pt>
                <c:pt idx="4">
                  <c:v>134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306090210945855"/>
          <c:y val="0.1514412328031183"/>
          <c:w val="0.3376798386312822"/>
          <c:h val="0.4590638353615767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BA33C-8826-4C5C-A135-BA03FA9BA681}" type="datetimeFigureOut">
              <a:rPr lang="ru-RU" smtClean="0"/>
              <a:t>08.09.2014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FB9CA-C17C-4234-ABE3-4A9A77563D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96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B954DA-2102-47A0-A150-C94C4F411D0B}" type="datetimeFigureOut">
              <a:rPr lang="ru-RU" smtClean="0"/>
              <a:t>08.09.2014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0F3A0-7233-45B6-835A-60BAF8E44A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05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81DA-C920-4E57-B6FB-6DAA3D4C6DF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FAA24-297F-45F2-95B1-AB0A19F9974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2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055434" y="2185639"/>
            <a:ext cx="6634976" cy="925551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1804" y="3809217"/>
            <a:ext cx="11259002" cy="45765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53363" y="1161406"/>
            <a:ext cx="2891250" cy="49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8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668252" y="2127183"/>
            <a:ext cx="5999747" cy="1742173"/>
          </a:xfrm>
        </p:spPr>
        <p:txBody>
          <a:bodyPr anchor="b"/>
          <a:lstStyle>
            <a:lvl1pPr algn="l">
              <a:defRPr sz="6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4668252" y="3984858"/>
            <a:ext cx="5999748" cy="1272941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898" y="1896788"/>
            <a:ext cx="3371429" cy="320476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2858" y="526138"/>
            <a:ext cx="2891250" cy="49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12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06490" y="178513"/>
            <a:ext cx="11280710" cy="427977"/>
          </a:xfrm>
          <a:solidFill>
            <a:srgbClr val="0070C0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000" b="1" kern="1000" spc="7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5820" y="989045"/>
            <a:ext cx="5403980" cy="5187918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ru-RU" sz="1600" kern="1200" baseline="300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0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007706"/>
            <a:ext cx="5687008" cy="51692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190954"/>
            <a:ext cx="345233" cy="427977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 spc="3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15556" y="6337296"/>
            <a:ext cx="1445625" cy="24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03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43936" y="2452878"/>
            <a:ext cx="2891250" cy="495000"/>
          </a:xfrm>
          <a:prstGeom prst="rect">
            <a:avLst/>
          </a:prstGeom>
        </p:spPr>
      </p:pic>
      <p:sp>
        <p:nvSpPr>
          <p:cNvPr id="6" name="Прямоугольник 5"/>
          <p:cNvSpPr/>
          <p:nvPr userDrawn="1"/>
        </p:nvSpPr>
        <p:spPr>
          <a:xfrm>
            <a:off x="4402046" y="5366895"/>
            <a:ext cx="3422204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R="0" algn="ctr" rtl="0"/>
            <a:r>
              <a:rPr lang="ru-RU" sz="2400" b="0" i="0" u="none" strike="noStrike" baseline="30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ОАО «Электронная Москва»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095134" y="584710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R="2180" algn="ctr" rtl="0"/>
            <a:r>
              <a:rPr lang="ru-RU" sz="1800" b="0" i="0" u="none" strike="noStrike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119021, Москва, ул. Тимура Фрунзе, д.11, корп.2, </a:t>
            </a:r>
          </a:p>
          <a:p>
            <a:pPr marR="2180" algn="ctr" rtl="0"/>
            <a:r>
              <a:rPr lang="ru-RU" sz="1800" b="0" i="0" u="none" strike="noStrike" baseline="30000" dirty="0" smtClean="0">
                <a:solidFill>
                  <a:srgbClr val="000000"/>
                </a:solidFill>
                <a:latin typeface="Arial" panose="020B0604020202020204" pitchFamily="34" charset="0"/>
              </a:rPr>
              <a:t>тел.: +7 (495) 988-22-70, факс: +7 (495) 988-22-71, www.e-moskva.ru</a:t>
            </a:r>
            <a:endParaRPr lang="ru-RU" sz="1800" b="0" i="0" u="none" strike="noStrike" baseline="30000" dirty="0" smtClean="0">
              <a:solidFill>
                <a:srgbClr val="000000"/>
              </a:solidFill>
              <a:latin typeface="Minion Pro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3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41960" y="313419"/>
            <a:ext cx="10822941" cy="574516"/>
          </a:xfrm>
        </p:spPr>
        <p:txBody>
          <a:bodyPr>
            <a:noAutofit/>
          </a:bodyPr>
          <a:lstStyle>
            <a:lvl1pPr algn="l">
              <a:defRPr lang="en-US" sz="2400" b="0" i="0" kern="1200" spc="67" noProof="0" dirty="0">
                <a:solidFill>
                  <a:schemeClr val="tx1"/>
                </a:solidFill>
                <a:latin typeface="+mj-lt"/>
                <a:ea typeface="Times New Roman"/>
                <a:cs typeface="Times New Roman" panose="02020603050405020304" pitchFamily="18" charset="0"/>
              </a:defRPr>
            </a:lvl1pPr>
          </a:lstStyle>
          <a:p>
            <a:r>
              <a:rPr lang="ru-RU" noProof="0" dirty="0" smtClean="0"/>
              <a:t>ОБРАЗЕЦ ЗАГОЛОВКА</a:t>
            </a:r>
            <a:endParaRPr lang="en-US" noProof="0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705" y="6245954"/>
            <a:ext cx="1629529" cy="278361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>
          <a:xfrm>
            <a:off x="436728" y="800670"/>
            <a:ext cx="10845421" cy="30934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ru-RU" sz="1600" kern="1200" spc="107" baseline="0" dirty="0">
                <a:solidFill>
                  <a:srgbClr val="3F73B9"/>
                </a:solidFill>
                <a:latin typeface="+mn-lt"/>
                <a:ea typeface="Times New Roman"/>
                <a:cs typeface="Times New Roman" panose="02020603050405020304" pitchFamily="18" charset="0"/>
              </a:defRPr>
            </a:lvl1pPr>
            <a:lvl2pPr marL="609585" indent="0">
              <a:buFontTx/>
              <a:buNone/>
              <a:defRPr lang="ru-RU" kern="1200" spc="107" baseline="0" dirty="0" smtClean="0">
                <a:solidFill>
                  <a:srgbClr val="3F73B9"/>
                </a:solidFill>
                <a:latin typeface="HP Simplified" charset="0"/>
                <a:ea typeface="Times New Roman"/>
                <a:cs typeface="Times New Roman" panose="02020603050405020304" pitchFamily="18" charset="0"/>
              </a:defRPr>
            </a:lvl2pPr>
            <a:lvl3pPr marL="1219170" indent="0">
              <a:buFontTx/>
              <a:buNone/>
              <a:defRPr lang="ru-RU" kern="1200" spc="107" baseline="0" dirty="0" smtClean="0">
                <a:solidFill>
                  <a:srgbClr val="3F73B9"/>
                </a:solidFill>
                <a:latin typeface="HP Simplified" charset="0"/>
                <a:ea typeface="Times New Roman"/>
                <a:cs typeface="Times New Roman" panose="02020603050405020304" pitchFamily="18" charset="0"/>
              </a:defRPr>
            </a:lvl3pPr>
            <a:lvl4pPr marL="1828754" indent="0">
              <a:buFontTx/>
              <a:buNone/>
              <a:defRPr lang="ru-RU" kern="1200" spc="107" baseline="0" dirty="0" smtClean="0">
                <a:solidFill>
                  <a:srgbClr val="3F73B9"/>
                </a:solidFill>
                <a:latin typeface="HP Simplified" charset="0"/>
                <a:ea typeface="Times New Roman"/>
                <a:cs typeface="Times New Roman" panose="02020603050405020304" pitchFamily="18" charset="0"/>
              </a:defRPr>
            </a:lvl4pPr>
            <a:lvl5pPr marL="2438339" indent="0">
              <a:buFontTx/>
              <a:buNone/>
              <a:defRPr lang="ru-RU" kern="1200" spc="107" baseline="0" dirty="0">
                <a:solidFill>
                  <a:srgbClr val="3F73B9"/>
                </a:solidFill>
                <a:latin typeface="HP Simplified" charset="0"/>
                <a:ea typeface="Times New Roman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971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Белый фон, маркированный список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black">
          <a:xfrm>
            <a:off x="0" y="0"/>
            <a:ext cx="12192000" cy="1187451"/>
          </a:xfrm>
          <a:prstGeom prst="rect">
            <a:avLst/>
          </a:prstGeom>
          <a:gradFill rotWithShape="1">
            <a:gsLst>
              <a:gs pos="26000">
                <a:srgbClr val="DFDFDF">
                  <a:alpha val="60000"/>
                </a:srgbClr>
              </a:gs>
              <a:gs pos="0">
                <a:schemeClr val="bg1">
                  <a:lumMod val="95000"/>
                </a:schemeClr>
              </a:gs>
              <a:gs pos="100000">
                <a:schemeClr val="bg1">
                  <a:lumMod val="95000"/>
                  <a:alpha val="57000"/>
                </a:schemeClr>
              </a:gs>
            </a:gsLst>
            <a:lin ang="16200000" scaled="1"/>
          </a:gradFill>
          <a:ln w="9525" cap="flat" cmpd="sng" algn="ctr">
            <a:noFill/>
            <a:prstDash val="solid"/>
          </a:ln>
          <a:effectLst>
            <a:outerShdw blurRad="50800" dist="25400" dir="5400000" algn="ctr" rotWithShape="0">
              <a:schemeClr val="bg1">
                <a:lumMod val="85000"/>
                <a:alpha val="73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768000" tIns="0" rIns="0" bIns="0" anchor="b">
            <a:normAutofit/>
          </a:bodyPr>
          <a:lstStyle>
            <a:lvl1pPr algn="l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GB" sz="4600" b="1" kern="1200" spc="-1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667" spc="27" dirty="0">
              <a:solidFill>
                <a:srgbClr val="696BB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441960" y="313419"/>
            <a:ext cx="10822941" cy="574516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00000"/>
                </a:solidFill>
                <a:latin typeface="+mn-lt"/>
                <a:cs typeface="HP Simplified" pitchFamily="34" charset="0"/>
              </a:defRPr>
            </a:lvl1pPr>
          </a:lstStyle>
          <a:p>
            <a:r>
              <a:rPr lang="ru-RU" noProof="0" dirty="0" smtClean="0"/>
              <a:t>Образец заголовка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38912" y="1487648"/>
            <a:ext cx="10823872" cy="439033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>
                <a:solidFill>
                  <a:srgbClr val="3B73B9"/>
                </a:solidFill>
                <a:latin typeface="Arial Narrow" pitchFamily="34" charset="0"/>
              </a:defRPr>
            </a:lvl1pPr>
            <a:lvl2pPr marL="609585" indent="0">
              <a:buFontTx/>
              <a:buNone/>
              <a:defRPr>
                <a:solidFill>
                  <a:srgbClr val="000000"/>
                </a:solidFill>
              </a:defRPr>
            </a:lvl2pPr>
            <a:lvl3pPr marL="0" indent="0">
              <a:buFontTx/>
              <a:buNone/>
              <a:defRPr baseline="0">
                <a:solidFill>
                  <a:srgbClr val="000000"/>
                </a:solidFill>
              </a:defRPr>
            </a:lvl3pPr>
            <a:lvl4pPr marL="213779" indent="0">
              <a:buFontTx/>
              <a:buNone/>
              <a:defRPr baseline="0">
                <a:solidFill>
                  <a:srgbClr val="000000"/>
                </a:solidFill>
              </a:defRPr>
            </a:lvl4pPr>
            <a:lvl5pPr marL="425439" indent="0">
              <a:buFontTx/>
              <a:buNone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705" y="6245954"/>
            <a:ext cx="1629529" cy="2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4497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black">
          <a:xfrm>
            <a:off x="0" y="0"/>
            <a:ext cx="12192000" cy="1187451"/>
          </a:xfrm>
          <a:prstGeom prst="rect">
            <a:avLst/>
          </a:prstGeom>
          <a:gradFill rotWithShape="1">
            <a:gsLst>
              <a:gs pos="26000">
                <a:srgbClr val="DFDFDF">
                  <a:alpha val="60000"/>
                </a:srgbClr>
              </a:gs>
              <a:gs pos="0">
                <a:schemeClr val="bg1">
                  <a:lumMod val="95000"/>
                </a:schemeClr>
              </a:gs>
              <a:gs pos="100000">
                <a:schemeClr val="bg1">
                  <a:lumMod val="95000"/>
                  <a:alpha val="57000"/>
                </a:schemeClr>
              </a:gs>
            </a:gsLst>
            <a:lin ang="16200000" scaled="1"/>
          </a:gradFill>
          <a:ln w="9525" cap="flat" cmpd="sng" algn="ctr">
            <a:noFill/>
            <a:prstDash val="solid"/>
          </a:ln>
          <a:effectLst>
            <a:outerShdw blurRad="50800" dist="25400" dir="5400000" algn="ctr" rotWithShape="0">
              <a:schemeClr val="bg1">
                <a:lumMod val="85000"/>
                <a:alpha val="73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768000" tIns="0" rIns="0" bIns="0" anchor="b">
            <a:normAutofit/>
          </a:bodyPr>
          <a:lstStyle>
            <a:lvl1pPr algn="l" defTabSz="4572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GB" sz="4600" b="1" kern="1200" spc="-1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667" spc="27" dirty="0">
              <a:solidFill>
                <a:srgbClr val="696BB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441960" y="313419"/>
            <a:ext cx="10822941" cy="574516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00000"/>
                </a:solidFill>
                <a:latin typeface="+mn-lt"/>
                <a:cs typeface="HP Simplified" pitchFamily="34" charset="0"/>
              </a:defRPr>
            </a:lvl1pPr>
          </a:lstStyle>
          <a:p>
            <a:r>
              <a:rPr lang="ru-RU" noProof="0" dirty="0" smtClean="0"/>
              <a:t>Образец заголовка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438912" y="1487648"/>
            <a:ext cx="10823872" cy="4390336"/>
          </a:xfrm>
          <a:prstGeom prst="rect">
            <a:avLst/>
          </a:prstGeom>
        </p:spPr>
        <p:txBody>
          <a:bodyPr>
            <a:noAutofit/>
          </a:bodyPr>
          <a:lstStyle>
            <a:lvl1pPr marL="457189" indent="-457189">
              <a:buClr>
                <a:srgbClr val="3B73B9"/>
              </a:buClr>
              <a:buFont typeface="Wingdings" panose="05000000000000000000" pitchFamily="2" charset="2"/>
              <a:buChar char="§"/>
              <a:defRPr sz="2400" b="1">
                <a:solidFill>
                  <a:srgbClr val="4E7DD2"/>
                </a:solidFill>
                <a:latin typeface="Arial Narrow" pitchFamily="34" charset="0"/>
              </a:defRPr>
            </a:lvl1pPr>
            <a:lvl2pPr marL="609585" indent="0">
              <a:buFontTx/>
              <a:buNone/>
              <a:defRPr>
                <a:solidFill>
                  <a:srgbClr val="000000"/>
                </a:solidFill>
              </a:defRPr>
            </a:lvl2pPr>
            <a:lvl3pPr marL="0" indent="0">
              <a:buFontTx/>
              <a:buNone/>
              <a:defRPr baseline="0">
                <a:solidFill>
                  <a:srgbClr val="000000"/>
                </a:solidFill>
              </a:defRPr>
            </a:lvl3pPr>
            <a:lvl4pPr marL="213779" indent="0">
              <a:buFontTx/>
              <a:buNone/>
              <a:defRPr baseline="0">
                <a:solidFill>
                  <a:srgbClr val="000000"/>
                </a:solidFill>
              </a:defRPr>
            </a:lvl4pPr>
            <a:lvl5pPr marL="425439" indent="0">
              <a:buFontTx/>
              <a:buNone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705" y="6245954"/>
            <a:ext cx="1629529" cy="27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853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81DA-C920-4E57-B6FB-6DAA3D4C6DF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FAA24-297F-45F2-95B1-AB0A19F9974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3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3491" y="1043709"/>
            <a:ext cx="5754254" cy="646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96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ru-RU" sz="2000" b="1" kern="1200" spc="100" baseline="0" dirty="0" smtClean="0">
          <a:solidFill>
            <a:srgbClr val="0070C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65258-5E07-4EA4-ADDB-1F9569BA67FF}" type="datetimeFigureOut">
              <a:rPr lang="ru-RU" smtClean="0"/>
              <a:t>08.09.2014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502ED-5AB7-4812-9CE4-17A103FC8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13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2" r:id="rId3"/>
    <p:sldLayoutId id="2147483655" r:id="rId4"/>
    <p:sldLayoutId id="2147483666" r:id="rId5"/>
    <p:sldLayoutId id="2147483667" r:id="rId6"/>
    <p:sldLayoutId id="214748366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81281DA-C920-4E57-B6FB-6DAA3D4C6DF1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08.09.2014</a:t>
            </a:fld>
            <a:endParaRPr lang="ru-RU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85FAA24-297F-45F2-95B1-AB0A19F9974D}" type="slidenum">
              <a:rPr lang="ru-RU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461" y="6217568"/>
            <a:ext cx="2149200" cy="523800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 userDrawn="1"/>
        </p:nvCxnSpPr>
        <p:spPr>
          <a:xfrm>
            <a:off x="427567" y="927107"/>
            <a:ext cx="11514667" cy="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3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emf"/><Relationship Id="rId7" Type="http://schemas.openxmlformats.org/officeDocument/2006/relationships/image" Target="../media/image16.jpe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48518" y="2127183"/>
            <a:ext cx="5185186" cy="1742173"/>
          </a:xfrm>
        </p:spPr>
        <p:txBody>
          <a:bodyPr anchor="b">
            <a:normAutofit/>
          </a:bodyPr>
          <a:lstStyle/>
          <a:p>
            <a:r>
              <a:rPr lang="ru-RU" sz="2800" i="1" dirty="0"/>
              <a:t>ЭДО города Москвы.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50 </a:t>
            </a:r>
            <a:r>
              <a:rPr lang="ru-RU" sz="2800" i="1" dirty="0"/>
              <a:t>тысяч пользователей. Особенности проекта</a:t>
            </a:r>
            <a:endParaRPr lang="ru-RU" sz="2800" spc="14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48518" y="4163209"/>
            <a:ext cx="5999748" cy="1054250"/>
          </a:xfrm>
        </p:spPr>
        <p:txBody>
          <a:bodyPr/>
          <a:lstStyle/>
          <a:p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>Алексей Владимирович Алексеев</a:t>
            </a:r>
            <a:endParaRPr lang="ru-RU" sz="1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>Директор по маркетингу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1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>ОАО </a:t>
            </a:r>
            <a:r>
              <a:rPr lang="ru-RU" sz="1800" dirty="0">
                <a:solidFill>
                  <a:schemeClr val="bg2">
                    <a:lumMod val="25000"/>
                  </a:schemeClr>
                </a:solidFill>
              </a:rPr>
              <a:t>«Электронная Москва»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8730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2139" y="4234031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sales@e-Moskva.ru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961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606490" y="1273365"/>
            <a:ext cx="5800530" cy="5056095"/>
          </a:xfrm>
        </p:spPr>
        <p:txBody>
          <a:bodyPr>
            <a:normAutofit fontScale="92500" lnSpcReduction="20000"/>
          </a:bodyPr>
          <a:lstStyle/>
          <a:p>
            <a:pPr marL="0" lvl="1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</a:pPr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НАПРАВЛЕНИЯ ДЕЯТЕЛЬНОСТИ</a:t>
            </a:r>
          </a:p>
          <a:p>
            <a:pPr marL="285750" lvl="1" indent="-28575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Создание </a:t>
            </a:r>
            <a:r>
              <a:rPr lang="ru-RU" sz="2900" dirty="0">
                <a:solidFill>
                  <a:schemeClr val="accent6">
                    <a:lumMod val="10000"/>
                  </a:schemeClr>
                </a:solidFill>
              </a:rPr>
              <a:t>и модернизация ИТ-инфраструктуры органов государственной </a:t>
            </a: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власти города Москвы, </a:t>
            </a:r>
            <a:r>
              <a:rPr lang="ru-RU" sz="2900" dirty="0">
                <a:solidFill>
                  <a:schemeClr val="accent6">
                    <a:lumMod val="10000"/>
                  </a:schemeClr>
                </a:solidFill>
              </a:rPr>
              <a:t>подведомственных им организаций и крупных коммерческих </a:t>
            </a: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предприятий</a:t>
            </a:r>
          </a:p>
          <a:p>
            <a:pPr marL="285750" lvl="1" indent="-28575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Реализация </a:t>
            </a:r>
            <a:r>
              <a:rPr lang="ru-RU" sz="2900" dirty="0">
                <a:solidFill>
                  <a:schemeClr val="accent6">
                    <a:lumMod val="10000"/>
                  </a:schemeClr>
                </a:solidFill>
              </a:rPr>
              <a:t>комплексных проектов в области региональной </a:t>
            </a: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информатизации</a:t>
            </a:r>
          </a:p>
          <a:p>
            <a:pPr marL="285750" lvl="1" indent="-28575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Предоставление </a:t>
            </a:r>
            <a:r>
              <a:rPr lang="ru-RU" sz="2900" dirty="0">
                <a:solidFill>
                  <a:schemeClr val="accent6">
                    <a:lumMod val="10000"/>
                  </a:schemeClr>
                </a:solidFill>
              </a:rPr>
              <a:t>комплекса услуг по обеспечению информационной </a:t>
            </a: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безопасности</a:t>
            </a:r>
          </a:p>
          <a:p>
            <a:pPr marL="285750" lvl="1" indent="-28575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Предоставление </a:t>
            </a:r>
            <a:r>
              <a:rPr lang="ru-RU" sz="2900" dirty="0">
                <a:solidFill>
                  <a:schemeClr val="accent6">
                    <a:lumMod val="10000"/>
                  </a:schemeClr>
                </a:solidFill>
              </a:rPr>
              <a:t>услуг по размещению информационных систем в центрах обработки данных ОАО «Электронная Москва</a:t>
            </a:r>
            <a:r>
              <a:rPr lang="ru-RU" sz="2900" dirty="0" smtClean="0">
                <a:solidFill>
                  <a:schemeClr val="accent6">
                    <a:lumMod val="10000"/>
                  </a:schemeClr>
                </a:solidFill>
              </a:rPr>
              <a:t>»</a:t>
            </a:r>
            <a:endParaRPr lang="ru-RU" sz="28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О КОМПАНИИ</a:t>
            </a:r>
          </a:p>
        </p:txBody>
      </p:sp>
      <p:sp>
        <p:nvSpPr>
          <p:cNvPr id="28" name="Объект 5"/>
          <p:cNvSpPr>
            <a:spLocks noGrp="1"/>
          </p:cNvSpPr>
          <p:nvPr>
            <p:ph sz="half" idx="1"/>
          </p:nvPr>
        </p:nvSpPr>
        <p:spPr>
          <a:xfrm>
            <a:off x="6731363" y="1196365"/>
            <a:ext cx="5155837" cy="4892224"/>
          </a:xfrm>
        </p:spPr>
        <p:txBody>
          <a:bodyPr>
            <a:noAutofit/>
          </a:bodyPr>
          <a:lstStyle/>
          <a:p>
            <a:pPr lvl="0"/>
            <a:r>
              <a:rPr lang="ru-RU" sz="1800" b="1" baseline="0" dirty="0">
                <a:solidFill>
                  <a:schemeClr val="bg2">
                    <a:lumMod val="10000"/>
                  </a:schemeClr>
                </a:solidFill>
              </a:rPr>
              <a:t>ОАО «Электронная Москва» </a:t>
            </a:r>
          </a:p>
          <a:p>
            <a:pPr lvl="0"/>
            <a:r>
              <a:rPr lang="ru-RU" sz="1800" baseline="0" dirty="0">
                <a:solidFill>
                  <a:schemeClr val="accent6">
                    <a:lumMod val="10000"/>
                  </a:schemeClr>
                </a:solidFill>
              </a:rPr>
              <a:t>создано Правительством Москвы в 2002 году</a:t>
            </a:r>
            <a:r>
              <a:rPr lang="ru-RU" sz="1800" baseline="0" dirty="0" smtClean="0">
                <a:solidFill>
                  <a:schemeClr val="accent6">
                    <a:lumMod val="10000"/>
                  </a:schemeClr>
                </a:solidFill>
              </a:rPr>
              <a:t>.</a:t>
            </a:r>
          </a:p>
          <a:p>
            <a:pPr lvl="0"/>
            <a:endParaRPr lang="ru-RU" sz="1800" baseline="0" dirty="0">
              <a:solidFill>
                <a:schemeClr val="accent6">
                  <a:lumMod val="10000"/>
                </a:schemeClr>
              </a:solidFill>
            </a:endParaRPr>
          </a:p>
          <a:p>
            <a:pPr marL="285750" lvl="1" indent="-285750">
              <a:lnSpc>
                <a:spcPct val="110000"/>
              </a:lnSpc>
              <a:spcBef>
                <a:spcPts val="400"/>
              </a:spcBef>
              <a:spcAft>
                <a:spcPts val="6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500 специалистов</a:t>
            </a:r>
          </a:p>
          <a:p>
            <a:pPr marL="285750" lvl="1" indent="-285750">
              <a:lnSpc>
                <a:spcPct val="110000"/>
              </a:lnSpc>
              <a:spcBef>
                <a:spcPts val="400"/>
              </a:spcBef>
              <a:spcAft>
                <a:spcPts val="6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Два собственных ЦОД мощностью        1МВт</a:t>
            </a:r>
            <a:r>
              <a:rPr lang="ru-RU" sz="2700" baseline="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ru-RU" sz="2700" dirty="0">
                <a:solidFill>
                  <a:schemeClr val="accent6">
                    <a:lumMod val="10000"/>
                  </a:schemeClr>
                </a:solidFill>
              </a:rPr>
              <a:t>и </a:t>
            </a: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7МВт</a:t>
            </a:r>
          </a:p>
          <a:p>
            <a:pPr marL="285750" lvl="1" indent="-285750">
              <a:lnSpc>
                <a:spcPct val="110000"/>
              </a:lnSpc>
              <a:spcBef>
                <a:spcPts val="400"/>
              </a:spcBef>
              <a:spcAft>
                <a:spcPts val="6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Удостоверяющий центр</a:t>
            </a:r>
          </a:p>
          <a:p>
            <a:pPr marL="285750" lvl="1" indent="-285750">
              <a:lnSpc>
                <a:spcPct val="110000"/>
              </a:lnSpc>
              <a:spcBef>
                <a:spcPts val="400"/>
              </a:spcBef>
              <a:spcAft>
                <a:spcPts val="6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2700" dirty="0" smtClean="0">
                <a:solidFill>
                  <a:schemeClr val="accent6">
                    <a:lumMod val="10000"/>
                  </a:schemeClr>
                </a:solidFill>
              </a:rPr>
              <a:t>Call-</a:t>
            </a: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центр</a:t>
            </a:r>
          </a:p>
          <a:p>
            <a:pPr marL="285750" lvl="1" indent="-285750">
              <a:lnSpc>
                <a:spcPct val="110000"/>
              </a:lnSpc>
              <a:spcBef>
                <a:spcPts val="400"/>
              </a:spcBef>
              <a:spcAft>
                <a:spcPts val="600"/>
              </a:spcAft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Опыт </a:t>
            </a:r>
            <a:r>
              <a:rPr lang="ru-RU" sz="2700" dirty="0">
                <a:solidFill>
                  <a:schemeClr val="accent6">
                    <a:lumMod val="10000"/>
                  </a:schemeClr>
                </a:solidFill>
              </a:rPr>
              <a:t>реализации сложных инфраструктурных проектов федерального и регионального </a:t>
            </a:r>
            <a:r>
              <a:rPr lang="ru-RU" sz="2700" dirty="0" smtClean="0">
                <a:solidFill>
                  <a:schemeClr val="accent6">
                    <a:lumMod val="10000"/>
                  </a:schemeClr>
                </a:solidFill>
              </a:rPr>
              <a:t>масштаба</a:t>
            </a:r>
            <a:endParaRPr lang="ru-RU" sz="270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ru-RU" sz="2600" b="1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0" lvl="1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0070C0"/>
              </a:buClr>
              <a:buSzPct val="110000"/>
            </a:pPr>
            <a:endParaRPr lang="ru-RU" sz="27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9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09775" y="909699"/>
            <a:ext cx="8620125" cy="5262501"/>
          </a:xfrm>
          <a:prstGeom prst="roundRect">
            <a:avLst>
              <a:gd name="adj" fmla="val 3833"/>
            </a:avLst>
          </a:prstGeom>
          <a:noFill/>
          <a:ln w="31750">
            <a:solidFill>
              <a:srgbClr val="B5B5B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ЕДИНАЯ ТЕХНОЛОГИЧЕСКАЯ </a:t>
            </a:r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ПЛОЩАДКА</a:t>
            </a:r>
            <a:endParaRPr lang="ru-RU" sz="14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47" name="Стрелка вниз 46"/>
          <p:cNvSpPr/>
          <p:nvPr/>
        </p:nvSpPr>
        <p:spPr>
          <a:xfrm rot="5400000">
            <a:off x="2665325" y="3572313"/>
            <a:ext cx="548640" cy="376042"/>
          </a:xfrm>
          <a:prstGeom prst="downArrow">
            <a:avLst>
              <a:gd name="adj1" fmla="val 63333"/>
              <a:gd name="adj2" fmla="val 40000"/>
            </a:avLst>
          </a:prstGeom>
          <a:solidFill>
            <a:srgbClr val="FFC000"/>
          </a:solidFill>
          <a:ln w="25400">
            <a:solidFill>
              <a:srgbClr val="BA963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48" name="Стрелка вниз 47"/>
          <p:cNvSpPr/>
          <p:nvPr/>
        </p:nvSpPr>
        <p:spPr>
          <a:xfrm rot="10800000">
            <a:off x="2607611" y="4782869"/>
            <a:ext cx="500400" cy="384592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021459" y="3544531"/>
            <a:ext cx="1429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algn="ctr"/>
            <a:r>
              <a:rPr lang="ru-RU" dirty="0">
                <a:solidFill>
                  <a:schemeClr val="bg1"/>
                </a:solidFill>
              </a:rPr>
              <a:t>мониторинг</a:t>
            </a:r>
          </a:p>
        </p:txBody>
      </p:sp>
      <p:sp>
        <p:nvSpPr>
          <p:cNvPr id="54" name="Стрелка вниз 53"/>
          <p:cNvSpPr/>
          <p:nvPr/>
        </p:nvSpPr>
        <p:spPr>
          <a:xfrm flipV="1">
            <a:off x="4945425" y="4438062"/>
            <a:ext cx="500400" cy="689614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>
              <a:lumMod val="50000"/>
            </a:schemeClr>
          </a:solidFill>
          <a:ln w="25400">
            <a:solidFill>
              <a:srgbClr val="646464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73" name="Стрелка вниз 72"/>
          <p:cNvSpPr/>
          <p:nvPr/>
        </p:nvSpPr>
        <p:spPr>
          <a:xfrm>
            <a:off x="5957649" y="2294235"/>
            <a:ext cx="500400" cy="331519"/>
          </a:xfrm>
          <a:prstGeom prst="downArrow">
            <a:avLst>
              <a:gd name="adj1" fmla="val 63333"/>
              <a:gd name="adj2" fmla="val 40000"/>
            </a:avLst>
          </a:prstGeom>
          <a:solidFill>
            <a:srgbClr val="3F73B9"/>
          </a:solidFill>
          <a:ln w="25400">
            <a:solidFill>
              <a:srgbClr val="3057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74" name="Стрелка вниз 73"/>
          <p:cNvSpPr/>
          <p:nvPr/>
        </p:nvSpPr>
        <p:spPr>
          <a:xfrm>
            <a:off x="2159659" y="4534739"/>
            <a:ext cx="500400" cy="351085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/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/>
          </a:p>
        </p:txBody>
      </p:sp>
      <p:sp>
        <p:nvSpPr>
          <p:cNvPr id="56" name="Стрелка углом 55"/>
          <p:cNvSpPr/>
          <p:nvPr/>
        </p:nvSpPr>
        <p:spPr>
          <a:xfrm rot="5400000" flipV="1">
            <a:off x="2558316" y="28845"/>
            <a:ext cx="1925381" cy="4186501"/>
          </a:xfrm>
          <a:prstGeom prst="bentArrow">
            <a:avLst>
              <a:gd name="adj1" fmla="val 7309"/>
              <a:gd name="adj2" fmla="val 7483"/>
              <a:gd name="adj3" fmla="val 14743"/>
              <a:gd name="adj4" fmla="val 13364"/>
            </a:avLst>
          </a:prstGeom>
          <a:ln w="25400">
            <a:solidFill>
              <a:srgbClr val="3057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57" name="Стрелка вниз 56"/>
          <p:cNvSpPr/>
          <p:nvPr/>
        </p:nvSpPr>
        <p:spPr>
          <a:xfrm rot="5400000">
            <a:off x="2688894" y="2859418"/>
            <a:ext cx="501504" cy="376042"/>
          </a:xfrm>
          <a:prstGeom prst="downArrow">
            <a:avLst>
              <a:gd name="adj1" fmla="val 63333"/>
              <a:gd name="adj2" fmla="val 4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54000" tIns="27000" rIns="54000" bIns="81000" anchor="b"/>
          <a:lstStyle/>
          <a:p>
            <a:pPr algn="ctr"/>
            <a:endParaRPr lang="ru-RU" sz="1400" b="1">
              <a:solidFill>
                <a:schemeClr val="dk1"/>
              </a:solidFill>
            </a:endParaRPr>
          </a:p>
        </p:txBody>
      </p:sp>
      <p:sp>
        <p:nvSpPr>
          <p:cNvPr id="58" name="Стрелка вниз 57"/>
          <p:cNvSpPr/>
          <p:nvPr/>
        </p:nvSpPr>
        <p:spPr>
          <a:xfrm rot="16200000">
            <a:off x="3765684" y="1299733"/>
            <a:ext cx="312794" cy="1313775"/>
          </a:xfrm>
          <a:prstGeom prst="downArrow">
            <a:avLst>
              <a:gd name="adj1" fmla="val 100000"/>
              <a:gd name="adj2" fmla="val 4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lIns="54000" tIns="27000" rIns="54000" bIns="81000" anchor="ctr"/>
          <a:lstStyle/>
          <a:p>
            <a:pPr algn="ctr"/>
            <a:r>
              <a:rPr lang="en-US" sz="1100" b="1" dirty="0" smtClean="0">
                <a:solidFill>
                  <a:schemeClr val="bg2">
                    <a:lumMod val="10000"/>
                  </a:schemeClr>
                </a:solidFill>
              </a:rPr>
              <a:t>C</a:t>
            </a:r>
            <a:r>
              <a:rPr lang="ru-RU" sz="1100" b="1" dirty="0" smtClean="0">
                <a:solidFill>
                  <a:schemeClr val="bg2">
                    <a:lumMod val="10000"/>
                  </a:schemeClr>
                </a:solidFill>
              </a:rPr>
              <a:t>АЙТ</a:t>
            </a:r>
            <a:endParaRPr lang="ru-RU" sz="11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 rot="18451903">
            <a:off x="8031694" y="3317978"/>
            <a:ext cx="500400" cy="555647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>
              <a:lumMod val="50000"/>
            </a:schemeClr>
          </a:solidFill>
          <a:ln w="25400">
            <a:solidFill>
              <a:srgbClr val="646464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34" name="Стрелка вниз 33"/>
          <p:cNvSpPr/>
          <p:nvPr/>
        </p:nvSpPr>
        <p:spPr>
          <a:xfrm rot="16200000">
            <a:off x="2217115" y="2545060"/>
            <a:ext cx="500400" cy="615311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/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807029" y="1074607"/>
            <a:ext cx="2822621" cy="1108445"/>
          </a:xfrm>
          <a:prstGeom prst="roundRect">
            <a:avLst>
              <a:gd name="adj" fmla="val 8933"/>
            </a:avLst>
          </a:prstGeom>
          <a:ln w="25400">
            <a:solidFill>
              <a:srgbClr val="3057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                  ТЕХПОДДЕРЖКА</a:t>
            </a:r>
            <a:endParaRPr lang="ru-RU" sz="1400" b="1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629650" y="3458833"/>
            <a:ext cx="1156101" cy="996936"/>
          </a:xfrm>
          <a:prstGeom prst="roundRect">
            <a:avLst>
              <a:gd name="adj" fmla="val 11724"/>
            </a:avLst>
          </a:prstGeom>
          <a:solidFill>
            <a:schemeClr val="bg1">
              <a:lumMod val="75000"/>
            </a:schemeClr>
          </a:solidFill>
          <a:ln w="25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ALM</a:t>
            </a:r>
            <a:endParaRPr lang="ru-RU" sz="2400" b="1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39" name="Стрелка вниз 38"/>
          <p:cNvSpPr/>
          <p:nvPr/>
        </p:nvSpPr>
        <p:spPr>
          <a:xfrm>
            <a:off x="8957500" y="4675783"/>
            <a:ext cx="500400" cy="491121"/>
          </a:xfrm>
          <a:prstGeom prst="downArrow">
            <a:avLst>
              <a:gd name="adj1" fmla="val 63333"/>
              <a:gd name="adj2" fmla="val 40000"/>
            </a:avLst>
          </a:prstGeom>
          <a:solidFill>
            <a:srgbClr val="B9BBBB"/>
          </a:solidFill>
          <a:ln w="25400">
            <a:solidFill>
              <a:srgbClr val="929696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5952698" y="1433359"/>
            <a:ext cx="551033" cy="544588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48893" y="1207442"/>
            <a:ext cx="403795" cy="399072"/>
          </a:xfrm>
          <a:prstGeom prst="rect">
            <a:avLst/>
          </a:prstGeom>
        </p:spPr>
      </p:pic>
      <p:sp>
        <p:nvSpPr>
          <p:cNvPr id="43" name="Скругленный прямоугольник 42"/>
          <p:cNvSpPr/>
          <p:nvPr/>
        </p:nvSpPr>
        <p:spPr>
          <a:xfrm>
            <a:off x="6917542" y="5318509"/>
            <a:ext cx="3474233" cy="616918"/>
          </a:xfrm>
          <a:prstGeom prst="roundRect">
            <a:avLst>
              <a:gd name="adj" fmla="val 11724"/>
            </a:avLst>
          </a:prstGeom>
          <a:solidFill>
            <a:srgbClr val="3F73B9">
              <a:alpha val="85000"/>
            </a:srgbClr>
          </a:solidFill>
          <a:ln w="25400">
            <a:solidFill>
              <a:srgbClr val="638F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ТЕСТИРОВАНИЕ ПОД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НАГРУЗКОЙ</a:t>
            </a:r>
          </a:p>
        </p:txBody>
      </p:sp>
      <p:sp>
        <p:nvSpPr>
          <p:cNvPr id="44" name="Стрелка вниз 43"/>
          <p:cNvSpPr/>
          <p:nvPr/>
        </p:nvSpPr>
        <p:spPr>
          <a:xfrm rot="5400000">
            <a:off x="5912285" y="5073173"/>
            <a:ext cx="500400" cy="1163201"/>
          </a:xfrm>
          <a:prstGeom prst="downArrow">
            <a:avLst>
              <a:gd name="adj1" fmla="val 63333"/>
              <a:gd name="adj2" fmla="val 40000"/>
            </a:avLst>
          </a:prstGeom>
          <a:solidFill>
            <a:srgbClr val="3F73B9">
              <a:alpha val="85000"/>
            </a:srgbClr>
          </a:solidFill>
          <a:ln w="25400">
            <a:solidFill>
              <a:srgbClr val="638F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>
              <a:solidFill>
                <a:schemeClr val="bg1"/>
              </a:solidFill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267972" y="5331012"/>
            <a:ext cx="3152136" cy="674109"/>
          </a:xfrm>
          <a:prstGeom prst="roundRect">
            <a:avLst>
              <a:gd name="adj" fmla="val 11724"/>
            </a:avLst>
          </a:prstGeom>
          <a:solidFill>
            <a:schemeClr val="accent2">
              <a:lumMod val="7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2">
                    <a:lumMod val="10000"/>
                  </a:schemeClr>
                </a:solidFill>
              </a:rPr>
              <a:t>ЭЛЕКТРОННЫЙ СЕРВИС</a:t>
            </a:r>
          </a:p>
        </p:txBody>
      </p:sp>
      <p:grpSp>
        <p:nvGrpSpPr>
          <p:cNvPr id="50" name="Группа 49"/>
          <p:cNvGrpSpPr/>
          <p:nvPr/>
        </p:nvGrpSpPr>
        <p:grpSpPr>
          <a:xfrm>
            <a:off x="4996707" y="3957301"/>
            <a:ext cx="1636354" cy="477491"/>
            <a:chOff x="4290982" y="3462388"/>
            <a:chExt cx="1434374" cy="477491"/>
          </a:xfrm>
        </p:grpSpPr>
        <p:sp>
          <p:nvSpPr>
            <p:cNvPr id="51" name="Стрелка вверх 50"/>
            <p:cNvSpPr/>
            <p:nvPr/>
          </p:nvSpPr>
          <p:spPr>
            <a:xfrm rot="10800000">
              <a:off x="4290982" y="3505408"/>
              <a:ext cx="1434374" cy="434471"/>
            </a:xfrm>
            <a:prstGeom prst="upArrow">
              <a:avLst>
                <a:gd name="adj1" fmla="val 100000"/>
                <a:gd name="adj2" fmla="val 34684"/>
              </a:avLst>
            </a:prstGeom>
            <a:solidFill>
              <a:schemeClr val="bg1">
                <a:lumMod val="50000"/>
              </a:schemeClr>
            </a:solidFill>
            <a:ln w="25400">
              <a:solidFill>
                <a:srgbClr val="64646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anchor="ctr"/>
            <a:lstStyle/>
            <a:p>
              <a:pPr marL="0" lvl="1"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4379188" y="3462388"/>
              <a:ext cx="12528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 algn="ctr"/>
              <a:r>
                <a:rPr lang="ru-RU" dirty="0">
                  <a:solidFill>
                    <a:schemeClr val="bg1"/>
                  </a:solidFill>
                  <a:effectLst>
                    <a:outerShdw blurRad="50800" dist="50800" dir="5400000" algn="ctr" rotWithShape="0">
                      <a:schemeClr val="bg2">
                        <a:lumMod val="10000"/>
                      </a:schemeClr>
                    </a:outerShdw>
                  </a:effectLst>
                </a:rPr>
                <a:t>мониторинг</a:t>
              </a:r>
            </a:p>
          </p:txBody>
        </p:sp>
      </p:grpSp>
      <p:sp>
        <p:nvSpPr>
          <p:cNvPr id="53" name="Скругленный прямоугольник 52"/>
          <p:cNvSpPr/>
          <p:nvPr/>
        </p:nvSpPr>
        <p:spPr>
          <a:xfrm>
            <a:off x="5804126" y="2736938"/>
            <a:ext cx="1978625" cy="513159"/>
          </a:xfrm>
          <a:prstGeom prst="roundRect">
            <a:avLst>
              <a:gd name="adj" fmla="val 11724"/>
            </a:avLst>
          </a:prstGeom>
          <a:solidFill>
            <a:srgbClr val="7F7F7F"/>
          </a:solidFill>
          <a:ln w="25400">
            <a:solidFill>
              <a:srgbClr val="646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spc="100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ITSM</a:t>
            </a:r>
            <a:endParaRPr lang="ru-RU" sz="2400" b="1" spc="1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162736" y="3203648"/>
            <a:ext cx="1506408" cy="1159664"/>
            <a:chOff x="6951793" y="5276378"/>
            <a:chExt cx="1506408" cy="1159664"/>
          </a:xfrm>
        </p:grpSpPr>
        <p:sp>
          <p:nvSpPr>
            <p:cNvPr id="55" name="Скругленный прямоугольник 54"/>
            <p:cNvSpPr/>
            <p:nvPr/>
          </p:nvSpPr>
          <p:spPr>
            <a:xfrm>
              <a:off x="6951793" y="5276378"/>
              <a:ext cx="1506408" cy="1159664"/>
            </a:xfrm>
            <a:prstGeom prst="roundRect">
              <a:avLst>
                <a:gd name="adj" fmla="val 11724"/>
              </a:avLst>
            </a:prstGeom>
            <a:solidFill>
              <a:schemeClr val="bg1"/>
            </a:solidFill>
            <a:ln w="254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lvl="0" algn="ctr"/>
              <a:r>
                <a:rPr lang="ru-RU" sz="1100" b="1" dirty="0" smtClean="0">
                  <a:solidFill>
                    <a:schemeClr val="bg2">
                      <a:lumMod val="10000"/>
                    </a:schemeClr>
                  </a:solidFill>
                </a:rPr>
                <a:t>ПОЛЬЗОВАТЕЛИ</a:t>
              </a:r>
              <a:endParaRPr lang="ru-RU" sz="11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09692" y="5414472"/>
              <a:ext cx="990610" cy="723907"/>
            </a:xfrm>
            <a:prstGeom prst="rect">
              <a:avLst/>
            </a:prstGeom>
            <a:solidFill>
              <a:schemeClr val="bg1"/>
            </a:solidFill>
            <a:ln w="41275">
              <a:noFill/>
            </a:ln>
          </p:spPr>
        </p:pic>
      </p:grpSp>
      <p:sp>
        <p:nvSpPr>
          <p:cNvPr id="59" name="Скругленный прямоугольник 58"/>
          <p:cNvSpPr/>
          <p:nvPr/>
        </p:nvSpPr>
        <p:spPr>
          <a:xfrm>
            <a:off x="3247212" y="3448906"/>
            <a:ext cx="1331757" cy="684595"/>
          </a:xfrm>
          <a:prstGeom prst="roundRect">
            <a:avLst>
              <a:gd name="adj" fmla="val 11724"/>
            </a:avLst>
          </a:prstGeom>
          <a:solidFill>
            <a:srgbClr val="FFC000"/>
          </a:solidFill>
          <a:ln w="25400">
            <a:solidFill>
              <a:srgbClr val="BA96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bg2">
                    <a:lumMod val="10000"/>
                  </a:schemeClr>
                </a:solidFill>
              </a:rPr>
              <a:t>СИСТЕМА ОБУЧЕНИЯ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3223064" y="2183052"/>
            <a:ext cx="1355905" cy="1051408"/>
            <a:chOff x="2165688" y="5297748"/>
            <a:chExt cx="1355905" cy="1051408"/>
          </a:xfrm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2165688" y="5297748"/>
              <a:ext cx="1355905" cy="1051408"/>
            </a:xfrm>
            <a:prstGeom prst="roundRect">
              <a:avLst>
                <a:gd name="adj" fmla="val 11724"/>
              </a:avLst>
            </a:prstGeom>
            <a:solidFill>
              <a:srgbClr val="F9F9F9"/>
            </a:solidFill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lvl="0" algn="ctr"/>
              <a:r>
                <a:rPr lang="en-US" sz="1100" b="1" dirty="0" smtClean="0">
                  <a:solidFill>
                    <a:schemeClr val="bg2">
                      <a:lumMod val="10000"/>
                    </a:schemeClr>
                  </a:solidFill>
                </a:rPr>
                <a:t>CALL-</a:t>
              </a:r>
              <a:r>
                <a:rPr lang="ru-RU" sz="1100" b="1" dirty="0" smtClean="0">
                  <a:solidFill>
                    <a:schemeClr val="bg2">
                      <a:lumMod val="10000"/>
                    </a:schemeClr>
                  </a:solidFill>
                </a:rPr>
                <a:t>ЦЕНТРЫ</a:t>
              </a:r>
              <a:endParaRPr lang="ru-RU" sz="1100" b="1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2355557" y="5383420"/>
              <a:ext cx="976166" cy="629156"/>
              <a:chOff x="873265" y="3132617"/>
              <a:chExt cx="1431303" cy="922500"/>
            </a:xfrm>
          </p:grpSpPr>
          <p:pic>
            <p:nvPicPr>
              <p:cNvPr id="17" name="Рисунок 16"/>
              <p:cNvPicPr>
                <a:picLocks noChangeAspect="1"/>
              </p:cNvPicPr>
              <p:nvPr/>
            </p:nvPicPr>
            <p:blipFill>
              <a:blip r:embed="rId4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873265" y="3155994"/>
                <a:ext cx="577485" cy="899123"/>
              </a:xfrm>
              <a:prstGeom prst="rect">
                <a:avLst/>
              </a:prstGeom>
            </p:spPr>
          </p:pic>
          <p:grpSp>
            <p:nvGrpSpPr>
              <p:cNvPr id="18" name="Группа 17"/>
              <p:cNvGrpSpPr/>
              <p:nvPr/>
            </p:nvGrpSpPr>
            <p:grpSpPr>
              <a:xfrm>
                <a:off x="1544775" y="3132617"/>
                <a:ext cx="759793" cy="616097"/>
                <a:chOff x="8009401" y="4796329"/>
                <a:chExt cx="1281612" cy="1039227"/>
              </a:xfrm>
            </p:grpSpPr>
            <p:pic>
              <p:nvPicPr>
                <p:cNvPr id="19" name="Рисунок 18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009401" y="5230326"/>
                  <a:ext cx="388724" cy="605230"/>
                </a:xfrm>
                <a:prstGeom prst="rect">
                  <a:avLst/>
                </a:prstGeom>
              </p:spPr>
            </p:pic>
            <p:pic>
              <p:nvPicPr>
                <p:cNvPr id="20" name="Рисунок 19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455846" y="5230326"/>
                  <a:ext cx="388724" cy="605230"/>
                </a:xfrm>
                <a:prstGeom prst="rect">
                  <a:avLst/>
                </a:prstGeom>
              </p:spPr>
            </p:pic>
            <p:pic>
              <p:nvPicPr>
                <p:cNvPr id="21" name="Рисунок 20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902289" y="5230326"/>
                  <a:ext cx="388724" cy="605230"/>
                </a:xfrm>
                <a:prstGeom prst="rect">
                  <a:avLst/>
                </a:prstGeom>
              </p:spPr>
            </p:pic>
            <p:pic>
              <p:nvPicPr>
                <p:cNvPr id="22" name="Рисунок 21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311445" y="4930859"/>
                  <a:ext cx="202120" cy="314691"/>
                </a:xfrm>
                <a:prstGeom prst="rect">
                  <a:avLst/>
                </a:prstGeom>
              </p:spPr>
            </p:pic>
            <p:pic>
              <p:nvPicPr>
                <p:cNvPr id="23" name="Рисунок 22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801228" y="4930859"/>
                  <a:ext cx="202120" cy="314691"/>
                </a:xfrm>
                <a:prstGeom prst="rect">
                  <a:avLst/>
                </a:prstGeom>
              </p:spPr>
            </p:pic>
            <p:pic>
              <p:nvPicPr>
                <p:cNvPr id="24" name="Рисунок 23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</a:blip>
                <a:stretch>
                  <a:fillRect/>
                </a:stretch>
              </p:blipFill>
              <p:spPr>
                <a:xfrm>
                  <a:off x="8556336" y="4796329"/>
                  <a:ext cx="202120" cy="314691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70" name="Скругленный прямоугольник 69"/>
          <p:cNvSpPr/>
          <p:nvPr/>
        </p:nvSpPr>
        <p:spPr>
          <a:xfrm>
            <a:off x="8629650" y="2702934"/>
            <a:ext cx="1112543" cy="299562"/>
          </a:xfrm>
          <a:prstGeom prst="roundRect">
            <a:avLst>
              <a:gd name="adj" fmla="val 11724"/>
            </a:avLst>
          </a:prstGeom>
          <a:solidFill>
            <a:srgbClr val="7F7F7F"/>
          </a:solidFill>
          <a:ln w="25400">
            <a:solidFill>
              <a:srgbClr val="646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отчеты</a:t>
            </a:r>
            <a:endParaRPr lang="ru-RU" sz="16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71" name="Стрелка вниз 70"/>
          <p:cNvSpPr/>
          <p:nvPr/>
        </p:nvSpPr>
        <p:spPr>
          <a:xfrm rot="5400000">
            <a:off x="5061662" y="1550492"/>
            <a:ext cx="500400" cy="580805"/>
          </a:xfrm>
          <a:prstGeom prst="downArrow">
            <a:avLst>
              <a:gd name="adj1" fmla="val 63333"/>
              <a:gd name="adj2" fmla="val 40000"/>
            </a:avLst>
          </a:prstGeom>
          <a:solidFill>
            <a:srgbClr val="3F73B9"/>
          </a:solidFill>
          <a:ln w="25400">
            <a:solidFill>
              <a:srgbClr val="3057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72" name="Стрелка вниз 71"/>
          <p:cNvSpPr/>
          <p:nvPr/>
        </p:nvSpPr>
        <p:spPr>
          <a:xfrm rot="16200000">
            <a:off x="4773511" y="2041766"/>
            <a:ext cx="446393" cy="560285"/>
          </a:xfrm>
          <a:prstGeom prst="downArrow">
            <a:avLst>
              <a:gd name="adj1" fmla="val 63333"/>
              <a:gd name="adj2" fmla="val 4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54000" tIns="27000" rIns="54000" bIns="81000" anchor="b"/>
          <a:lstStyle/>
          <a:p>
            <a:pPr algn="ctr"/>
            <a:endParaRPr lang="ru-RU" sz="1400" b="1">
              <a:solidFill>
                <a:schemeClr val="dk1"/>
              </a:solidFill>
            </a:endParaRPr>
          </a:p>
        </p:txBody>
      </p:sp>
      <p:sp>
        <p:nvSpPr>
          <p:cNvPr id="76" name="Стрелка вниз 75"/>
          <p:cNvSpPr/>
          <p:nvPr/>
        </p:nvSpPr>
        <p:spPr>
          <a:xfrm rot="16200000">
            <a:off x="3772142" y="888679"/>
            <a:ext cx="299878" cy="1313776"/>
          </a:xfrm>
          <a:prstGeom prst="downArrow">
            <a:avLst>
              <a:gd name="adj1" fmla="val 100000"/>
              <a:gd name="adj2" fmla="val 40000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lIns="54000" tIns="27000" rIns="54000" bIns="81000" anchor="ctr"/>
          <a:lstStyle/>
          <a:p>
            <a:pPr algn="ctr"/>
            <a:r>
              <a:rPr lang="en-US" sz="1100" b="1" dirty="0" smtClean="0">
                <a:solidFill>
                  <a:schemeClr val="bg2">
                    <a:lumMod val="10000"/>
                  </a:schemeClr>
                </a:solidFill>
              </a:rPr>
              <a:t>E-MAIL</a:t>
            </a:r>
            <a:endParaRPr lang="en-US" sz="11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1" name="Стрелка вниз 60"/>
          <p:cNvSpPr/>
          <p:nvPr/>
        </p:nvSpPr>
        <p:spPr>
          <a:xfrm rot="16200000">
            <a:off x="7968456" y="2592348"/>
            <a:ext cx="500400" cy="608371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>
              <a:lumMod val="50000"/>
            </a:schemeClr>
          </a:solidFill>
          <a:ln w="25400">
            <a:solidFill>
              <a:srgbClr val="646464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62" name="Стрелка вниз 61"/>
          <p:cNvSpPr/>
          <p:nvPr/>
        </p:nvSpPr>
        <p:spPr>
          <a:xfrm rot="10800000">
            <a:off x="7068753" y="2273371"/>
            <a:ext cx="500400" cy="327445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>
              <a:lumMod val="50000"/>
            </a:schemeClr>
          </a:solidFill>
          <a:ln w="25400">
            <a:solidFill>
              <a:srgbClr val="646464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63" name="Стрелка вниз 62"/>
          <p:cNvSpPr/>
          <p:nvPr/>
        </p:nvSpPr>
        <p:spPr>
          <a:xfrm rot="10800000">
            <a:off x="5950781" y="3406299"/>
            <a:ext cx="500400" cy="327445"/>
          </a:xfrm>
          <a:prstGeom prst="downArrow">
            <a:avLst>
              <a:gd name="adj1" fmla="val 63333"/>
              <a:gd name="adj2" fmla="val 40000"/>
            </a:avLst>
          </a:prstGeom>
          <a:solidFill>
            <a:schemeClr val="bg1">
              <a:lumMod val="50000"/>
            </a:schemeClr>
          </a:solidFill>
          <a:ln w="25400">
            <a:solidFill>
              <a:srgbClr val="646464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vert270" lIns="54000" tIns="27000" rIns="54000" bIns="81000" anchor="ctr"/>
          <a:lstStyle/>
          <a:p>
            <a:endParaRPr lang="ru-RU">
              <a:solidFill>
                <a:schemeClr val="dk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880648" y="6213586"/>
            <a:ext cx="2392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ОБРАБОТКИ ДАННЫХ</a:t>
            </a:r>
            <a:endParaRPr lang="ru-RU" sz="1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434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12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ЮРИДИЧЕСКИ </a:t>
            </a:r>
            <a:r>
              <a:rPr lang="ru-RU" sz="1200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ЗНАЧИМЫЙ ЭЛЕКТРОННЫЙ ДОКУМЕНТООБОРОТ ОРГАНОВ ИСПОЛНИТЕЛЬНОЙ ВЛАСТИ ГОРОДА МОСКВЫ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05402" y="2589832"/>
            <a:ext cx="497683" cy="590998"/>
          </a:xfrm>
          <a:prstGeom prst="rect">
            <a:avLst/>
          </a:prstGeom>
        </p:spPr>
      </p:pic>
      <p:sp>
        <p:nvSpPr>
          <p:cNvPr id="31" name="Объект 5"/>
          <p:cNvSpPr txBox="1">
            <a:spLocks/>
          </p:cNvSpPr>
          <p:nvPr/>
        </p:nvSpPr>
        <p:spPr>
          <a:xfrm>
            <a:off x="606490" y="1193443"/>
            <a:ext cx="3118487" cy="47998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en-US" sz="3200" b="1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118</a:t>
            </a:r>
            <a:r>
              <a:rPr lang="en-US" sz="3200" b="1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200" b="1" baseline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1700" baseline="0" dirty="0">
                <a:solidFill>
                  <a:schemeClr val="bg2">
                    <a:lumMod val="10000"/>
                  </a:schemeClr>
                </a:solidFill>
              </a:rPr>
              <a:t>Г</a:t>
            </a:r>
            <a:r>
              <a:rPr lang="ru-RU" sz="1700" baseline="0" dirty="0" smtClean="0">
                <a:solidFill>
                  <a:schemeClr val="bg2">
                    <a:lumMod val="10000"/>
                  </a:schemeClr>
                </a:solidFill>
              </a:rPr>
              <a:t>осударственных </a:t>
            </a:r>
            <a:r>
              <a:rPr lang="ru-RU" sz="1700" baseline="0" dirty="0">
                <a:solidFill>
                  <a:schemeClr val="bg2">
                    <a:lumMod val="10000"/>
                  </a:schemeClr>
                </a:solidFill>
              </a:rPr>
              <a:t>учреждений и коммерческих организаций</a:t>
            </a:r>
            <a:endParaRPr lang="ru-RU" sz="1700" baseline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1" algn="r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ru-RU" sz="1400" baseline="0" dirty="0" smtClean="0"/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50 </a:t>
            </a: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571</a:t>
            </a:r>
            <a:r>
              <a:rPr lang="ru-RU" sz="3200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200" baseline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1700" baseline="0" dirty="0" smtClean="0"/>
              <a:t>Пользователь</a:t>
            </a:r>
            <a:endParaRPr lang="ru-RU" sz="1700" baseline="0" dirty="0" smtClean="0"/>
          </a:p>
          <a:p>
            <a:pPr marL="0" lvl="1" algn="r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ru-RU" sz="1400" baseline="0" dirty="0" smtClean="0"/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40 000 </a:t>
            </a:r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1700" baseline="0" dirty="0" smtClean="0"/>
              <a:t>Документов в день</a:t>
            </a:r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endParaRPr lang="ru-RU" sz="1400" baseline="0" dirty="0" smtClean="0"/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endParaRPr lang="ru-RU" sz="1400" baseline="0" dirty="0" smtClean="0"/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7 000 </a:t>
            </a:r>
          </a:p>
          <a:p>
            <a:pPr marL="0" lvl="1" algn="r">
              <a:lnSpc>
                <a:spcPct val="100000"/>
              </a:lnSpc>
              <a:spcBef>
                <a:spcPts val="0"/>
              </a:spcBef>
            </a:pPr>
            <a:r>
              <a:rPr lang="ru-RU" sz="1700" baseline="0" dirty="0" smtClean="0"/>
              <a:t>Обращений в службу техподдержки ежемесячно</a:t>
            </a:r>
          </a:p>
        </p:txBody>
      </p:sp>
      <p:sp>
        <p:nvSpPr>
          <p:cNvPr id="32" name="Объект 5"/>
          <p:cNvSpPr txBox="1">
            <a:spLocks/>
          </p:cNvSpPr>
          <p:nvPr/>
        </p:nvSpPr>
        <p:spPr>
          <a:xfrm>
            <a:off x="8467023" y="1193443"/>
            <a:ext cx="3420177" cy="488855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ru-RU" sz="1600" kern="1200" baseline="300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4</a:t>
            </a:r>
            <a:r>
              <a:rPr lang="en-US" sz="3200" b="1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млн.</a:t>
            </a:r>
            <a:r>
              <a:rPr lang="en-US" sz="3200" b="1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200" b="1" baseline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baseline="0" dirty="0" smtClean="0"/>
              <a:t>Поручений в год</a:t>
            </a:r>
          </a:p>
          <a:p>
            <a:pPr marL="0"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ru-RU" sz="1400" baseline="0" dirty="0" smtClean="0"/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25 000</a:t>
            </a:r>
            <a:r>
              <a:rPr lang="ru-RU" sz="3200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baseline="0" dirty="0" smtClean="0"/>
              <a:t>Резолюций в день</a:t>
            </a:r>
          </a:p>
          <a:p>
            <a:pPr marL="0"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ru-RU" sz="1400" baseline="0" dirty="0" smtClean="0"/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100-200 </a:t>
            </a:r>
            <a:endParaRPr lang="ru-RU" sz="3200" b="1" baseline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baseline="0" dirty="0"/>
              <a:t>Тестов в автоматическом режиме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baseline="0" dirty="0"/>
              <a:t>за один </a:t>
            </a:r>
            <a:r>
              <a:rPr lang="ru-RU" baseline="0" dirty="0" smtClean="0"/>
              <a:t>релиз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endParaRPr lang="ru-RU" baseline="0" dirty="0" smtClean="0"/>
          </a:p>
          <a:p>
            <a:pPr marL="0" lvl="1"/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16 000 </a:t>
            </a:r>
            <a:b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baseline="0" dirty="0" smtClean="0"/>
              <a:t>Трехуровневое</a:t>
            </a:r>
            <a:r>
              <a:rPr lang="ru-RU" baseline="0" dirty="0"/>
              <a:t> </a:t>
            </a:r>
            <a:r>
              <a:rPr lang="ru-RU" baseline="0" dirty="0"/>
              <a:t>д</a:t>
            </a:r>
            <a:r>
              <a:rPr lang="ru-RU" baseline="0" dirty="0" smtClean="0"/>
              <a:t>истанционное </a:t>
            </a:r>
            <a:r>
              <a:rPr lang="ru-RU" baseline="0" dirty="0"/>
              <a:t>обучение </a:t>
            </a:r>
            <a:r>
              <a:rPr lang="ru-RU" baseline="0" dirty="0" smtClean="0"/>
              <a:t>ежегодно</a:t>
            </a:r>
          </a:p>
          <a:p>
            <a:pPr marL="0" lvl="1" algn="ctr">
              <a:lnSpc>
                <a:spcPct val="100000"/>
              </a:lnSpc>
              <a:spcBef>
                <a:spcPts val="0"/>
              </a:spcBef>
            </a:pPr>
            <a:endParaRPr lang="ru-RU" baseline="0" dirty="0"/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ru-RU" sz="3200" b="1" baseline="0" dirty="0" smtClean="0">
                <a:solidFill>
                  <a:schemeClr val="bg2">
                    <a:lumMod val="10000"/>
                  </a:schemeClr>
                </a:solidFill>
              </a:rPr>
              <a:t>50Тб</a:t>
            </a:r>
            <a:r>
              <a:rPr lang="ru-RU" sz="4000" b="1" baseline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b="1" baseline="0" dirty="0" smtClean="0">
                <a:solidFill>
                  <a:schemeClr val="bg2">
                    <a:lumMod val="10000"/>
                  </a:schemeClr>
                </a:solidFill>
              </a:rPr>
              <a:t>+ </a:t>
            </a:r>
            <a:r>
              <a:rPr lang="ru-RU" sz="2000" b="1" baseline="0" dirty="0">
                <a:solidFill>
                  <a:schemeClr val="bg2">
                    <a:lumMod val="10000"/>
                  </a:schemeClr>
                </a:solidFill>
              </a:rPr>
              <a:t>4-7 в месяц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85393" y="5566275"/>
            <a:ext cx="4221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Система массовой выдачи сертификатов ключей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электронной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подписи</a:t>
            </a:r>
          </a:p>
        </p:txBody>
      </p:sp>
      <p:pic>
        <p:nvPicPr>
          <p:cNvPr id="15" name="Picture 25" descr="docweb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" t="8528" r="8759" b="4603"/>
          <a:stretch/>
        </p:blipFill>
        <p:spPr bwMode="auto">
          <a:xfrm>
            <a:off x="4044669" y="1298420"/>
            <a:ext cx="4102663" cy="3995475"/>
          </a:xfrm>
          <a:prstGeom prst="rect">
            <a:avLst/>
          </a:prstGeom>
          <a:noFill/>
          <a:ln w="139700" cap="rnd">
            <a:solidFill>
              <a:srgbClr val="A6A6A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269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ТЕСТИРОВАНИЕ НОВОГО РЕЛИЗА</a:t>
            </a:r>
            <a:endParaRPr lang="ru-RU" sz="14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graphicFrame>
        <p:nvGraphicFramePr>
          <p:cNvPr id="24" name="Объект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997331"/>
              </p:ext>
            </p:extLst>
          </p:nvPr>
        </p:nvGraphicFramePr>
        <p:xfrm>
          <a:off x="1039529" y="1029903"/>
          <a:ext cx="9452008" cy="4326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76740"/>
              </p:ext>
            </p:extLst>
          </p:nvPr>
        </p:nvGraphicFramePr>
        <p:xfrm>
          <a:off x="1623040" y="5220244"/>
          <a:ext cx="8846318" cy="100811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84631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Примеры ошибок с приоритетом</a:t>
                      </a:r>
                      <a:r>
                        <a:rPr lang="ru-RU" sz="120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«Высокий»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7723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Отчеты МЭДО. При выборе ссылки "назад" в таблице детализации, происходит сброс данных сформированного ранее отчета.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5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У пользователя со стандартным набором прав отсутствует ссылка "Контроль" в контрольных резолюциях, где он является автором.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2430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ПОСТОЯННЫЙ МОНИТОРИНГ ПРОИЗВОДИТЕЛЬНОСТИ</a:t>
            </a:r>
            <a:endParaRPr lang="ru-RU" sz="14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540053"/>
              </p:ext>
            </p:extLst>
          </p:nvPr>
        </p:nvGraphicFramePr>
        <p:xfrm>
          <a:off x="1441133" y="4919631"/>
          <a:ext cx="8280920" cy="155631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592288"/>
                <a:gridCol w="5688632"/>
              </a:tblGrid>
              <a:tr h="181219">
                <a:tc gridSpan="2"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kern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Текущая работа системы</a:t>
                      </a:r>
                      <a:r>
                        <a:rPr lang="ru-RU" sz="1400" b="1" i="0" u="none" kern="12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(данные на 16:30)</a:t>
                      </a:r>
                      <a:endParaRPr lang="ru-RU" sz="1400" b="1" i="0" u="non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 hMerge="1">
                  <a:txBody>
                    <a:bodyPr/>
                    <a:lstStyle/>
                    <a:p>
                      <a:pPr algn="just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71" marR="8971" marT="8971" marB="0" anchor="b"/>
                </a:tc>
              </a:tr>
              <a:tr h="18121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Расширенный поиск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0.8698</a:t>
                      </a:r>
                      <a:r>
                        <a:rPr lang="ru-RU" sz="120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 / 0.5764 сек. / 0.3526 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  <a:tr h="18121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Добавление резолюций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0.5704 сек. / 0.7784 сек. / 0.7912 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  <a:tr h="18121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Удаление резолюций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0.9847 сек. /  0.6045 сек. / 0.6298 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  <a:tr h="18121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Открытие документов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0.6148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сек. /  0.7452 сек. / 0.7665 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  <a:tr h="35346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Загрузка страниц документов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doc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0.6584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 / </a:t>
                      </a:r>
                      <a:r>
                        <a:rPr lang="en-US" sz="1200" u="none" strike="noStrike" dirty="0" err="1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xls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0.8435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 / 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pdf 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1.7905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 / </a:t>
                      </a:r>
                      <a:r>
                        <a:rPr lang="en-US" sz="1200" u="none" strike="noStrike" dirty="0" err="1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docx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1.0263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 / </a:t>
                      </a:r>
                      <a:r>
                        <a:rPr lang="en-US" sz="1200" u="none" strike="noStrike" dirty="0" err="1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xlsx</a:t>
                      </a:r>
                      <a:r>
                        <a:rPr lang="en-US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1.0754</a:t>
                      </a:r>
                      <a:r>
                        <a:rPr lang="ru-RU" sz="1200" u="none" strike="noStrike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  <a:tr h="18121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u="none" strike="noStrike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Оперативный отчет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16 с. – 0.7454 сек. /  4 с. – 0.6263 сек. / 3 с.  -  0.7496 сек.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8971" marR="8971" marT="8971" marB="0" anchor="b"/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09342587"/>
              </p:ext>
            </p:extLst>
          </p:nvPr>
        </p:nvGraphicFramePr>
        <p:xfrm>
          <a:off x="1441133" y="1175215"/>
          <a:ext cx="8299176" cy="3891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23328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ПОДКЛЮЧЕНИЕ К МЭДО</a:t>
            </a:r>
            <a:endParaRPr lang="ru-RU" sz="14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graphicFrame>
        <p:nvGraphicFramePr>
          <p:cNvPr id="5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578730"/>
              </p:ext>
            </p:extLst>
          </p:nvPr>
        </p:nvGraphicFramePr>
        <p:xfrm>
          <a:off x="457200" y="908721"/>
          <a:ext cx="82296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5445224"/>
            <a:ext cx="8136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*отношение подключенных подведомственных организаций к числу поданных заявок на подключение</a:t>
            </a:r>
            <a:endParaRPr lang="ru-RU" sz="1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163267"/>
              </p:ext>
            </p:extLst>
          </p:nvPr>
        </p:nvGraphicFramePr>
        <p:xfrm>
          <a:off x="8797490" y="952900"/>
          <a:ext cx="3089710" cy="423768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06977"/>
                <a:gridCol w="1282733"/>
              </a:tblGrid>
              <a:tr h="22374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ru-RU" baseline="0" dirty="0" smtClean="0">
                          <a:latin typeface="+mn-lt"/>
                          <a:cs typeface="Times New Roman" panose="02020603050405020304" pitchFamily="18" charset="0"/>
                        </a:rPr>
                        <a:t> период с 28.08.14 по 03.09.14 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подключено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01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Организаций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011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Пользователей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276</a:t>
                      </a:r>
                      <a:endParaRPr lang="ru-RU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780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ЭДО </a:t>
            </a:r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- </a:t>
            </a:r>
            <a:r>
              <a:rPr lang="ru-RU" sz="1400" dirty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ОСНОВА ОКАЗАНИЯ ГОСУДАРСТВЕННЫХ УСЛУГ</a:t>
            </a:r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376" y="2264056"/>
            <a:ext cx="2981250" cy="1485000"/>
          </a:xfrm>
          <a:prstGeom prst="rect">
            <a:avLst/>
          </a:prstGeom>
        </p:spPr>
      </p:pic>
      <p:grpSp>
        <p:nvGrpSpPr>
          <p:cNvPr id="66" name="Группа 65"/>
          <p:cNvGrpSpPr/>
          <p:nvPr/>
        </p:nvGrpSpPr>
        <p:grpSpPr>
          <a:xfrm>
            <a:off x="6519390" y="4398612"/>
            <a:ext cx="3897007" cy="1921376"/>
            <a:chOff x="3124273" y="4742738"/>
            <a:chExt cx="3897007" cy="1511470"/>
          </a:xfrm>
        </p:grpSpPr>
        <p:pic>
          <p:nvPicPr>
            <p:cNvPr id="67" name="Рисунок 6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9000">
              <a:off x="3124273" y="4742738"/>
              <a:ext cx="3897007" cy="1511470"/>
            </a:xfrm>
            <a:prstGeom prst="rect">
              <a:avLst/>
            </a:prstGeom>
          </p:spPr>
        </p:pic>
        <p:sp>
          <p:nvSpPr>
            <p:cNvPr id="68" name="Прямоугольник 67"/>
            <p:cNvSpPr/>
            <p:nvPr/>
          </p:nvSpPr>
          <p:spPr>
            <a:xfrm>
              <a:off x="3477742" y="5214871"/>
              <a:ext cx="3369577" cy="4828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>
                  <a:solidFill>
                    <a:srgbClr val="3F73B9"/>
                  </a:solidFill>
                  <a:latin typeface="Arial" panose="020B0604020202020204" pitchFamily="34" charset="0"/>
                  <a:ea typeface="Verdana" pitchFamily="34" charset="0"/>
                  <a:cs typeface="Arial" panose="020B0604020202020204" pitchFamily="34" charset="0"/>
                </a:rPr>
                <a:t>Организация контрольно-исполнительской дисциплины</a:t>
              </a:r>
            </a:p>
          </p:txBody>
        </p:sp>
      </p:grpSp>
      <p:grpSp>
        <p:nvGrpSpPr>
          <p:cNvPr id="69" name="Группа 68"/>
          <p:cNvGrpSpPr/>
          <p:nvPr/>
        </p:nvGrpSpPr>
        <p:grpSpPr>
          <a:xfrm rot="600750">
            <a:off x="1797618" y="3114425"/>
            <a:ext cx="3540959" cy="1679250"/>
            <a:chOff x="97211" y="3383356"/>
            <a:chExt cx="3540959" cy="1679250"/>
          </a:xfrm>
        </p:grpSpPr>
        <p:pic>
          <p:nvPicPr>
            <p:cNvPr id="75" name="Рисунок 7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9000">
              <a:off x="97211" y="3383356"/>
              <a:ext cx="3540959" cy="1679250"/>
            </a:xfrm>
            <a:prstGeom prst="rect">
              <a:avLst/>
            </a:prstGeom>
          </p:spPr>
        </p:pic>
        <p:sp>
          <p:nvSpPr>
            <p:cNvPr id="77" name="Прямоугольник 76"/>
            <p:cNvSpPr/>
            <p:nvPr/>
          </p:nvSpPr>
          <p:spPr>
            <a:xfrm>
              <a:off x="261985" y="3982514"/>
              <a:ext cx="3369578" cy="4809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>
                  <a:solidFill>
                    <a:srgbClr val="3F73B9"/>
                  </a:solidFill>
                  <a:latin typeface="Arial" panose="020B0604020202020204" pitchFamily="34" charset="0"/>
                  <a:ea typeface="Verdana" pitchFamily="34" charset="0"/>
                  <a:cs typeface="Arial" panose="020B0604020202020204" pitchFamily="34" charset="0"/>
                </a:rPr>
                <a:t>Формирование отчетов</a:t>
              </a:r>
            </a:p>
          </p:txBody>
        </p:sp>
      </p:grpSp>
      <p:sp>
        <p:nvSpPr>
          <p:cNvPr id="78" name="Двойная стрелка влево/вправо 77"/>
          <p:cNvSpPr/>
          <p:nvPr/>
        </p:nvSpPr>
        <p:spPr>
          <a:xfrm>
            <a:off x="4062407" y="1230469"/>
            <a:ext cx="4038451" cy="684076"/>
          </a:xfrm>
          <a:prstGeom prst="leftRightArrow">
            <a:avLst>
              <a:gd name="adj1" fmla="val 73825"/>
              <a:gd name="adj2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3F73B9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РАБОТА С ОБРАЩЕНИЯМИ ГРАЖДАН (через порталы)</a:t>
            </a:r>
          </a:p>
        </p:txBody>
      </p:sp>
      <p:grpSp>
        <p:nvGrpSpPr>
          <p:cNvPr id="79" name="Группа 78"/>
          <p:cNvGrpSpPr/>
          <p:nvPr/>
        </p:nvGrpSpPr>
        <p:grpSpPr>
          <a:xfrm rot="20523461">
            <a:off x="6757395" y="2921740"/>
            <a:ext cx="3742968" cy="1679250"/>
            <a:chOff x="2891095" y="3340953"/>
            <a:chExt cx="4113001" cy="1679250"/>
          </a:xfrm>
        </p:grpSpPr>
        <p:pic>
          <p:nvPicPr>
            <p:cNvPr id="80" name="Рисунок 7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9000">
              <a:off x="2891095" y="3340953"/>
              <a:ext cx="4113001" cy="1679250"/>
            </a:xfrm>
            <a:prstGeom prst="rect">
              <a:avLst/>
            </a:prstGeom>
          </p:spPr>
        </p:pic>
        <p:sp>
          <p:nvSpPr>
            <p:cNvPr id="81" name="Двойная стрелка влево/вправо 80"/>
            <p:cNvSpPr/>
            <p:nvPr/>
          </p:nvSpPr>
          <p:spPr>
            <a:xfrm>
              <a:off x="3148300" y="3791535"/>
              <a:ext cx="3691907" cy="684076"/>
            </a:xfrm>
            <a:prstGeom prst="leftRightArrow">
              <a:avLst>
                <a:gd name="adj1" fmla="val 73825"/>
                <a:gd name="adj2" fmla="val 5000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>
                  <a:solidFill>
                    <a:srgbClr val="3F73B9"/>
                  </a:solidFill>
                  <a:latin typeface="Arial" panose="020B0604020202020204" pitchFamily="34" charset="0"/>
                  <a:ea typeface="Verdana" pitchFamily="34" charset="0"/>
                  <a:cs typeface="Arial" panose="020B0604020202020204" pitchFamily="34" charset="0"/>
                </a:rPr>
                <a:t>Регистрация входящей и исходящей корреспонденции</a:t>
              </a:r>
            </a:p>
          </p:txBody>
        </p:sp>
      </p:grpSp>
      <p:grpSp>
        <p:nvGrpSpPr>
          <p:cNvPr id="82" name="Группа 81"/>
          <p:cNvGrpSpPr/>
          <p:nvPr/>
        </p:nvGrpSpPr>
        <p:grpSpPr>
          <a:xfrm rot="21122771">
            <a:off x="1645965" y="4810307"/>
            <a:ext cx="4113001" cy="1679250"/>
            <a:chOff x="96865" y="5037648"/>
            <a:chExt cx="4113001" cy="1679250"/>
          </a:xfrm>
        </p:grpSpPr>
        <p:pic>
          <p:nvPicPr>
            <p:cNvPr id="83" name="Рисунок 8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9000">
              <a:off x="96865" y="5037648"/>
              <a:ext cx="4113001" cy="1679250"/>
            </a:xfrm>
            <a:prstGeom prst="rect">
              <a:avLst/>
            </a:prstGeom>
          </p:spPr>
        </p:pic>
        <p:sp>
          <p:nvSpPr>
            <p:cNvPr id="84" name="Двойная стрелка влево/вправо 83"/>
            <p:cNvSpPr/>
            <p:nvPr/>
          </p:nvSpPr>
          <p:spPr>
            <a:xfrm>
              <a:off x="201231" y="5425094"/>
              <a:ext cx="3691907" cy="684076"/>
            </a:xfrm>
            <a:prstGeom prst="leftRightArrow">
              <a:avLst>
                <a:gd name="adj1" fmla="val 73825"/>
                <a:gd name="adj2" fmla="val 5000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u-RU" sz="1400" b="1" dirty="0">
                  <a:solidFill>
                    <a:srgbClr val="3F73B9"/>
                  </a:solidFill>
                  <a:latin typeface="Arial" panose="020B0604020202020204" pitchFamily="34" charset="0"/>
                  <a:ea typeface="Verdana" pitchFamily="34" charset="0"/>
                  <a:cs typeface="Arial" panose="020B0604020202020204" pitchFamily="34" charset="0"/>
                </a:rPr>
                <a:t>Работа с внутренними документами организации</a:t>
              </a:r>
            </a:p>
          </p:txBody>
        </p:sp>
      </p:grpSp>
      <p:pic>
        <p:nvPicPr>
          <p:cNvPr id="85" name="Рисунок 8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612" y="1134040"/>
            <a:ext cx="1306125" cy="1225125"/>
          </a:xfrm>
          <a:prstGeom prst="rect">
            <a:avLst/>
          </a:prstGeom>
        </p:spPr>
      </p:pic>
      <p:pic>
        <p:nvPicPr>
          <p:cNvPr id="86" name="Рисунок 8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33" y="1214260"/>
            <a:ext cx="1306125" cy="1225125"/>
          </a:xfrm>
          <a:prstGeom prst="rect">
            <a:avLst/>
          </a:prstGeom>
        </p:spPr>
      </p:pic>
      <p:pic>
        <p:nvPicPr>
          <p:cNvPr id="87" name="Рисунок 8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940" y="4107141"/>
            <a:ext cx="1291500" cy="1575000"/>
          </a:xfrm>
          <a:prstGeom prst="rect">
            <a:avLst/>
          </a:prstGeom>
        </p:spPr>
      </p:pic>
      <p:pic>
        <p:nvPicPr>
          <p:cNvPr id="88" name="Рисунок 3"/>
          <p:cNvPicPr>
            <a:picLocks noChangeAspect="1"/>
          </p:cNvPicPr>
          <p:nvPr/>
        </p:nvPicPr>
        <p:blipFill rotWithShape="1">
          <a:blip r:embed="rId7"/>
          <a:srcRect b="8470"/>
          <a:stretch/>
        </p:blipFill>
        <p:spPr bwMode="auto">
          <a:xfrm>
            <a:off x="5101525" y="1942464"/>
            <a:ext cx="1240259" cy="83390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9" t="7720" r="10241"/>
          <a:stretch/>
        </p:blipFill>
        <p:spPr bwMode="auto">
          <a:xfrm>
            <a:off x="5421052" y="2135385"/>
            <a:ext cx="1241010" cy="73031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6710183" y="2051640"/>
            <a:ext cx="239686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trike="sngStrik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дней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gorod.mos.ru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дней</a:t>
            </a:r>
          </a:p>
        </p:txBody>
      </p:sp>
    </p:spTree>
    <p:extLst>
      <p:ext uri="{BB962C8B-B14F-4D97-AF65-F5344CB8AC3E}">
        <p14:creationId xmlns:p14="http://schemas.microsoft.com/office/powerpoint/2010/main" val="8941626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ЭФФЕКТИВНО</a:t>
            </a:r>
            <a:r>
              <a:rPr lang="ru-RU" sz="1400" dirty="0" smtClean="0">
                <a:effectLst>
                  <a:outerShdw blurRad="50800" dist="50800" dir="5400000" algn="ctr" rotWithShape="0">
                    <a:schemeClr val="bg2">
                      <a:lumMod val="10000"/>
                    </a:schemeClr>
                  </a:outerShdw>
                </a:effectLst>
              </a:rPr>
              <a:t>СТЬ</a:t>
            </a:r>
            <a:endParaRPr lang="ru-RU" sz="1400" dirty="0">
              <a:effectLst>
                <a:outerShdw blurRad="50800" dist="50800" dir="5400000" algn="ctr" rotWithShape="0">
                  <a:schemeClr val="bg2">
                    <a:lumMod val="1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492" y="1069231"/>
            <a:ext cx="548951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 2011-2014гг. экономия бюджетных средств на бумагу и доставку документов составила около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450 млн </a:t>
            </a:r>
            <a:r>
              <a:rPr lang="ru-RU" dirty="0"/>
              <a:t>руб.(стоимость </a:t>
            </a:r>
            <a:r>
              <a:rPr lang="ru-RU" dirty="0" smtClean="0"/>
              <a:t>доставки  </a:t>
            </a:r>
            <a:r>
              <a:rPr lang="ru-RU" dirty="0"/>
              <a:t>1 документа ≈25р</a:t>
            </a:r>
            <a:r>
              <a:rPr lang="ru-RU" dirty="0" smtClean="0"/>
              <a:t>.)</a:t>
            </a:r>
          </a:p>
          <a:p>
            <a:endParaRPr lang="ru-RU" dirty="0"/>
          </a:p>
          <a:p>
            <a:r>
              <a:rPr lang="ru-RU" dirty="0"/>
              <a:t>Срок доставки документов между органами власти сократился с 1 дня до 1 минуты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ЭДО интегрирован с ЕЦХД (Городская система видеонаблюдения), что позволило упростить процедуру проверки выполнения ряда поручений</a:t>
            </a:r>
          </a:p>
          <a:p>
            <a:endParaRPr lang="ru-RU" dirty="0" smtClean="0"/>
          </a:p>
          <a:p>
            <a:r>
              <a:rPr lang="ru-RU" dirty="0"/>
              <a:t>ЭДО интегрирован с </a:t>
            </a:r>
            <a:r>
              <a:rPr lang="ru-RU" dirty="0" smtClean="0"/>
              <a:t>порталом </a:t>
            </a:r>
            <a:r>
              <a:rPr lang="en-US" dirty="0" smtClean="0"/>
              <a:t>gorod.mos.ru</a:t>
            </a:r>
            <a:r>
              <a:rPr lang="ru-RU" dirty="0" smtClean="0"/>
              <a:t>, включая мобильную версию, </a:t>
            </a:r>
            <a:r>
              <a:rPr lang="ru-RU" dirty="0"/>
              <a:t>это позволило сократить срок рассмотрения ряда обращений граждан до 8 календарных дней.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975" y="1700212"/>
            <a:ext cx="5470845" cy="347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5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Новая Электронная Москва">
      <a:dk1>
        <a:srgbClr val="3F73B9"/>
      </a:dk1>
      <a:lt1>
        <a:srgbClr val="FFFFFF"/>
      </a:lt1>
      <a:dk2>
        <a:srgbClr val="F99D41"/>
      </a:dk2>
      <a:lt2>
        <a:srgbClr val="F8F8F8"/>
      </a:lt2>
      <a:accent1>
        <a:srgbClr val="3F73B9"/>
      </a:accent1>
      <a:accent2>
        <a:srgbClr val="FAAD41"/>
      </a:accent2>
      <a:accent3>
        <a:srgbClr val="00B0F0"/>
      </a:accent3>
      <a:accent4>
        <a:srgbClr val="92D050"/>
      </a:accent4>
      <a:accent5>
        <a:srgbClr val="B9B8BB"/>
      </a:accent5>
      <a:accent6>
        <a:srgbClr val="E5E8E8"/>
      </a:accent6>
      <a:hlink>
        <a:srgbClr val="3F73B9"/>
      </a:hlink>
      <a:folHlink>
        <a:srgbClr val="FAAD41"/>
      </a:folHlink>
    </a:clrScheme>
    <a:fontScheme name="Шаблон 16x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Microsoft Office PowerPoint</Application>
  <PresentationFormat>Широкоэкранный</PresentationFormat>
  <Paragraphs>136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Calibri</vt:lpstr>
      <vt:lpstr>HP Simplified</vt:lpstr>
      <vt:lpstr>Minion Pro</vt:lpstr>
      <vt:lpstr>Times New Roman</vt:lpstr>
      <vt:lpstr>Verdana</vt:lpstr>
      <vt:lpstr>Wingdings</vt:lpstr>
      <vt:lpstr>Специальное оформление</vt:lpstr>
      <vt:lpstr>Тема Office</vt:lpstr>
      <vt:lpstr>1_Специальное оформление</vt:lpstr>
      <vt:lpstr>ЭДО города Москвы.  50 тысяч пользователей. Особенности проекта</vt:lpstr>
      <vt:lpstr>О КОМПАНИИ</vt:lpstr>
      <vt:lpstr>ЕДИНАЯ ТЕХНОЛОГИЧЕСКАЯ ПЛОЩАДКА</vt:lpstr>
      <vt:lpstr>ЮРИДИЧЕСКИ ЗНАЧИМЫЙ ЭЛЕКТРОННЫЙ ДОКУМЕНТООБОРОТ ОРГАНОВ ИСПОЛНИТЕЛЬНОЙ ВЛАСТИ ГОРОДА МОСКВЫ</vt:lpstr>
      <vt:lpstr>ТЕСТИРОВАНИЕ НОВОГО РЕЛИЗА</vt:lpstr>
      <vt:lpstr>ПОСТОЯННЫЙ МОНИТОРИНГ ПРОИЗВОДИТЕЛЬНОСТИ</vt:lpstr>
      <vt:lpstr>ПОДКЛЮЧЕНИЕ К МЭДО</vt:lpstr>
      <vt:lpstr>ЭДО - ОСНОВА ОКАЗАНИЯ ГОСУДАРСТВЕННЫХ УСЛУГ</vt:lpstr>
      <vt:lpstr>ЭФФЕКТИВНОСТЬ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2014-05-08T07:42:19Z</dcterms:created>
  <dcterms:modified xsi:type="dcterms:W3CDTF">2014-09-08T13:32:22Z</dcterms:modified>
</cp:coreProperties>
</file>