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21" r:id="rId3"/>
    <p:sldId id="553" r:id="rId4"/>
    <p:sldId id="554" r:id="rId5"/>
    <p:sldId id="518" r:id="rId6"/>
    <p:sldId id="522" r:id="rId7"/>
    <p:sldId id="524" r:id="rId8"/>
    <p:sldId id="523" r:id="rId9"/>
    <p:sldId id="525" r:id="rId10"/>
    <p:sldId id="544" r:id="rId11"/>
    <p:sldId id="552" r:id="rId12"/>
    <p:sldId id="547" r:id="rId13"/>
    <p:sldId id="548" r:id="rId14"/>
    <p:sldId id="549" r:id="rId15"/>
    <p:sldId id="550" r:id="rId16"/>
    <p:sldId id="551" r:id="rId17"/>
    <p:sldId id="541" r:id="rId18"/>
    <p:sldId id="542" r:id="rId19"/>
    <p:sldId id="520" r:id="rId20"/>
  </p:sldIdLst>
  <p:sldSz cx="12192000" cy="6858000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E2E7"/>
    <a:srgbClr val="8290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3369" autoAdjust="0"/>
  </p:normalViewPr>
  <p:slideViewPr>
    <p:cSldViewPr snapToGrid="0">
      <p:cViewPr>
        <p:scale>
          <a:sx n="66" d="100"/>
          <a:sy n="66" d="100"/>
        </p:scale>
        <p:origin x="-7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7E9B-628B-488C-B2CD-C3DC81856D99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6374A-AB71-4FE8-AFB3-2A1088995A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23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374A-AB71-4FE8-AFB3-2A1088995AF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Сегодня количество информации,</a:t>
            </a:r>
            <a:r>
              <a:rPr lang="ru-RU" baseline="0" dirty="0" smtClean="0"/>
              <a:t> источников и ресурсов хранение не уменьшается, а только растет с каждым годом. </a:t>
            </a:r>
          </a:p>
          <a:p>
            <a:r>
              <a:rPr lang="ru-RU" baseline="0" dirty="0" smtClean="0"/>
              <a:t>Да, мы можем найти документ, который мы точно знаем, что находится в нашей </a:t>
            </a:r>
            <a:r>
              <a:rPr lang="en-US" baseline="0" dirty="0" smtClean="0"/>
              <a:t>ECM </a:t>
            </a:r>
            <a:r>
              <a:rPr lang="ru-RU" baseline="0" dirty="0" smtClean="0"/>
              <a:t>или СЭД системе, знаем </a:t>
            </a:r>
            <a:r>
              <a:rPr lang="ru-RU" baseline="0" dirty="0" err="1" smtClean="0"/>
              <a:t>мета-данные</a:t>
            </a:r>
            <a:r>
              <a:rPr lang="ru-RU" baseline="0" dirty="0" smtClean="0"/>
              <a:t> этого документа.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374A-AB71-4FE8-AFB3-2A1088995A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распространенной проблемой в управлении данными уже несколько лет является поиск нужной информации и документов. Эта задача актуальна для 29% респондентов. В 38% компаний нет корпоративных систем поиска. Более того, поиск информации в интернете удобнее и быстрее, чем во внутренних системах компании в 60% организаций.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374A-AB71-4FE8-AFB3-2A1088995AF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1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итоге важная,</a:t>
            </a:r>
            <a:r>
              <a:rPr lang="ru-RU" baseline="0" dirty="0" smtClean="0"/>
              <a:t> крайне необходимая информация теряется во всем этом информационном океане и требуется </a:t>
            </a:r>
            <a:r>
              <a:rPr lang="ru-RU" baseline="0" dirty="0" err="1" smtClean="0"/>
              <a:t>колосальное</a:t>
            </a:r>
            <a:r>
              <a:rPr lang="ru-RU" baseline="0" dirty="0" smtClean="0"/>
              <a:t> время для поиска нужных файлов и практически невозможно найти быстрый ответ, когда это необходимо.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374A-AB71-4FE8-AFB3-2A1088995A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этом есть множество технических ограничений, с которыми</a:t>
            </a:r>
            <a:r>
              <a:rPr lang="ru-RU" baseline="0" dirty="0" smtClean="0"/>
              <a:t> сталкиваетесь при попытках получить доступ к информации. </a:t>
            </a:r>
          </a:p>
          <a:p>
            <a:r>
              <a:rPr lang="ru-RU" baseline="0" dirty="0" smtClean="0"/>
              <a:t>Например, есть сотни типов файлов, которые должны поддерживаться информационной системой, в том числе и стандартные файлы. </a:t>
            </a:r>
          </a:p>
          <a:p>
            <a:r>
              <a:rPr lang="ru-RU" baseline="0" dirty="0" smtClean="0"/>
              <a:t>И поддерживается – здесь подразумевается понимание содержимого файла, </a:t>
            </a:r>
            <a:r>
              <a:rPr lang="ru-RU" baseline="0" dirty="0" err="1" smtClean="0"/>
              <a:t>мета-данных</a:t>
            </a:r>
            <a:r>
              <a:rPr lang="ru-RU" baseline="0" dirty="0" smtClean="0"/>
              <a:t> файла возможность поиска по содержимому документа. А также, что не менее важно – просмотр документов, с оригинальными шрифтами, форматированием, шаблонами и т.д.и без установки дополнительно специального приложения.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Следующее ограничение. Если вы работаете со множеством источников информации вы сталкиваетесь со множеством систем безопасности. </a:t>
            </a:r>
          </a:p>
          <a:p>
            <a:r>
              <a:rPr lang="ru-RU" baseline="0" dirty="0" smtClean="0"/>
              <a:t>Права доступа к документам, к приложениям, доступ к определенным портам и протоколам, права пользователей. 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Наш подход гарантирует, что пользователи получат доступ только к той информации, которая им предназначена. Независимо от того к какой системе они получают доступ. </a:t>
            </a:r>
            <a:r>
              <a:rPr lang="ru-RU" baseline="0" dirty="0" err="1" smtClean="0"/>
              <a:t>Саперион</a:t>
            </a:r>
            <a:r>
              <a:rPr lang="ru-RU" baseline="0" dirty="0" smtClean="0"/>
              <a:t> понимает и применяет ту политику безопасности, в систему которой обращаются.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374A-AB71-4FE8-AFB3-2A1088995A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Основное отличие,</a:t>
            </a:r>
            <a:r>
              <a:rPr lang="ru-RU" baseline="0" dirty="0" smtClean="0"/>
              <a:t> особенность, уникальность нашего подхода (решения) это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374A-AB71-4FE8-AFB3-2A1088995A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675" y="3800476"/>
            <a:ext cx="6029624" cy="2228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405" y="5271691"/>
            <a:ext cx="9541944" cy="548084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405" y="5953125"/>
            <a:ext cx="9541944" cy="4270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5" indent="0" algn="ctr">
              <a:buNone/>
              <a:defRPr sz="1600"/>
            </a:lvl4pPr>
            <a:lvl5pPr marL="1828581" indent="0" algn="ctr">
              <a:buNone/>
              <a:defRPr sz="1600"/>
            </a:lvl5pPr>
            <a:lvl6pPr marL="2285726" indent="0" algn="ctr">
              <a:buNone/>
              <a:defRPr sz="1600"/>
            </a:lvl6pPr>
            <a:lvl7pPr marL="2742872" indent="0" algn="ctr">
              <a:buNone/>
              <a:defRPr sz="1600"/>
            </a:lvl7pPr>
            <a:lvl8pPr marL="3200017" indent="0" algn="ctr">
              <a:buNone/>
              <a:defRPr sz="1600"/>
            </a:lvl8pPr>
            <a:lvl9pPr marL="3657162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24276" y="716757"/>
            <a:ext cx="2743200" cy="365125"/>
          </a:xfrm>
        </p:spPr>
        <p:txBody>
          <a:bodyPr/>
          <a:lstStyle/>
          <a:p>
            <a:fld id="{BB98655D-19BB-406D-A75F-29343E60419F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753225" y="716757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30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558166"/>
            <a:ext cx="8466695" cy="6746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02FC-84F6-4FA4-B64B-DC583D536DFD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25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F0D9-C9B7-4220-8A35-87100FC44A3D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77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/>
          <p:cNvSpPr>
            <a:spLocks noGrp="1"/>
          </p:cNvSpPr>
          <p:nvPr>
            <p:ph sz="quarter" idx="11"/>
          </p:nvPr>
        </p:nvSpPr>
        <p:spPr>
          <a:xfrm>
            <a:off x="304800" y="914400"/>
            <a:ext cx="11582400" cy="5715000"/>
          </a:xfrm>
        </p:spPr>
        <p:txBody>
          <a:bodyPr/>
          <a:lstStyle>
            <a:lvl1pPr>
              <a:spcBef>
                <a:spcPts val="1429"/>
              </a:spcBef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hangingPunct="0">
              <a:defRPr>
                <a:latin typeface="+mn-lt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>
            <a:lvl1pPr hangingPunct="0">
              <a:defRPr>
                <a:latin typeface="+mn-lt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77E8FAFB-3C79-45F0-A380-E96191DF6671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hangingPunct="0">
              <a:defRPr>
                <a:latin typeface="+mn-lt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8F790684-0FB4-4F85-B086-1C61E36F1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17531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CC8-6261-471D-BE9A-DEB5FA4261F2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52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144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558165"/>
            <a:ext cx="8466695" cy="6338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D2-7536-418C-A601-22362E833682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272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657" y="536576"/>
            <a:ext cx="8995909" cy="6799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70AA-73DB-4AC1-A47D-C52319738C0A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83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558165"/>
            <a:ext cx="8466695" cy="6501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EBCE-D795-43CA-8C76-473B0214420A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375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238-85A8-44C5-A92F-CB1A899186D0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765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7" indent="0">
              <a:buNone/>
              <a:defRPr sz="1000"/>
            </a:lvl8pPr>
            <a:lvl9pPr marL="36571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9D10-9FCF-480B-940E-1CA12057B4F0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771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1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7" indent="0">
              <a:buNone/>
              <a:defRPr sz="1000"/>
            </a:lvl8pPr>
            <a:lvl9pPr marL="36571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FDA-928E-4BDE-929E-004375CE2830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81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558166"/>
            <a:ext cx="2268220" cy="632460"/>
          </a:xfrm>
          <a:custGeom>
            <a:avLst/>
            <a:gdLst>
              <a:gd name="connsiteX0" fmla="*/ 0 w 1808480"/>
              <a:gd name="connsiteY0" fmla="*/ 0 h 772160"/>
              <a:gd name="connsiteX1" fmla="*/ 1808480 w 1808480"/>
              <a:gd name="connsiteY1" fmla="*/ 0 h 772160"/>
              <a:gd name="connsiteX2" fmla="*/ 1808480 w 1808480"/>
              <a:gd name="connsiteY2" fmla="*/ 772160 h 772160"/>
              <a:gd name="connsiteX3" fmla="*/ 0 w 1808480"/>
              <a:gd name="connsiteY3" fmla="*/ 772160 h 772160"/>
              <a:gd name="connsiteX4" fmla="*/ 0 w 1808480"/>
              <a:gd name="connsiteY4" fmla="*/ 0 h 772160"/>
              <a:gd name="connsiteX0" fmla="*/ 0 w 1808480"/>
              <a:gd name="connsiteY0" fmla="*/ 0 h 772160"/>
              <a:gd name="connsiteX1" fmla="*/ 1808480 w 1808480"/>
              <a:gd name="connsiteY1" fmla="*/ 0 h 772160"/>
              <a:gd name="connsiteX2" fmla="*/ 1412240 w 1808480"/>
              <a:gd name="connsiteY2" fmla="*/ 772160 h 772160"/>
              <a:gd name="connsiteX3" fmla="*/ 0 w 1808480"/>
              <a:gd name="connsiteY3" fmla="*/ 772160 h 772160"/>
              <a:gd name="connsiteX4" fmla="*/ 0 w 1808480"/>
              <a:gd name="connsiteY4" fmla="*/ 0 h 772160"/>
              <a:gd name="connsiteX0" fmla="*/ 0 w 1808480"/>
              <a:gd name="connsiteY0" fmla="*/ 0 h 772160"/>
              <a:gd name="connsiteX1" fmla="*/ 1808480 w 1808480"/>
              <a:gd name="connsiteY1" fmla="*/ 0 h 772160"/>
              <a:gd name="connsiteX2" fmla="*/ 1508990 w 1808480"/>
              <a:gd name="connsiteY2" fmla="*/ 772160 h 772160"/>
              <a:gd name="connsiteX3" fmla="*/ 0 w 1808480"/>
              <a:gd name="connsiteY3" fmla="*/ 772160 h 772160"/>
              <a:gd name="connsiteX4" fmla="*/ 0 w 1808480"/>
              <a:gd name="connsiteY4" fmla="*/ 0 h 772160"/>
              <a:gd name="connsiteX0" fmla="*/ 0 w 1667076"/>
              <a:gd name="connsiteY0" fmla="*/ 0 h 772160"/>
              <a:gd name="connsiteX1" fmla="*/ 1667076 w 1667076"/>
              <a:gd name="connsiteY1" fmla="*/ 0 h 772160"/>
              <a:gd name="connsiteX2" fmla="*/ 1508990 w 1667076"/>
              <a:gd name="connsiteY2" fmla="*/ 772160 h 772160"/>
              <a:gd name="connsiteX3" fmla="*/ 0 w 1667076"/>
              <a:gd name="connsiteY3" fmla="*/ 772160 h 772160"/>
              <a:gd name="connsiteX4" fmla="*/ 0 w 1667076"/>
              <a:gd name="connsiteY4" fmla="*/ 0 h 772160"/>
              <a:gd name="connsiteX0" fmla="*/ 0 w 1667076"/>
              <a:gd name="connsiteY0" fmla="*/ 0 h 772160"/>
              <a:gd name="connsiteX1" fmla="*/ 1667076 w 1667076"/>
              <a:gd name="connsiteY1" fmla="*/ 0 h 772160"/>
              <a:gd name="connsiteX2" fmla="*/ 1536899 w 1667076"/>
              <a:gd name="connsiteY2" fmla="*/ 772160 h 772160"/>
              <a:gd name="connsiteX3" fmla="*/ 0 w 1667076"/>
              <a:gd name="connsiteY3" fmla="*/ 772160 h 772160"/>
              <a:gd name="connsiteX4" fmla="*/ 0 w 1667076"/>
              <a:gd name="connsiteY4" fmla="*/ 0 h 772160"/>
              <a:gd name="connsiteX0" fmla="*/ 0 w 1661494"/>
              <a:gd name="connsiteY0" fmla="*/ 0 h 772160"/>
              <a:gd name="connsiteX1" fmla="*/ 1661494 w 1661494"/>
              <a:gd name="connsiteY1" fmla="*/ 0 h 772160"/>
              <a:gd name="connsiteX2" fmla="*/ 1536899 w 1661494"/>
              <a:gd name="connsiteY2" fmla="*/ 772160 h 772160"/>
              <a:gd name="connsiteX3" fmla="*/ 0 w 1661494"/>
              <a:gd name="connsiteY3" fmla="*/ 772160 h 772160"/>
              <a:gd name="connsiteX4" fmla="*/ 0 w 166149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494" h="772160">
                <a:moveTo>
                  <a:pt x="0" y="0"/>
                </a:moveTo>
                <a:lnTo>
                  <a:pt x="1661494" y="0"/>
                </a:lnTo>
                <a:lnTo>
                  <a:pt x="1536899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6"/>
          <p:cNvSpPr/>
          <p:nvPr userDrawn="1"/>
        </p:nvSpPr>
        <p:spPr>
          <a:xfrm rot="10800000">
            <a:off x="11057891" y="558166"/>
            <a:ext cx="2268220" cy="632460"/>
          </a:xfrm>
          <a:custGeom>
            <a:avLst/>
            <a:gdLst>
              <a:gd name="connsiteX0" fmla="*/ 0 w 1808480"/>
              <a:gd name="connsiteY0" fmla="*/ 0 h 772160"/>
              <a:gd name="connsiteX1" fmla="*/ 1808480 w 1808480"/>
              <a:gd name="connsiteY1" fmla="*/ 0 h 772160"/>
              <a:gd name="connsiteX2" fmla="*/ 1808480 w 1808480"/>
              <a:gd name="connsiteY2" fmla="*/ 772160 h 772160"/>
              <a:gd name="connsiteX3" fmla="*/ 0 w 1808480"/>
              <a:gd name="connsiteY3" fmla="*/ 772160 h 772160"/>
              <a:gd name="connsiteX4" fmla="*/ 0 w 1808480"/>
              <a:gd name="connsiteY4" fmla="*/ 0 h 772160"/>
              <a:gd name="connsiteX0" fmla="*/ 0 w 1808480"/>
              <a:gd name="connsiteY0" fmla="*/ 0 h 772160"/>
              <a:gd name="connsiteX1" fmla="*/ 1808480 w 1808480"/>
              <a:gd name="connsiteY1" fmla="*/ 0 h 772160"/>
              <a:gd name="connsiteX2" fmla="*/ 1412240 w 1808480"/>
              <a:gd name="connsiteY2" fmla="*/ 772160 h 772160"/>
              <a:gd name="connsiteX3" fmla="*/ 0 w 1808480"/>
              <a:gd name="connsiteY3" fmla="*/ 772160 h 772160"/>
              <a:gd name="connsiteX4" fmla="*/ 0 w 1808480"/>
              <a:gd name="connsiteY4" fmla="*/ 0 h 772160"/>
              <a:gd name="connsiteX0" fmla="*/ 0 w 1808480"/>
              <a:gd name="connsiteY0" fmla="*/ 0 h 772160"/>
              <a:gd name="connsiteX1" fmla="*/ 1808480 w 1808480"/>
              <a:gd name="connsiteY1" fmla="*/ 0 h 772160"/>
              <a:gd name="connsiteX2" fmla="*/ 1508990 w 1808480"/>
              <a:gd name="connsiteY2" fmla="*/ 772160 h 772160"/>
              <a:gd name="connsiteX3" fmla="*/ 0 w 1808480"/>
              <a:gd name="connsiteY3" fmla="*/ 772160 h 772160"/>
              <a:gd name="connsiteX4" fmla="*/ 0 w 1808480"/>
              <a:gd name="connsiteY4" fmla="*/ 0 h 772160"/>
              <a:gd name="connsiteX0" fmla="*/ 0 w 1667076"/>
              <a:gd name="connsiteY0" fmla="*/ 0 h 772160"/>
              <a:gd name="connsiteX1" fmla="*/ 1667076 w 1667076"/>
              <a:gd name="connsiteY1" fmla="*/ 0 h 772160"/>
              <a:gd name="connsiteX2" fmla="*/ 1508990 w 1667076"/>
              <a:gd name="connsiteY2" fmla="*/ 772160 h 772160"/>
              <a:gd name="connsiteX3" fmla="*/ 0 w 1667076"/>
              <a:gd name="connsiteY3" fmla="*/ 772160 h 772160"/>
              <a:gd name="connsiteX4" fmla="*/ 0 w 1667076"/>
              <a:gd name="connsiteY4" fmla="*/ 0 h 772160"/>
              <a:gd name="connsiteX0" fmla="*/ 0 w 1667076"/>
              <a:gd name="connsiteY0" fmla="*/ 0 h 772160"/>
              <a:gd name="connsiteX1" fmla="*/ 1667076 w 1667076"/>
              <a:gd name="connsiteY1" fmla="*/ 0 h 772160"/>
              <a:gd name="connsiteX2" fmla="*/ 1536899 w 1667076"/>
              <a:gd name="connsiteY2" fmla="*/ 772160 h 772160"/>
              <a:gd name="connsiteX3" fmla="*/ 0 w 1667076"/>
              <a:gd name="connsiteY3" fmla="*/ 772160 h 772160"/>
              <a:gd name="connsiteX4" fmla="*/ 0 w 1667076"/>
              <a:gd name="connsiteY4" fmla="*/ 0 h 772160"/>
              <a:gd name="connsiteX0" fmla="*/ 0 w 1661494"/>
              <a:gd name="connsiteY0" fmla="*/ 0 h 772160"/>
              <a:gd name="connsiteX1" fmla="*/ 1661494 w 1661494"/>
              <a:gd name="connsiteY1" fmla="*/ 0 h 772160"/>
              <a:gd name="connsiteX2" fmla="*/ 1536899 w 1661494"/>
              <a:gd name="connsiteY2" fmla="*/ 772160 h 772160"/>
              <a:gd name="connsiteX3" fmla="*/ 0 w 1661494"/>
              <a:gd name="connsiteY3" fmla="*/ 772160 h 772160"/>
              <a:gd name="connsiteX4" fmla="*/ 0 w 166149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494" h="772160">
                <a:moveTo>
                  <a:pt x="0" y="0"/>
                </a:moveTo>
                <a:lnTo>
                  <a:pt x="1661494" y="0"/>
                </a:lnTo>
                <a:lnTo>
                  <a:pt x="1536899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558165"/>
            <a:ext cx="8466695" cy="1132523"/>
          </a:xfrm>
          <a:prstGeom prst="rect">
            <a:avLst/>
          </a:prstGeom>
        </p:spPr>
        <p:txBody>
          <a:bodyPr vert="horz" lIns="91429" tIns="45714" rIns="91429" bIns="45714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3150" y="1825625"/>
            <a:ext cx="9010650" cy="4351338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343150" y="6356351"/>
            <a:ext cx="27432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E72C-BE94-4503-AF76-2AF0613FE3F8}" type="datetime1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43550" y="6356351"/>
            <a:ext cx="411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82350" y="716757"/>
            <a:ext cx="609601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9DF85ED-F275-4AF9-BF42-1FBBED8763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031" y="647700"/>
            <a:ext cx="1526144" cy="4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40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9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110000"/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self.close();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microsoft.com/office/2007/relationships/hdphoto" Target="../media/hdphoto3.wdp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3.png"/><Relationship Id="rId7" Type="http://schemas.openxmlformats.org/officeDocument/2006/relationships/image" Target="../media/image7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jpe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3" Type="http://schemas.openxmlformats.org/officeDocument/2006/relationships/image" Target="../media/image86.png"/><Relationship Id="rId21" Type="http://schemas.openxmlformats.org/officeDocument/2006/relationships/image" Target="../media/image104.jpeg"/><Relationship Id="rId34" Type="http://schemas.openxmlformats.org/officeDocument/2006/relationships/image" Target="../media/image117.jpeg"/><Relationship Id="rId7" Type="http://schemas.openxmlformats.org/officeDocument/2006/relationships/image" Target="../media/image90.jpe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jpeg"/><Relationship Id="rId40" Type="http://schemas.openxmlformats.org/officeDocument/2006/relationships/image" Target="../media/image123.png"/><Relationship Id="rId5" Type="http://schemas.openxmlformats.org/officeDocument/2006/relationships/image" Target="../media/image88.png"/><Relationship Id="rId15" Type="http://schemas.openxmlformats.org/officeDocument/2006/relationships/image" Target="../media/image98.jpeg"/><Relationship Id="rId23" Type="http://schemas.openxmlformats.org/officeDocument/2006/relationships/image" Target="../media/image106.png"/><Relationship Id="rId28" Type="http://schemas.openxmlformats.org/officeDocument/2006/relationships/image" Target="../media/image111.jpeg"/><Relationship Id="rId36" Type="http://schemas.openxmlformats.org/officeDocument/2006/relationships/image" Target="../media/image119.jpe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jpe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4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18" Type="http://schemas.openxmlformats.org/officeDocument/2006/relationships/image" Target="../media/image64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26.png"/><Relationship Id="rId5" Type="http://schemas.openxmlformats.org/officeDocument/2006/relationships/image" Target="../media/image6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0401" y="803788"/>
            <a:ext cx="6603999" cy="205553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Саперион ECM - Саперион </a:t>
            </a:r>
            <a:r>
              <a:rPr lang="ru-RU" sz="3200" b="1" dirty="0" smtClean="0"/>
              <a:t>Поиск: От </a:t>
            </a:r>
            <a:r>
              <a:rPr lang="ru-RU" sz="3200" b="1" dirty="0"/>
              <a:t>управления </a:t>
            </a:r>
            <a:r>
              <a:rPr lang="ru-RU" sz="3200" b="1" dirty="0" smtClean="0"/>
              <a:t>корпорати</a:t>
            </a:r>
            <a:r>
              <a:rPr lang="ru-RU" sz="3200" b="1" dirty="0"/>
              <a:t>в</a:t>
            </a:r>
            <a:r>
              <a:rPr lang="ru-RU" sz="3200" b="1" dirty="0" smtClean="0"/>
              <a:t>ным </a:t>
            </a:r>
            <a:r>
              <a:rPr lang="ru-RU" sz="3200" b="1" dirty="0"/>
              <a:t>контентом, к </a:t>
            </a:r>
            <a:r>
              <a:rPr lang="ru-RU" sz="3200" b="1" dirty="0" smtClean="0"/>
              <a:t>объединенным данным и </a:t>
            </a:r>
            <a:r>
              <a:rPr lang="ru-RU" sz="3200" b="1" dirty="0"/>
              <a:t>документам. </a:t>
            </a: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152867" y="5294657"/>
            <a:ext cx="9541944" cy="94648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</a:rPr>
              <a:t>Шмайлов Дмитрий,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Начальник отдела </a:t>
            </a:r>
            <a:r>
              <a:rPr lang="ru-RU" sz="2400" dirty="0">
                <a:solidFill>
                  <a:schemeClr val="tx1"/>
                </a:solidFill>
              </a:rPr>
              <a:t>развития </a:t>
            </a:r>
            <a:r>
              <a:rPr lang="en-US" sz="2400" dirty="0">
                <a:solidFill>
                  <a:schemeClr val="tx1"/>
                </a:solidFill>
              </a:rPr>
              <a:t>ECM </a:t>
            </a:r>
            <a:r>
              <a:rPr lang="ru-RU" sz="2400" dirty="0">
                <a:solidFill>
                  <a:schemeClr val="tx1"/>
                </a:solidFill>
              </a:rPr>
              <a:t>решений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57866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Интерфейс «из коробки»</a:t>
            </a:r>
            <a:endParaRPr altLang="ru-RU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2350" y="716757"/>
            <a:ext cx="609601" cy="365125"/>
          </a:xfrm>
        </p:spPr>
        <p:txBody>
          <a:bodyPr/>
          <a:lstStyle/>
          <a:p>
            <a:pPr algn="r"/>
            <a:fld id="{09DF85ED-F275-4AF9-BF42-1FBBED8763A1}" type="slidenum">
              <a:rPr lang="ru-RU" sz="1400" b="1" smtClean="0">
                <a:solidFill>
                  <a:schemeClr val="bg2"/>
                </a:solidFill>
              </a:rPr>
              <a:pPr algn="r"/>
              <a:t>10</a:t>
            </a:fld>
            <a:endParaRPr lang="ru-RU" sz="1400" b="1" dirty="0">
              <a:solidFill>
                <a:schemeClr val="bg2"/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2120900" y="1407473"/>
            <a:ext cx="7556500" cy="5154880"/>
            <a:chOff x="1333500" y="1509073"/>
            <a:chExt cx="7556500" cy="51548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8748"/>
            <a:stretch>
              <a:fillRect/>
            </a:stretch>
          </p:blipFill>
          <p:spPr bwMode="auto">
            <a:xfrm>
              <a:off x="7759700" y="1509073"/>
              <a:ext cx="1130300" cy="515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905"/>
            <a:stretch>
              <a:fillRect/>
            </a:stretch>
          </p:blipFill>
          <p:spPr bwMode="auto">
            <a:xfrm>
              <a:off x="1333500" y="1509073"/>
              <a:ext cx="6438900" cy="515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6463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Динамические эскизы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52575"/>
            <a:ext cx="906621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129088"/>
            <a:ext cx="1228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544" y="4129087"/>
            <a:ext cx="1219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2350" y="716757"/>
            <a:ext cx="609601" cy="365125"/>
          </a:xfrm>
        </p:spPr>
        <p:txBody>
          <a:bodyPr/>
          <a:lstStyle/>
          <a:p>
            <a:pPr algn="r"/>
            <a:fld id="{09DF85ED-F275-4AF9-BF42-1FBBED8763A1}" type="slidenum">
              <a:rPr lang="ru-RU" sz="1400" b="1" smtClean="0">
                <a:solidFill>
                  <a:schemeClr val="bg2"/>
                </a:solidFill>
              </a:rPr>
              <a:pPr algn="r"/>
              <a:t>11</a:t>
            </a:fld>
            <a:endParaRPr lang="ru-RU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0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46754"/>
            <a:ext cx="10096500" cy="514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Отображение искомого слова в тексте документов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2350" y="716757"/>
            <a:ext cx="609601" cy="365125"/>
          </a:xfrm>
        </p:spPr>
        <p:txBody>
          <a:bodyPr/>
          <a:lstStyle/>
          <a:p>
            <a:pPr algn="r"/>
            <a:fld id="{09DF85ED-F275-4AF9-BF42-1FBBED8763A1}" type="slidenum">
              <a:rPr lang="ru-RU" sz="1400" b="1" smtClean="0">
                <a:solidFill>
                  <a:schemeClr val="bg2"/>
                </a:solidFill>
              </a:rPr>
              <a:pPr algn="r"/>
              <a:t>12</a:t>
            </a:fld>
            <a:endParaRPr lang="ru-RU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58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HD Filter: </a:t>
            </a:r>
            <a:r>
              <a:rPr lang="ru-RU" sz="2800" dirty="0" smtClean="0"/>
              <a:t>Просмотр более 500 типов файлов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без дополнительного ПО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0" y="1364062"/>
            <a:ext cx="37973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Генерация более 500 файлов в универсальные форматы</a:t>
            </a:r>
          </a:p>
          <a:p>
            <a:pPr lvl="1"/>
            <a:r>
              <a:rPr lang="en-US" sz="2000" dirty="0" smtClean="0"/>
              <a:t>PDF </a:t>
            </a:r>
          </a:p>
          <a:p>
            <a:pPr lvl="1"/>
            <a:r>
              <a:rPr lang="en-US" sz="2000" dirty="0" smtClean="0"/>
              <a:t>HTML 5</a:t>
            </a:r>
          </a:p>
          <a:p>
            <a:pPr lvl="1"/>
            <a:r>
              <a:rPr lang="en-US" sz="2000" dirty="0" smtClean="0"/>
              <a:t>TIFF,  JPG</a:t>
            </a:r>
            <a:r>
              <a:rPr lang="en-US" sz="2000" dirty="0"/>
              <a:t>, BMP, PNG </a:t>
            </a:r>
            <a:endParaRPr lang="en-US" sz="2000" dirty="0" smtClean="0"/>
          </a:p>
          <a:p>
            <a:pPr lvl="1"/>
            <a:r>
              <a:rPr lang="en-US" sz="2000" dirty="0" smtClean="0"/>
              <a:t>XML </a:t>
            </a:r>
            <a:r>
              <a:rPr lang="ru-RU" sz="2000" dirty="0" smtClean="0"/>
              <a:t>и др.</a:t>
            </a:r>
          </a:p>
          <a:p>
            <a:r>
              <a:rPr lang="ru-RU" sz="2400" dirty="0" smtClean="0"/>
              <a:t>Сохранение форматирования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1" y="1364062"/>
            <a:ext cx="7686796" cy="39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5" r="25185"/>
          <a:stretch/>
        </p:blipFill>
        <p:spPr bwMode="auto">
          <a:xfrm>
            <a:off x="3970399" y="2598039"/>
            <a:ext cx="4152900" cy="398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79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4762" y="0"/>
            <a:ext cx="12187238" cy="6857999"/>
            <a:chOff x="0" y="-598871"/>
            <a:chExt cx="12357100" cy="7456871"/>
          </a:xfrm>
        </p:grpSpPr>
        <p:pic>
          <p:nvPicPr>
            <p:cNvPr id="8199" name="Picture 7" descr="http://www.intellectsoft.co.uk/content/files_mf/ipad_horizontal_level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98871"/>
              <a:ext cx="12357100" cy="7456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http://www.thg.ru/mobile/apple_ipad/images/apple_ipad_keyboard_01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3160464"/>
              <a:ext cx="8328026" cy="292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003"/>
          <a:stretch/>
        </p:blipFill>
        <p:spPr bwMode="auto">
          <a:xfrm>
            <a:off x="1996305" y="354013"/>
            <a:ext cx="8213547" cy="31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03"/>
          <a:stretch/>
        </p:blipFill>
        <p:spPr bwMode="auto">
          <a:xfrm>
            <a:off x="1996304" y="354012"/>
            <a:ext cx="8312318" cy="57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542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Безопасность и соответствие требованиям регуляторов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511" y="1998133"/>
            <a:ext cx="3984979" cy="46623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200" b="1" dirty="0"/>
              <a:t>Примеры преднастроенных запросов</a:t>
            </a:r>
          </a:p>
          <a:p>
            <a:pPr>
              <a:lnSpc>
                <a:spcPct val="120000"/>
              </a:lnSpc>
            </a:pPr>
            <a:r>
              <a:rPr lang="ru-RU" dirty="0"/>
              <a:t>Какие компьютеры содержат персональные данные</a:t>
            </a:r>
          </a:p>
          <a:p>
            <a:pPr>
              <a:lnSpc>
                <a:spcPct val="120000"/>
              </a:lnSpc>
            </a:pPr>
            <a:r>
              <a:rPr lang="ru-RU" dirty="0"/>
              <a:t>На каких рабочих </a:t>
            </a:r>
            <a:r>
              <a:rPr lang="ru-RU" dirty="0" smtClean="0"/>
              <a:t>станциях есть </a:t>
            </a:r>
            <a:r>
              <a:rPr lang="ru-RU" dirty="0"/>
              <a:t>информация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банковских счетах </a:t>
            </a:r>
          </a:p>
          <a:p>
            <a:pPr>
              <a:lnSpc>
                <a:spcPct val="120000"/>
              </a:lnSpc>
            </a:pPr>
            <a:r>
              <a:rPr lang="ru-RU" dirty="0"/>
              <a:t>Коммерческая информация</a:t>
            </a:r>
          </a:p>
        </p:txBody>
      </p:sp>
      <p:pic>
        <p:nvPicPr>
          <p:cNvPr id="21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2144" y="2189438"/>
            <a:ext cx="704416" cy="500956"/>
          </a:xfrm>
          <a:prstGeom prst="rect">
            <a:avLst/>
          </a:prstGeom>
        </p:spPr>
      </p:pic>
      <p:pic>
        <p:nvPicPr>
          <p:cNvPr id="22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5175" y="2189439"/>
            <a:ext cx="711150" cy="544851"/>
          </a:xfrm>
          <a:prstGeom prst="rect">
            <a:avLst/>
          </a:prstGeom>
        </p:spPr>
      </p:pic>
      <p:grpSp>
        <p:nvGrpSpPr>
          <p:cNvPr id="4" name="Group 85"/>
          <p:cNvGrpSpPr/>
          <p:nvPr/>
        </p:nvGrpSpPr>
        <p:grpSpPr>
          <a:xfrm>
            <a:off x="5310028" y="2091616"/>
            <a:ext cx="713606" cy="668074"/>
            <a:chOff x="1016000" y="7382440"/>
            <a:chExt cx="1014907" cy="950149"/>
          </a:xfrm>
        </p:grpSpPr>
        <p:pic>
          <p:nvPicPr>
            <p:cNvPr id="24" name="Picture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6000" y="7382440"/>
              <a:ext cx="712469" cy="923359"/>
            </a:xfrm>
            <a:prstGeom prst="rect">
              <a:avLst/>
            </a:prstGeom>
          </p:spPr>
        </p:pic>
        <p:pic>
          <p:nvPicPr>
            <p:cNvPr id="25" name="Picture 3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85137" y="7620119"/>
              <a:ext cx="445770" cy="712470"/>
            </a:xfrm>
            <a:prstGeom prst="rect">
              <a:avLst/>
            </a:prstGeom>
          </p:spPr>
        </p:pic>
      </p:grpSp>
      <p:cxnSp>
        <p:nvCxnSpPr>
          <p:cNvPr id="26" name="Straight Connector 40"/>
          <p:cNvCxnSpPr>
            <a:stCxn id="21" idx="2"/>
          </p:cNvCxnSpPr>
          <p:nvPr/>
        </p:nvCxnSpPr>
        <p:spPr bwMode="auto">
          <a:xfrm>
            <a:off x="2804353" y="2690394"/>
            <a:ext cx="1201559" cy="10328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41"/>
          <p:cNvCxnSpPr>
            <a:stCxn id="24" idx="2"/>
          </p:cNvCxnSpPr>
          <p:nvPr/>
        </p:nvCxnSpPr>
        <p:spPr bwMode="auto">
          <a:xfrm flipH="1">
            <a:off x="4005909" y="2740854"/>
            <a:ext cx="1554596" cy="10077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42"/>
          <p:cNvCxnSpPr>
            <a:stCxn id="22" idx="2"/>
          </p:cNvCxnSpPr>
          <p:nvPr/>
        </p:nvCxnSpPr>
        <p:spPr bwMode="auto">
          <a:xfrm flipH="1">
            <a:off x="4005911" y="2734290"/>
            <a:ext cx="194840" cy="9889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43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0213" y="2386813"/>
            <a:ext cx="601133" cy="601133"/>
          </a:xfrm>
          <a:prstGeom prst="rect">
            <a:avLst/>
          </a:prstGeom>
        </p:spPr>
      </p:pic>
      <p:pic>
        <p:nvPicPr>
          <p:cNvPr id="30" name="Picture 4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1079" y="3147081"/>
            <a:ext cx="601133" cy="601133"/>
          </a:xfrm>
          <a:prstGeom prst="rect">
            <a:avLst/>
          </a:prstGeom>
        </p:spPr>
      </p:pic>
      <p:pic>
        <p:nvPicPr>
          <p:cNvPr id="31" name="Picture 45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2380" y="3733013"/>
            <a:ext cx="601133" cy="601133"/>
          </a:xfrm>
          <a:prstGeom prst="rect">
            <a:avLst/>
          </a:prstGeom>
        </p:spPr>
      </p:pic>
      <p:pic>
        <p:nvPicPr>
          <p:cNvPr id="32" name="Picture 50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0213" y="5252778"/>
            <a:ext cx="601133" cy="601133"/>
          </a:xfrm>
          <a:prstGeom prst="rect">
            <a:avLst/>
          </a:prstGeom>
        </p:spPr>
      </p:pic>
      <p:pic>
        <p:nvPicPr>
          <p:cNvPr id="33" name="Picture 51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9645" y="4033579"/>
            <a:ext cx="601133" cy="601133"/>
          </a:xfrm>
          <a:prstGeom prst="rect">
            <a:avLst/>
          </a:prstGeom>
        </p:spPr>
      </p:pic>
      <p:pic>
        <p:nvPicPr>
          <p:cNvPr id="35" name="Picture 4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1709" y="3035807"/>
            <a:ext cx="601133" cy="601133"/>
          </a:xfrm>
          <a:prstGeom prst="rect">
            <a:avLst/>
          </a:prstGeom>
        </p:spPr>
      </p:pic>
      <p:pic>
        <p:nvPicPr>
          <p:cNvPr id="36" name="Picture 45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68503" y="4212576"/>
            <a:ext cx="601133" cy="601133"/>
          </a:xfrm>
          <a:prstGeom prst="rect">
            <a:avLst/>
          </a:prstGeom>
        </p:spPr>
      </p:pic>
      <p:pic>
        <p:nvPicPr>
          <p:cNvPr id="37" name="Picture 50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332" y="5578903"/>
            <a:ext cx="601133" cy="601133"/>
          </a:xfrm>
          <a:prstGeom prst="rect">
            <a:avLst/>
          </a:prstGeom>
        </p:spPr>
      </p:pic>
      <p:pic>
        <p:nvPicPr>
          <p:cNvPr id="38" name="Picture 51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669" y="4503638"/>
            <a:ext cx="601133" cy="601133"/>
          </a:xfrm>
          <a:prstGeom prst="rect">
            <a:avLst/>
          </a:prstGeom>
        </p:spPr>
      </p:pic>
      <p:pic>
        <p:nvPicPr>
          <p:cNvPr id="39" name="Picture 5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53132" y="5650871"/>
            <a:ext cx="601133" cy="601133"/>
          </a:xfrm>
          <a:prstGeom prst="rect">
            <a:avLst/>
          </a:prstGeom>
        </p:spPr>
      </p:pic>
      <p:pic>
        <p:nvPicPr>
          <p:cNvPr id="43" name="Picture 50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4581" y="2656827"/>
            <a:ext cx="601133" cy="60113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0389" y="3636940"/>
            <a:ext cx="2136264" cy="2096946"/>
          </a:xfrm>
          <a:prstGeom prst="rect">
            <a:avLst/>
          </a:prstGeom>
        </p:spPr>
      </p:pic>
      <p:sp>
        <p:nvSpPr>
          <p:cNvPr id="5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82350" y="716757"/>
            <a:ext cx="609601" cy="365125"/>
          </a:xfrm>
        </p:spPr>
        <p:txBody>
          <a:bodyPr/>
          <a:lstStyle/>
          <a:p>
            <a:fld id="{09DF85ED-F275-4AF9-BF42-1FBBED8763A1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5" name="Picture 43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2380" y="2602713"/>
            <a:ext cx="601133" cy="601133"/>
          </a:xfrm>
          <a:prstGeom prst="rect">
            <a:avLst/>
          </a:prstGeom>
        </p:spPr>
      </p:pic>
      <p:pic>
        <p:nvPicPr>
          <p:cNvPr id="56" name="Picture 43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1961" y="3147484"/>
            <a:ext cx="601133" cy="601133"/>
          </a:xfrm>
          <a:prstGeom prst="rect">
            <a:avLst/>
          </a:prstGeom>
        </p:spPr>
      </p:pic>
      <p:pic>
        <p:nvPicPr>
          <p:cNvPr id="57" name="Picture 43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0210" y="4117517"/>
            <a:ext cx="601133" cy="601133"/>
          </a:xfrm>
          <a:prstGeom prst="rect">
            <a:avLst/>
          </a:prstGeom>
        </p:spPr>
      </p:pic>
      <p:pic>
        <p:nvPicPr>
          <p:cNvPr id="58" name="Picture 43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2380" y="4952211"/>
            <a:ext cx="601133" cy="601133"/>
          </a:xfrm>
          <a:prstGeom prst="rect">
            <a:avLst/>
          </a:prstGeom>
        </p:spPr>
      </p:pic>
      <p:pic>
        <p:nvPicPr>
          <p:cNvPr id="59" name="Picture 43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9644" y="5157573"/>
            <a:ext cx="601133" cy="601133"/>
          </a:xfrm>
          <a:prstGeom prst="rect">
            <a:avLst/>
          </a:prstGeom>
        </p:spPr>
      </p:pic>
      <p:pic>
        <p:nvPicPr>
          <p:cNvPr id="60" name="Picture 50" descr="Laptop (Black).png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6936" y="3154127"/>
            <a:ext cx="601133" cy="601133"/>
          </a:xfrm>
          <a:prstGeom prst="rect">
            <a:avLst/>
          </a:prstGeom>
        </p:spPr>
      </p:pic>
      <p:pic>
        <p:nvPicPr>
          <p:cNvPr id="61" name="Picture 50" descr="Laptop (Black).png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2378" y="2602714"/>
            <a:ext cx="601133" cy="601133"/>
          </a:xfrm>
          <a:prstGeom prst="rect">
            <a:avLst/>
          </a:prstGeom>
        </p:spPr>
      </p:pic>
      <p:pic>
        <p:nvPicPr>
          <p:cNvPr id="62" name="Picture 50" descr="Laptop (Black).png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0211" y="4115051"/>
            <a:ext cx="601133" cy="601133"/>
          </a:xfrm>
          <a:prstGeom prst="rect">
            <a:avLst/>
          </a:prstGeom>
        </p:spPr>
      </p:pic>
      <p:pic>
        <p:nvPicPr>
          <p:cNvPr id="63" name="Picture 50" descr="Laptop (Black).png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3912" y="4952213"/>
            <a:ext cx="601133" cy="601133"/>
          </a:xfrm>
          <a:prstGeom prst="rect">
            <a:avLst/>
          </a:prstGeom>
        </p:spPr>
      </p:pic>
      <p:pic>
        <p:nvPicPr>
          <p:cNvPr id="64" name="Picture 4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0573" y="3228754"/>
            <a:ext cx="601133" cy="601133"/>
          </a:xfrm>
          <a:prstGeom prst="rect">
            <a:avLst/>
          </a:prstGeom>
        </p:spPr>
      </p:pic>
      <p:pic>
        <p:nvPicPr>
          <p:cNvPr id="67" name="Picture 4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0953" y="4284541"/>
            <a:ext cx="601133" cy="601133"/>
          </a:xfrm>
          <a:prstGeom prst="rect">
            <a:avLst/>
          </a:prstGeom>
        </p:spPr>
      </p:pic>
      <p:pic>
        <p:nvPicPr>
          <p:cNvPr id="70" name="Picture 4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6959" y="3601132"/>
            <a:ext cx="601133" cy="601133"/>
          </a:xfrm>
          <a:prstGeom prst="rect">
            <a:avLst/>
          </a:prstGeom>
        </p:spPr>
      </p:pic>
      <p:pic>
        <p:nvPicPr>
          <p:cNvPr id="71" name="Picture 44" descr="Laptop (Black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614" y="5274936"/>
            <a:ext cx="601133" cy="601133"/>
          </a:xfrm>
          <a:prstGeom prst="rect">
            <a:avLst/>
          </a:prstGeom>
        </p:spPr>
      </p:pic>
      <p:grpSp>
        <p:nvGrpSpPr>
          <p:cNvPr id="5" name="Группа 75"/>
          <p:cNvGrpSpPr/>
          <p:nvPr/>
        </p:nvGrpSpPr>
        <p:grpSpPr>
          <a:xfrm>
            <a:off x="5294655" y="3235102"/>
            <a:ext cx="2343437" cy="2644367"/>
            <a:chOff x="5294654" y="3235101"/>
            <a:chExt cx="2343437" cy="2644367"/>
          </a:xfrm>
        </p:grpSpPr>
        <p:pic>
          <p:nvPicPr>
            <p:cNvPr id="77" name="Picture 50" descr="Laptop (Black).png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64614" y="5278335"/>
              <a:ext cx="601133" cy="601133"/>
            </a:xfrm>
            <a:prstGeom prst="rect">
              <a:avLst/>
            </a:prstGeom>
          </p:spPr>
        </p:pic>
        <p:pic>
          <p:nvPicPr>
            <p:cNvPr id="78" name="Picture 50" descr="Laptop (Black).png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80953" y="4284541"/>
              <a:ext cx="601133" cy="601133"/>
            </a:xfrm>
            <a:prstGeom prst="rect">
              <a:avLst/>
            </a:prstGeom>
          </p:spPr>
        </p:pic>
        <p:pic>
          <p:nvPicPr>
            <p:cNvPr id="79" name="Picture 50" descr="Laptop (Black).png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36958" y="3601938"/>
              <a:ext cx="601133" cy="601133"/>
            </a:xfrm>
            <a:prstGeom prst="rect">
              <a:avLst/>
            </a:prstGeom>
          </p:spPr>
        </p:pic>
        <p:pic>
          <p:nvPicPr>
            <p:cNvPr id="80" name="Picture 50" descr="Laptop (Black).png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94654" y="3235101"/>
              <a:ext cx="601133" cy="601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6031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Доступ к </a:t>
            </a:r>
            <a:r>
              <a:rPr lang="ru-RU" sz="3600" b="1" dirty="0" smtClean="0">
                <a:solidFill>
                  <a:schemeClr val="accent1"/>
                </a:solidFill>
              </a:rPr>
              <a:t>информации</a:t>
            </a:r>
            <a:r>
              <a:rPr lang="ru-RU" sz="3600" dirty="0" smtClean="0"/>
              <a:t> которой</a:t>
            </a:r>
            <a:r>
              <a:rPr lang="ru-RU" sz="3600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</a:rPr>
              <a:t>уже нет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0" y="1514475"/>
            <a:ext cx="740092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Осуществляет поиск даже если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компьютер/ноутбук </a:t>
            </a:r>
            <a:r>
              <a:rPr lang="ru-RU" dirty="0"/>
              <a:t>выключен</a:t>
            </a:r>
          </a:p>
          <a:p>
            <a:pPr>
              <a:lnSpc>
                <a:spcPct val="110000"/>
              </a:lnSpc>
            </a:pPr>
            <a:r>
              <a:rPr lang="ru-RU" dirty="0"/>
              <a:t>Если ноутбук, на котором размещена информация, </a:t>
            </a:r>
            <a:r>
              <a:rPr lang="ru-RU" dirty="0" smtClean="0"/>
              <a:t>был </a:t>
            </a:r>
            <a:r>
              <a:rPr lang="ru-RU" dirty="0"/>
              <a:t>украден:</a:t>
            </a:r>
          </a:p>
          <a:p>
            <a:pPr lvl="1">
              <a:lnSpc>
                <a:spcPct val="110000"/>
              </a:lnSpc>
            </a:pPr>
            <a:r>
              <a:rPr lang="ru-RU" dirty="0"/>
              <a:t>Восстановление информации из пропавших </a:t>
            </a:r>
            <a:r>
              <a:rPr lang="ru-RU" dirty="0" smtClean="0"/>
              <a:t>документов</a:t>
            </a:r>
          </a:p>
          <a:p>
            <a:pPr lvl="1">
              <a:lnSpc>
                <a:spcPct val="110000"/>
              </a:lnSpc>
            </a:pPr>
            <a:r>
              <a:rPr lang="ru-RU" dirty="0" smtClean="0"/>
              <a:t>Формирует отчет </a:t>
            </a:r>
            <a:r>
              <a:rPr lang="ru-RU" dirty="0"/>
              <a:t>о конфиденциальной информации, находящейся на устройстве. </a:t>
            </a:r>
          </a:p>
          <a:p>
            <a:pPr>
              <a:lnSpc>
                <a:spcPct val="110000"/>
              </a:lnSpc>
            </a:pPr>
            <a:r>
              <a:rPr lang="ru-RU" dirty="0" err="1" smtClean="0"/>
              <a:t>Преднастроенные</a:t>
            </a:r>
            <a:r>
              <a:rPr lang="ru-RU" dirty="0" smtClean="0"/>
              <a:t> </a:t>
            </a:r>
            <a:r>
              <a:rPr lang="ru-RU" dirty="0"/>
              <a:t>запросы позволяют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отслеживается </a:t>
            </a:r>
            <a:r>
              <a:rPr lang="ru-RU" dirty="0"/>
              <a:t>хранится ли </a:t>
            </a:r>
            <a:r>
              <a:rPr lang="ru-RU" dirty="0" smtClean="0"/>
              <a:t>конфиденциальная </a:t>
            </a:r>
            <a:r>
              <a:rPr lang="ru-RU" dirty="0"/>
              <a:t>информация на рабочих станциях </a:t>
            </a:r>
            <a:r>
              <a:rPr lang="ru-RU" dirty="0" smtClean="0"/>
              <a:t>пользователей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1266" name="Picture 2" descr="http://www.centralcontracts.com/news/wp-content/uploads/thief-stealing-laptop-from-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4475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21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корпоративного </a:t>
            </a:r>
            <a:br>
              <a:rPr lang="ru-RU" dirty="0"/>
            </a:br>
            <a:r>
              <a:rPr lang="ru-RU" dirty="0"/>
              <a:t>поиска </a:t>
            </a:r>
            <a:r>
              <a:rPr lang="ru-RU" dirty="0" err="1"/>
              <a:t>Саперион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722" y="1915934"/>
            <a:ext cx="10176228" cy="4631621"/>
          </a:xfrm>
        </p:spPr>
        <p:txBody>
          <a:bodyPr>
            <a:normAutofit fontScale="62500" lnSpcReduction="20000"/>
          </a:bodyPr>
          <a:lstStyle/>
          <a:p>
            <a:pPr marL="131382" indent="0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ru-RU" b="1" dirty="0"/>
              <a:t>Идеальное рабочее место сотрудника, это один экран его рабочей системы, в которой есть все необходимое для выполнения служебных обязанностей, все данные и все документы.</a:t>
            </a:r>
          </a:p>
          <a:p>
            <a:pPr marL="359982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/>
              <a:t>Единый контекстный поиск для структурированных и неструктурированных данных, документов различных форматов и систем. </a:t>
            </a:r>
          </a:p>
          <a:p>
            <a:pPr marL="359982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700" dirty="0"/>
              <a:t>Доступ ко всем документам: почте, СЭД, файловым серверам, рабочим станциям пользователей. </a:t>
            </a:r>
          </a:p>
          <a:p>
            <a:pPr marL="359982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700" dirty="0"/>
              <a:t>Просмотр искомого документа и связанные с ним документы и данные.   </a:t>
            </a:r>
          </a:p>
          <a:p>
            <a:pPr marL="359982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700" dirty="0"/>
              <a:t>Оперативный ответ и подготовка отчета по запросам клиентов, внешних или вышестоящих организаций. </a:t>
            </a:r>
          </a:p>
          <a:p>
            <a:pPr marL="359982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700" dirty="0"/>
              <a:t>Снижение риска: Мониторинг и контроль размещения информации </a:t>
            </a:r>
            <a:br>
              <a:rPr lang="ru-RU" sz="2700" dirty="0"/>
            </a:br>
            <a:r>
              <a:rPr lang="ru-RU" sz="2700" dirty="0"/>
              <a:t>и документов на рабочих станциях сотрудников: персональные данные, конфиденциальная, коммерческая информация и документы.</a:t>
            </a:r>
            <a:endParaRPr lang="en-US" sz="2700" dirty="0"/>
          </a:p>
          <a:p>
            <a:pPr marL="131382" indent="0">
              <a:lnSpc>
                <a:spcPct val="120000"/>
              </a:lnSpc>
              <a:spcBef>
                <a:spcPts val="2400"/>
              </a:spcBef>
              <a:buNone/>
              <a:defRPr/>
            </a:pPr>
            <a:r>
              <a:rPr lang="ru-RU" b="1" dirty="0" smtClean="0"/>
              <a:t>В </a:t>
            </a:r>
            <a:r>
              <a:rPr lang="ru-RU" b="1" dirty="0"/>
              <a:t>результате: </a:t>
            </a:r>
          </a:p>
          <a:p>
            <a:pPr marL="359982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sz="2700" dirty="0"/>
              <a:t>За счет оперативного доступа к документам из единого интерфейса повышается продуктивность сотрудников. Работая в привычном темпе, сотрудники выполняют на порядок больше задач.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5" name="Group 5"/>
          <p:cNvGrpSpPr/>
          <p:nvPr/>
        </p:nvGrpSpPr>
        <p:grpSpPr>
          <a:xfrm>
            <a:off x="998459" y="4513925"/>
            <a:ext cx="578644" cy="578644"/>
            <a:chOff x="406400" y="1163645"/>
            <a:chExt cx="1828800" cy="1828800"/>
          </a:xfrm>
        </p:grpSpPr>
        <p:sp>
          <p:nvSpPr>
            <p:cNvPr id="7" name="Oval 7"/>
            <p:cNvSpPr/>
            <p:nvPr/>
          </p:nvSpPr>
          <p:spPr bwMode="auto">
            <a:xfrm>
              <a:off x="406400" y="1163645"/>
              <a:ext cx="1828800" cy="1828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0" cap="flat" cmpd="dbl" algn="ctr">
              <a:solidFill>
                <a:schemeClr val="accent2">
                  <a:lumMod val="75000"/>
                </a:schemeClr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882"/>
              <a:endParaRPr lang="en-US" sz="1100" dirty="0" smtClean="0"/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97225" y="1447800"/>
              <a:ext cx="1447151" cy="97091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screen">
              <a:grayscl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49218" y="2069699"/>
              <a:ext cx="689515" cy="698028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8459" y="2568384"/>
            <a:ext cx="584629" cy="578644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998459" y="3599741"/>
            <a:ext cx="578644" cy="579487"/>
            <a:chOff x="406400" y="3715723"/>
            <a:chExt cx="1828800" cy="1828800"/>
          </a:xfrm>
        </p:grpSpPr>
        <p:sp>
          <p:nvSpPr>
            <p:cNvPr id="12" name="Oval 12"/>
            <p:cNvSpPr/>
            <p:nvPr/>
          </p:nvSpPr>
          <p:spPr bwMode="auto">
            <a:xfrm>
              <a:off x="406400" y="3715723"/>
              <a:ext cx="1828800" cy="1828800"/>
            </a:xfrm>
            <a:prstGeom prst="ellipse">
              <a:avLst/>
            </a:prstGeom>
            <a:solidFill>
              <a:schemeClr val="accent4"/>
            </a:solidFill>
            <a:ln w="95250" cap="flat" cmpd="dbl" algn="ctr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882"/>
              <a:endParaRPr lang="en-US" sz="1100" dirty="0" smtClean="0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28504" y="4255469"/>
              <a:ext cx="984591" cy="926131"/>
            </a:xfrm>
            <a:prstGeom prst="rect">
              <a:avLst/>
            </a:prstGeom>
          </p:spPr>
        </p:pic>
      </p:grpSp>
      <p:grpSp>
        <p:nvGrpSpPr>
          <p:cNvPr id="11" name="Group 14"/>
          <p:cNvGrpSpPr/>
          <p:nvPr/>
        </p:nvGrpSpPr>
        <p:grpSpPr>
          <a:xfrm>
            <a:off x="998459" y="5612124"/>
            <a:ext cx="578644" cy="578644"/>
            <a:chOff x="406400" y="6714411"/>
            <a:chExt cx="1828800" cy="1828800"/>
          </a:xfrm>
        </p:grpSpPr>
        <p:sp>
          <p:nvSpPr>
            <p:cNvPr id="15" name="Oval 15"/>
            <p:cNvSpPr/>
            <p:nvPr/>
          </p:nvSpPr>
          <p:spPr bwMode="auto">
            <a:xfrm>
              <a:off x="406400" y="6714411"/>
              <a:ext cx="1828800" cy="1828800"/>
            </a:xfrm>
            <a:prstGeom prst="ellipse">
              <a:avLst/>
            </a:prstGeom>
            <a:solidFill>
              <a:srgbClr val="8DC63F"/>
            </a:solidFill>
            <a:ln w="95250" cap="flat" cmpd="dbl" algn="ctr">
              <a:solidFill>
                <a:srgbClr val="8DC63F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882"/>
              <a:endParaRPr lang="en-US" sz="1100" dirty="0" smtClean="0"/>
            </a:p>
          </p:txBody>
        </p:sp>
        <p:grpSp>
          <p:nvGrpSpPr>
            <p:cNvPr id="14" name="Group 16"/>
            <p:cNvGrpSpPr/>
            <p:nvPr/>
          </p:nvGrpSpPr>
          <p:grpSpPr>
            <a:xfrm>
              <a:off x="689793" y="7117696"/>
              <a:ext cx="1262014" cy="1022229"/>
              <a:chOff x="6493876" y="5091502"/>
              <a:chExt cx="1262014" cy="1022229"/>
            </a:xfrm>
          </p:grpSpPr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731000" y="5091502"/>
                <a:ext cx="1024890" cy="962587"/>
              </a:xfrm>
              <a:prstGeom prst="rect">
                <a:avLst/>
              </a:prstGeom>
            </p:spPr>
          </p:pic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493876" y="5600490"/>
                <a:ext cx="503824" cy="5132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166128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Более 300 внедрений в России и СНГ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9" descr="C:\Documents and Settings\Esinyakov\My Documents\saperion.ru\client's logos\Институт проблем безопасного развития ядерной энергетик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890" y="2006497"/>
            <a:ext cx="1053426" cy="63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Esinyakov\My Documents\saperion.ru\client's logos\благосостояние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25537" y="1590532"/>
            <a:ext cx="1041927" cy="53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Esinyakov\My Documents\saperion.ru\client's logos\Администрация ЗАТО Северск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7988" y="3535661"/>
            <a:ext cx="393310" cy="48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Esinyakov\My Documents\saperion.ru\client's logos\вещательная корпорация профмеди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5314" y="4856847"/>
            <a:ext cx="1035025" cy="34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Esinyakov\My Documents\saperion.ru\client's logos\госкомиссия по запасам полезных ископаемых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91350" y="5941434"/>
            <a:ext cx="618715" cy="54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Esinyakov\My Documents\saperion.ru\client's logos\гайский_гг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3709" y="5446099"/>
            <a:ext cx="1725043" cy="89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Documents and Settings\Esinyakov\My Documents\saperion.ru\client's logos\Всероссийский Научно-исследовательский институт по эксплуатации атомных электростанций (ВНИИАЭС)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61630" y="3973965"/>
            <a:ext cx="737169" cy="4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Esinyakov\My Documents\saperion.ru\client's logos\дит мск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67934" y="3250210"/>
            <a:ext cx="1224781" cy="4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:\Documents and Settings\Esinyakov\My Documents\saperion.ru\client's logos\минздрав татарстан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67610" y="3829306"/>
            <a:ext cx="648616" cy="6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C:\Documents and Settings\Esinyakov\My Documents\saperion.ru\client's logos\лукойл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5637" y="4930404"/>
            <a:ext cx="1138527" cy="2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Esinyakov\My Documents\saperion.ru\client's logos\ипромашпром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60493" y="1651281"/>
            <a:ext cx="1457084" cy="33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C:\Documents and Settings\Esinyakov\My Documents\saperion.ru\client's logos\минфин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713" y="5661969"/>
            <a:ext cx="802720" cy="70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C:\Documents and Settings\Esinyakov\My Documents\saperion.ru\client's logos\Министерство имущественных отношений Самарской области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7014" y="2656037"/>
            <a:ext cx="1477786" cy="38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C:\Documents and Settings\Esinyakov\My Documents\saperion.ru\client's logos\Министерство природных ресурсов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633" y="1570947"/>
            <a:ext cx="1597390" cy="61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C:\Documents and Settings\Esinyakov\My Documents\saperion.ru\client's logos\никиэт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77484" y="5426686"/>
            <a:ext cx="1183381" cy="4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C:\Documents and Settings\Esinyakov\My Documents\saperion.ru\client's logos\НТЦ АТР РОСЭНЕРГОАТОМ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3222" y="6024811"/>
            <a:ext cx="1449035" cy="38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C:\Documents and Settings\Esinyakov\My Documents\saperion.ru\client's logos\огк1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1360" y="2218389"/>
            <a:ext cx="568113" cy="3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C:\Documents and Settings\Esinyakov\My Documents\saperion.ru\client's logos\мчс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2257" y="3434846"/>
            <a:ext cx="588815" cy="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4" descr="C:\Documents and Settings\Esinyakov\My Documents\saperion.ru\client's logos\огк6.gif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9530" y="2083554"/>
            <a:ext cx="562365" cy="3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5" descr="C:\Documents and Settings\Esinyakov\My Documents\saperion.ru\client's logos\ОКБ Сухого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35704" y="2422492"/>
            <a:ext cx="989023" cy="2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 descr="C:\Documents and Settings\Esinyakov\My Documents\saperion.ru\client's logos\ОМК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674815" y="3134446"/>
            <a:ext cx="1628439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 descr="C:\Documents and Settings\Esinyakov\My Documents\saperion.ru\client's logos\Пурнефтегазгеология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1264" t="592" r="32692" b="4964"/>
          <a:stretch>
            <a:fillRect/>
          </a:stretch>
        </p:blipFill>
        <p:spPr bwMode="auto">
          <a:xfrm>
            <a:off x="8771997" y="2927889"/>
            <a:ext cx="317408" cy="34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C:\Documents and Settings\Esinyakov\My Documents\saperion.ru\client's logos\правительство москвы.pn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2957" y="4050623"/>
            <a:ext cx="508313" cy="6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" descr="C:\Documents and Settings\Esinyakov\My Documents\saperion.ru\client's logos\Пенсионный фонд по Москве и МО.pn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15658" y="3535661"/>
            <a:ext cx="531313" cy="55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C:\Documents and Settings\Esinyakov\My Documents\saperion.ru\client's logos\РуссНефть.gif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8876" y="4883124"/>
            <a:ext cx="922322" cy="3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C:\Documents and Settings\Esinyakov\My Documents\saperion.ru\client's logos\томскнефть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57497" y="3782860"/>
            <a:ext cx="952223" cy="57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5" descr="C:\Documents and Settings\Esinyakov\My Documents\saperion.ru\client's logos\томилино.jp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8060" y="2614061"/>
            <a:ext cx="1228231" cy="4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 descr="C:\Documents and Settings\Esinyakov\My Documents\saperion.ru\client's logos\хоум кредит банк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640009" y="2001582"/>
            <a:ext cx="703817" cy="42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8" descr="C:\Documents and Settings\Esinyakov\My Documents\saperion.ru\client's logos\Центральное Кадастровое бюро минобрнауки.pn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6620" y="1830084"/>
            <a:ext cx="532464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9" descr="C:\Documents and Settings\Esinyakov\My Documents\saperion.ru\client's logos\центральный банк.gif"/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4162" y="1439503"/>
            <a:ext cx="591115" cy="5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0" descr="C:\Documents and Settings\Esinyakov\My Documents\saperion.ru\client's logos\ЦНИИ МО.PNG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6620" y="2979974"/>
            <a:ext cx="516363" cy="61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 descr="C:\Documents and Settings\Esinyakov\My Documents\saperion.ru\client's logos\казахстанская ипотечная компания.gif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074" b="15556"/>
          <a:stretch>
            <a:fillRect/>
          </a:stretch>
        </p:blipFill>
        <p:spPr bwMode="auto">
          <a:xfrm>
            <a:off x="5289022" y="5453745"/>
            <a:ext cx="1375434" cy="107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6" descr="C:\Documents and Settings\Esinyakov\My Documents\saperion.ru\client's logos\Фонд содействия МП НТС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595218" y="4640596"/>
            <a:ext cx="1642242" cy="58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7" descr="C:\Documents and Settings\Esinyakov\My Documents\saperion.ru\client's logos\оренбургнефть.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829520" y="5291789"/>
            <a:ext cx="1022375" cy="3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" descr="C:\Documents and Settings\Esinyakov\My Documents\saperion.ru\client's logos\машиностроительный з-д Электросталь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9713341" y="5763104"/>
            <a:ext cx="1551386" cy="3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 descr="C:\Documents and Settings\Esinyakov\My Documents\saperion.ru\client's logos\мвд.png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5597" y="2868473"/>
            <a:ext cx="786619" cy="53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1" descr="C:\Documents and Settings\Esinyakov\My Documents\saperion.ru\client's logos\ростелеком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546068" y="4685144"/>
            <a:ext cx="1543337" cy="39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161874" y="3941281"/>
            <a:ext cx="101237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Логотип Нижнекамскнефтехим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156" y="5439791"/>
            <a:ext cx="651112" cy="5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69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50056" y="1264136"/>
            <a:ext cx="9541944" cy="54808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>Ваши </a:t>
            </a:r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650057" y="5354814"/>
            <a:ext cx="5410211" cy="1204031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i="0" dirty="0" smtClean="0"/>
              <a:t>Корпорация ЭЛАР</a:t>
            </a:r>
          </a:p>
          <a:p>
            <a:pPr>
              <a:lnSpc>
                <a:spcPct val="110000"/>
              </a:lnSpc>
            </a:pPr>
            <a:r>
              <a:rPr lang="ru-RU" i="0" dirty="0"/>
              <a:t>127015 Москва, Бумажный проезд, д. 14,стр. 2</a:t>
            </a:r>
          </a:p>
          <a:p>
            <a:pPr>
              <a:lnSpc>
                <a:spcPct val="110000"/>
              </a:lnSpc>
            </a:pPr>
            <a:r>
              <a:rPr lang="ru-RU" i="0" dirty="0" smtClean="0"/>
              <a:t>Телефон </a:t>
            </a:r>
            <a:r>
              <a:rPr lang="ru-RU" i="0" dirty="0"/>
              <a:t>+7 (495) </a:t>
            </a:r>
            <a:r>
              <a:rPr lang="ru-RU" i="0" dirty="0" smtClean="0"/>
              <a:t>274-31-31</a:t>
            </a:r>
            <a:endParaRPr lang="ru-RU" i="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8542857" y="5704769"/>
            <a:ext cx="2678300" cy="854075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i="0" dirty="0"/>
              <a:t>E-mail:</a:t>
            </a:r>
            <a:r>
              <a:rPr lang="en-US" i="0" dirty="0"/>
              <a:t> office</a:t>
            </a:r>
            <a:r>
              <a:rPr lang="ru-RU" i="0" dirty="0"/>
              <a:t>@elar.ru </a:t>
            </a:r>
          </a:p>
          <a:p>
            <a:pPr>
              <a:lnSpc>
                <a:spcPct val="100000"/>
              </a:lnSpc>
            </a:pPr>
            <a:r>
              <a:rPr lang="ru-RU" i="0" dirty="0"/>
              <a:t>www.elar.ru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6081879" y="4613628"/>
            <a:ext cx="2678300" cy="85407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dirty="0"/>
              <a:t>www.</a:t>
            </a:r>
            <a:r>
              <a:rPr lang="en-US" sz="2800" dirty="0"/>
              <a:t>saperion</a:t>
            </a:r>
            <a:r>
              <a:rPr lang="ru-RU" sz="2800" dirty="0"/>
              <a:t>.ru</a:t>
            </a:r>
          </a:p>
        </p:txBody>
      </p:sp>
    </p:spTree>
    <p:extLst>
      <p:ext uri="{BB962C8B-B14F-4D97-AF65-F5344CB8AC3E}">
        <p14:creationId xmlns:p14="http://schemas.microsoft.com/office/powerpoint/2010/main" xmlns="" val="156604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Традиционный подход </a:t>
            </a:r>
            <a:br>
              <a:rPr lang="ru-RU" dirty="0" smtClean="0"/>
            </a:br>
            <a:r>
              <a:rPr lang="ru-RU" dirty="0" smtClean="0"/>
              <a:t>к управлению контентом</a:t>
            </a:r>
            <a:endParaRPr lang="ru-RU" dirty="0"/>
          </a:p>
        </p:txBody>
      </p:sp>
      <p:pic>
        <p:nvPicPr>
          <p:cNvPr id="3" name="Picture 3" descr="\\Prosoft-m.elar.local\share\Департамент Маркетинга\_Отдел Дизайна\_Дизайн_для_презентаций\Саперион\SAPERION Styleguides, Logos, Icons, Templates\SAPERION Icons\FINAL_PNG\2012_B13_Datenban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9125" y="2607197"/>
            <a:ext cx="679450" cy="8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dapter for PPT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58670">
            <a:off x="4387293" y="2672513"/>
            <a:ext cx="3120735" cy="31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\\Prosoft-m.elar.local\share\Департамент Маркетинга\_Отдел Дизайна\_Дизайн_для_презентаций\Саперион\SAPERION Styleguides, Logos, Icons, Templates\SAPERION Icons\FINAL_PNG\2012_B13_Datenban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03500" y="2583383"/>
            <a:ext cx="679450" cy="8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438404" y="3507311"/>
            <a:ext cx="163710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ru-RU" sz="1600" dirty="0"/>
              <a:t>Различные СУБД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5131" y="5259909"/>
            <a:ext cx="318332" cy="81528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0" name="Рисунок 13" descr="3333333333333333tif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91513" y="4945584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pdf-74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20117" y="4713811"/>
            <a:ext cx="4841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 descr="doc-2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77301" y="4969399"/>
            <a:ext cx="4714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032000" y="5634558"/>
            <a:ext cx="2484438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ru-RU" sz="1600" dirty="0"/>
              <a:t>Различное сканирующее оборудование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4762500" y="2405583"/>
            <a:ext cx="2408238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ru-RU" sz="1600" dirty="0"/>
              <a:t>Взаимодействие </a:t>
            </a:r>
            <a:br>
              <a:rPr lang="ru-RU" sz="1600" dirty="0"/>
            </a:br>
            <a:r>
              <a:rPr lang="ru-RU" sz="1600" dirty="0"/>
              <a:t>с различными системами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854954" y="5509145"/>
            <a:ext cx="1897063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ru-RU" sz="1600" dirty="0"/>
              <a:t>Различные </a:t>
            </a:r>
            <a:br>
              <a:rPr lang="ru-RU" sz="1600" dirty="0"/>
            </a:br>
            <a:r>
              <a:rPr lang="ru-RU" sz="1600" dirty="0"/>
              <a:t>типы документов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7750176" y="3643836"/>
            <a:ext cx="2156478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ru-RU" sz="1600" dirty="0"/>
              <a:t>Различные хранилища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5048251" y="6044132"/>
            <a:ext cx="1835150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ru-RU" sz="1600" dirty="0"/>
              <a:t>Различные</a:t>
            </a:r>
            <a:br>
              <a:rPr lang="ru-RU" sz="1600" dirty="0"/>
            </a:br>
            <a:r>
              <a:rPr lang="ru-RU" sz="1600" dirty="0"/>
              <a:t>бизнес-процессы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5057852" y="3728806"/>
            <a:ext cx="1622870" cy="10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6000" b="1" dirty="0">
                <a:solidFill>
                  <a:srgbClr val="EE7F00"/>
                </a:solidFill>
              </a:rPr>
              <a:t>ЕСМ</a:t>
            </a:r>
          </a:p>
        </p:txBody>
      </p:sp>
      <p:pic>
        <p:nvPicPr>
          <p:cNvPr id="23" name="Picture 3" descr="\\Prosoft-m.elar.local\share\Департамент Маркетинга\_Отдел Дизайна\_Дизайн_для_презентаций\Саперион\SAPERION Styleguides, Logos, Icons, Templates\SAPERION Icons\FINAL_PNG\2012_B13_Datenbank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55901" y="2735783"/>
            <a:ext cx="679450" cy="8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6712" y="4920286"/>
            <a:ext cx="685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871752" y="-933629"/>
            <a:ext cx="1326884" cy="74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50336" y="4820693"/>
            <a:ext cx="908500" cy="8138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5442" y="4587901"/>
            <a:ext cx="1078057" cy="1046657"/>
          </a:xfrm>
          <a:prstGeom prst="rect">
            <a:avLst/>
          </a:prstGeom>
        </p:spPr>
      </p:pic>
      <p:pic>
        <p:nvPicPr>
          <p:cNvPr id="30" name="Picture 685"/>
          <p:cNvPicPr>
            <a:picLocks noChangeAspect="1"/>
          </p:cNvPicPr>
          <p:nvPr/>
        </p:nvPicPr>
        <p:blipFill>
          <a:blip r:embed="rId1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2568" y="1898464"/>
            <a:ext cx="704416" cy="500955"/>
          </a:xfrm>
          <a:prstGeom prst="rect">
            <a:avLst/>
          </a:prstGeom>
        </p:spPr>
      </p:pic>
      <p:pic>
        <p:nvPicPr>
          <p:cNvPr id="31" name="Picture 685"/>
          <p:cNvPicPr>
            <a:picLocks noChangeAspect="1"/>
          </p:cNvPicPr>
          <p:nvPr/>
        </p:nvPicPr>
        <p:blipFill>
          <a:blip r:embed="rId1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7902" y="1898464"/>
            <a:ext cx="704416" cy="500955"/>
          </a:xfrm>
          <a:prstGeom prst="rect">
            <a:avLst/>
          </a:prstGeom>
        </p:spPr>
      </p:pic>
      <p:pic>
        <p:nvPicPr>
          <p:cNvPr id="32" name="Picture 685"/>
          <p:cNvPicPr>
            <a:picLocks noChangeAspect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0722" y="1898464"/>
            <a:ext cx="704416" cy="500955"/>
          </a:xfrm>
          <a:prstGeom prst="rect">
            <a:avLst/>
          </a:prstGeom>
        </p:spPr>
      </p:pic>
      <p:sp>
        <p:nvSpPr>
          <p:cNvPr id="33" name="Rectangle 726"/>
          <p:cNvSpPr/>
          <p:nvPr/>
        </p:nvSpPr>
        <p:spPr bwMode="auto">
          <a:xfrm>
            <a:off x="4323786" y="1873123"/>
            <a:ext cx="750094" cy="20489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28575" cap="flat" cmpd="sng" algn="ctr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r>
              <a:rPr lang="ru-RU" sz="900" dirty="0">
                <a:solidFill>
                  <a:srgbClr val="FFFFFF"/>
                </a:solidFill>
                <a:latin typeface="Arial" charset="0"/>
                <a:sym typeface="Helvetica Light" charset="0"/>
              </a:rPr>
              <a:t>СЭД</a:t>
            </a:r>
            <a:endParaRPr lang="en-US" sz="900" dirty="0">
              <a:solidFill>
                <a:srgbClr val="FFFFFF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34" name="Rectangle 701"/>
          <p:cNvSpPr/>
          <p:nvPr/>
        </p:nvSpPr>
        <p:spPr bwMode="auto">
          <a:xfrm>
            <a:off x="5346984" y="1846080"/>
            <a:ext cx="789979" cy="231942"/>
          </a:xfrm>
          <a:prstGeom prst="rect">
            <a:avLst/>
          </a:prstGeom>
          <a:solidFill>
            <a:srgbClr val="401D53"/>
          </a:solidFill>
          <a:ln w="28575" cap="flat" cmpd="sng" algn="ctr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2721"/>
            <a:r>
              <a:rPr lang="en-US" sz="900" dirty="0">
                <a:solidFill>
                  <a:srgbClr val="FFFFFF"/>
                </a:solidFill>
                <a:latin typeface="Arial" charset="0"/>
                <a:sym typeface="Helvetica Light" charset="0"/>
              </a:rPr>
              <a:t>ERP / CRM</a:t>
            </a:r>
          </a:p>
        </p:txBody>
      </p:sp>
      <p:sp>
        <p:nvSpPr>
          <p:cNvPr id="35" name="Rectangle 710"/>
          <p:cNvSpPr/>
          <p:nvPr/>
        </p:nvSpPr>
        <p:spPr bwMode="auto">
          <a:xfrm>
            <a:off x="6410067" y="1856897"/>
            <a:ext cx="750093" cy="204899"/>
          </a:xfrm>
          <a:prstGeom prst="rect">
            <a:avLst/>
          </a:prstGeom>
          <a:solidFill>
            <a:srgbClr val="6C9A2E"/>
          </a:solidFill>
          <a:ln w="28575" cap="flat" cmpd="sng" algn="ctr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r>
              <a:rPr lang="en-US" sz="900" dirty="0">
                <a:solidFill>
                  <a:srgbClr val="FFFFFF"/>
                </a:solidFill>
                <a:latin typeface="Arial" charset="0"/>
                <a:sym typeface="Helvetica Light" charset="0"/>
              </a:rPr>
              <a:t>SharePoint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6513" y="2399419"/>
            <a:ext cx="1334244" cy="1309687"/>
          </a:xfrm>
          <a:prstGeom prst="rect">
            <a:avLst/>
          </a:prstGeom>
        </p:spPr>
      </p:pic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82349" y="716756"/>
            <a:ext cx="609601" cy="365125"/>
          </a:xfrm>
        </p:spPr>
        <p:txBody>
          <a:bodyPr/>
          <a:lstStyle/>
          <a:p>
            <a:fld id="{09DF85ED-F275-4AF9-BF42-1FBBED8763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27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Саперион больше чем </a:t>
            </a:r>
            <a:r>
              <a:rPr lang="en-US" sz="4000" dirty="0" smtClean="0"/>
              <a:t>ECM</a:t>
            </a:r>
            <a:endParaRPr lang="ru-RU" sz="4000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3499761" y="1032977"/>
            <a:ext cx="6464300" cy="5698475"/>
            <a:chOff x="2943114" y="394451"/>
            <a:chExt cx="7166086" cy="6317119"/>
          </a:xfrm>
        </p:grpSpPr>
        <p:pic>
          <p:nvPicPr>
            <p:cNvPr id="5" name="Рисунок 4" descr="vision2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43114" y="394451"/>
              <a:ext cx="7166086" cy="6317119"/>
            </a:xfrm>
            <a:prstGeom prst="rect">
              <a:avLst/>
            </a:prstGeom>
          </p:spPr>
        </p:pic>
        <p:pic>
          <p:nvPicPr>
            <p:cNvPr id="6" name="Picture 4" descr="http://saperion.ru/images/about/Saperion-Symbo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2977775"/>
              <a:ext cx="1157165" cy="117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saperion.ru/images/about/Saperion-Symbo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164" y="5968013"/>
              <a:ext cx="420518" cy="42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saperion.ru/images/about/Saperion-Symbo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022" y="1293828"/>
              <a:ext cx="520878" cy="53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вал 8"/>
            <p:cNvSpPr/>
            <p:nvPr/>
          </p:nvSpPr>
          <p:spPr>
            <a:xfrm>
              <a:off x="3949700" y="2794000"/>
              <a:ext cx="4165600" cy="15621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03515" y="3164835"/>
              <a:ext cx="3378499" cy="1248862"/>
            </a:xfrm>
            <a:prstGeom prst="rect">
              <a:avLst/>
            </a:prstGeom>
          </p:spPr>
        </p:pic>
      </p:grpSp>
      <p:pic>
        <p:nvPicPr>
          <p:cNvPr id="13" name="Рисунок 12" descr="C_Pruef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6047" y="3560431"/>
            <a:ext cx="961588" cy="950612"/>
          </a:xfrm>
          <a:prstGeom prst="rect">
            <a:avLst/>
          </a:prstGeom>
        </p:spPr>
      </p:pic>
      <p:pic>
        <p:nvPicPr>
          <p:cNvPr id="29" name="Рисунок 28" descr="vision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8" t="40894" r="13794" b="44897"/>
          <a:stretch/>
        </p:blipFill>
        <p:spPr>
          <a:xfrm>
            <a:off x="3582311" y="3522967"/>
            <a:ext cx="723900" cy="809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1352" y="4388474"/>
            <a:ext cx="890622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sz="1900" b="1" dirty="0">
                <a:solidFill>
                  <a:schemeClr val="accent1"/>
                </a:solidFill>
              </a:rPr>
              <a:t>Поиск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82350" y="716757"/>
            <a:ext cx="609601" cy="365125"/>
          </a:xfrm>
        </p:spPr>
        <p:txBody>
          <a:bodyPr/>
          <a:lstStyle/>
          <a:p>
            <a:fld id="{09DF85ED-F275-4AF9-BF42-1FBBED8763A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88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151" y="665259"/>
            <a:ext cx="8466695" cy="1132523"/>
          </a:xfrm>
        </p:spPr>
        <p:txBody>
          <a:bodyPr>
            <a:normAutofit/>
          </a:bodyPr>
          <a:lstStyle/>
          <a:p>
            <a:r>
              <a:rPr lang="ru-RU" sz="3200" dirty="0"/>
              <a:t>Производственные характеристики системы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96471" y="1849784"/>
            <a:ext cx="8872013" cy="5686899"/>
          </a:xfrm>
          <a:prstGeom prst="rect">
            <a:avLst/>
          </a:prstGeom>
        </p:spPr>
        <p:txBody>
          <a:bodyPr/>
          <a:lstStyle>
            <a:lvl1pPr marL="228573" indent="-228573" algn="l" defTabSz="91429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18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3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110000"/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8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3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9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4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5" indent="-228573" algn="l" defTabSz="9142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Поддержка более 5000 пользователей</a:t>
            </a:r>
            <a:endParaRPr lang="ru-RU" sz="2000" b="1" dirty="0" smtClean="0">
              <a:solidFill>
                <a:srgbClr val="EF7F03"/>
              </a:solidFill>
            </a:endParaRPr>
          </a:p>
          <a:p>
            <a:r>
              <a:rPr lang="ru-RU" sz="2000" b="1" dirty="0" smtClean="0"/>
              <a:t>32 и 64 битная архитектура</a:t>
            </a:r>
          </a:p>
          <a:p>
            <a:r>
              <a:rPr lang="ru-RU" sz="2000" b="1" dirty="0" smtClean="0"/>
              <a:t>ОТП Банк </a:t>
            </a:r>
            <a:r>
              <a:rPr lang="ru-RU" sz="2000" dirty="0" smtClean="0"/>
              <a:t>(Венгрия) – </a:t>
            </a:r>
            <a:r>
              <a:rPr lang="ru-RU" sz="2000" b="1" dirty="0" smtClean="0"/>
              <a:t>1 млрд. документов</a:t>
            </a:r>
            <a:r>
              <a:rPr lang="ru-RU" sz="2000" dirty="0" smtClean="0"/>
              <a:t>  в САПЕРИОН</a:t>
            </a:r>
          </a:p>
          <a:p>
            <a:r>
              <a:rPr lang="ru-RU" sz="2000" b="1" dirty="0" smtClean="0"/>
              <a:t>ОКБ Сухого </a:t>
            </a:r>
            <a:r>
              <a:rPr lang="ru-RU" sz="2000" dirty="0" smtClean="0"/>
              <a:t>– </a:t>
            </a:r>
            <a:r>
              <a:rPr lang="ru-RU" sz="2000" b="1" dirty="0" err="1" smtClean="0"/>
              <a:t>многогигабайтные</a:t>
            </a:r>
            <a:r>
              <a:rPr lang="ru-RU" sz="2000" dirty="0" smtClean="0"/>
              <a:t>  видеозаписи в САПЕРИОН</a:t>
            </a:r>
          </a:p>
          <a:p>
            <a:r>
              <a:rPr lang="ru-RU" sz="2000" b="1" dirty="0" smtClean="0"/>
              <a:t>СУЭК </a:t>
            </a:r>
            <a:r>
              <a:rPr lang="ru-RU" sz="2000" dirty="0" smtClean="0"/>
              <a:t>– </a:t>
            </a:r>
            <a:r>
              <a:rPr lang="ru-RU" sz="2000" b="1" dirty="0" smtClean="0"/>
              <a:t>компрессия данных 60-80%  </a:t>
            </a:r>
            <a:r>
              <a:rPr lang="ru-RU" sz="2000" dirty="0" smtClean="0"/>
              <a:t>исходный объем данных документов </a:t>
            </a:r>
            <a:br>
              <a:rPr lang="ru-RU" sz="2000" dirty="0" smtClean="0"/>
            </a:br>
            <a:r>
              <a:rPr lang="ru-RU" sz="2000" dirty="0" smtClean="0"/>
              <a:t>14 Тб  в САПЕРИОН занимает 4Тб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ТАНЕКО </a:t>
            </a:r>
            <a:r>
              <a:rPr lang="ru-RU" sz="2000" dirty="0" smtClean="0"/>
              <a:t>– </a:t>
            </a:r>
            <a:r>
              <a:rPr lang="ru-RU" sz="2000" b="1" dirty="0" smtClean="0"/>
              <a:t>различные форматы файлов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едином хранилище: нормативно-технические,</a:t>
            </a:r>
            <a:br>
              <a:rPr lang="ru-RU" sz="2000" dirty="0" smtClean="0"/>
            </a:br>
            <a:r>
              <a:rPr lang="ru-RU" sz="2000" dirty="0" smtClean="0"/>
              <a:t>организационно-распорядительные, справочные,</a:t>
            </a:r>
            <a:br>
              <a:rPr lang="ru-RU" sz="2000" dirty="0" smtClean="0"/>
            </a:br>
            <a:r>
              <a:rPr lang="ru-RU" sz="2000" dirty="0" smtClean="0"/>
              <a:t>финансовые, юридические и другие виды документации</a:t>
            </a:r>
          </a:p>
          <a:p>
            <a:endParaRPr lang="ru-RU" sz="2000" dirty="0" smtClean="0"/>
          </a:p>
        </p:txBody>
      </p:sp>
      <p:pic>
        <p:nvPicPr>
          <p:cNvPr id="5" name="Picture 9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2177" y="4920171"/>
            <a:ext cx="2217002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Esinyakov\My Documents\saperion.ru\client's logos\otpba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538" y="1889520"/>
            <a:ext cx="1915535" cy="385308"/>
          </a:xfrm>
          <a:prstGeom prst="rect">
            <a:avLst/>
          </a:prstGeom>
          <a:noFill/>
        </p:spPr>
      </p:pic>
      <p:pic>
        <p:nvPicPr>
          <p:cNvPr id="7" name="Picture 6" descr="C:\Documents and Settings\Esinyakov\My Documents\saperion.ru\client's logos\ОКБ Сух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5656" y="2763256"/>
            <a:ext cx="2030044" cy="596669"/>
          </a:xfrm>
          <a:prstGeom prst="rect">
            <a:avLst/>
          </a:prstGeom>
          <a:noFill/>
        </p:spPr>
      </p:pic>
      <p:pic>
        <p:nvPicPr>
          <p:cNvPr id="8" name="Picture 3" descr="55"/>
          <p:cNvPicPr>
            <a:picLocks noChangeAspect="1" noChangeArrowheads="1"/>
          </p:cNvPicPr>
          <p:nvPr/>
        </p:nvPicPr>
        <p:blipFill>
          <a:blip r:embed="rId5" cstate="print"/>
          <a:srcRect l="18130" r="63079" b="5050"/>
          <a:stretch>
            <a:fillRect/>
          </a:stretch>
        </p:blipFill>
        <p:spPr bwMode="auto">
          <a:xfrm>
            <a:off x="9945182" y="3743925"/>
            <a:ext cx="16240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194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SHMAI~1\AppData\Local\Temp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682" y="1391539"/>
            <a:ext cx="7454900" cy="45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4637" y="6154039"/>
            <a:ext cx="3489539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i="1" dirty="0" smtClean="0"/>
              <a:t>По данным опроса </a:t>
            </a:r>
            <a:r>
              <a:rPr lang="en-US" i="1" dirty="0" smtClean="0"/>
              <a:t>Docflow 2013 </a:t>
            </a:r>
            <a:endParaRPr lang="ru-RU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Сложности с поиском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54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Традиционный подход </a:t>
            </a:r>
            <a:br>
              <a:rPr lang="ru-RU" dirty="0" smtClean="0"/>
            </a:br>
            <a:r>
              <a:rPr lang="ru-RU" dirty="0" smtClean="0"/>
              <a:t>к управлению контентом</a:t>
            </a:r>
            <a:endParaRPr lang="ru-RU" dirty="0"/>
          </a:p>
        </p:txBody>
      </p:sp>
      <p:sp>
        <p:nvSpPr>
          <p:cNvPr id="3" name="Freeform 658"/>
          <p:cNvSpPr/>
          <p:nvPr/>
        </p:nvSpPr>
        <p:spPr bwMode="auto">
          <a:xfrm>
            <a:off x="7773152" y="4448693"/>
            <a:ext cx="116898" cy="420832"/>
          </a:xfrm>
          <a:custGeom>
            <a:avLst/>
            <a:gdLst>
              <a:gd name="connsiteX0" fmla="*/ 0 w 166255"/>
              <a:gd name="connsiteY0" fmla="*/ 0 h 598516"/>
              <a:gd name="connsiteX1" fmla="*/ 133004 w 166255"/>
              <a:gd name="connsiteY1" fmla="*/ 315884 h 598516"/>
              <a:gd name="connsiteX2" fmla="*/ 166255 w 166255"/>
              <a:gd name="connsiteY2" fmla="*/ 598516 h 598516"/>
              <a:gd name="connsiteX3" fmla="*/ 166255 w 166255"/>
              <a:gd name="connsiteY3" fmla="*/ 598516 h 5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55" h="598516">
                <a:moveTo>
                  <a:pt x="0" y="0"/>
                </a:moveTo>
                <a:cubicBezTo>
                  <a:pt x="52647" y="108065"/>
                  <a:pt x="105295" y="216131"/>
                  <a:pt x="133004" y="315884"/>
                </a:cubicBezTo>
                <a:cubicBezTo>
                  <a:pt x="160713" y="415637"/>
                  <a:pt x="166255" y="598516"/>
                  <a:pt x="166255" y="598516"/>
                </a:cubicBezTo>
                <a:lnTo>
                  <a:pt x="166255" y="598516"/>
                </a:ln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4" name="Freeform 659"/>
          <p:cNvSpPr/>
          <p:nvPr/>
        </p:nvSpPr>
        <p:spPr bwMode="auto">
          <a:xfrm>
            <a:off x="8427782" y="3104368"/>
            <a:ext cx="1356013" cy="935182"/>
          </a:xfrm>
          <a:custGeom>
            <a:avLst/>
            <a:gdLst>
              <a:gd name="connsiteX0" fmla="*/ 0 w 1928552"/>
              <a:gd name="connsiteY0" fmla="*/ 0 h 1330036"/>
              <a:gd name="connsiteX1" fmla="*/ 814647 w 1928552"/>
              <a:gd name="connsiteY1" fmla="*/ 216131 h 1330036"/>
              <a:gd name="connsiteX2" fmla="*/ 1363287 w 1928552"/>
              <a:gd name="connsiteY2" fmla="*/ 498763 h 1330036"/>
              <a:gd name="connsiteX3" fmla="*/ 1795549 w 1928552"/>
              <a:gd name="connsiteY3" fmla="*/ 964276 h 1330036"/>
              <a:gd name="connsiteX4" fmla="*/ 1928552 w 1928552"/>
              <a:gd name="connsiteY4" fmla="*/ 1330036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552" h="1330036">
                <a:moveTo>
                  <a:pt x="0" y="0"/>
                </a:moveTo>
                <a:cubicBezTo>
                  <a:pt x="293716" y="66502"/>
                  <a:pt x="587433" y="133004"/>
                  <a:pt x="814647" y="216131"/>
                </a:cubicBezTo>
                <a:cubicBezTo>
                  <a:pt x="1041861" y="299258"/>
                  <a:pt x="1199803" y="374072"/>
                  <a:pt x="1363287" y="498763"/>
                </a:cubicBezTo>
                <a:cubicBezTo>
                  <a:pt x="1526771" y="623454"/>
                  <a:pt x="1701338" y="825730"/>
                  <a:pt x="1795549" y="964276"/>
                </a:cubicBezTo>
                <a:cubicBezTo>
                  <a:pt x="1889760" y="1102822"/>
                  <a:pt x="1909156" y="1216429"/>
                  <a:pt x="1928552" y="1330036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5" name="Freeform 660"/>
          <p:cNvSpPr/>
          <p:nvPr/>
        </p:nvSpPr>
        <p:spPr bwMode="auto">
          <a:xfrm>
            <a:off x="6732762" y="3136653"/>
            <a:ext cx="1268340" cy="482067"/>
          </a:xfrm>
          <a:custGeom>
            <a:avLst/>
            <a:gdLst>
              <a:gd name="connsiteX0" fmla="*/ 0 w 1828800"/>
              <a:gd name="connsiteY0" fmla="*/ 687878 h 687878"/>
              <a:gd name="connsiteX1" fmla="*/ 598516 w 1828800"/>
              <a:gd name="connsiteY1" fmla="*/ 222365 h 687878"/>
              <a:gd name="connsiteX2" fmla="*/ 1280160 w 1828800"/>
              <a:gd name="connsiteY2" fmla="*/ 22859 h 687878"/>
              <a:gd name="connsiteX3" fmla="*/ 1712422 w 1828800"/>
              <a:gd name="connsiteY3" fmla="*/ 6234 h 687878"/>
              <a:gd name="connsiteX4" fmla="*/ 1828800 w 1828800"/>
              <a:gd name="connsiteY4" fmla="*/ 39485 h 687878"/>
              <a:gd name="connsiteX5" fmla="*/ 1828800 w 1828800"/>
              <a:gd name="connsiteY5" fmla="*/ 39485 h 687878"/>
              <a:gd name="connsiteX0" fmla="*/ 0 w 1828800"/>
              <a:gd name="connsiteY0" fmla="*/ 687878 h 687878"/>
              <a:gd name="connsiteX1" fmla="*/ 598516 w 1828800"/>
              <a:gd name="connsiteY1" fmla="*/ 222365 h 687878"/>
              <a:gd name="connsiteX2" fmla="*/ 1280160 w 1828800"/>
              <a:gd name="connsiteY2" fmla="*/ 22859 h 687878"/>
              <a:gd name="connsiteX3" fmla="*/ 1712422 w 1828800"/>
              <a:gd name="connsiteY3" fmla="*/ 6234 h 687878"/>
              <a:gd name="connsiteX4" fmla="*/ 1828800 w 1828800"/>
              <a:gd name="connsiteY4" fmla="*/ 39485 h 687878"/>
              <a:gd name="connsiteX0" fmla="*/ 0 w 1712422"/>
              <a:gd name="connsiteY0" fmla="*/ 687878 h 687878"/>
              <a:gd name="connsiteX1" fmla="*/ 598516 w 1712422"/>
              <a:gd name="connsiteY1" fmla="*/ 222365 h 687878"/>
              <a:gd name="connsiteX2" fmla="*/ 1280160 w 1712422"/>
              <a:gd name="connsiteY2" fmla="*/ 22859 h 687878"/>
              <a:gd name="connsiteX3" fmla="*/ 1712422 w 1712422"/>
              <a:gd name="connsiteY3" fmla="*/ 6234 h 687878"/>
              <a:gd name="connsiteX0" fmla="*/ 0 w 1803862"/>
              <a:gd name="connsiteY0" fmla="*/ 677852 h 677852"/>
              <a:gd name="connsiteX1" fmla="*/ 598516 w 1803862"/>
              <a:gd name="connsiteY1" fmla="*/ 212339 h 677852"/>
              <a:gd name="connsiteX2" fmla="*/ 1280160 w 1803862"/>
              <a:gd name="connsiteY2" fmla="*/ 12833 h 677852"/>
              <a:gd name="connsiteX3" fmla="*/ 1803862 w 1803862"/>
              <a:gd name="connsiteY3" fmla="*/ 20973 h 677852"/>
              <a:gd name="connsiteX0" fmla="*/ 0 w 1803862"/>
              <a:gd name="connsiteY0" fmla="*/ 670371 h 670371"/>
              <a:gd name="connsiteX1" fmla="*/ 598516 w 1803862"/>
              <a:gd name="connsiteY1" fmla="*/ 204858 h 670371"/>
              <a:gd name="connsiteX2" fmla="*/ 1280160 w 1803862"/>
              <a:gd name="connsiteY2" fmla="*/ 5352 h 670371"/>
              <a:gd name="connsiteX3" fmla="*/ 1803862 w 1803862"/>
              <a:gd name="connsiteY3" fmla="*/ 13492 h 670371"/>
              <a:gd name="connsiteX0" fmla="*/ 0 w 1803862"/>
              <a:gd name="connsiteY0" fmla="*/ 685605 h 685605"/>
              <a:gd name="connsiteX1" fmla="*/ 598516 w 1803862"/>
              <a:gd name="connsiteY1" fmla="*/ 220092 h 685605"/>
              <a:gd name="connsiteX2" fmla="*/ 1278255 w 1803862"/>
              <a:gd name="connsiteY2" fmla="*/ 3441 h 685605"/>
              <a:gd name="connsiteX3" fmla="*/ 1803862 w 1803862"/>
              <a:gd name="connsiteY3" fmla="*/ 28726 h 6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862" h="685605">
                <a:moveTo>
                  <a:pt x="0" y="685605"/>
                </a:moveTo>
                <a:cubicBezTo>
                  <a:pt x="192578" y="508266"/>
                  <a:pt x="385474" y="333786"/>
                  <a:pt x="598516" y="220092"/>
                </a:cubicBezTo>
                <a:cubicBezTo>
                  <a:pt x="811558" y="106398"/>
                  <a:pt x="1067839" y="18190"/>
                  <a:pt x="1278255" y="3441"/>
                </a:cubicBezTo>
                <a:cubicBezTo>
                  <a:pt x="1488671" y="-11308"/>
                  <a:pt x="1712422" y="25955"/>
                  <a:pt x="1803862" y="28726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6" name="Freeform 661"/>
          <p:cNvSpPr/>
          <p:nvPr/>
        </p:nvSpPr>
        <p:spPr bwMode="auto">
          <a:xfrm>
            <a:off x="6732762" y="3700547"/>
            <a:ext cx="911802" cy="210416"/>
          </a:xfrm>
          <a:custGeom>
            <a:avLst/>
            <a:gdLst>
              <a:gd name="connsiteX0" fmla="*/ 0 w 1296785"/>
              <a:gd name="connsiteY0" fmla="*/ 0 h 299258"/>
              <a:gd name="connsiteX1" fmla="*/ 565265 w 1296785"/>
              <a:gd name="connsiteY1" fmla="*/ 116378 h 299258"/>
              <a:gd name="connsiteX2" fmla="*/ 1080654 w 1296785"/>
              <a:gd name="connsiteY2" fmla="*/ 232756 h 299258"/>
              <a:gd name="connsiteX3" fmla="*/ 1296785 w 1296785"/>
              <a:gd name="connsiteY3" fmla="*/ 299258 h 29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785" h="299258">
                <a:moveTo>
                  <a:pt x="0" y="0"/>
                </a:moveTo>
                <a:lnTo>
                  <a:pt x="565265" y="116378"/>
                </a:lnTo>
                <a:cubicBezTo>
                  <a:pt x="745374" y="155171"/>
                  <a:pt x="958734" y="202276"/>
                  <a:pt x="1080654" y="232756"/>
                </a:cubicBezTo>
                <a:cubicBezTo>
                  <a:pt x="1202574" y="263236"/>
                  <a:pt x="1296785" y="299258"/>
                  <a:pt x="1296785" y="299258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7" name="Freeform 662"/>
          <p:cNvSpPr/>
          <p:nvPr/>
        </p:nvSpPr>
        <p:spPr bwMode="auto">
          <a:xfrm>
            <a:off x="6744453" y="4635729"/>
            <a:ext cx="853353" cy="1239116"/>
          </a:xfrm>
          <a:custGeom>
            <a:avLst/>
            <a:gdLst>
              <a:gd name="connsiteX0" fmla="*/ 0 w 1236245"/>
              <a:gd name="connsiteY0" fmla="*/ 0 h 1818972"/>
              <a:gd name="connsiteX1" fmla="*/ 282633 w 1236245"/>
              <a:gd name="connsiteY1" fmla="*/ 349135 h 1818972"/>
              <a:gd name="connsiteX2" fmla="*/ 831273 w 1236245"/>
              <a:gd name="connsiteY2" fmla="*/ 1064029 h 1818972"/>
              <a:gd name="connsiteX3" fmla="*/ 1047404 w 1236245"/>
              <a:gd name="connsiteY3" fmla="*/ 1396538 h 1818972"/>
              <a:gd name="connsiteX4" fmla="*/ 1213658 w 1236245"/>
              <a:gd name="connsiteY4" fmla="*/ 1762298 h 1818972"/>
              <a:gd name="connsiteX5" fmla="*/ 1230284 w 1236245"/>
              <a:gd name="connsiteY5" fmla="*/ 1812175 h 1818972"/>
              <a:gd name="connsiteX0" fmla="*/ 0 w 1213658"/>
              <a:gd name="connsiteY0" fmla="*/ 0 h 1762298"/>
              <a:gd name="connsiteX1" fmla="*/ 282633 w 1213658"/>
              <a:gd name="connsiteY1" fmla="*/ 349135 h 1762298"/>
              <a:gd name="connsiteX2" fmla="*/ 831273 w 1213658"/>
              <a:gd name="connsiteY2" fmla="*/ 1064029 h 1762298"/>
              <a:gd name="connsiteX3" fmla="*/ 1047404 w 1213658"/>
              <a:gd name="connsiteY3" fmla="*/ 1396538 h 1762298"/>
              <a:gd name="connsiteX4" fmla="*/ 1213658 w 1213658"/>
              <a:gd name="connsiteY4" fmla="*/ 1762298 h 176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658" h="1762298">
                <a:moveTo>
                  <a:pt x="0" y="0"/>
                </a:moveTo>
                <a:cubicBezTo>
                  <a:pt x="72044" y="85898"/>
                  <a:pt x="144088" y="171797"/>
                  <a:pt x="282633" y="349135"/>
                </a:cubicBezTo>
                <a:cubicBezTo>
                  <a:pt x="421178" y="526473"/>
                  <a:pt x="703811" y="889462"/>
                  <a:pt x="831273" y="1064029"/>
                </a:cubicBezTo>
                <a:cubicBezTo>
                  <a:pt x="958735" y="1238596"/>
                  <a:pt x="983673" y="1280160"/>
                  <a:pt x="1047404" y="1396538"/>
                </a:cubicBezTo>
                <a:cubicBezTo>
                  <a:pt x="1111135" y="1512916"/>
                  <a:pt x="1183178" y="1693025"/>
                  <a:pt x="1213658" y="1762298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8" name="Freeform 663"/>
          <p:cNvSpPr/>
          <p:nvPr/>
        </p:nvSpPr>
        <p:spPr bwMode="auto">
          <a:xfrm>
            <a:off x="6755500" y="5863157"/>
            <a:ext cx="748789" cy="439481"/>
          </a:xfrm>
          <a:custGeom>
            <a:avLst/>
            <a:gdLst>
              <a:gd name="connsiteX0" fmla="*/ 3321 w 1067350"/>
              <a:gd name="connsiteY0" fmla="*/ 0 h 631833"/>
              <a:gd name="connsiteX1" fmla="*/ 103073 w 1067350"/>
              <a:gd name="connsiteY1" fmla="*/ 448887 h 631833"/>
              <a:gd name="connsiteX2" fmla="*/ 684964 w 1067350"/>
              <a:gd name="connsiteY2" fmla="*/ 631767 h 631833"/>
              <a:gd name="connsiteX3" fmla="*/ 1067350 w 1067350"/>
              <a:gd name="connsiteY3" fmla="*/ 465513 h 631833"/>
              <a:gd name="connsiteX0" fmla="*/ 1216 w 1065245"/>
              <a:gd name="connsiteY0" fmla="*/ 0 h 631809"/>
              <a:gd name="connsiteX1" fmla="*/ 128061 w 1065245"/>
              <a:gd name="connsiteY1" fmla="*/ 452273 h 631809"/>
              <a:gd name="connsiteX2" fmla="*/ 682859 w 1065245"/>
              <a:gd name="connsiteY2" fmla="*/ 631767 h 631809"/>
              <a:gd name="connsiteX3" fmla="*/ 1065245 w 1065245"/>
              <a:gd name="connsiteY3" fmla="*/ 465513 h 631809"/>
              <a:gd name="connsiteX0" fmla="*/ 916 w 1064945"/>
              <a:gd name="connsiteY0" fmla="*/ 0 h 625040"/>
              <a:gd name="connsiteX1" fmla="*/ 127761 w 1064945"/>
              <a:gd name="connsiteY1" fmla="*/ 452273 h 625040"/>
              <a:gd name="connsiteX2" fmla="*/ 614826 w 1064945"/>
              <a:gd name="connsiteY2" fmla="*/ 624994 h 625040"/>
              <a:gd name="connsiteX3" fmla="*/ 1064945 w 1064945"/>
              <a:gd name="connsiteY3" fmla="*/ 465513 h 6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945" h="625040">
                <a:moveTo>
                  <a:pt x="916" y="0"/>
                </a:moveTo>
                <a:cubicBezTo>
                  <a:pt x="-6012" y="171796"/>
                  <a:pt x="25443" y="348107"/>
                  <a:pt x="127761" y="452273"/>
                </a:cubicBezTo>
                <a:cubicBezTo>
                  <a:pt x="230079" y="556439"/>
                  <a:pt x="458629" y="622787"/>
                  <a:pt x="614826" y="624994"/>
                </a:cubicBezTo>
                <a:cubicBezTo>
                  <a:pt x="771023" y="627201"/>
                  <a:pt x="954108" y="550025"/>
                  <a:pt x="1064945" y="46551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9" name="Freeform 664"/>
          <p:cNvSpPr/>
          <p:nvPr/>
        </p:nvSpPr>
        <p:spPr bwMode="auto">
          <a:xfrm>
            <a:off x="6253481" y="5874848"/>
            <a:ext cx="1274186" cy="587993"/>
          </a:xfrm>
          <a:custGeom>
            <a:avLst/>
            <a:gdLst>
              <a:gd name="connsiteX0" fmla="*/ 0 w 1812175"/>
              <a:gd name="connsiteY0" fmla="*/ 0 h 836258"/>
              <a:gd name="connsiteX1" fmla="*/ 648393 w 1812175"/>
              <a:gd name="connsiteY1" fmla="*/ 665019 h 836258"/>
              <a:gd name="connsiteX2" fmla="*/ 1147156 w 1812175"/>
              <a:gd name="connsiteY2" fmla="*/ 831273 h 836258"/>
              <a:gd name="connsiteX3" fmla="*/ 1579418 w 1812175"/>
              <a:gd name="connsiteY3" fmla="*/ 781397 h 836258"/>
              <a:gd name="connsiteX4" fmla="*/ 1812175 w 1812175"/>
              <a:gd name="connsiteY4" fmla="*/ 665019 h 83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175" h="836258">
                <a:moveTo>
                  <a:pt x="0" y="0"/>
                </a:moveTo>
                <a:cubicBezTo>
                  <a:pt x="228600" y="263237"/>
                  <a:pt x="457200" y="526474"/>
                  <a:pt x="648393" y="665019"/>
                </a:cubicBezTo>
                <a:cubicBezTo>
                  <a:pt x="839586" y="803564"/>
                  <a:pt x="991985" y="811877"/>
                  <a:pt x="1147156" y="831273"/>
                </a:cubicBezTo>
                <a:cubicBezTo>
                  <a:pt x="1302327" y="850669"/>
                  <a:pt x="1468582" y="809106"/>
                  <a:pt x="1579418" y="781397"/>
                </a:cubicBezTo>
                <a:cubicBezTo>
                  <a:pt x="1690254" y="753688"/>
                  <a:pt x="1751214" y="709353"/>
                  <a:pt x="1812175" y="66501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0" name="Freeform 665"/>
          <p:cNvSpPr/>
          <p:nvPr/>
        </p:nvSpPr>
        <p:spPr bwMode="auto">
          <a:xfrm>
            <a:off x="6767831" y="4577284"/>
            <a:ext cx="2384714" cy="976927"/>
          </a:xfrm>
          <a:custGeom>
            <a:avLst/>
            <a:gdLst>
              <a:gd name="connsiteX0" fmla="*/ 0 w 3391593"/>
              <a:gd name="connsiteY0" fmla="*/ 0 h 1389406"/>
              <a:gd name="connsiteX1" fmla="*/ 631767 w 3391593"/>
              <a:gd name="connsiteY1" fmla="*/ 548640 h 1389406"/>
              <a:gd name="connsiteX2" fmla="*/ 1878676 w 3391593"/>
              <a:gd name="connsiteY2" fmla="*/ 1130531 h 1389406"/>
              <a:gd name="connsiteX3" fmla="*/ 3075709 w 3391593"/>
              <a:gd name="connsiteY3" fmla="*/ 1379913 h 1389406"/>
              <a:gd name="connsiteX4" fmla="*/ 3391593 w 3391593"/>
              <a:gd name="connsiteY4" fmla="*/ 1313411 h 138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593" h="1389406">
                <a:moveTo>
                  <a:pt x="0" y="0"/>
                </a:moveTo>
                <a:cubicBezTo>
                  <a:pt x="159327" y="180109"/>
                  <a:pt x="318654" y="360218"/>
                  <a:pt x="631767" y="548640"/>
                </a:cubicBezTo>
                <a:cubicBezTo>
                  <a:pt x="944880" y="737062"/>
                  <a:pt x="1471352" y="991986"/>
                  <a:pt x="1878676" y="1130531"/>
                </a:cubicBezTo>
                <a:cubicBezTo>
                  <a:pt x="2286000" y="1269077"/>
                  <a:pt x="2823556" y="1349433"/>
                  <a:pt x="3075709" y="1379913"/>
                </a:cubicBezTo>
                <a:cubicBezTo>
                  <a:pt x="3327862" y="1410393"/>
                  <a:pt x="3359727" y="1361902"/>
                  <a:pt x="3391593" y="1313411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1" name="Freeform 666"/>
          <p:cNvSpPr/>
          <p:nvPr/>
        </p:nvSpPr>
        <p:spPr bwMode="auto">
          <a:xfrm>
            <a:off x="8649885" y="5358334"/>
            <a:ext cx="479281" cy="235956"/>
          </a:xfrm>
          <a:custGeom>
            <a:avLst/>
            <a:gdLst>
              <a:gd name="connsiteX0" fmla="*/ 0 w 681644"/>
              <a:gd name="connsiteY0" fmla="*/ 316844 h 316844"/>
              <a:gd name="connsiteX1" fmla="*/ 199506 w 681644"/>
              <a:gd name="connsiteY1" fmla="*/ 67463 h 316844"/>
              <a:gd name="connsiteX2" fmla="*/ 548640 w 681644"/>
              <a:gd name="connsiteY2" fmla="*/ 961 h 316844"/>
              <a:gd name="connsiteX3" fmla="*/ 681644 w 681644"/>
              <a:gd name="connsiteY3" fmla="*/ 34212 h 316844"/>
              <a:gd name="connsiteX0" fmla="*/ 0 w 681644"/>
              <a:gd name="connsiteY0" fmla="*/ 316844 h 316844"/>
              <a:gd name="connsiteX1" fmla="*/ 199506 w 681644"/>
              <a:gd name="connsiteY1" fmla="*/ 67463 h 316844"/>
              <a:gd name="connsiteX2" fmla="*/ 548640 w 681644"/>
              <a:gd name="connsiteY2" fmla="*/ 961 h 316844"/>
              <a:gd name="connsiteX3" fmla="*/ 681644 w 681644"/>
              <a:gd name="connsiteY3" fmla="*/ 34212 h 316844"/>
              <a:gd name="connsiteX0" fmla="*/ 0 w 681644"/>
              <a:gd name="connsiteY0" fmla="*/ 322889 h 322889"/>
              <a:gd name="connsiteX1" fmla="*/ 199506 w 681644"/>
              <a:gd name="connsiteY1" fmla="*/ 73508 h 322889"/>
              <a:gd name="connsiteX2" fmla="*/ 548640 w 681644"/>
              <a:gd name="connsiteY2" fmla="*/ 7006 h 322889"/>
              <a:gd name="connsiteX3" fmla="*/ 681644 w 681644"/>
              <a:gd name="connsiteY3" fmla="*/ 40257 h 322889"/>
              <a:gd name="connsiteX0" fmla="*/ 0 w 681644"/>
              <a:gd name="connsiteY0" fmla="*/ 322889 h 322889"/>
              <a:gd name="connsiteX1" fmla="*/ 199506 w 681644"/>
              <a:gd name="connsiteY1" fmla="*/ 73508 h 322889"/>
              <a:gd name="connsiteX2" fmla="*/ 548640 w 681644"/>
              <a:gd name="connsiteY2" fmla="*/ 7006 h 322889"/>
              <a:gd name="connsiteX3" fmla="*/ 681644 w 681644"/>
              <a:gd name="connsiteY3" fmla="*/ 40257 h 322889"/>
              <a:gd name="connsiteX0" fmla="*/ 0 w 681644"/>
              <a:gd name="connsiteY0" fmla="*/ 321406 h 321406"/>
              <a:gd name="connsiteX1" fmla="*/ 199506 w 681644"/>
              <a:gd name="connsiteY1" fmla="*/ 72025 h 321406"/>
              <a:gd name="connsiteX2" fmla="*/ 521970 w 681644"/>
              <a:gd name="connsiteY2" fmla="*/ 5523 h 321406"/>
              <a:gd name="connsiteX3" fmla="*/ 681644 w 681644"/>
              <a:gd name="connsiteY3" fmla="*/ 38774 h 321406"/>
              <a:gd name="connsiteX0" fmla="*/ 0 w 681644"/>
              <a:gd name="connsiteY0" fmla="*/ 335585 h 335585"/>
              <a:gd name="connsiteX1" fmla="*/ 199506 w 681644"/>
              <a:gd name="connsiteY1" fmla="*/ 86204 h 335585"/>
              <a:gd name="connsiteX2" fmla="*/ 542925 w 681644"/>
              <a:gd name="connsiteY2" fmla="*/ 4462 h 335585"/>
              <a:gd name="connsiteX3" fmla="*/ 681644 w 681644"/>
              <a:gd name="connsiteY3" fmla="*/ 52953 h 335585"/>
              <a:gd name="connsiteX0" fmla="*/ 0 w 681644"/>
              <a:gd name="connsiteY0" fmla="*/ 334955 h 334955"/>
              <a:gd name="connsiteX1" fmla="*/ 199506 w 681644"/>
              <a:gd name="connsiteY1" fmla="*/ 85574 h 334955"/>
              <a:gd name="connsiteX2" fmla="*/ 542925 w 681644"/>
              <a:gd name="connsiteY2" fmla="*/ 3832 h 334955"/>
              <a:gd name="connsiteX3" fmla="*/ 681644 w 681644"/>
              <a:gd name="connsiteY3" fmla="*/ 52323 h 334955"/>
              <a:gd name="connsiteX0" fmla="*/ 0 w 681644"/>
              <a:gd name="connsiteY0" fmla="*/ 335582 h 335582"/>
              <a:gd name="connsiteX1" fmla="*/ 199506 w 681644"/>
              <a:gd name="connsiteY1" fmla="*/ 86201 h 335582"/>
              <a:gd name="connsiteX2" fmla="*/ 542925 w 681644"/>
              <a:gd name="connsiteY2" fmla="*/ 4459 h 335582"/>
              <a:gd name="connsiteX3" fmla="*/ 681644 w 681644"/>
              <a:gd name="connsiteY3" fmla="*/ 52950 h 33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4" h="335582">
                <a:moveTo>
                  <a:pt x="0" y="335582"/>
                </a:moveTo>
                <a:cubicBezTo>
                  <a:pt x="54033" y="237215"/>
                  <a:pt x="116638" y="150913"/>
                  <a:pt x="199506" y="86201"/>
                </a:cubicBezTo>
                <a:cubicBezTo>
                  <a:pt x="282374" y="21489"/>
                  <a:pt x="439709" y="-12859"/>
                  <a:pt x="542925" y="4459"/>
                </a:cubicBezTo>
                <a:cubicBezTo>
                  <a:pt x="646141" y="21777"/>
                  <a:pt x="643890" y="43078"/>
                  <a:pt x="681644" y="5295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2" name="Freeform 667"/>
          <p:cNvSpPr/>
          <p:nvPr/>
        </p:nvSpPr>
        <p:spPr bwMode="auto">
          <a:xfrm>
            <a:off x="7983567" y="3607029"/>
            <a:ext cx="1543050" cy="561109"/>
          </a:xfrm>
          <a:custGeom>
            <a:avLst/>
            <a:gdLst>
              <a:gd name="connsiteX0" fmla="*/ 0 w 2194560"/>
              <a:gd name="connsiteY0" fmla="*/ 798022 h 798022"/>
              <a:gd name="connsiteX1" fmla="*/ 914400 w 2194560"/>
              <a:gd name="connsiteY1" fmla="*/ 714895 h 798022"/>
              <a:gd name="connsiteX2" fmla="*/ 1612669 w 2194560"/>
              <a:gd name="connsiteY2" fmla="*/ 465513 h 798022"/>
              <a:gd name="connsiteX3" fmla="*/ 2061557 w 2194560"/>
              <a:gd name="connsiteY3" fmla="*/ 216131 h 798022"/>
              <a:gd name="connsiteX4" fmla="*/ 2194560 w 2194560"/>
              <a:gd name="connsiteY4" fmla="*/ 0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798022">
                <a:moveTo>
                  <a:pt x="0" y="798022"/>
                </a:moveTo>
                <a:cubicBezTo>
                  <a:pt x="322811" y="784167"/>
                  <a:pt x="645622" y="770313"/>
                  <a:pt x="914400" y="714895"/>
                </a:cubicBezTo>
                <a:cubicBezTo>
                  <a:pt x="1183178" y="659477"/>
                  <a:pt x="1421476" y="548640"/>
                  <a:pt x="1612669" y="465513"/>
                </a:cubicBezTo>
                <a:cubicBezTo>
                  <a:pt x="1803862" y="382386"/>
                  <a:pt x="1964575" y="293716"/>
                  <a:pt x="2061557" y="216131"/>
                </a:cubicBezTo>
                <a:cubicBezTo>
                  <a:pt x="2158539" y="138546"/>
                  <a:pt x="2194560" y="0"/>
                  <a:pt x="2194560" y="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3" name="Freeform 668"/>
          <p:cNvSpPr/>
          <p:nvPr/>
        </p:nvSpPr>
        <p:spPr bwMode="auto">
          <a:xfrm>
            <a:off x="7971878" y="4165888"/>
            <a:ext cx="761134" cy="154216"/>
          </a:xfrm>
          <a:custGeom>
            <a:avLst/>
            <a:gdLst>
              <a:gd name="connsiteX0" fmla="*/ 0 w 1082501"/>
              <a:gd name="connsiteY0" fmla="*/ 3199 h 219330"/>
              <a:gd name="connsiteX1" fmla="*/ 415636 w 1082501"/>
              <a:gd name="connsiteY1" fmla="*/ 3199 h 219330"/>
              <a:gd name="connsiteX2" fmla="*/ 698269 w 1082501"/>
              <a:gd name="connsiteY2" fmla="*/ 36450 h 219330"/>
              <a:gd name="connsiteX3" fmla="*/ 947651 w 1082501"/>
              <a:gd name="connsiteY3" fmla="*/ 102952 h 219330"/>
              <a:gd name="connsiteX4" fmla="*/ 1064029 w 1082501"/>
              <a:gd name="connsiteY4" fmla="*/ 169454 h 219330"/>
              <a:gd name="connsiteX5" fmla="*/ 1080654 w 1082501"/>
              <a:gd name="connsiteY5" fmla="*/ 219330 h 21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501" h="219330">
                <a:moveTo>
                  <a:pt x="0" y="3199"/>
                </a:moveTo>
                <a:cubicBezTo>
                  <a:pt x="149629" y="428"/>
                  <a:pt x="299258" y="-2343"/>
                  <a:pt x="415636" y="3199"/>
                </a:cubicBezTo>
                <a:cubicBezTo>
                  <a:pt x="532014" y="8741"/>
                  <a:pt x="609600" y="19824"/>
                  <a:pt x="698269" y="36450"/>
                </a:cubicBezTo>
                <a:cubicBezTo>
                  <a:pt x="786938" y="53076"/>
                  <a:pt x="886691" y="80785"/>
                  <a:pt x="947651" y="102952"/>
                </a:cubicBezTo>
                <a:cubicBezTo>
                  <a:pt x="1008611" y="125119"/>
                  <a:pt x="1041862" y="150058"/>
                  <a:pt x="1064029" y="169454"/>
                </a:cubicBezTo>
                <a:cubicBezTo>
                  <a:pt x="1086196" y="188850"/>
                  <a:pt x="1083425" y="204090"/>
                  <a:pt x="1080654" y="21933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4" name="Freeform 669"/>
          <p:cNvSpPr/>
          <p:nvPr/>
        </p:nvSpPr>
        <p:spPr bwMode="auto">
          <a:xfrm>
            <a:off x="9555024" y="4516505"/>
            <a:ext cx="423654" cy="917989"/>
          </a:xfrm>
          <a:custGeom>
            <a:avLst/>
            <a:gdLst>
              <a:gd name="connsiteX0" fmla="*/ 665018 w 665018"/>
              <a:gd name="connsiteY0" fmla="*/ 0 h 618283"/>
              <a:gd name="connsiteX1" fmla="*/ 532015 w 665018"/>
              <a:gd name="connsiteY1" fmla="*/ 299259 h 618283"/>
              <a:gd name="connsiteX2" fmla="*/ 382386 w 665018"/>
              <a:gd name="connsiteY2" fmla="*/ 465513 h 618283"/>
              <a:gd name="connsiteX3" fmla="*/ 166255 w 665018"/>
              <a:gd name="connsiteY3" fmla="*/ 598517 h 618283"/>
              <a:gd name="connsiteX4" fmla="*/ 0 w 665018"/>
              <a:gd name="connsiteY4" fmla="*/ 615142 h 618283"/>
              <a:gd name="connsiteX0" fmla="*/ 665018 w 665018"/>
              <a:gd name="connsiteY0" fmla="*/ 0 h 618283"/>
              <a:gd name="connsiteX1" fmla="*/ 584517 w 665018"/>
              <a:gd name="connsiteY1" fmla="*/ 351761 h 618283"/>
              <a:gd name="connsiteX2" fmla="*/ 382386 w 665018"/>
              <a:gd name="connsiteY2" fmla="*/ 465513 h 618283"/>
              <a:gd name="connsiteX3" fmla="*/ 166255 w 665018"/>
              <a:gd name="connsiteY3" fmla="*/ 598517 h 618283"/>
              <a:gd name="connsiteX4" fmla="*/ 0 w 665018"/>
              <a:gd name="connsiteY4" fmla="*/ 615142 h 618283"/>
              <a:gd name="connsiteX0" fmla="*/ 730645 w 730645"/>
              <a:gd name="connsiteY0" fmla="*/ 0 h 605158"/>
              <a:gd name="connsiteX1" fmla="*/ 584517 w 730645"/>
              <a:gd name="connsiteY1" fmla="*/ 338636 h 605158"/>
              <a:gd name="connsiteX2" fmla="*/ 382386 w 730645"/>
              <a:gd name="connsiteY2" fmla="*/ 452388 h 605158"/>
              <a:gd name="connsiteX3" fmla="*/ 166255 w 730645"/>
              <a:gd name="connsiteY3" fmla="*/ 585392 h 605158"/>
              <a:gd name="connsiteX4" fmla="*/ 0 w 730645"/>
              <a:gd name="connsiteY4" fmla="*/ 602017 h 605158"/>
              <a:gd name="connsiteX0" fmla="*/ 730645 w 730645"/>
              <a:gd name="connsiteY0" fmla="*/ 0 h 721929"/>
              <a:gd name="connsiteX1" fmla="*/ 584517 w 730645"/>
              <a:gd name="connsiteY1" fmla="*/ 338636 h 721929"/>
              <a:gd name="connsiteX2" fmla="*/ 513640 w 730645"/>
              <a:gd name="connsiteY2" fmla="*/ 714895 h 721929"/>
              <a:gd name="connsiteX3" fmla="*/ 166255 w 730645"/>
              <a:gd name="connsiteY3" fmla="*/ 585392 h 721929"/>
              <a:gd name="connsiteX4" fmla="*/ 0 w 730645"/>
              <a:gd name="connsiteY4" fmla="*/ 602017 h 721929"/>
              <a:gd name="connsiteX0" fmla="*/ 730645 w 730645"/>
              <a:gd name="connsiteY0" fmla="*/ 0 h 716834"/>
              <a:gd name="connsiteX1" fmla="*/ 715771 w 730645"/>
              <a:gd name="connsiteY1" fmla="*/ 469889 h 716834"/>
              <a:gd name="connsiteX2" fmla="*/ 513640 w 730645"/>
              <a:gd name="connsiteY2" fmla="*/ 714895 h 716834"/>
              <a:gd name="connsiteX3" fmla="*/ 166255 w 730645"/>
              <a:gd name="connsiteY3" fmla="*/ 585392 h 716834"/>
              <a:gd name="connsiteX4" fmla="*/ 0 w 730645"/>
              <a:gd name="connsiteY4" fmla="*/ 602017 h 716834"/>
              <a:gd name="connsiteX0" fmla="*/ 730645 w 808897"/>
              <a:gd name="connsiteY0" fmla="*/ 0 h 719824"/>
              <a:gd name="connsiteX1" fmla="*/ 803273 w 808897"/>
              <a:gd name="connsiteY1" fmla="*/ 386761 h 719824"/>
              <a:gd name="connsiteX2" fmla="*/ 513640 w 808897"/>
              <a:gd name="connsiteY2" fmla="*/ 714895 h 719824"/>
              <a:gd name="connsiteX3" fmla="*/ 166255 w 808897"/>
              <a:gd name="connsiteY3" fmla="*/ 585392 h 719824"/>
              <a:gd name="connsiteX4" fmla="*/ 0 w 808897"/>
              <a:gd name="connsiteY4" fmla="*/ 602017 h 719824"/>
              <a:gd name="connsiteX0" fmla="*/ 730645 w 804086"/>
              <a:gd name="connsiteY0" fmla="*/ 0 h 762689"/>
              <a:gd name="connsiteX1" fmla="*/ 803273 w 804086"/>
              <a:gd name="connsiteY1" fmla="*/ 386761 h 762689"/>
              <a:gd name="connsiteX2" fmla="*/ 658019 w 804086"/>
              <a:gd name="connsiteY2" fmla="*/ 758646 h 762689"/>
              <a:gd name="connsiteX3" fmla="*/ 166255 w 804086"/>
              <a:gd name="connsiteY3" fmla="*/ 585392 h 762689"/>
              <a:gd name="connsiteX4" fmla="*/ 0 w 804086"/>
              <a:gd name="connsiteY4" fmla="*/ 602017 h 762689"/>
              <a:gd name="connsiteX0" fmla="*/ 730645 w 828065"/>
              <a:gd name="connsiteY0" fmla="*/ 0 h 690090"/>
              <a:gd name="connsiteX1" fmla="*/ 803273 w 828065"/>
              <a:gd name="connsiteY1" fmla="*/ 386761 h 690090"/>
              <a:gd name="connsiteX2" fmla="*/ 767397 w 828065"/>
              <a:gd name="connsiteY2" fmla="*/ 684269 h 690090"/>
              <a:gd name="connsiteX3" fmla="*/ 166255 w 828065"/>
              <a:gd name="connsiteY3" fmla="*/ 585392 h 690090"/>
              <a:gd name="connsiteX4" fmla="*/ 0 w 828065"/>
              <a:gd name="connsiteY4" fmla="*/ 602017 h 690090"/>
              <a:gd name="connsiteX0" fmla="*/ 730645 w 804107"/>
              <a:gd name="connsiteY0" fmla="*/ 0 h 1032189"/>
              <a:gd name="connsiteX1" fmla="*/ 803273 w 804107"/>
              <a:gd name="connsiteY1" fmla="*/ 386761 h 1032189"/>
              <a:gd name="connsiteX2" fmla="*/ 767397 w 804107"/>
              <a:gd name="connsiteY2" fmla="*/ 684269 h 1032189"/>
              <a:gd name="connsiteX3" fmla="*/ 726270 w 804107"/>
              <a:gd name="connsiteY3" fmla="*/ 1031655 h 1032189"/>
              <a:gd name="connsiteX4" fmla="*/ 0 w 804107"/>
              <a:gd name="connsiteY4" fmla="*/ 602017 h 1032189"/>
              <a:gd name="connsiteX0" fmla="*/ 323759 w 397221"/>
              <a:gd name="connsiteY0" fmla="*/ 0 h 1310857"/>
              <a:gd name="connsiteX1" fmla="*/ 396387 w 397221"/>
              <a:gd name="connsiteY1" fmla="*/ 386761 h 1310857"/>
              <a:gd name="connsiteX2" fmla="*/ 360511 w 397221"/>
              <a:gd name="connsiteY2" fmla="*/ 684269 h 1310857"/>
              <a:gd name="connsiteX3" fmla="*/ 319384 w 397221"/>
              <a:gd name="connsiteY3" fmla="*/ 1031655 h 1310857"/>
              <a:gd name="connsiteX4" fmla="*/ 0 w 397221"/>
              <a:gd name="connsiteY4" fmla="*/ 1310786 h 1310857"/>
              <a:gd name="connsiteX0" fmla="*/ 323759 w 497464"/>
              <a:gd name="connsiteY0" fmla="*/ 0 h 1310857"/>
              <a:gd name="connsiteX1" fmla="*/ 396387 w 497464"/>
              <a:gd name="connsiteY1" fmla="*/ 386761 h 1310857"/>
              <a:gd name="connsiteX2" fmla="*/ 496139 w 497464"/>
              <a:gd name="connsiteY2" fmla="*/ 675519 h 1310857"/>
              <a:gd name="connsiteX3" fmla="*/ 319384 w 497464"/>
              <a:gd name="connsiteY3" fmla="*/ 1031655 h 1310857"/>
              <a:gd name="connsiteX4" fmla="*/ 0 w 497464"/>
              <a:gd name="connsiteY4" fmla="*/ 1310786 h 1310857"/>
              <a:gd name="connsiteX0" fmla="*/ 323759 w 526779"/>
              <a:gd name="connsiteY0" fmla="*/ 0 h 1310857"/>
              <a:gd name="connsiteX1" fmla="*/ 510140 w 526779"/>
              <a:gd name="connsiteY1" fmla="*/ 334259 h 1310857"/>
              <a:gd name="connsiteX2" fmla="*/ 496139 w 526779"/>
              <a:gd name="connsiteY2" fmla="*/ 675519 h 1310857"/>
              <a:gd name="connsiteX3" fmla="*/ 319384 w 526779"/>
              <a:gd name="connsiteY3" fmla="*/ 1031655 h 1310857"/>
              <a:gd name="connsiteX4" fmla="*/ 0 w 526779"/>
              <a:gd name="connsiteY4" fmla="*/ 1310786 h 1310857"/>
              <a:gd name="connsiteX0" fmla="*/ 371886 w 523341"/>
              <a:gd name="connsiteY0" fmla="*/ 0 h 1310857"/>
              <a:gd name="connsiteX1" fmla="*/ 510140 w 523341"/>
              <a:gd name="connsiteY1" fmla="*/ 334259 h 1310857"/>
              <a:gd name="connsiteX2" fmla="*/ 496139 w 523341"/>
              <a:gd name="connsiteY2" fmla="*/ 675519 h 1310857"/>
              <a:gd name="connsiteX3" fmla="*/ 319384 w 523341"/>
              <a:gd name="connsiteY3" fmla="*/ 1031655 h 1310857"/>
              <a:gd name="connsiteX4" fmla="*/ 0 w 523341"/>
              <a:gd name="connsiteY4" fmla="*/ 1310786 h 1310857"/>
              <a:gd name="connsiteX0" fmla="*/ 371886 w 523341"/>
              <a:gd name="connsiteY0" fmla="*/ 0 h 1310857"/>
              <a:gd name="connsiteX1" fmla="*/ 510140 w 523341"/>
              <a:gd name="connsiteY1" fmla="*/ 334259 h 1310857"/>
              <a:gd name="connsiteX2" fmla="*/ 496139 w 523341"/>
              <a:gd name="connsiteY2" fmla="*/ 675519 h 1310857"/>
              <a:gd name="connsiteX3" fmla="*/ 319384 w 523341"/>
              <a:gd name="connsiteY3" fmla="*/ 1031655 h 1310857"/>
              <a:gd name="connsiteX4" fmla="*/ 0 w 523341"/>
              <a:gd name="connsiteY4" fmla="*/ 1310786 h 1310857"/>
              <a:gd name="connsiteX0" fmla="*/ 371886 w 523341"/>
              <a:gd name="connsiteY0" fmla="*/ 0 h 1310857"/>
              <a:gd name="connsiteX1" fmla="*/ 510140 w 523341"/>
              <a:gd name="connsiteY1" fmla="*/ 334259 h 1310857"/>
              <a:gd name="connsiteX2" fmla="*/ 496139 w 523341"/>
              <a:gd name="connsiteY2" fmla="*/ 675519 h 1310857"/>
              <a:gd name="connsiteX3" fmla="*/ 319384 w 523341"/>
              <a:gd name="connsiteY3" fmla="*/ 1031655 h 1310857"/>
              <a:gd name="connsiteX4" fmla="*/ 0 w 523341"/>
              <a:gd name="connsiteY4" fmla="*/ 1310786 h 1310857"/>
              <a:gd name="connsiteX0" fmla="*/ 371886 w 555600"/>
              <a:gd name="connsiteY0" fmla="*/ 0 h 1310857"/>
              <a:gd name="connsiteX1" fmla="*/ 549516 w 555600"/>
              <a:gd name="connsiteY1" fmla="*/ 334259 h 1310857"/>
              <a:gd name="connsiteX2" fmla="*/ 496139 w 555600"/>
              <a:gd name="connsiteY2" fmla="*/ 675519 h 1310857"/>
              <a:gd name="connsiteX3" fmla="*/ 319384 w 555600"/>
              <a:gd name="connsiteY3" fmla="*/ 1031655 h 1310857"/>
              <a:gd name="connsiteX4" fmla="*/ 0 w 555600"/>
              <a:gd name="connsiteY4" fmla="*/ 1310786 h 1310857"/>
              <a:gd name="connsiteX0" fmla="*/ 371886 w 553942"/>
              <a:gd name="connsiteY0" fmla="*/ 0 h 1310857"/>
              <a:gd name="connsiteX1" fmla="*/ 549516 w 553942"/>
              <a:gd name="connsiteY1" fmla="*/ 334259 h 1310857"/>
              <a:gd name="connsiteX2" fmla="*/ 496139 w 553942"/>
              <a:gd name="connsiteY2" fmla="*/ 675519 h 1310857"/>
              <a:gd name="connsiteX3" fmla="*/ 319384 w 553942"/>
              <a:gd name="connsiteY3" fmla="*/ 1031655 h 1310857"/>
              <a:gd name="connsiteX4" fmla="*/ 0 w 553942"/>
              <a:gd name="connsiteY4" fmla="*/ 1310786 h 1310857"/>
              <a:gd name="connsiteX0" fmla="*/ 371886 w 566386"/>
              <a:gd name="connsiteY0" fmla="*/ 0 h 1310857"/>
              <a:gd name="connsiteX1" fmla="*/ 549516 w 566386"/>
              <a:gd name="connsiteY1" fmla="*/ 334259 h 1310857"/>
              <a:gd name="connsiteX2" fmla="*/ 496139 w 566386"/>
              <a:gd name="connsiteY2" fmla="*/ 675519 h 1310857"/>
              <a:gd name="connsiteX3" fmla="*/ 319384 w 566386"/>
              <a:gd name="connsiteY3" fmla="*/ 1031655 h 1310857"/>
              <a:gd name="connsiteX4" fmla="*/ 0 w 566386"/>
              <a:gd name="connsiteY4" fmla="*/ 1310786 h 1310857"/>
              <a:gd name="connsiteX0" fmla="*/ 371886 w 581765"/>
              <a:gd name="connsiteY0" fmla="*/ 0 h 1310857"/>
              <a:gd name="connsiteX1" fmla="*/ 567016 w 581765"/>
              <a:gd name="connsiteY1" fmla="*/ 281758 h 1310857"/>
              <a:gd name="connsiteX2" fmla="*/ 496139 w 581765"/>
              <a:gd name="connsiteY2" fmla="*/ 675519 h 1310857"/>
              <a:gd name="connsiteX3" fmla="*/ 319384 w 581765"/>
              <a:gd name="connsiteY3" fmla="*/ 1031655 h 1310857"/>
              <a:gd name="connsiteX4" fmla="*/ 0 w 581765"/>
              <a:gd name="connsiteY4" fmla="*/ 1310786 h 1310857"/>
              <a:gd name="connsiteX0" fmla="*/ 371886 w 581765"/>
              <a:gd name="connsiteY0" fmla="*/ 0 h 1310857"/>
              <a:gd name="connsiteX1" fmla="*/ 567016 w 581765"/>
              <a:gd name="connsiteY1" fmla="*/ 281758 h 1310857"/>
              <a:gd name="connsiteX2" fmla="*/ 496139 w 581765"/>
              <a:gd name="connsiteY2" fmla="*/ 675519 h 1310857"/>
              <a:gd name="connsiteX3" fmla="*/ 319384 w 581765"/>
              <a:gd name="connsiteY3" fmla="*/ 1031655 h 1310857"/>
              <a:gd name="connsiteX4" fmla="*/ 0 w 581765"/>
              <a:gd name="connsiteY4" fmla="*/ 1310786 h 1310857"/>
              <a:gd name="connsiteX0" fmla="*/ 371886 w 592631"/>
              <a:gd name="connsiteY0" fmla="*/ 0 h 1310857"/>
              <a:gd name="connsiteX1" fmla="*/ 567016 w 592631"/>
              <a:gd name="connsiteY1" fmla="*/ 281758 h 1310857"/>
              <a:gd name="connsiteX2" fmla="*/ 496139 w 592631"/>
              <a:gd name="connsiteY2" fmla="*/ 675519 h 1310857"/>
              <a:gd name="connsiteX3" fmla="*/ 319384 w 592631"/>
              <a:gd name="connsiteY3" fmla="*/ 1031655 h 1310857"/>
              <a:gd name="connsiteX4" fmla="*/ 0 w 592631"/>
              <a:gd name="connsiteY4" fmla="*/ 1310786 h 1310857"/>
              <a:gd name="connsiteX0" fmla="*/ 371886 w 587777"/>
              <a:gd name="connsiteY0" fmla="*/ 0 h 1310855"/>
              <a:gd name="connsiteX1" fmla="*/ 567016 w 587777"/>
              <a:gd name="connsiteY1" fmla="*/ 281758 h 1310855"/>
              <a:gd name="connsiteX2" fmla="*/ 496139 w 587777"/>
              <a:gd name="connsiteY2" fmla="*/ 675519 h 1310855"/>
              <a:gd name="connsiteX3" fmla="*/ 565991 w 587777"/>
              <a:gd name="connsiteY3" fmla="*/ 710395 h 1310855"/>
              <a:gd name="connsiteX4" fmla="*/ 319384 w 587777"/>
              <a:gd name="connsiteY4" fmla="*/ 1031655 h 1310855"/>
              <a:gd name="connsiteX5" fmla="*/ 0 w 587777"/>
              <a:gd name="connsiteY5" fmla="*/ 1310786 h 1310855"/>
              <a:gd name="connsiteX0" fmla="*/ 371886 w 581218"/>
              <a:gd name="connsiteY0" fmla="*/ 0 h 1310855"/>
              <a:gd name="connsiteX1" fmla="*/ 567016 w 581218"/>
              <a:gd name="connsiteY1" fmla="*/ 281758 h 1310855"/>
              <a:gd name="connsiteX2" fmla="*/ 566141 w 581218"/>
              <a:gd name="connsiteY2" fmla="*/ 583641 h 1310855"/>
              <a:gd name="connsiteX3" fmla="*/ 565991 w 581218"/>
              <a:gd name="connsiteY3" fmla="*/ 710395 h 1310855"/>
              <a:gd name="connsiteX4" fmla="*/ 319384 w 581218"/>
              <a:gd name="connsiteY4" fmla="*/ 1031655 h 1310855"/>
              <a:gd name="connsiteX5" fmla="*/ 0 w 581218"/>
              <a:gd name="connsiteY5" fmla="*/ 1310786 h 1310855"/>
              <a:gd name="connsiteX0" fmla="*/ 371886 w 584523"/>
              <a:gd name="connsiteY0" fmla="*/ 0 h 1310847"/>
              <a:gd name="connsiteX1" fmla="*/ 567016 w 584523"/>
              <a:gd name="connsiteY1" fmla="*/ 281758 h 1310847"/>
              <a:gd name="connsiteX2" fmla="*/ 566141 w 584523"/>
              <a:gd name="connsiteY2" fmla="*/ 583641 h 1310847"/>
              <a:gd name="connsiteX3" fmla="*/ 487239 w 584523"/>
              <a:gd name="connsiteY3" fmla="*/ 854774 h 1310847"/>
              <a:gd name="connsiteX4" fmla="*/ 319384 w 584523"/>
              <a:gd name="connsiteY4" fmla="*/ 1031655 h 1310847"/>
              <a:gd name="connsiteX5" fmla="*/ 0 w 584523"/>
              <a:gd name="connsiteY5" fmla="*/ 1310786 h 1310847"/>
              <a:gd name="connsiteX0" fmla="*/ 371886 w 596743"/>
              <a:gd name="connsiteY0" fmla="*/ 0 h 1310847"/>
              <a:gd name="connsiteX1" fmla="*/ 567016 w 596743"/>
              <a:gd name="connsiteY1" fmla="*/ 281758 h 1310847"/>
              <a:gd name="connsiteX2" fmla="*/ 588017 w 596743"/>
              <a:gd name="connsiteY2" fmla="*/ 649268 h 1310847"/>
              <a:gd name="connsiteX3" fmla="*/ 487239 w 596743"/>
              <a:gd name="connsiteY3" fmla="*/ 854774 h 1310847"/>
              <a:gd name="connsiteX4" fmla="*/ 319384 w 596743"/>
              <a:gd name="connsiteY4" fmla="*/ 1031655 h 1310847"/>
              <a:gd name="connsiteX5" fmla="*/ 0 w 596743"/>
              <a:gd name="connsiteY5" fmla="*/ 1310786 h 1310847"/>
              <a:gd name="connsiteX0" fmla="*/ 371886 w 596743"/>
              <a:gd name="connsiteY0" fmla="*/ 0 h 1310847"/>
              <a:gd name="connsiteX1" fmla="*/ 567016 w 596743"/>
              <a:gd name="connsiteY1" fmla="*/ 281758 h 1310847"/>
              <a:gd name="connsiteX2" fmla="*/ 588017 w 596743"/>
              <a:gd name="connsiteY2" fmla="*/ 649268 h 1310847"/>
              <a:gd name="connsiteX3" fmla="*/ 487239 w 596743"/>
              <a:gd name="connsiteY3" fmla="*/ 854774 h 1310847"/>
              <a:gd name="connsiteX4" fmla="*/ 319384 w 596743"/>
              <a:gd name="connsiteY4" fmla="*/ 1031655 h 1310847"/>
              <a:gd name="connsiteX5" fmla="*/ 0 w 596743"/>
              <a:gd name="connsiteY5" fmla="*/ 1310786 h 1310847"/>
              <a:gd name="connsiteX0" fmla="*/ 371886 w 596743"/>
              <a:gd name="connsiteY0" fmla="*/ 0 h 1310847"/>
              <a:gd name="connsiteX1" fmla="*/ 567016 w 596743"/>
              <a:gd name="connsiteY1" fmla="*/ 281758 h 1310847"/>
              <a:gd name="connsiteX2" fmla="*/ 588017 w 596743"/>
              <a:gd name="connsiteY2" fmla="*/ 649268 h 1310847"/>
              <a:gd name="connsiteX3" fmla="*/ 487239 w 596743"/>
              <a:gd name="connsiteY3" fmla="*/ 854774 h 1310847"/>
              <a:gd name="connsiteX4" fmla="*/ 319384 w 596743"/>
              <a:gd name="connsiteY4" fmla="*/ 1031655 h 1310847"/>
              <a:gd name="connsiteX5" fmla="*/ 0 w 596743"/>
              <a:gd name="connsiteY5" fmla="*/ 1310786 h 1310847"/>
              <a:gd name="connsiteX0" fmla="*/ 371886 w 596743"/>
              <a:gd name="connsiteY0" fmla="*/ 0 h 1310887"/>
              <a:gd name="connsiteX1" fmla="*/ 567016 w 596743"/>
              <a:gd name="connsiteY1" fmla="*/ 281758 h 1310887"/>
              <a:gd name="connsiteX2" fmla="*/ 588017 w 596743"/>
              <a:gd name="connsiteY2" fmla="*/ 649268 h 1310887"/>
              <a:gd name="connsiteX3" fmla="*/ 487239 w 596743"/>
              <a:gd name="connsiteY3" fmla="*/ 854774 h 1310887"/>
              <a:gd name="connsiteX4" fmla="*/ 315009 w 596743"/>
              <a:gd name="connsiteY4" fmla="*/ 1114782 h 1310887"/>
              <a:gd name="connsiteX5" fmla="*/ 0 w 596743"/>
              <a:gd name="connsiteY5" fmla="*/ 1310786 h 1310887"/>
              <a:gd name="connsiteX0" fmla="*/ 371886 w 595171"/>
              <a:gd name="connsiteY0" fmla="*/ 0 h 1310882"/>
              <a:gd name="connsiteX1" fmla="*/ 567016 w 595171"/>
              <a:gd name="connsiteY1" fmla="*/ 281758 h 1310882"/>
              <a:gd name="connsiteX2" fmla="*/ 588017 w 595171"/>
              <a:gd name="connsiteY2" fmla="*/ 649268 h 1310882"/>
              <a:gd name="connsiteX3" fmla="*/ 509114 w 595171"/>
              <a:gd name="connsiteY3" fmla="*/ 898525 h 1310882"/>
              <a:gd name="connsiteX4" fmla="*/ 315009 w 595171"/>
              <a:gd name="connsiteY4" fmla="*/ 1114782 h 1310882"/>
              <a:gd name="connsiteX5" fmla="*/ 0 w 595171"/>
              <a:gd name="connsiteY5" fmla="*/ 1310786 h 1310882"/>
              <a:gd name="connsiteX0" fmla="*/ 371886 w 595171"/>
              <a:gd name="connsiteY0" fmla="*/ 0 h 1310882"/>
              <a:gd name="connsiteX1" fmla="*/ 567016 w 595171"/>
              <a:gd name="connsiteY1" fmla="*/ 281758 h 1310882"/>
              <a:gd name="connsiteX2" fmla="*/ 588017 w 595171"/>
              <a:gd name="connsiteY2" fmla="*/ 649268 h 1310882"/>
              <a:gd name="connsiteX3" fmla="*/ 509114 w 595171"/>
              <a:gd name="connsiteY3" fmla="*/ 898525 h 1310882"/>
              <a:gd name="connsiteX4" fmla="*/ 315009 w 595171"/>
              <a:gd name="connsiteY4" fmla="*/ 1114782 h 1310882"/>
              <a:gd name="connsiteX5" fmla="*/ 0 w 595171"/>
              <a:gd name="connsiteY5" fmla="*/ 1310786 h 1310882"/>
              <a:gd name="connsiteX0" fmla="*/ 371886 w 601692"/>
              <a:gd name="connsiteY0" fmla="*/ 0 h 1310882"/>
              <a:gd name="connsiteX1" fmla="*/ 567016 w 601692"/>
              <a:gd name="connsiteY1" fmla="*/ 281758 h 1310882"/>
              <a:gd name="connsiteX2" fmla="*/ 596767 w 601692"/>
              <a:gd name="connsiteY2" fmla="*/ 548641 h 1310882"/>
              <a:gd name="connsiteX3" fmla="*/ 509114 w 601692"/>
              <a:gd name="connsiteY3" fmla="*/ 898525 h 1310882"/>
              <a:gd name="connsiteX4" fmla="*/ 315009 w 601692"/>
              <a:gd name="connsiteY4" fmla="*/ 1114782 h 1310882"/>
              <a:gd name="connsiteX5" fmla="*/ 0 w 601692"/>
              <a:gd name="connsiteY5" fmla="*/ 1310786 h 1310882"/>
              <a:gd name="connsiteX0" fmla="*/ 371886 w 595171"/>
              <a:gd name="connsiteY0" fmla="*/ 0 h 1310882"/>
              <a:gd name="connsiteX1" fmla="*/ 567016 w 595171"/>
              <a:gd name="connsiteY1" fmla="*/ 281758 h 1310882"/>
              <a:gd name="connsiteX2" fmla="*/ 588017 w 595171"/>
              <a:gd name="connsiteY2" fmla="*/ 618643 h 1310882"/>
              <a:gd name="connsiteX3" fmla="*/ 509114 w 595171"/>
              <a:gd name="connsiteY3" fmla="*/ 898525 h 1310882"/>
              <a:gd name="connsiteX4" fmla="*/ 315009 w 595171"/>
              <a:gd name="connsiteY4" fmla="*/ 1114782 h 1310882"/>
              <a:gd name="connsiteX5" fmla="*/ 0 w 595171"/>
              <a:gd name="connsiteY5" fmla="*/ 1310786 h 1310882"/>
              <a:gd name="connsiteX0" fmla="*/ 371886 w 605288"/>
              <a:gd name="connsiteY0" fmla="*/ 0 h 1310882"/>
              <a:gd name="connsiteX1" fmla="*/ 567016 w 605288"/>
              <a:gd name="connsiteY1" fmla="*/ 281758 h 1310882"/>
              <a:gd name="connsiteX2" fmla="*/ 601142 w 605288"/>
              <a:gd name="connsiteY2" fmla="*/ 636143 h 1310882"/>
              <a:gd name="connsiteX3" fmla="*/ 509114 w 605288"/>
              <a:gd name="connsiteY3" fmla="*/ 898525 h 1310882"/>
              <a:gd name="connsiteX4" fmla="*/ 315009 w 605288"/>
              <a:gd name="connsiteY4" fmla="*/ 1114782 h 1310882"/>
              <a:gd name="connsiteX5" fmla="*/ 0 w 605288"/>
              <a:gd name="connsiteY5" fmla="*/ 1310786 h 1310882"/>
              <a:gd name="connsiteX0" fmla="*/ 371886 w 602893"/>
              <a:gd name="connsiteY0" fmla="*/ 0 h 1310882"/>
              <a:gd name="connsiteX1" fmla="*/ 553891 w 602893"/>
              <a:gd name="connsiteY1" fmla="*/ 268633 h 1310882"/>
              <a:gd name="connsiteX2" fmla="*/ 601142 w 602893"/>
              <a:gd name="connsiteY2" fmla="*/ 636143 h 1310882"/>
              <a:gd name="connsiteX3" fmla="*/ 509114 w 602893"/>
              <a:gd name="connsiteY3" fmla="*/ 898525 h 1310882"/>
              <a:gd name="connsiteX4" fmla="*/ 315009 w 602893"/>
              <a:gd name="connsiteY4" fmla="*/ 1114782 h 1310882"/>
              <a:gd name="connsiteX5" fmla="*/ 0 w 602893"/>
              <a:gd name="connsiteY5" fmla="*/ 1310786 h 1310882"/>
              <a:gd name="connsiteX0" fmla="*/ 371886 w 605591"/>
              <a:gd name="connsiteY0" fmla="*/ 0 h 1310882"/>
              <a:gd name="connsiteX1" fmla="*/ 553891 w 605591"/>
              <a:gd name="connsiteY1" fmla="*/ 268633 h 1310882"/>
              <a:gd name="connsiteX2" fmla="*/ 601142 w 605591"/>
              <a:gd name="connsiteY2" fmla="*/ 636143 h 1310882"/>
              <a:gd name="connsiteX3" fmla="*/ 509114 w 605591"/>
              <a:gd name="connsiteY3" fmla="*/ 898525 h 1310882"/>
              <a:gd name="connsiteX4" fmla="*/ 315009 w 605591"/>
              <a:gd name="connsiteY4" fmla="*/ 1114782 h 1310882"/>
              <a:gd name="connsiteX5" fmla="*/ 0 w 605591"/>
              <a:gd name="connsiteY5" fmla="*/ 1310786 h 1310882"/>
              <a:gd name="connsiteX0" fmla="*/ 371886 w 603608"/>
              <a:gd name="connsiteY0" fmla="*/ 0 h 1310882"/>
              <a:gd name="connsiteX1" fmla="*/ 553891 w 603608"/>
              <a:gd name="connsiteY1" fmla="*/ 268633 h 1310882"/>
              <a:gd name="connsiteX2" fmla="*/ 601142 w 603608"/>
              <a:gd name="connsiteY2" fmla="*/ 636143 h 1310882"/>
              <a:gd name="connsiteX3" fmla="*/ 509114 w 603608"/>
              <a:gd name="connsiteY3" fmla="*/ 898525 h 1310882"/>
              <a:gd name="connsiteX4" fmla="*/ 315009 w 603608"/>
              <a:gd name="connsiteY4" fmla="*/ 1114782 h 1310882"/>
              <a:gd name="connsiteX5" fmla="*/ 0 w 603608"/>
              <a:gd name="connsiteY5" fmla="*/ 1310786 h 1310882"/>
              <a:gd name="connsiteX0" fmla="*/ 371886 w 603608"/>
              <a:gd name="connsiteY0" fmla="*/ 0 h 1310882"/>
              <a:gd name="connsiteX1" fmla="*/ 553891 w 603608"/>
              <a:gd name="connsiteY1" fmla="*/ 268633 h 1310882"/>
              <a:gd name="connsiteX2" fmla="*/ 601142 w 603608"/>
              <a:gd name="connsiteY2" fmla="*/ 636143 h 1310882"/>
              <a:gd name="connsiteX3" fmla="*/ 509114 w 603608"/>
              <a:gd name="connsiteY3" fmla="*/ 898525 h 1310882"/>
              <a:gd name="connsiteX4" fmla="*/ 315009 w 603608"/>
              <a:gd name="connsiteY4" fmla="*/ 1114782 h 1310882"/>
              <a:gd name="connsiteX5" fmla="*/ 0 w 603608"/>
              <a:gd name="connsiteY5" fmla="*/ 1310786 h 1310882"/>
              <a:gd name="connsiteX0" fmla="*/ 371886 w 603608"/>
              <a:gd name="connsiteY0" fmla="*/ 0 h 1310882"/>
              <a:gd name="connsiteX1" fmla="*/ 553891 w 603608"/>
              <a:gd name="connsiteY1" fmla="*/ 268633 h 1310882"/>
              <a:gd name="connsiteX2" fmla="*/ 601142 w 603608"/>
              <a:gd name="connsiteY2" fmla="*/ 636143 h 1310882"/>
              <a:gd name="connsiteX3" fmla="*/ 509114 w 603608"/>
              <a:gd name="connsiteY3" fmla="*/ 898525 h 1310882"/>
              <a:gd name="connsiteX4" fmla="*/ 315009 w 603608"/>
              <a:gd name="connsiteY4" fmla="*/ 1114782 h 1310882"/>
              <a:gd name="connsiteX5" fmla="*/ 0 w 603608"/>
              <a:gd name="connsiteY5" fmla="*/ 1310786 h 1310882"/>
              <a:gd name="connsiteX0" fmla="*/ 371886 w 603608"/>
              <a:gd name="connsiteY0" fmla="*/ 0 h 1310882"/>
              <a:gd name="connsiteX1" fmla="*/ 553891 w 603608"/>
              <a:gd name="connsiteY1" fmla="*/ 268633 h 1310882"/>
              <a:gd name="connsiteX2" fmla="*/ 601142 w 603608"/>
              <a:gd name="connsiteY2" fmla="*/ 636143 h 1310882"/>
              <a:gd name="connsiteX3" fmla="*/ 509114 w 603608"/>
              <a:gd name="connsiteY3" fmla="*/ 898525 h 1310882"/>
              <a:gd name="connsiteX4" fmla="*/ 315009 w 603608"/>
              <a:gd name="connsiteY4" fmla="*/ 1114782 h 1310882"/>
              <a:gd name="connsiteX5" fmla="*/ 0 w 603608"/>
              <a:gd name="connsiteY5" fmla="*/ 1310786 h 1310882"/>
              <a:gd name="connsiteX0" fmla="*/ 371886 w 602765"/>
              <a:gd name="connsiteY0" fmla="*/ 0 h 1310878"/>
              <a:gd name="connsiteX1" fmla="*/ 553891 w 602765"/>
              <a:gd name="connsiteY1" fmla="*/ 268633 h 1310878"/>
              <a:gd name="connsiteX2" fmla="*/ 601142 w 602765"/>
              <a:gd name="connsiteY2" fmla="*/ 636143 h 1310878"/>
              <a:gd name="connsiteX3" fmla="*/ 522239 w 602765"/>
              <a:gd name="connsiteY3" fmla="*/ 933526 h 1310878"/>
              <a:gd name="connsiteX4" fmla="*/ 315009 w 602765"/>
              <a:gd name="connsiteY4" fmla="*/ 1114782 h 1310878"/>
              <a:gd name="connsiteX5" fmla="*/ 0 w 602765"/>
              <a:gd name="connsiteY5" fmla="*/ 1310786 h 1310878"/>
              <a:gd name="connsiteX0" fmla="*/ 371886 w 602765"/>
              <a:gd name="connsiteY0" fmla="*/ 0 h 1310878"/>
              <a:gd name="connsiteX1" fmla="*/ 553891 w 602765"/>
              <a:gd name="connsiteY1" fmla="*/ 268633 h 1310878"/>
              <a:gd name="connsiteX2" fmla="*/ 601142 w 602765"/>
              <a:gd name="connsiteY2" fmla="*/ 636143 h 1310878"/>
              <a:gd name="connsiteX3" fmla="*/ 522239 w 602765"/>
              <a:gd name="connsiteY3" fmla="*/ 933526 h 1310878"/>
              <a:gd name="connsiteX4" fmla="*/ 315009 w 602765"/>
              <a:gd name="connsiteY4" fmla="*/ 1114782 h 1310878"/>
              <a:gd name="connsiteX5" fmla="*/ 0 w 602765"/>
              <a:gd name="connsiteY5" fmla="*/ 1310786 h 1310878"/>
              <a:gd name="connsiteX0" fmla="*/ 371886 w 602765"/>
              <a:gd name="connsiteY0" fmla="*/ 0 h 1310878"/>
              <a:gd name="connsiteX1" fmla="*/ 553891 w 602765"/>
              <a:gd name="connsiteY1" fmla="*/ 268633 h 1310878"/>
              <a:gd name="connsiteX2" fmla="*/ 601142 w 602765"/>
              <a:gd name="connsiteY2" fmla="*/ 636143 h 1310878"/>
              <a:gd name="connsiteX3" fmla="*/ 522239 w 602765"/>
              <a:gd name="connsiteY3" fmla="*/ 933526 h 1310878"/>
              <a:gd name="connsiteX4" fmla="*/ 315009 w 602765"/>
              <a:gd name="connsiteY4" fmla="*/ 1114782 h 1310878"/>
              <a:gd name="connsiteX5" fmla="*/ 0 w 602765"/>
              <a:gd name="connsiteY5" fmla="*/ 1310786 h 1310878"/>
              <a:gd name="connsiteX0" fmla="*/ 371886 w 602765"/>
              <a:gd name="connsiteY0" fmla="*/ 0 h 1310878"/>
              <a:gd name="connsiteX1" fmla="*/ 553891 w 602765"/>
              <a:gd name="connsiteY1" fmla="*/ 268633 h 1310878"/>
              <a:gd name="connsiteX2" fmla="*/ 601142 w 602765"/>
              <a:gd name="connsiteY2" fmla="*/ 636143 h 1310878"/>
              <a:gd name="connsiteX3" fmla="*/ 522239 w 602765"/>
              <a:gd name="connsiteY3" fmla="*/ 933526 h 1310878"/>
              <a:gd name="connsiteX4" fmla="*/ 315009 w 602765"/>
              <a:gd name="connsiteY4" fmla="*/ 1114782 h 1310878"/>
              <a:gd name="connsiteX5" fmla="*/ 0 w 602765"/>
              <a:gd name="connsiteY5" fmla="*/ 1310786 h 1310878"/>
              <a:gd name="connsiteX0" fmla="*/ 371886 w 602765"/>
              <a:gd name="connsiteY0" fmla="*/ 0 h 1310878"/>
              <a:gd name="connsiteX1" fmla="*/ 553891 w 602765"/>
              <a:gd name="connsiteY1" fmla="*/ 268633 h 1310878"/>
              <a:gd name="connsiteX2" fmla="*/ 601142 w 602765"/>
              <a:gd name="connsiteY2" fmla="*/ 636143 h 1310878"/>
              <a:gd name="connsiteX3" fmla="*/ 522239 w 602765"/>
              <a:gd name="connsiteY3" fmla="*/ 933526 h 1310878"/>
              <a:gd name="connsiteX4" fmla="*/ 315009 w 602765"/>
              <a:gd name="connsiteY4" fmla="*/ 1114782 h 1310878"/>
              <a:gd name="connsiteX5" fmla="*/ 0 w 602765"/>
              <a:gd name="connsiteY5" fmla="*/ 1310786 h 1310878"/>
              <a:gd name="connsiteX0" fmla="*/ 371886 w 602765"/>
              <a:gd name="connsiteY0" fmla="*/ 0 h 1310899"/>
              <a:gd name="connsiteX1" fmla="*/ 553891 w 602765"/>
              <a:gd name="connsiteY1" fmla="*/ 268633 h 1310899"/>
              <a:gd name="connsiteX2" fmla="*/ 601142 w 602765"/>
              <a:gd name="connsiteY2" fmla="*/ 636143 h 1310899"/>
              <a:gd name="connsiteX3" fmla="*/ 522239 w 602765"/>
              <a:gd name="connsiteY3" fmla="*/ 933526 h 1310899"/>
              <a:gd name="connsiteX4" fmla="*/ 306259 w 602765"/>
              <a:gd name="connsiteY4" fmla="*/ 1141033 h 1310899"/>
              <a:gd name="connsiteX5" fmla="*/ 0 w 602765"/>
              <a:gd name="connsiteY5" fmla="*/ 1310786 h 1310899"/>
              <a:gd name="connsiteX0" fmla="*/ 371886 w 603608"/>
              <a:gd name="connsiteY0" fmla="*/ 0 h 1310900"/>
              <a:gd name="connsiteX1" fmla="*/ 553891 w 603608"/>
              <a:gd name="connsiteY1" fmla="*/ 268633 h 1310900"/>
              <a:gd name="connsiteX2" fmla="*/ 601142 w 603608"/>
              <a:gd name="connsiteY2" fmla="*/ 636143 h 1310900"/>
              <a:gd name="connsiteX3" fmla="*/ 509113 w 603608"/>
              <a:gd name="connsiteY3" fmla="*/ 929151 h 1310900"/>
              <a:gd name="connsiteX4" fmla="*/ 306259 w 603608"/>
              <a:gd name="connsiteY4" fmla="*/ 1141033 h 1310900"/>
              <a:gd name="connsiteX5" fmla="*/ 0 w 603608"/>
              <a:gd name="connsiteY5" fmla="*/ 1310786 h 1310900"/>
              <a:gd name="connsiteX0" fmla="*/ 371886 w 601419"/>
              <a:gd name="connsiteY0" fmla="*/ 0 h 1310900"/>
              <a:gd name="connsiteX1" fmla="*/ 553891 w 601419"/>
              <a:gd name="connsiteY1" fmla="*/ 268633 h 1310900"/>
              <a:gd name="connsiteX2" fmla="*/ 601142 w 601419"/>
              <a:gd name="connsiteY2" fmla="*/ 636143 h 1310900"/>
              <a:gd name="connsiteX3" fmla="*/ 570366 w 601419"/>
              <a:gd name="connsiteY3" fmla="*/ 806646 h 1310900"/>
              <a:gd name="connsiteX4" fmla="*/ 509113 w 601419"/>
              <a:gd name="connsiteY4" fmla="*/ 929151 h 1310900"/>
              <a:gd name="connsiteX5" fmla="*/ 306259 w 601419"/>
              <a:gd name="connsiteY5" fmla="*/ 1141033 h 1310900"/>
              <a:gd name="connsiteX6" fmla="*/ 0 w 601419"/>
              <a:gd name="connsiteY6" fmla="*/ 1310786 h 1310900"/>
              <a:gd name="connsiteX0" fmla="*/ 371886 w 602676"/>
              <a:gd name="connsiteY0" fmla="*/ 0 h 1310900"/>
              <a:gd name="connsiteX1" fmla="*/ 553891 w 602676"/>
              <a:gd name="connsiteY1" fmla="*/ 268633 h 1310900"/>
              <a:gd name="connsiteX2" fmla="*/ 601142 w 602676"/>
              <a:gd name="connsiteY2" fmla="*/ 636143 h 1310900"/>
              <a:gd name="connsiteX3" fmla="*/ 583492 w 602676"/>
              <a:gd name="connsiteY3" fmla="*/ 815397 h 1310900"/>
              <a:gd name="connsiteX4" fmla="*/ 509113 w 602676"/>
              <a:gd name="connsiteY4" fmla="*/ 929151 h 1310900"/>
              <a:gd name="connsiteX5" fmla="*/ 306259 w 602676"/>
              <a:gd name="connsiteY5" fmla="*/ 1141033 h 1310900"/>
              <a:gd name="connsiteX6" fmla="*/ 0 w 602676"/>
              <a:gd name="connsiteY6" fmla="*/ 1310786 h 1310900"/>
              <a:gd name="connsiteX0" fmla="*/ 371886 w 602309"/>
              <a:gd name="connsiteY0" fmla="*/ 0 h 1310900"/>
              <a:gd name="connsiteX1" fmla="*/ 553891 w 602309"/>
              <a:gd name="connsiteY1" fmla="*/ 268633 h 1310900"/>
              <a:gd name="connsiteX2" fmla="*/ 601142 w 602309"/>
              <a:gd name="connsiteY2" fmla="*/ 636143 h 1310900"/>
              <a:gd name="connsiteX3" fmla="*/ 583492 w 602309"/>
              <a:gd name="connsiteY3" fmla="*/ 815397 h 1310900"/>
              <a:gd name="connsiteX4" fmla="*/ 509113 w 602309"/>
              <a:gd name="connsiteY4" fmla="*/ 929151 h 1310900"/>
              <a:gd name="connsiteX5" fmla="*/ 306259 w 602309"/>
              <a:gd name="connsiteY5" fmla="*/ 1141033 h 1310900"/>
              <a:gd name="connsiteX6" fmla="*/ 0 w 602309"/>
              <a:gd name="connsiteY6" fmla="*/ 1310786 h 1310900"/>
              <a:gd name="connsiteX0" fmla="*/ 371886 w 603608"/>
              <a:gd name="connsiteY0" fmla="*/ 0 h 1310900"/>
              <a:gd name="connsiteX1" fmla="*/ 553891 w 603608"/>
              <a:gd name="connsiteY1" fmla="*/ 268633 h 1310900"/>
              <a:gd name="connsiteX2" fmla="*/ 601142 w 603608"/>
              <a:gd name="connsiteY2" fmla="*/ 636143 h 1310900"/>
              <a:gd name="connsiteX3" fmla="*/ 509113 w 603608"/>
              <a:gd name="connsiteY3" fmla="*/ 929151 h 1310900"/>
              <a:gd name="connsiteX4" fmla="*/ 306259 w 603608"/>
              <a:gd name="connsiteY4" fmla="*/ 1141033 h 1310900"/>
              <a:gd name="connsiteX5" fmla="*/ 0 w 603608"/>
              <a:gd name="connsiteY5" fmla="*/ 1310786 h 1310900"/>
              <a:gd name="connsiteX0" fmla="*/ 414416 w 602530"/>
              <a:gd name="connsiteY0" fmla="*/ 0 h 1305584"/>
              <a:gd name="connsiteX1" fmla="*/ 553891 w 602530"/>
              <a:gd name="connsiteY1" fmla="*/ 263317 h 1305584"/>
              <a:gd name="connsiteX2" fmla="*/ 601142 w 602530"/>
              <a:gd name="connsiteY2" fmla="*/ 630827 h 1305584"/>
              <a:gd name="connsiteX3" fmla="*/ 509113 w 602530"/>
              <a:gd name="connsiteY3" fmla="*/ 923835 h 1305584"/>
              <a:gd name="connsiteX4" fmla="*/ 306259 w 602530"/>
              <a:gd name="connsiteY4" fmla="*/ 1135717 h 1305584"/>
              <a:gd name="connsiteX5" fmla="*/ 0 w 602530"/>
              <a:gd name="connsiteY5" fmla="*/ 1305470 h 1305584"/>
              <a:gd name="connsiteX0" fmla="*/ 414416 w 602530"/>
              <a:gd name="connsiteY0" fmla="*/ 0 h 1305584"/>
              <a:gd name="connsiteX1" fmla="*/ 553891 w 602530"/>
              <a:gd name="connsiteY1" fmla="*/ 263317 h 1305584"/>
              <a:gd name="connsiteX2" fmla="*/ 601142 w 602530"/>
              <a:gd name="connsiteY2" fmla="*/ 630827 h 1305584"/>
              <a:gd name="connsiteX3" fmla="*/ 509113 w 602530"/>
              <a:gd name="connsiteY3" fmla="*/ 923835 h 1305584"/>
              <a:gd name="connsiteX4" fmla="*/ 306259 w 602530"/>
              <a:gd name="connsiteY4" fmla="*/ 1135717 h 1305584"/>
              <a:gd name="connsiteX5" fmla="*/ 0 w 602530"/>
              <a:gd name="connsiteY5" fmla="*/ 1305470 h 1305584"/>
              <a:gd name="connsiteX0" fmla="*/ 414416 w 602530"/>
              <a:gd name="connsiteY0" fmla="*/ 0 h 1305584"/>
              <a:gd name="connsiteX1" fmla="*/ 553891 w 602530"/>
              <a:gd name="connsiteY1" fmla="*/ 263317 h 1305584"/>
              <a:gd name="connsiteX2" fmla="*/ 601142 w 602530"/>
              <a:gd name="connsiteY2" fmla="*/ 630827 h 1305584"/>
              <a:gd name="connsiteX3" fmla="*/ 509113 w 602530"/>
              <a:gd name="connsiteY3" fmla="*/ 923835 h 1305584"/>
              <a:gd name="connsiteX4" fmla="*/ 306259 w 602530"/>
              <a:gd name="connsiteY4" fmla="*/ 1135717 h 1305584"/>
              <a:gd name="connsiteX5" fmla="*/ 0 w 602530"/>
              <a:gd name="connsiteY5" fmla="*/ 1305470 h 130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530" h="1305584">
                <a:moveTo>
                  <a:pt x="414416" y="0"/>
                </a:moveTo>
                <a:cubicBezTo>
                  <a:pt x="503001" y="143016"/>
                  <a:pt x="522770" y="158179"/>
                  <a:pt x="553891" y="263317"/>
                </a:cubicBezTo>
                <a:cubicBezTo>
                  <a:pt x="585012" y="368455"/>
                  <a:pt x="608605" y="520741"/>
                  <a:pt x="601142" y="630827"/>
                </a:cubicBezTo>
                <a:cubicBezTo>
                  <a:pt x="593679" y="740913"/>
                  <a:pt x="558260" y="839687"/>
                  <a:pt x="509113" y="923835"/>
                </a:cubicBezTo>
                <a:cubicBezTo>
                  <a:pt x="435903" y="1022568"/>
                  <a:pt x="391111" y="1072111"/>
                  <a:pt x="306259" y="1135717"/>
                </a:cubicBezTo>
                <a:cubicBezTo>
                  <a:pt x="221407" y="1199323"/>
                  <a:pt x="51262" y="1309626"/>
                  <a:pt x="0" y="130547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5" name="Freeform 670"/>
          <p:cNvSpPr/>
          <p:nvPr/>
        </p:nvSpPr>
        <p:spPr bwMode="auto">
          <a:xfrm>
            <a:off x="6736101" y="3509020"/>
            <a:ext cx="2900576" cy="486049"/>
          </a:xfrm>
          <a:custGeom>
            <a:avLst/>
            <a:gdLst>
              <a:gd name="connsiteX0" fmla="*/ 0 w 4163786"/>
              <a:gd name="connsiteY0" fmla="*/ 65467 h 702984"/>
              <a:gd name="connsiteX1" fmla="*/ 930728 w 4163786"/>
              <a:gd name="connsiteY1" fmla="*/ 153 h 702984"/>
              <a:gd name="connsiteX2" fmla="*/ 1845128 w 4163786"/>
              <a:gd name="connsiteY2" fmla="*/ 81796 h 702984"/>
              <a:gd name="connsiteX3" fmla="*/ 2628900 w 4163786"/>
              <a:gd name="connsiteY3" fmla="*/ 245082 h 702984"/>
              <a:gd name="connsiteX4" fmla="*/ 3298371 w 4163786"/>
              <a:gd name="connsiteY4" fmla="*/ 473682 h 702984"/>
              <a:gd name="connsiteX5" fmla="*/ 3755571 w 4163786"/>
              <a:gd name="connsiteY5" fmla="*/ 587982 h 702984"/>
              <a:gd name="connsiteX6" fmla="*/ 4082143 w 4163786"/>
              <a:gd name="connsiteY6" fmla="*/ 685953 h 702984"/>
              <a:gd name="connsiteX7" fmla="*/ 4163786 w 4163786"/>
              <a:gd name="connsiteY7" fmla="*/ 702282 h 702984"/>
              <a:gd name="connsiteX0" fmla="*/ 0 w 4163786"/>
              <a:gd name="connsiteY0" fmla="*/ 65467 h 702984"/>
              <a:gd name="connsiteX1" fmla="*/ 930728 w 4163786"/>
              <a:gd name="connsiteY1" fmla="*/ 153 h 702984"/>
              <a:gd name="connsiteX2" fmla="*/ 1845128 w 4163786"/>
              <a:gd name="connsiteY2" fmla="*/ 81796 h 702984"/>
              <a:gd name="connsiteX3" fmla="*/ 2628900 w 4163786"/>
              <a:gd name="connsiteY3" fmla="*/ 245082 h 702984"/>
              <a:gd name="connsiteX4" fmla="*/ 3321817 w 4163786"/>
              <a:gd name="connsiteY4" fmla="*/ 407252 h 702984"/>
              <a:gd name="connsiteX5" fmla="*/ 3755571 w 4163786"/>
              <a:gd name="connsiteY5" fmla="*/ 587982 h 702984"/>
              <a:gd name="connsiteX6" fmla="*/ 4082143 w 4163786"/>
              <a:gd name="connsiteY6" fmla="*/ 685953 h 702984"/>
              <a:gd name="connsiteX7" fmla="*/ 4163786 w 4163786"/>
              <a:gd name="connsiteY7" fmla="*/ 702282 h 702984"/>
              <a:gd name="connsiteX0" fmla="*/ 0 w 4163786"/>
              <a:gd name="connsiteY0" fmla="*/ 65467 h 704296"/>
              <a:gd name="connsiteX1" fmla="*/ 930728 w 4163786"/>
              <a:gd name="connsiteY1" fmla="*/ 153 h 704296"/>
              <a:gd name="connsiteX2" fmla="*/ 1845128 w 4163786"/>
              <a:gd name="connsiteY2" fmla="*/ 81796 h 704296"/>
              <a:gd name="connsiteX3" fmla="*/ 2628900 w 4163786"/>
              <a:gd name="connsiteY3" fmla="*/ 245082 h 704296"/>
              <a:gd name="connsiteX4" fmla="*/ 3321817 w 4163786"/>
              <a:gd name="connsiteY4" fmla="*/ 407252 h 704296"/>
              <a:gd name="connsiteX5" fmla="*/ 3775109 w 4163786"/>
              <a:gd name="connsiteY5" fmla="*/ 552813 h 704296"/>
              <a:gd name="connsiteX6" fmla="*/ 4082143 w 4163786"/>
              <a:gd name="connsiteY6" fmla="*/ 685953 h 704296"/>
              <a:gd name="connsiteX7" fmla="*/ 4163786 w 4163786"/>
              <a:gd name="connsiteY7" fmla="*/ 702282 h 704296"/>
              <a:gd name="connsiteX0" fmla="*/ 0 w 4082143"/>
              <a:gd name="connsiteY0" fmla="*/ 65467 h 685953"/>
              <a:gd name="connsiteX1" fmla="*/ 930728 w 4082143"/>
              <a:gd name="connsiteY1" fmla="*/ 153 h 685953"/>
              <a:gd name="connsiteX2" fmla="*/ 1845128 w 4082143"/>
              <a:gd name="connsiteY2" fmla="*/ 81796 h 685953"/>
              <a:gd name="connsiteX3" fmla="*/ 2628900 w 4082143"/>
              <a:gd name="connsiteY3" fmla="*/ 245082 h 685953"/>
              <a:gd name="connsiteX4" fmla="*/ 3321817 w 4082143"/>
              <a:gd name="connsiteY4" fmla="*/ 407252 h 685953"/>
              <a:gd name="connsiteX5" fmla="*/ 3775109 w 4082143"/>
              <a:gd name="connsiteY5" fmla="*/ 552813 h 685953"/>
              <a:gd name="connsiteX6" fmla="*/ 4082143 w 4082143"/>
              <a:gd name="connsiteY6" fmla="*/ 685953 h 685953"/>
              <a:gd name="connsiteX0" fmla="*/ 0 w 4183743"/>
              <a:gd name="connsiteY0" fmla="*/ 65467 h 685953"/>
              <a:gd name="connsiteX1" fmla="*/ 930728 w 4183743"/>
              <a:gd name="connsiteY1" fmla="*/ 153 h 685953"/>
              <a:gd name="connsiteX2" fmla="*/ 1845128 w 4183743"/>
              <a:gd name="connsiteY2" fmla="*/ 81796 h 685953"/>
              <a:gd name="connsiteX3" fmla="*/ 2628900 w 4183743"/>
              <a:gd name="connsiteY3" fmla="*/ 245082 h 685953"/>
              <a:gd name="connsiteX4" fmla="*/ 3321817 w 4183743"/>
              <a:gd name="connsiteY4" fmla="*/ 407252 h 685953"/>
              <a:gd name="connsiteX5" fmla="*/ 3775109 w 4183743"/>
              <a:gd name="connsiteY5" fmla="*/ 552813 h 685953"/>
              <a:gd name="connsiteX6" fmla="*/ 4183743 w 4183743"/>
              <a:gd name="connsiteY6" fmla="*/ 685953 h 685953"/>
              <a:gd name="connsiteX0" fmla="*/ 0 w 4183743"/>
              <a:gd name="connsiteY0" fmla="*/ 65467 h 685953"/>
              <a:gd name="connsiteX1" fmla="*/ 930728 w 4183743"/>
              <a:gd name="connsiteY1" fmla="*/ 153 h 685953"/>
              <a:gd name="connsiteX2" fmla="*/ 1845128 w 4183743"/>
              <a:gd name="connsiteY2" fmla="*/ 81796 h 685953"/>
              <a:gd name="connsiteX3" fmla="*/ 2628900 w 4183743"/>
              <a:gd name="connsiteY3" fmla="*/ 245082 h 685953"/>
              <a:gd name="connsiteX4" fmla="*/ 3321817 w 4183743"/>
              <a:gd name="connsiteY4" fmla="*/ 407252 h 685953"/>
              <a:gd name="connsiteX5" fmla="*/ 3786833 w 4183743"/>
              <a:gd name="connsiteY5" fmla="*/ 505921 h 685953"/>
              <a:gd name="connsiteX6" fmla="*/ 4183743 w 4183743"/>
              <a:gd name="connsiteY6" fmla="*/ 685953 h 685953"/>
              <a:gd name="connsiteX0" fmla="*/ 0 w 4183743"/>
              <a:gd name="connsiteY0" fmla="*/ 65467 h 685953"/>
              <a:gd name="connsiteX1" fmla="*/ 930728 w 4183743"/>
              <a:gd name="connsiteY1" fmla="*/ 153 h 685953"/>
              <a:gd name="connsiteX2" fmla="*/ 1845128 w 4183743"/>
              <a:gd name="connsiteY2" fmla="*/ 81796 h 685953"/>
              <a:gd name="connsiteX3" fmla="*/ 2628900 w 4183743"/>
              <a:gd name="connsiteY3" fmla="*/ 245082 h 685953"/>
              <a:gd name="connsiteX4" fmla="*/ 3298371 w 4183743"/>
              <a:gd name="connsiteY4" fmla="*/ 360360 h 685953"/>
              <a:gd name="connsiteX5" fmla="*/ 3786833 w 4183743"/>
              <a:gd name="connsiteY5" fmla="*/ 505921 h 685953"/>
              <a:gd name="connsiteX6" fmla="*/ 4183743 w 4183743"/>
              <a:gd name="connsiteY6" fmla="*/ 685953 h 685953"/>
              <a:gd name="connsiteX0" fmla="*/ 0 w 4183743"/>
              <a:gd name="connsiteY0" fmla="*/ 65467 h 685953"/>
              <a:gd name="connsiteX1" fmla="*/ 930728 w 4183743"/>
              <a:gd name="connsiteY1" fmla="*/ 153 h 685953"/>
              <a:gd name="connsiteX2" fmla="*/ 1845128 w 4183743"/>
              <a:gd name="connsiteY2" fmla="*/ 81796 h 685953"/>
              <a:gd name="connsiteX3" fmla="*/ 2703147 w 4183743"/>
              <a:gd name="connsiteY3" fmla="*/ 194282 h 685953"/>
              <a:gd name="connsiteX4" fmla="*/ 3298371 w 4183743"/>
              <a:gd name="connsiteY4" fmla="*/ 360360 h 685953"/>
              <a:gd name="connsiteX5" fmla="*/ 3786833 w 4183743"/>
              <a:gd name="connsiteY5" fmla="*/ 505921 h 685953"/>
              <a:gd name="connsiteX6" fmla="*/ 4183743 w 4183743"/>
              <a:gd name="connsiteY6" fmla="*/ 685953 h 685953"/>
              <a:gd name="connsiteX0" fmla="*/ 0 w 4183743"/>
              <a:gd name="connsiteY0" fmla="*/ 65467 h 685953"/>
              <a:gd name="connsiteX1" fmla="*/ 930728 w 4183743"/>
              <a:gd name="connsiteY1" fmla="*/ 153 h 685953"/>
              <a:gd name="connsiteX2" fmla="*/ 1845128 w 4183743"/>
              <a:gd name="connsiteY2" fmla="*/ 81796 h 685953"/>
              <a:gd name="connsiteX3" fmla="*/ 2703147 w 4183743"/>
              <a:gd name="connsiteY3" fmla="*/ 194282 h 685953"/>
              <a:gd name="connsiteX4" fmla="*/ 3310094 w 4183743"/>
              <a:gd name="connsiteY4" fmla="*/ 348637 h 685953"/>
              <a:gd name="connsiteX5" fmla="*/ 3786833 w 4183743"/>
              <a:gd name="connsiteY5" fmla="*/ 505921 h 685953"/>
              <a:gd name="connsiteX6" fmla="*/ 4183743 w 4183743"/>
              <a:gd name="connsiteY6" fmla="*/ 685953 h 685953"/>
              <a:gd name="connsiteX0" fmla="*/ 0 w 4125264"/>
              <a:gd name="connsiteY0" fmla="*/ 65467 h 691270"/>
              <a:gd name="connsiteX1" fmla="*/ 930728 w 4125264"/>
              <a:gd name="connsiteY1" fmla="*/ 153 h 691270"/>
              <a:gd name="connsiteX2" fmla="*/ 1845128 w 4125264"/>
              <a:gd name="connsiteY2" fmla="*/ 81796 h 691270"/>
              <a:gd name="connsiteX3" fmla="*/ 2703147 w 4125264"/>
              <a:gd name="connsiteY3" fmla="*/ 194282 h 691270"/>
              <a:gd name="connsiteX4" fmla="*/ 3310094 w 4125264"/>
              <a:gd name="connsiteY4" fmla="*/ 348637 h 691270"/>
              <a:gd name="connsiteX5" fmla="*/ 3786833 w 4125264"/>
              <a:gd name="connsiteY5" fmla="*/ 505921 h 691270"/>
              <a:gd name="connsiteX6" fmla="*/ 4125264 w 4125264"/>
              <a:gd name="connsiteY6" fmla="*/ 691270 h 691270"/>
              <a:gd name="connsiteX0" fmla="*/ 0 w 4125264"/>
              <a:gd name="connsiteY0" fmla="*/ 65467 h 691270"/>
              <a:gd name="connsiteX1" fmla="*/ 930728 w 4125264"/>
              <a:gd name="connsiteY1" fmla="*/ 153 h 691270"/>
              <a:gd name="connsiteX2" fmla="*/ 1845128 w 4125264"/>
              <a:gd name="connsiteY2" fmla="*/ 81796 h 691270"/>
              <a:gd name="connsiteX3" fmla="*/ 2703147 w 4125264"/>
              <a:gd name="connsiteY3" fmla="*/ 194282 h 691270"/>
              <a:gd name="connsiteX4" fmla="*/ 3304778 w 4125264"/>
              <a:gd name="connsiteY4" fmla="*/ 332688 h 691270"/>
              <a:gd name="connsiteX5" fmla="*/ 3786833 w 4125264"/>
              <a:gd name="connsiteY5" fmla="*/ 505921 h 691270"/>
              <a:gd name="connsiteX6" fmla="*/ 4125264 w 4125264"/>
              <a:gd name="connsiteY6" fmla="*/ 691270 h 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5264" h="691270">
                <a:moveTo>
                  <a:pt x="0" y="65467"/>
                </a:moveTo>
                <a:cubicBezTo>
                  <a:pt x="311603" y="31449"/>
                  <a:pt x="623207" y="-2569"/>
                  <a:pt x="930728" y="153"/>
                </a:cubicBezTo>
                <a:cubicBezTo>
                  <a:pt x="1238249" y="2874"/>
                  <a:pt x="1549725" y="49441"/>
                  <a:pt x="1845128" y="81796"/>
                </a:cubicBezTo>
                <a:cubicBezTo>
                  <a:pt x="2140531" y="114151"/>
                  <a:pt x="2459872" y="152467"/>
                  <a:pt x="2703147" y="194282"/>
                </a:cubicBezTo>
                <a:cubicBezTo>
                  <a:pt x="2946422" y="236097"/>
                  <a:pt x="3124164" y="280748"/>
                  <a:pt x="3304778" y="332688"/>
                </a:cubicBezTo>
                <a:cubicBezTo>
                  <a:pt x="3485392" y="384628"/>
                  <a:pt x="3650085" y="446157"/>
                  <a:pt x="3786833" y="505921"/>
                </a:cubicBezTo>
                <a:cubicBezTo>
                  <a:pt x="3923581" y="565685"/>
                  <a:pt x="4060485" y="666359"/>
                  <a:pt x="4125264" y="691270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6" name="Freeform 671"/>
          <p:cNvSpPr/>
          <p:nvPr/>
        </p:nvSpPr>
        <p:spPr bwMode="auto">
          <a:xfrm>
            <a:off x="6747582" y="2650283"/>
            <a:ext cx="670534" cy="1019581"/>
          </a:xfrm>
          <a:custGeom>
            <a:avLst/>
            <a:gdLst>
              <a:gd name="connsiteX0" fmla="*/ 0 w 1078629"/>
              <a:gd name="connsiteY0" fmla="*/ 1485900 h 1485900"/>
              <a:gd name="connsiteX1" fmla="*/ 391886 w 1078629"/>
              <a:gd name="connsiteY1" fmla="*/ 1338943 h 1485900"/>
              <a:gd name="connsiteX2" fmla="*/ 849086 w 1078629"/>
              <a:gd name="connsiteY2" fmla="*/ 930729 h 1485900"/>
              <a:gd name="connsiteX3" fmla="*/ 1012372 w 1078629"/>
              <a:gd name="connsiteY3" fmla="*/ 555171 h 1485900"/>
              <a:gd name="connsiteX4" fmla="*/ 1077686 w 1078629"/>
              <a:gd name="connsiteY4" fmla="*/ 97971 h 1485900"/>
              <a:gd name="connsiteX5" fmla="*/ 1045029 w 1078629"/>
              <a:gd name="connsiteY5" fmla="*/ 0 h 1485900"/>
              <a:gd name="connsiteX0" fmla="*/ 0 w 1078629"/>
              <a:gd name="connsiteY0" fmla="*/ 1485900 h 1485900"/>
              <a:gd name="connsiteX1" fmla="*/ 391886 w 1078629"/>
              <a:gd name="connsiteY1" fmla="*/ 1338943 h 1485900"/>
              <a:gd name="connsiteX2" fmla="*/ 813575 w 1078629"/>
              <a:gd name="connsiteY2" fmla="*/ 881902 h 1485900"/>
              <a:gd name="connsiteX3" fmla="*/ 1012372 w 1078629"/>
              <a:gd name="connsiteY3" fmla="*/ 555171 h 1485900"/>
              <a:gd name="connsiteX4" fmla="*/ 1077686 w 1078629"/>
              <a:gd name="connsiteY4" fmla="*/ 97971 h 1485900"/>
              <a:gd name="connsiteX5" fmla="*/ 1045029 w 1078629"/>
              <a:gd name="connsiteY5" fmla="*/ 0 h 1485900"/>
              <a:gd name="connsiteX0" fmla="*/ 0 w 1080539"/>
              <a:gd name="connsiteY0" fmla="*/ 1485900 h 1485900"/>
              <a:gd name="connsiteX1" fmla="*/ 391886 w 1080539"/>
              <a:gd name="connsiteY1" fmla="*/ 1338943 h 1485900"/>
              <a:gd name="connsiteX2" fmla="*/ 813575 w 1080539"/>
              <a:gd name="connsiteY2" fmla="*/ 881902 h 1485900"/>
              <a:gd name="connsiteX3" fmla="*/ 976861 w 1080539"/>
              <a:gd name="connsiteY3" fmla="*/ 532977 h 1485900"/>
              <a:gd name="connsiteX4" fmla="*/ 1077686 w 1080539"/>
              <a:gd name="connsiteY4" fmla="*/ 97971 h 1485900"/>
              <a:gd name="connsiteX5" fmla="*/ 1045029 w 1080539"/>
              <a:gd name="connsiteY5" fmla="*/ 0 h 1485900"/>
              <a:gd name="connsiteX0" fmla="*/ 0 w 1049279"/>
              <a:gd name="connsiteY0" fmla="*/ 1489905 h 1489905"/>
              <a:gd name="connsiteX1" fmla="*/ 391886 w 1049279"/>
              <a:gd name="connsiteY1" fmla="*/ 1342948 h 1489905"/>
              <a:gd name="connsiteX2" fmla="*/ 813575 w 1049279"/>
              <a:gd name="connsiteY2" fmla="*/ 885907 h 1489905"/>
              <a:gd name="connsiteX3" fmla="*/ 976861 w 1049279"/>
              <a:gd name="connsiteY3" fmla="*/ 536982 h 1489905"/>
              <a:gd name="connsiteX4" fmla="*/ 1002226 w 1049279"/>
              <a:gd name="connsiteY4" fmla="*/ 62027 h 1489905"/>
              <a:gd name="connsiteX5" fmla="*/ 1045029 w 1049279"/>
              <a:gd name="connsiteY5" fmla="*/ 4005 h 1489905"/>
              <a:gd name="connsiteX0" fmla="*/ 0 w 1003553"/>
              <a:gd name="connsiteY0" fmla="*/ 1530289 h 1530289"/>
              <a:gd name="connsiteX1" fmla="*/ 391886 w 1003553"/>
              <a:gd name="connsiteY1" fmla="*/ 1383332 h 1530289"/>
              <a:gd name="connsiteX2" fmla="*/ 813575 w 1003553"/>
              <a:gd name="connsiteY2" fmla="*/ 926291 h 1530289"/>
              <a:gd name="connsiteX3" fmla="*/ 976861 w 1003553"/>
              <a:gd name="connsiteY3" fmla="*/ 577366 h 1530289"/>
              <a:gd name="connsiteX4" fmla="*/ 1002226 w 1003553"/>
              <a:gd name="connsiteY4" fmla="*/ 102411 h 1530289"/>
              <a:gd name="connsiteX5" fmla="*/ 965130 w 1003553"/>
              <a:gd name="connsiteY5" fmla="*/ 0 h 1530289"/>
              <a:gd name="connsiteX0" fmla="*/ 0 w 1003553"/>
              <a:gd name="connsiteY0" fmla="*/ 1427878 h 1427878"/>
              <a:gd name="connsiteX1" fmla="*/ 391886 w 1003553"/>
              <a:gd name="connsiteY1" fmla="*/ 1280921 h 1427878"/>
              <a:gd name="connsiteX2" fmla="*/ 813575 w 1003553"/>
              <a:gd name="connsiteY2" fmla="*/ 823880 h 1427878"/>
              <a:gd name="connsiteX3" fmla="*/ 976861 w 1003553"/>
              <a:gd name="connsiteY3" fmla="*/ 474955 h 1427878"/>
              <a:gd name="connsiteX4" fmla="*/ 1002226 w 1003553"/>
              <a:gd name="connsiteY4" fmla="*/ 0 h 1427878"/>
              <a:gd name="connsiteX0" fmla="*/ 0 w 983561"/>
              <a:gd name="connsiteY0" fmla="*/ 1450072 h 1450072"/>
              <a:gd name="connsiteX1" fmla="*/ 391886 w 983561"/>
              <a:gd name="connsiteY1" fmla="*/ 1303115 h 1450072"/>
              <a:gd name="connsiteX2" fmla="*/ 813575 w 983561"/>
              <a:gd name="connsiteY2" fmla="*/ 846074 h 1450072"/>
              <a:gd name="connsiteX3" fmla="*/ 976861 w 983561"/>
              <a:gd name="connsiteY3" fmla="*/ 497149 h 1450072"/>
              <a:gd name="connsiteX4" fmla="*/ 953398 w 983561"/>
              <a:gd name="connsiteY4" fmla="*/ 0 h 1450072"/>
              <a:gd name="connsiteX0" fmla="*/ 0 w 953831"/>
              <a:gd name="connsiteY0" fmla="*/ 1450072 h 1450072"/>
              <a:gd name="connsiteX1" fmla="*/ 391886 w 953831"/>
              <a:gd name="connsiteY1" fmla="*/ 1303115 h 1450072"/>
              <a:gd name="connsiteX2" fmla="*/ 813575 w 953831"/>
              <a:gd name="connsiteY2" fmla="*/ 846074 h 1450072"/>
              <a:gd name="connsiteX3" fmla="*/ 928034 w 953831"/>
              <a:gd name="connsiteY3" fmla="*/ 474955 h 1450072"/>
              <a:gd name="connsiteX4" fmla="*/ 953398 w 953831"/>
              <a:gd name="connsiteY4" fmla="*/ 0 h 1450072"/>
              <a:gd name="connsiteX0" fmla="*/ 0 w 954369"/>
              <a:gd name="connsiteY0" fmla="*/ 1450072 h 1450072"/>
              <a:gd name="connsiteX1" fmla="*/ 391886 w 954369"/>
              <a:gd name="connsiteY1" fmla="*/ 1303115 h 1450072"/>
              <a:gd name="connsiteX2" fmla="*/ 778064 w 954369"/>
              <a:gd name="connsiteY2" fmla="*/ 828318 h 1450072"/>
              <a:gd name="connsiteX3" fmla="*/ 928034 w 954369"/>
              <a:gd name="connsiteY3" fmla="*/ 474955 h 1450072"/>
              <a:gd name="connsiteX4" fmla="*/ 953398 w 954369"/>
              <a:gd name="connsiteY4" fmla="*/ 0 h 1450072"/>
              <a:gd name="connsiteX0" fmla="*/ 0 w 954369"/>
              <a:gd name="connsiteY0" fmla="*/ 1450072 h 1450072"/>
              <a:gd name="connsiteX1" fmla="*/ 374131 w 954369"/>
              <a:gd name="connsiteY1" fmla="*/ 1285360 h 1450072"/>
              <a:gd name="connsiteX2" fmla="*/ 778064 w 954369"/>
              <a:gd name="connsiteY2" fmla="*/ 828318 h 1450072"/>
              <a:gd name="connsiteX3" fmla="*/ 928034 w 954369"/>
              <a:gd name="connsiteY3" fmla="*/ 474955 h 1450072"/>
              <a:gd name="connsiteX4" fmla="*/ 953398 w 954369"/>
              <a:gd name="connsiteY4" fmla="*/ 0 h 1450072"/>
              <a:gd name="connsiteX0" fmla="*/ 0 w 954369"/>
              <a:gd name="connsiteY0" fmla="*/ 1450072 h 1450072"/>
              <a:gd name="connsiteX1" fmla="*/ 374131 w 954369"/>
              <a:gd name="connsiteY1" fmla="*/ 1285360 h 1450072"/>
              <a:gd name="connsiteX2" fmla="*/ 778064 w 954369"/>
              <a:gd name="connsiteY2" fmla="*/ 828318 h 1450072"/>
              <a:gd name="connsiteX3" fmla="*/ 928034 w 954369"/>
              <a:gd name="connsiteY3" fmla="*/ 474955 h 1450072"/>
              <a:gd name="connsiteX4" fmla="*/ 953398 w 954369"/>
              <a:gd name="connsiteY4" fmla="*/ 0 h 1450072"/>
              <a:gd name="connsiteX0" fmla="*/ 0 w 953610"/>
              <a:gd name="connsiteY0" fmla="*/ 1450072 h 1450072"/>
              <a:gd name="connsiteX1" fmla="*/ 374131 w 953610"/>
              <a:gd name="connsiteY1" fmla="*/ 1285360 h 1450072"/>
              <a:gd name="connsiteX2" fmla="*/ 778064 w 953610"/>
              <a:gd name="connsiteY2" fmla="*/ 828318 h 1450072"/>
              <a:gd name="connsiteX3" fmla="*/ 914717 w 953610"/>
              <a:gd name="connsiteY3" fmla="*/ 452761 h 1450072"/>
              <a:gd name="connsiteX4" fmla="*/ 953398 w 953610"/>
              <a:gd name="connsiteY4" fmla="*/ 0 h 1450072"/>
              <a:gd name="connsiteX0" fmla="*/ 0 w 953648"/>
              <a:gd name="connsiteY0" fmla="*/ 1450072 h 1450072"/>
              <a:gd name="connsiteX1" fmla="*/ 374131 w 953648"/>
              <a:gd name="connsiteY1" fmla="*/ 1285360 h 1450072"/>
              <a:gd name="connsiteX2" fmla="*/ 764748 w 953648"/>
              <a:gd name="connsiteY2" fmla="*/ 890462 h 1450072"/>
              <a:gd name="connsiteX3" fmla="*/ 914717 w 953648"/>
              <a:gd name="connsiteY3" fmla="*/ 452761 h 1450072"/>
              <a:gd name="connsiteX4" fmla="*/ 953398 w 953648"/>
              <a:gd name="connsiteY4" fmla="*/ 0 h 145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648" h="1450072">
                <a:moveTo>
                  <a:pt x="0" y="1450072"/>
                </a:moveTo>
                <a:cubicBezTo>
                  <a:pt x="125186" y="1422857"/>
                  <a:pt x="246673" y="1378628"/>
                  <a:pt x="374131" y="1285360"/>
                </a:cubicBezTo>
                <a:cubicBezTo>
                  <a:pt x="501589" y="1192092"/>
                  <a:pt x="674650" y="1029228"/>
                  <a:pt x="764748" y="890462"/>
                </a:cubicBezTo>
                <a:cubicBezTo>
                  <a:pt x="854846" y="751696"/>
                  <a:pt x="883275" y="601171"/>
                  <a:pt x="914717" y="452761"/>
                </a:cubicBezTo>
                <a:cubicBezTo>
                  <a:pt x="946159" y="304351"/>
                  <a:pt x="955353" y="96228"/>
                  <a:pt x="953398" y="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7" name="Freeform 672"/>
          <p:cNvSpPr/>
          <p:nvPr/>
        </p:nvSpPr>
        <p:spPr bwMode="auto">
          <a:xfrm>
            <a:off x="6618675" y="3687490"/>
            <a:ext cx="1460708" cy="622512"/>
          </a:xfrm>
          <a:custGeom>
            <a:avLst/>
            <a:gdLst>
              <a:gd name="connsiteX0" fmla="*/ 0 w 2168895"/>
              <a:gd name="connsiteY0" fmla="*/ 856666 h 856666"/>
              <a:gd name="connsiteX1" fmla="*/ 522514 w 2168895"/>
              <a:gd name="connsiteY1" fmla="*/ 497438 h 856666"/>
              <a:gd name="connsiteX2" fmla="*/ 1077686 w 2168895"/>
              <a:gd name="connsiteY2" fmla="*/ 154538 h 856666"/>
              <a:gd name="connsiteX3" fmla="*/ 1567543 w 2168895"/>
              <a:gd name="connsiteY3" fmla="*/ 7581 h 856666"/>
              <a:gd name="connsiteX4" fmla="*/ 1828800 w 2168895"/>
              <a:gd name="connsiteY4" fmla="*/ 40238 h 856666"/>
              <a:gd name="connsiteX5" fmla="*/ 2139043 w 2168895"/>
              <a:gd name="connsiteY5" fmla="*/ 203523 h 856666"/>
              <a:gd name="connsiteX6" fmla="*/ 2139043 w 2168895"/>
              <a:gd name="connsiteY6" fmla="*/ 219852 h 856666"/>
              <a:gd name="connsiteX0" fmla="*/ 0 w 2139043"/>
              <a:gd name="connsiteY0" fmla="*/ 856666 h 856666"/>
              <a:gd name="connsiteX1" fmla="*/ 522514 w 2139043"/>
              <a:gd name="connsiteY1" fmla="*/ 497438 h 856666"/>
              <a:gd name="connsiteX2" fmla="*/ 1077686 w 2139043"/>
              <a:gd name="connsiteY2" fmla="*/ 154538 h 856666"/>
              <a:gd name="connsiteX3" fmla="*/ 1567543 w 2139043"/>
              <a:gd name="connsiteY3" fmla="*/ 7581 h 856666"/>
              <a:gd name="connsiteX4" fmla="*/ 1828800 w 2139043"/>
              <a:gd name="connsiteY4" fmla="*/ 40238 h 856666"/>
              <a:gd name="connsiteX5" fmla="*/ 2139043 w 2139043"/>
              <a:gd name="connsiteY5" fmla="*/ 203523 h 856666"/>
              <a:gd name="connsiteX0" fmla="*/ 0 w 2139043"/>
              <a:gd name="connsiteY0" fmla="*/ 854687 h 854687"/>
              <a:gd name="connsiteX1" fmla="*/ 522514 w 2139043"/>
              <a:gd name="connsiteY1" fmla="*/ 495459 h 854687"/>
              <a:gd name="connsiteX2" fmla="*/ 1077686 w 2139043"/>
              <a:gd name="connsiteY2" fmla="*/ 152559 h 854687"/>
              <a:gd name="connsiteX3" fmla="*/ 1496476 w 2139043"/>
              <a:gd name="connsiteY3" fmla="*/ 7971 h 854687"/>
              <a:gd name="connsiteX4" fmla="*/ 1828800 w 2139043"/>
              <a:gd name="connsiteY4" fmla="*/ 38259 h 854687"/>
              <a:gd name="connsiteX5" fmla="*/ 2139043 w 2139043"/>
              <a:gd name="connsiteY5" fmla="*/ 201544 h 854687"/>
              <a:gd name="connsiteX0" fmla="*/ 0 w 2139043"/>
              <a:gd name="connsiteY0" fmla="*/ 852464 h 852464"/>
              <a:gd name="connsiteX1" fmla="*/ 522514 w 2139043"/>
              <a:gd name="connsiteY1" fmla="*/ 493236 h 852464"/>
              <a:gd name="connsiteX2" fmla="*/ 1077686 w 2139043"/>
              <a:gd name="connsiteY2" fmla="*/ 150336 h 852464"/>
              <a:gd name="connsiteX3" fmla="*/ 1496476 w 2139043"/>
              <a:gd name="connsiteY3" fmla="*/ 5748 h 852464"/>
              <a:gd name="connsiteX4" fmla="*/ 1809849 w 2139043"/>
              <a:gd name="connsiteY4" fmla="*/ 45512 h 852464"/>
              <a:gd name="connsiteX5" fmla="*/ 2139043 w 2139043"/>
              <a:gd name="connsiteY5" fmla="*/ 199321 h 852464"/>
              <a:gd name="connsiteX0" fmla="*/ 0 w 2139043"/>
              <a:gd name="connsiteY0" fmla="*/ 840342 h 840342"/>
              <a:gd name="connsiteX1" fmla="*/ 522514 w 2139043"/>
              <a:gd name="connsiteY1" fmla="*/ 481114 h 840342"/>
              <a:gd name="connsiteX2" fmla="*/ 1077686 w 2139043"/>
              <a:gd name="connsiteY2" fmla="*/ 138214 h 840342"/>
              <a:gd name="connsiteX3" fmla="*/ 1470418 w 2139043"/>
              <a:gd name="connsiteY3" fmla="*/ 7840 h 840342"/>
              <a:gd name="connsiteX4" fmla="*/ 1809849 w 2139043"/>
              <a:gd name="connsiteY4" fmla="*/ 33390 h 840342"/>
              <a:gd name="connsiteX5" fmla="*/ 2139043 w 2139043"/>
              <a:gd name="connsiteY5" fmla="*/ 187199 h 840342"/>
              <a:gd name="connsiteX0" fmla="*/ 0 w 2077451"/>
              <a:gd name="connsiteY0" fmla="*/ 885351 h 885351"/>
              <a:gd name="connsiteX1" fmla="*/ 460922 w 2077451"/>
              <a:gd name="connsiteY1" fmla="*/ 481114 h 885351"/>
              <a:gd name="connsiteX2" fmla="*/ 1016094 w 2077451"/>
              <a:gd name="connsiteY2" fmla="*/ 138214 h 885351"/>
              <a:gd name="connsiteX3" fmla="*/ 1408826 w 2077451"/>
              <a:gd name="connsiteY3" fmla="*/ 7840 h 885351"/>
              <a:gd name="connsiteX4" fmla="*/ 1748257 w 2077451"/>
              <a:gd name="connsiteY4" fmla="*/ 33390 h 885351"/>
              <a:gd name="connsiteX5" fmla="*/ 2077451 w 2077451"/>
              <a:gd name="connsiteY5" fmla="*/ 187199 h 885351"/>
              <a:gd name="connsiteX0" fmla="*/ 0 w 2077451"/>
              <a:gd name="connsiteY0" fmla="*/ 885351 h 885351"/>
              <a:gd name="connsiteX1" fmla="*/ 460922 w 2077451"/>
              <a:gd name="connsiteY1" fmla="*/ 481114 h 885351"/>
              <a:gd name="connsiteX2" fmla="*/ 1016094 w 2077451"/>
              <a:gd name="connsiteY2" fmla="*/ 138214 h 885351"/>
              <a:gd name="connsiteX3" fmla="*/ 1408826 w 2077451"/>
              <a:gd name="connsiteY3" fmla="*/ 7840 h 885351"/>
              <a:gd name="connsiteX4" fmla="*/ 1748257 w 2077451"/>
              <a:gd name="connsiteY4" fmla="*/ 33390 h 885351"/>
              <a:gd name="connsiteX5" fmla="*/ 2077451 w 2077451"/>
              <a:gd name="connsiteY5" fmla="*/ 187199 h 885351"/>
              <a:gd name="connsiteX0" fmla="*/ 0 w 2077451"/>
              <a:gd name="connsiteY0" fmla="*/ 885351 h 885351"/>
              <a:gd name="connsiteX1" fmla="*/ 458553 w 2077451"/>
              <a:gd name="connsiteY1" fmla="*/ 466900 h 885351"/>
              <a:gd name="connsiteX2" fmla="*/ 1016094 w 2077451"/>
              <a:gd name="connsiteY2" fmla="*/ 138214 h 885351"/>
              <a:gd name="connsiteX3" fmla="*/ 1408826 w 2077451"/>
              <a:gd name="connsiteY3" fmla="*/ 7840 h 885351"/>
              <a:gd name="connsiteX4" fmla="*/ 1748257 w 2077451"/>
              <a:gd name="connsiteY4" fmla="*/ 33390 h 885351"/>
              <a:gd name="connsiteX5" fmla="*/ 2077451 w 2077451"/>
              <a:gd name="connsiteY5" fmla="*/ 187199 h 8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451" h="885351">
                <a:moveTo>
                  <a:pt x="0" y="885351"/>
                </a:moveTo>
                <a:cubicBezTo>
                  <a:pt x="143023" y="726345"/>
                  <a:pt x="289204" y="591423"/>
                  <a:pt x="458553" y="466900"/>
                </a:cubicBezTo>
                <a:cubicBezTo>
                  <a:pt x="627902" y="342377"/>
                  <a:pt x="857715" y="214724"/>
                  <a:pt x="1016094" y="138214"/>
                </a:cubicBezTo>
                <a:cubicBezTo>
                  <a:pt x="1174473" y="61704"/>
                  <a:pt x="1286799" y="25311"/>
                  <a:pt x="1408826" y="7840"/>
                </a:cubicBezTo>
                <a:cubicBezTo>
                  <a:pt x="1530853" y="-9631"/>
                  <a:pt x="1636820" y="3497"/>
                  <a:pt x="1748257" y="33390"/>
                </a:cubicBezTo>
                <a:cubicBezTo>
                  <a:pt x="1859694" y="63283"/>
                  <a:pt x="2025744" y="157263"/>
                  <a:pt x="2077451" y="187199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18" name="Freeform 673"/>
          <p:cNvSpPr/>
          <p:nvPr/>
        </p:nvSpPr>
        <p:spPr bwMode="auto">
          <a:xfrm>
            <a:off x="6747583" y="2762864"/>
            <a:ext cx="964406" cy="3122839"/>
          </a:xfrm>
          <a:custGeom>
            <a:avLst/>
            <a:gdLst>
              <a:gd name="connsiteX0" fmla="*/ 0 w 1453242"/>
              <a:gd name="connsiteY0" fmla="*/ 0 h 4294414"/>
              <a:gd name="connsiteX1" fmla="*/ 244928 w 1453242"/>
              <a:gd name="connsiteY1" fmla="*/ 604157 h 4294414"/>
              <a:gd name="connsiteX2" fmla="*/ 391885 w 1453242"/>
              <a:gd name="connsiteY2" fmla="*/ 1502229 h 4294414"/>
              <a:gd name="connsiteX3" fmla="*/ 506185 w 1453242"/>
              <a:gd name="connsiteY3" fmla="*/ 2449286 h 4294414"/>
              <a:gd name="connsiteX4" fmla="*/ 1257300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244928 w 1453242"/>
              <a:gd name="connsiteY1" fmla="*/ 604157 h 4294414"/>
              <a:gd name="connsiteX2" fmla="*/ 391885 w 1453242"/>
              <a:gd name="connsiteY2" fmla="*/ 1502229 h 4294414"/>
              <a:gd name="connsiteX3" fmla="*/ 898071 w 1453242"/>
              <a:gd name="connsiteY3" fmla="*/ 2514600 h 4294414"/>
              <a:gd name="connsiteX4" fmla="*/ 1257300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244928 w 1453242"/>
              <a:gd name="connsiteY1" fmla="*/ 604157 h 4294414"/>
              <a:gd name="connsiteX2" fmla="*/ 391885 w 1453242"/>
              <a:gd name="connsiteY2" fmla="*/ 1502229 h 4294414"/>
              <a:gd name="connsiteX3" fmla="*/ 898071 w 1453242"/>
              <a:gd name="connsiteY3" fmla="*/ 2514600 h 4294414"/>
              <a:gd name="connsiteX4" fmla="*/ 1306285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244928 w 1453242"/>
              <a:gd name="connsiteY1" fmla="*/ 604157 h 4294414"/>
              <a:gd name="connsiteX2" fmla="*/ 538842 w 1453242"/>
              <a:gd name="connsiteY2" fmla="*/ 1387929 h 4294414"/>
              <a:gd name="connsiteX3" fmla="*/ 898071 w 1453242"/>
              <a:gd name="connsiteY3" fmla="*/ 2514600 h 4294414"/>
              <a:gd name="connsiteX4" fmla="*/ 1306285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375557 w 1453242"/>
              <a:gd name="connsiteY1" fmla="*/ 620485 h 4294414"/>
              <a:gd name="connsiteX2" fmla="*/ 538842 w 1453242"/>
              <a:gd name="connsiteY2" fmla="*/ 1387929 h 4294414"/>
              <a:gd name="connsiteX3" fmla="*/ 898071 w 1453242"/>
              <a:gd name="connsiteY3" fmla="*/ 2514600 h 4294414"/>
              <a:gd name="connsiteX4" fmla="*/ 1306285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375557 w 1453242"/>
              <a:gd name="connsiteY1" fmla="*/ 620485 h 4294414"/>
              <a:gd name="connsiteX2" fmla="*/ 702128 w 1453242"/>
              <a:gd name="connsiteY2" fmla="*/ 1387929 h 4294414"/>
              <a:gd name="connsiteX3" fmla="*/ 898071 w 1453242"/>
              <a:gd name="connsiteY3" fmla="*/ 2514600 h 4294414"/>
              <a:gd name="connsiteX4" fmla="*/ 1306285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375557 w 1453242"/>
              <a:gd name="connsiteY1" fmla="*/ 620485 h 4294414"/>
              <a:gd name="connsiteX2" fmla="*/ 702128 w 1453242"/>
              <a:gd name="connsiteY2" fmla="*/ 1387929 h 4294414"/>
              <a:gd name="connsiteX3" fmla="*/ 1061356 w 1453242"/>
              <a:gd name="connsiteY3" fmla="*/ 2563586 h 4294414"/>
              <a:gd name="connsiteX4" fmla="*/ 1306285 w 1453242"/>
              <a:gd name="connsiteY4" fmla="*/ 3935186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375557 w 1453242"/>
              <a:gd name="connsiteY1" fmla="*/ 620485 h 4294414"/>
              <a:gd name="connsiteX2" fmla="*/ 702128 w 1453242"/>
              <a:gd name="connsiteY2" fmla="*/ 1387929 h 4294414"/>
              <a:gd name="connsiteX3" fmla="*/ 1061356 w 1453242"/>
              <a:gd name="connsiteY3" fmla="*/ 2563586 h 4294414"/>
              <a:gd name="connsiteX4" fmla="*/ 1371600 w 1453242"/>
              <a:gd name="connsiteY4" fmla="*/ 3951515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473528 w 1453242"/>
              <a:gd name="connsiteY1" fmla="*/ 620485 h 4294414"/>
              <a:gd name="connsiteX2" fmla="*/ 702128 w 1453242"/>
              <a:gd name="connsiteY2" fmla="*/ 1387929 h 4294414"/>
              <a:gd name="connsiteX3" fmla="*/ 1061356 w 1453242"/>
              <a:gd name="connsiteY3" fmla="*/ 2563586 h 4294414"/>
              <a:gd name="connsiteX4" fmla="*/ 1371600 w 1453242"/>
              <a:gd name="connsiteY4" fmla="*/ 3951515 h 4294414"/>
              <a:gd name="connsiteX5" fmla="*/ 1453242 w 1453242"/>
              <a:gd name="connsiteY5" fmla="*/ 4294414 h 4294414"/>
              <a:gd name="connsiteX0" fmla="*/ 0 w 1453242"/>
              <a:gd name="connsiteY0" fmla="*/ 0 h 4294414"/>
              <a:gd name="connsiteX1" fmla="*/ 359228 w 1453242"/>
              <a:gd name="connsiteY1" fmla="*/ 342900 h 4294414"/>
              <a:gd name="connsiteX2" fmla="*/ 702128 w 1453242"/>
              <a:gd name="connsiteY2" fmla="*/ 1387929 h 4294414"/>
              <a:gd name="connsiteX3" fmla="*/ 1061356 w 1453242"/>
              <a:gd name="connsiteY3" fmla="*/ 2563586 h 4294414"/>
              <a:gd name="connsiteX4" fmla="*/ 1371600 w 1453242"/>
              <a:gd name="connsiteY4" fmla="*/ 3951515 h 4294414"/>
              <a:gd name="connsiteX5" fmla="*/ 1453242 w 1453242"/>
              <a:gd name="connsiteY5" fmla="*/ 4294414 h 4294414"/>
              <a:gd name="connsiteX0" fmla="*/ 0 w 1371599"/>
              <a:gd name="connsiteY0" fmla="*/ 0 h 4441371"/>
              <a:gd name="connsiteX1" fmla="*/ 277585 w 1371599"/>
              <a:gd name="connsiteY1" fmla="*/ 489857 h 4441371"/>
              <a:gd name="connsiteX2" fmla="*/ 620485 w 1371599"/>
              <a:gd name="connsiteY2" fmla="*/ 1534886 h 4441371"/>
              <a:gd name="connsiteX3" fmla="*/ 979713 w 1371599"/>
              <a:gd name="connsiteY3" fmla="*/ 2710543 h 4441371"/>
              <a:gd name="connsiteX4" fmla="*/ 1289957 w 1371599"/>
              <a:gd name="connsiteY4" fmla="*/ 4098472 h 4441371"/>
              <a:gd name="connsiteX5" fmla="*/ 1371599 w 1371599"/>
              <a:gd name="connsiteY5" fmla="*/ 4441371 h 4441371"/>
              <a:gd name="connsiteX0" fmla="*/ 0 w 1371599"/>
              <a:gd name="connsiteY0" fmla="*/ 0 h 4441371"/>
              <a:gd name="connsiteX1" fmla="*/ 277585 w 1371599"/>
              <a:gd name="connsiteY1" fmla="*/ 489857 h 4441371"/>
              <a:gd name="connsiteX2" fmla="*/ 620485 w 1371599"/>
              <a:gd name="connsiteY2" fmla="*/ 1534886 h 4441371"/>
              <a:gd name="connsiteX3" fmla="*/ 979713 w 1371599"/>
              <a:gd name="connsiteY3" fmla="*/ 2710543 h 4441371"/>
              <a:gd name="connsiteX4" fmla="*/ 1289957 w 1371599"/>
              <a:gd name="connsiteY4" fmla="*/ 4098472 h 4441371"/>
              <a:gd name="connsiteX5" fmla="*/ 1371599 w 1371599"/>
              <a:gd name="connsiteY5" fmla="*/ 4441371 h 4441371"/>
              <a:gd name="connsiteX0" fmla="*/ 0 w 1371599"/>
              <a:gd name="connsiteY0" fmla="*/ 0 h 4441371"/>
              <a:gd name="connsiteX1" fmla="*/ 277585 w 1371599"/>
              <a:gd name="connsiteY1" fmla="*/ 489857 h 4441371"/>
              <a:gd name="connsiteX2" fmla="*/ 685799 w 1371599"/>
              <a:gd name="connsiteY2" fmla="*/ 1534886 h 4441371"/>
              <a:gd name="connsiteX3" fmla="*/ 979713 w 1371599"/>
              <a:gd name="connsiteY3" fmla="*/ 2710543 h 4441371"/>
              <a:gd name="connsiteX4" fmla="*/ 1289957 w 1371599"/>
              <a:gd name="connsiteY4" fmla="*/ 4098472 h 4441371"/>
              <a:gd name="connsiteX5" fmla="*/ 1371599 w 1371599"/>
              <a:gd name="connsiteY5" fmla="*/ 4441371 h 44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599" h="4441371">
                <a:moveTo>
                  <a:pt x="0" y="0"/>
                </a:moveTo>
                <a:cubicBezTo>
                  <a:pt x="138793" y="160565"/>
                  <a:pt x="163285" y="234043"/>
                  <a:pt x="277585" y="489857"/>
                </a:cubicBezTo>
                <a:cubicBezTo>
                  <a:pt x="391885" y="745671"/>
                  <a:pt x="568778" y="1164772"/>
                  <a:pt x="685799" y="1534886"/>
                </a:cubicBezTo>
                <a:cubicBezTo>
                  <a:pt x="802820" y="1905000"/>
                  <a:pt x="879020" y="2283279"/>
                  <a:pt x="979713" y="2710543"/>
                </a:cubicBezTo>
                <a:cubicBezTo>
                  <a:pt x="1080406" y="3137807"/>
                  <a:pt x="1224643" y="3810001"/>
                  <a:pt x="1289957" y="4098472"/>
                </a:cubicBezTo>
                <a:cubicBezTo>
                  <a:pt x="1355271" y="4386943"/>
                  <a:pt x="1352549" y="4415517"/>
                  <a:pt x="1371599" y="4441371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cxnSp>
        <p:nvCxnSpPr>
          <p:cNvPr id="19" name="Straight Connector 674"/>
          <p:cNvCxnSpPr>
            <a:stCxn id="20" idx="0"/>
          </p:cNvCxnSpPr>
          <p:nvPr/>
        </p:nvCxnSpPr>
        <p:spPr bwMode="auto">
          <a:xfrm>
            <a:off x="6756635" y="2726891"/>
            <a:ext cx="703046" cy="1165061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/>
            <a:headEnd type="none" w="med" len="med"/>
            <a:tailEnd type="none" w="med" len="med"/>
          </a:ln>
          <a:effectLst/>
        </p:spPr>
      </p:cxnSp>
      <p:sp>
        <p:nvSpPr>
          <p:cNvPr id="20" name="Freeform 675"/>
          <p:cNvSpPr/>
          <p:nvPr/>
        </p:nvSpPr>
        <p:spPr bwMode="auto">
          <a:xfrm rot="5009985">
            <a:off x="6603994" y="2897916"/>
            <a:ext cx="1312485" cy="864169"/>
          </a:xfrm>
          <a:custGeom>
            <a:avLst/>
            <a:gdLst>
              <a:gd name="connsiteX0" fmla="*/ 0 w 3069771"/>
              <a:gd name="connsiteY0" fmla="*/ 446159 h 446159"/>
              <a:gd name="connsiteX1" fmla="*/ 636814 w 3069771"/>
              <a:gd name="connsiteY1" fmla="*/ 184902 h 446159"/>
              <a:gd name="connsiteX2" fmla="*/ 1404257 w 3069771"/>
              <a:gd name="connsiteY2" fmla="*/ 21617 h 446159"/>
              <a:gd name="connsiteX3" fmla="*/ 2008414 w 3069771"/>
              <a:gd name="connsiteY3" fmla="*/ 5288 h 446159"/>
              <a:gd name="connsiteX4" fmla="*/ 2514600 w 3069771"/>
              <a:gd name="connsiteY4" fmla="*/ 54274 h 446159"/>
              <a:gd name="connsiteX5" fmla="*/ 3069771 w 3069771"/>
              <a:gd name="connsiteY5" fmla="*/ 201231 h 446159"/>
              <a:gd name="connsiteX0" fmla="*/ 0 w 3182381"/>
              <a:gd name="connsiteY0" fmla="*/ 446159 h 446159"/>
              <a:gd name="connsiteX1" fmla="*/ 636814 w 3182381"/>
              <a:gd name="connsiteY1" fmla="*/ 184902 h 446159"/>
              <a:gd name="connsiteX2" fmla="*/ 1404257 w 3182381"/>
              <a:gd name="connsiteY2" fmla="*/ 21617 h 446159"/>
              <a:gd name="connsiteX3" fmla="*/ 2008414 w 3182381"/>
              <a:gd name="connsiteY3" fmla="*/ 5288 h 446159"/>
              <a:gd name="connsiteX4" fmla="*/ 2514600 w 3182381"/>
              <a:gd name="connsiteY4" fmla="*/ 54274 h 446159"/>
              <a:gd name="connsiteX5" fmla="*/ 3182381 w 3182381"/>
              <a:gd name="connsiteY5" fmla="*/ 143877 h 446159"/>
              <a:gd name="connsiteX0" fmla="*/ 0 w 3182381"/>
              <a:gd name="connsiteY0" fmla="*/ 444362 h 444362"/>
              <a:gd name="connsiteX1" fmla="*/ 636814 w 3182381"/>
              <a:gd name="connsiteY1" fmla="*/ 183105 h 444362"/>
              <a:gd name="connsiteX2" fmla="*/ 1404257 w 3182381"/>
              <a:gd name="connsiteY2" fmla="*/ 19820 h 444362"/>
              <a:gd name="connsiteX3" fmla="*/ 2008414 w 3182381"/>
              <a:gd name="connsiteY3" fmla="*/ 3491 h 444362"/>
              <a:gd name="connsiteX4" fmla="*/ 2527352 w 3182381"/>
              <a:gd name="connsiteY4" fmla="*/ 25980 h 444362"/>
              <a:gd name="connsiteX5" fmla="*/ 3182381 w 3182381"/>
              <a:gd name="connsiteY5" fmla="*/ 142080 h 444362"/>
              <a:gd name="connsiteX0" fmla="*/ 0 w 3095980"/>
              <a:gd name="connsiteY0" fmla="*/ 444362 h 444362"/>
              <a:gd name="connsiteX1" fmla="*/ 636814 w 3095980"/>
              <a:gd name="connsiteY1" fmla="*/ 183105 h 444362"/>
              <a:gd name="connsiteX2" fmla="*/ 1404257 w 3095980"/>
              <a:gd name="connsiteY2" fmla="*/ 19820 h 444362"/>
              <a:gd name="connsiteX3" fmla="*/ 2008414 w 3095980"/>
              <a:gd name="connsiteY3" fmla="*/ 3491 h 444362"/>
              <a:gd name="connsiteX4" fmla="*/ 2527352 w 3095980"/>
              <a:gd name="connsiteY4" fmla="*/ 25980 h 444362"/>
              <a:gd name="connsiteX5" fmla="*/ 3095980 w 3095980"/>
              <a:gd name="connsiteY5" fmla="*/ 86067 h 444362"/>
              <a:gd name="connsiteX0" fmla="*/ 0 w 3095980"/>
              <a:gd name="connsiteY0" fmla="*/ 450731 h 450731"/>
              <a:gd name="connsiteX1" fmla="*/ 636814 w 3095980"/>
              <a:gd name="connsiteY1" fmla="*/ 189474 h 450731"/>
              <a:gd name="connsiteX2" fmla="*/ 1404257 w 3095980"/>
              <a:gd name="connsiteY2" fmla="*/ 26189 h 450731"/>
              <a:gd name="connsiteX3" fmla="*/ 2008414 w 3095980"/>
              <a:gd name="connsiteY3" fmla="*/ 9860 h 450731"/>
              <a:gd name="connsiteX4" fmla="*/ 2540102 w 3095980"/>
              <a:gd name="connsiteY4" fmla="*/ 5851 h 450731"/>
              <a:gd name="connsiteX5" fmla="*/ 3095980 w 3095980"/>
              <a:gd name="connsiteY5" fmla="*/ 92436 h 450731"/>
              <a:gd name="connsiteX0" fmla="*/ 0 w 3095980"/>
              <a:gd name="connsiteY0" fmla="*/ 469583 h 469583"/>
              <a:gd name="connsiteX1" fmla="*/ 636814 w 3095980"/>
              <a:gd name="connsiteY1" fmla="*/ 208326 h 469583"/>
              <a:gd name="connsiteX2" fmla="*/ 1404257 w 3095980"/>
              <a:gd name="connsiteY2" fmla="*/ 45041 h 469583"/>
              <a:gd name="connsiteX3" fmla="*/ 1965214 w 3095980"/>
              <a:gd name="connsiteY3" fmla="*/ 705 h 469583"/>
              <a:gd name="connsiteX4" fmla="*/ 2540102 w 3095980"/>
              <a:gd name="connsiteY4" fmla="*/ 24703 h 469583"/>
              <a:gd name="connsiteX5" fmla="*/ 3095980 w 3095980"/>
              <a:gd name="connsiteY5" fmla="*/ 111288 h 469583"/>
              <a:gd name="connsiteX0" fmla="*/ 0 w 3095980"/>
              <a:gd name="connsiteY0" fmla="*/ 470767 h 470767"/>
              <a:gd name="connsiteX1" fmla="*/ 636814 w 3095980"/>
              <a:gd name="connsiteY1" fmla="*/ 209510 h 470767"/>
              <a:gd name="connsiteX2" fmla="*/ 1404257 w 3095980"/>
              <a:gd name="connsiteY2" fmla="*/ 46225 h 470767"/>
              <a:gd name="connsiteX3" fmla="*/ 1965214 w 3095980"/>
              <a:gd name="connsiteY3" fmla="*/ 1889 h 470767"/>
              <a:gd name="connsiteX4" fmla="*/ 2540102 w 3095980"/>
              <a:gd name="connsiteY4" fmla="*/ 25887 h 470767"/>
              <a:gd name="connsiteX5" fmla="*/ 3095980 w 3095980"/>
              <a:gd name="connsiteY5" fmla="*/ 112472 h 470767"/>
              <a:gd name="connsiteX0" fmla="*/ 0 w 3170648"/>
              <a:gd name="connsiteY0" fmla="*/ 468878 h 468878"/>
              <a:gd name="connsiteX1" fmla="*/ 636814 w 3170648"/>
              <a:gd name="connsiteY1" fmla="*/ 207621 h 468878"/>
              <a:gd name="connsiteX2" fmla="*/ 1404257 w 3170648"/>
              <a:gd name="connsiteY2" fmla="*/ 44336 h 468878"/>
              <a:gd name="connsiteX3" fmla="*/ 1965214 w 3170648"/>
              <a:gd name="connsiteY3" fmla="*/ 0 h 468878"/>
              <a:gd name="connsiteX4" fmla="*/ 2540102 w 3170648"/>
              <a:gd name="connsiteY4" fmla="*/ 23998 h 468878"/>
              <a:gd name="connsiteX5" fmla="*/ 3170648 w 3170648"/>
              <a:gd name="connsiteY5" fmla="*/ 70118 h 468878"/>
              <a:gd name="connsiteX0" fmla="*/ 0 w 3170648"/>
              <a:gd name="connsiteY0" fmla="*/ 468878 h 468878"/>
              <a:gd name="connsiteX1" fmla="*/ 636814 w 3170648"/>
              <a:gd name="connsiteY1" fmla="*/ 207621 h 468878"/>
              <a:gd name="connsiteX2" fmla="*/ 1404257 w 3170648"/>
              <a:gd name="connsiteY2" fmla="*/ 44336 h 468878"/>
              <a:gd name="connsiteX3" fmla="*/ 1965214 w 3170648"/>
              <a:gd name="connsiteY3" fmla="*/ 0 h 468878"/>
              <a:gd name="connsiteX4" fmla="*/ 2540102 w 3170648"/>
              <a:gd name="connsiteY4" fmla="*/ 23998 h 468878"/>
              <a:gd name="connsiteX5" fmla="*/ 3170648 w 3170648"/>
              <a:gd name="connsiteY5" fmla="*/ 70118 h 468878"/>
              <a:gd name="connsiteX0" fmla="*/ 0 w 3170648"/>
              <a:gd name="connsiteY0" fmla="*/ 469149 h 469149"/>
              <a:gd name="connsiteX1" fmla="*/ 636814 w 3170648"/>
              <a:gd name="connsiteY1" fmla="*/ 207892 h 469149"/>
              <a:gd name="connsiteX2" fmla="*/ 1404257 w 3170648"/>
              <a:gd name="connsiteY2" fmla="*/ 44607 h 469149"/>
              <a:gd name="connsiteX3" fmla="*/ 1965214 w 3170648"/>
              <a:gd name="connsiteY3" fmla="*/ 271 h 469149"/>
              <a:gd name="connsiteX4" fmla="*/ 2540102 w 3170648"/>
              <a:gd name="connsiteY4" fmla="*/ 24269 h 469149"/>
              <a:gd name="connsiteX5" fmla="*/ 3170648 w 3170648"/>
              <a:gd name="connsiteY5" fmla="*/ 70389 h 469149"/>
              <a:gd name="connsiteX0" fmla="*/ 0 w 3170648"/>
              <a:gd name="connsiteY0" fmla="*/ 469319 h 469319"/>
              <a:gd name="connsiteX1" fmla="*/ 636814 w 3170648"/>
              <a:gd name="connsiteY1" fmla="*/ 208062 h 469319"/>
              <a:gd name="connsiteX2" fmla="*/ 1404257 w 3170648"/>
              <a:gd name="connsiteY2" fmla="*/ 44777 h 469319"/>
              <a:gd name="connsiteX3" fmla="*/ 1965214 w 3170648"/>
              <a:gd name="connsiteY3" fmla="*/ 441 h 469319"/>
              <a:gd name="connsiteX4" fmla="*/ 2540102 w 3170648"/>
              <a:gd name="connsiteY4" fmla="*/ 24439 h 469319"/>
              <a:gd name="connsiteX5" fmla="*/ 3170648 w 3170648"/>
              <a:gd name="connsiteY5" fmla="*/ 70559 h 469319"/>
              <a:gd name="connsiteX0" fmla="*/ 0 w 3170648"/>
              <a:gd name="connsiteY0" fmla="*/ 472149 h 472149"/>
              <a:gd name="connsiteX1" fmla="*/ 636814 w 3170648"/>
              <a:gd name="connsiteY1" fmla="*/ 210892 h 472149"/>
              <a:gd name="connsiteX2" fmla="*/ 1404257 w 3170648"/>
              <a:gd name="connsiteY2" fmla="*/ 47607 h 472149"/>
              <a:gd name="connsiteX3" fmla="*/ 1965214 w 3170648"/>
              <a:gd name="connsiteY3" fmla="*/ 3271 h 472149"/>
              <a:gd name="connsiteX4" fmla="*/ 2546310 w 3170648"/>
              <a:gd name="connsiteY4" fmla="*/ 14366 h 472149"/>
              <a:gd name="connsiteX5" fmla="*/ 3170648 w 3170648"/>
              <a:gd name="connsiteY5" fmla="*/ 73389 h 472149"/>
              <a:gd name="connsiteX0" fmla="*/ 0 w 3170648"/>
              <a:gd name="connsiteY0" fmla="*/ 471839 h 471839"/>
              <a:gd name="connsiteX1" fmla="*/ 636814 w 3170648"/>
              <a:gd name="connsiteY1" fmla="*/ 210582 h 471839"/>
              <a:gd name="connsiteX2" fmla="*/ 1404257 w 3170648"/>
              <a:gd name="connsiteY2" fmla="*/ 47297 h 471839"/>
              <a:gd name="connsiteX3" fmla="*/ 1813815 w 3170648"/>
              <a:gd name="connsiteY3" fmla="*/ 2144 h 471839"/>
              <a:gd name="connsiteX4" fmla="*/ 2546310 w 3170648"/>
              <a:gd name="connsiteY4" fmla="*/ 14056 h 471839"/>
              <a:gd name="connsiteX5" fmla="*/ 3170648 w 3170648"/>
              <a:gd name="connsiteY5" fmla="*/ 73079 h 471839"/>
              <a:gd name="connsiteX0" fmla="*/ 0 w 3170648"/>
              <a:gd name="connsiteY0" fmla="*/ 475357 h 475357"/>
              <a:gd name="connsiteX1" fmla="*/ 636814 w 3170648"/>
              <a:gd name="connsiteY1" fmla="*/ 214100 h 475357"/>
              <a:gd name="connsiteX2" fmla="*/ 1404257 w 3170648"/>
              <a:gd name="connsiteY2" fmla="*/ 50815 h 475357"/>
              <a:gd name="connsiteX3" fmla="*/ 1813815 w 3170648"/>
              <a:gd name="connsiteY3" fmla="*/ 5662 h 475357"/>
              <a:gd name="connsiteX4" fmla="*/ 2546310 w 3170648"/>
              <a:gd name="connsiteY4" fmla="*/ 17574 h 475357"/>
              <a:gd name="connsiteX5" fmla="*/ 3170648 w 3170648"/>
              <a:gd name="connsiteY5" fmla="*/ 76597 h 475357"/>
              <a:gd name="connsiteX0" fmla="*/ 0 w 3170648"/>
              <a:gd name="connsiteY0" fmla="*/ 472167 h 472167"/>
              <a:gd name="connsiteX1" fmla="*/ 636814 w 3170648"/>
              <a:gd name="connsiteY1" fmla="*/ 210910 h 472167"/>
              <a:gd name="connsiteX2" fmla="*/ 1270964 w 3170648"/>
              <a:gd name="connsiteY2" fmla="*/ 52198 h 472167"/>
              <a:gd name="connsiteX3" fmla="*/ 1813815 w 3170648"/>
              <a:gd name="connsiteY3" fmla="*/ 2472 h 472167"/>
              <a:gd name="connsiteX4" fmla="*/ 2546310 w 3170648"/>
              <a:gd name="connsiteY4" fmla="*/ 14384 h 472167"/>
              <a:gd name="connsiteX5" fmla="*/ 3170648 w 3170648"/>
              <a:gd name="connsiteY5" fmla="*/ 73407 h 472167"/>
              <a:gd name="connsiteX0" fmla="*/ 0 w 3170648"/>
              <a:gd name="connsiteY0" fmla="*/ 472167 h 472167"/>
              <a:gd name="connsiteX1" fmla="*/ 636814 w 3170648"/>
              <a:gd name="connsiteY1" fmla="*/ 210910 h 472167"/>
              <a:gd name="connsiteX2" fmla="*/ 1270964 w 3170648"/>
              <a:gd name="connsiteY2" fmla="*/ 52198 h 472167"/>
              <a:gd name="connsiteX3" fmla="*/ 1813815 w 3170648"/>
              <a:gd name="connsiteY3" fmla="*/ 2472 h 472167"/>
              <a:gd name="connsiteX4" fmla="*/ 2546310 w 3170648"/>
              <a:gd name="connsiteY4" fmla="*/ 14384 h 472167"/>
              <a:gd name="connsiteX5" fmla="*/ 3170648 w 3170648"/>
              <a:gd name="connsiteY5" fmla="*/ 73407 h 472167"/>
              <a:gd name="connsiteX0" fmla="*/ 0 w 3228225"/>
              <a:gd name="connsiteY0" fmla="*/ 566140 h 566140"/>
              <a:gd name="connsiteX1" fmla="*/ 636814 w 3228225"/>
              <a:gd name="connsiteY1" fmla="*/ 304883 h 566140"/>
              <a:gd name="connsiteX2" fmla="*/ 1270964 w 3228225"/>
              <a:gd name="connsiteY2" fmla="*/ 146171 h 566140"/>
              <a:gd name="connsiteX3" fmla="*/ 1813815 w 3228225"/>
              <a:gd name="connsiteY3" fmla="*/ 96445 h 566140"/>
              <a:gd name="connsiteX4" fmla="*/ 2546310 w 3228225"/>
              <a:gd name="connsiteY4" fmla="*/ 108357 h 566140"/>
              <a:gd name="connsiteX5" fmla="*/ 3228225 w 3228225"/>
              <a:gd name="connsiteY5" fmla="*/ 3898 h 566140"/>
              <a:gd name="connsiteX0" fmla="*/ 0 w 3228225"/>
              <a:gd name="connsiteY0" fmla="*/ 568043 h 568043"/>
              <a:gd name="connsiteX1" fmla="*/ 636814 w 3228225"/>
              <a:gd name="connsiteY1" fmla="*/ 306786 h 568043"/>
              <a:gd name="connsiteX2" fmla="*/ 1270964 w 3228225"/>
              <a:gd name="connsiteY2" fmla="*/ 148074 h 568043"/>
              <a:gd name="connsiteX3" fmla="*/ 1813815 w 3228225"/>
              <a:gd name="connsiteY3" fmla="*/ 98348 h 568043"/>
              <a:gd name="connsiteX4" fmla="*/ 2512140 w 3228225"/>
              <a:gd name="connsiteY4" fmla="*/ 66011 h 568043"/>
              <a:gd name="connsiteX5" fmla="*/ 3228225 w 3228225"/>
              <a:gd name="connsiteY5" fmla="*/ 5801 h 568043"/>
              <a:gd name="connsiteX0" fmla="*/ 0 w 3218695"/>
              <a:gd name="connsiteY0" fmla="*/ 548120 h 548120"/>
              <a:gd name="connsiteX1" fmla="*/ 636814 w 3218695"/>
              <a:gd name="connsiteY1" fmla="*/ 286863 h 548120"/>
              <a:gd name="connsiteX2" fmla="*/ 1270964 w 3218695"/>
              <a:gd name="connsiteY2" fmla="*/ 128151 h 548120"/>
              <a:gd name="connsiteX3" fmla="*/ 1813815 w 3218695"/>
              <a:gd name="connsiteY3" fmla="*/ 78425 h 548120"/>
              <a:gd name="connsiteX4" fmla="*/ 2512140 w 3218695"/>
              <a:gd name="connsiteY4" fmla="*/ 46088 h 548120"/>
              <a:gd name="connsiteX5" fmla="*/ 3218694 w 3218695"/>
              <a:gd name="connsiteY5" fmla="*/ 7228 h 548120"/>
              <a:gd name="connsiteX0" fmla="*/ 0 w 3218693"/>
              <a:gd name="connsiteY0" fmla="*/ 540892 h 540892"/>
              <a:gd name="connsiteX1" fmla="*/ 636814 w 3218693"/>
              <a:gd name="connsiteY1" fmla="*/ 279635 h 540892"/>
              <a:gd name="connsiteX2" fmla="*/ 1270964 w 3218693"/>
              <a:gd name="connsiteY2" fmla="*/ 120923 h 540892"/>
              <a:gd name="connsiteX3" fmla="*/ 1813815 w 3218693"/>
              <a:gd name="connsiteY3" fmla="*/ 71197 h 540892"/>
              <a:gd name="connsiteX4" fmla="*/ 2512140 w 3218693"/>
              <a:gd name="connsiteY4" fmla="*/ 38860 h 540892"/>
              <a:gd name="connsiteX5" fmla="*/ 3218694 w 3218693"/>
              <a:gd name="connsiteY5" fmla="*/ 0 h 540892"/>
              <a:gd name="connsiteX0" fmla="*/ 0 w 3218695"/>
              <a:gd name="connsiteY0" fmla="*/ 540892 h 540892"/>
              <a:gd name="connsiteX1" fmla="*/ 636814 w 3218695"/>
              <a:gd name="connsiteY1" fmla="*/ 279635 h 540892"/>
              <a:gd name="connsiteX2" fmla="*/ 1270964 w 3218695"/>
              <a:gd name="connsiteY2" fmla="*/ 120923 h 540892"/>
              <a:gd name="connsiteX3" fmla="*/ 1813815 w 3218695"/>
              <a:gd name="connsiteY3" fmla="*/ 71197 h 540892"/>
              <a:gd name="connsiteX4" fmla="*/ 2499529 w 3218695"/>
              <a:gd name="connsiteY4" fmla="*/ 32595 h 540892"/>
              <a:gd name="connsiteX5" fmla="*/ 3218694 w 3218695"/>
              <a:gd name="connsiteY5" fmla="*/ 0 h 540892"/>
              <a:gd name="connsiteX0" fmla="*/ 0 w 3218693"/>
              <a:gd name="connsiteY0" fmla="*/ 540892 h 540892"/>
              <a:gd name="connsiteX1" fmla="*/ 636814 w 3218693"/>
              <a:gd name="connsiteY1" fmla="*/ 279635 h 540892"/>
              <a:gd name="connsiteX2" fmla="*/ 1242082 w 3218693"/>
              <a:gd name="connsiteY2" fmla="*/ 133846 h 540892"/>
              <a:gd name="connsiteX3" fmla="*/ 1813815 w 3218693"/>
              <a:gd name="connsiteY3" fmla="*/ 71197 h 540892"/>
              <a:gd name="connsiteX4" fmla="*/ 2499529 w 3218693"/>
              <a:gd name="connsiteY4" fmla="*/ 32595 h 540892"/>
              <a:gd name="connsiteX5" fmla="*/ 3218694 w 3218693"/>
              <a:gd name="connsiteY5" fmla="*/ 0 h 54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693" h="540892">
                <a:moveTo>
                  <a:pt x="0" y="540892"/>
                </a:moveTo>
                <a:cubicBezTo>
                  <a:pt x="201385" y="445642"/>
                  <a:pt x="429800" y="347476"/>
                  <a:pt x="636814" y="279635"/>
                </a:cubicBezTo>
                <a:cubicBezTo>
                  <a:pt x="843828" y="211794"/>
                  <a:pt x="1042208" y="161950"/>
                  <a:pt x="1242082" y="133846"/>
                </a:cubicBezTo>
                <a:cubicBezTo>
                  <a:pt x="1441956" y="105742"/>
                  <a:pt x="1604241" y="88072"/>
                  <a:pt x="1813815" y="71197"/>
                </a:cubicBezTo>
                <a:cubicBezTo>
                  <a:pt x="2023390" y="54322"/>
                  <a:pt x="2265382" y="44461"/>
                  <a:pt x="2499529" y="32595"/>
                </a:cubicBezTo>
                <a:lnTo>
                  <a:pt x="3218694" y="0"/>
                </a:ln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21" name="Freeform 676"/>
          <p:cNvSpPr/>
          <p:nvPr/>
        </p:nvSpPr>
        <p:spPr bwMode="auto">
          <a:xfrm rot="18772258" flipV="1">
            <a:off x="6504889" y="3310930"/>
            <a:ext cx="2952329" cy="697293"/>
          </a:xfrm>
          <a:custGeom>
            <a:avLst/>
            <a:gdLst>
              <a:gd name="connsiteX0" fmla="*/ 0 w 3069771"/>
              <a:gd name="connsiteY0" fmla="*/ 446159 h 446159"/>
              <a:gd name="connsiteX1" fmla="*/ 636814 w 3069771"/>
              <a:gd name="connsiteY1" fmla="*/ 184902 h 446159"/>
              <a:gd name="connsiteX2" fmla="*/ 1404257 w 3069771"/>
              <a:gd name="connsiteY2" fmla="*/ 21617 h 446159"/>
              <a:gd name="connsiteX3" fmla="*/ 2008414 w 3069771"/>
              <a:gd name="connsiteY3" fmla="*/ 5288 h 446159"/>
              <a:gd name="connsiteX4" fmla="*/ 2514600 w 3069771"/>
              <a:gd name="connsiteY4" fmla="*/ 54274 h 446159"/>
              <a:gd name="connsiteX5" fmla="*/ 3069771 w 3069771"/>
              <a:gd name="connsiteY5" fmla="*/ 201231 h 44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771" h="446159">
                <a:moveTo>
                  <a:pt x="0" y="446159"/>
                </a:moveTo>
                <a:cubicBezTo>
                  <a:pt x="201385" y="350909"/>
                  <a:pt x="402771" y="255659"/>
                  <a:pt x="636814" y="184902"/>
                </a:cubicBezTo>
                <a:cubicBezTo>
                  <a:pt x="870857" y="114145"/>
                  <a:pt x="1175657" y="51553"/>
                  <a:pt x="1404257" y="21617"/>
                </a:cubicBezTo>
                <a:cubicBezTo>
                  <a:pt x="1632857" y="-8319"/>
                  <a:pt x="1823357" y="-155"/>
                  <a:pt x="2008414" y="5288"/>
                </a:cubicBezTo>
                <a:cubicBezTo>
                  <a:pt x="2193471" y="10731"/>
                  <a:pt x="2337707" y="21617"/>
                  <a:pt x="2514600" y="54274"/>
                </a:cubicBezTo>
                <a:cubicBezTo>
                  <a:pt x="2691493" y="86931"/>
                  <a:pt x="2880632" y="144081"/>
                  <a:pt x="3069771" y="201231"/>
                </a:cubicBezTo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sp>
        <p:nvSpPr>
          <p:cNvPr id="22" name="Freeform 677"/>
          <p:cNvSpPr/>
          <p:nvPr/>
        </p:nvSpPr>
        <p:spPr bwMode="auto">
          <a:xfrm>
            <a:off x="6736106" y="2299902"/>
            <a:ext cx="2158433" cy="313706"/>
          </a:xfrm>
          <a:custGeom>
            <a:avLst/>
            <a:gdLst>
              <a:gd name="connsiteX0" fmla="*/ 0 w 3069771"/>
              <a:gd name="connsiteY0" fmla="*/ 446159 h 446159"/>
              <a:gd name="connsiteX1" fmla="*/ 636814 w 3069771"/>
              <a:gd name="connsiteY1" fmla="*/ 184902 h 446159"/>
              <a:gd name="connsiteX2" fmla="*/ 1404257 w 3069771"/>
              <a:gd name="connsiteY2" fmla="*/ 21617 h 446159"/>
              <a:gd name="connsiteX3" fmla="*/ 2008414 w 3069771"/>
              <a:gd name="connsiteY3" fmla="*/ 5288 h 446159"/>
              <a:gd name="connsiteX4" fmla="*/ 2514600 w 3069771"/>
              <a:gd name="connsiteY4" fmla="*/ 54274 h 446159"/>
              <a:gd name="connsiteX5" fmla="*/ 3069771 w 3069771"/>
              <a:gd name="connsiteY5" fmla="*/ 201231 h 44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771" h="446159">
                <a:moveTo>
                  <a:pt x="0" y="446159"/>
                </a:moveTo>
                <a:cubicBezTo>
                  <a:pt x="201385" y="350909"/>
                  <a:pt x="402771" y="255659"/>
                  <a:pt x="636814" y="184902"/>
                </a:cubicBezTo>
                <a:cubicBezTo>
                  <a:pt x="870857" y="114145"/>
                  <a:pt x="1175657" y="51553"/>
                  <a:pt x="1404257" y="21617"/>
                </a:cubicBezTo>
                <a:cubicBezTo>
                  <a:pt x="1632857" y="-8319"/>
                  <a:pt x="1823357" y="-155"/>
                  <a:pt x="2008414" y="5288"/>
                </a:cubicBezTo>
                <a:cubicBezTo>
                  <a:pt x="2193471" y="10731"/>
                  <a:pt x="2337707" y="21617"/>
                  <a:pt x="2514600" y="54274"/>
                </a:cubicBezTo>
                <a:cubicBezTo>
                  <a:pt x="2691493" y="86931"/>
                  <a:pt x="2880632" y="144081"/>
                  <a:pt x="3069771" y="201231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latin typeface="Arial" charset="0"/>
              <a:sym typeface="Helvetica Light" charset="0"/>
            </a:endParaRPr>
          </a:p>
        </p:txBody>
      </p:sp>
      <p:grpSp>
        <p:nvGrpSpPr>
          <p:cNvPr id="23" name="Group 678"/>
          <p:cNvGrpSpPr/>
          <p:nvPr/>
        </p:nvGrpSpPr>
        <p:grpSpPr>
          <a:xfrm>
            <a:off x="6057602" y="5244115"/>
            <a:ext cx="814387" cy="649238"/>
            <a:chOff x="1016000" y="7382440"/>
            <a:chExt cx="1158239" cy="923360"/>
          </a:xfrm>
        </p:grpSpPr>
        <p:pic>
          <p:nvPicPr>
            <p:cNvPr id="24" name="Picture 67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6000" y="7382440"/>
              <a:ext cx="712469" cy="923359"/>
            </a:xfrm>
            <a:prstGeom prst="rect">
              <a:avLst/>
            </a:prstGeom>
          </p:spPr>
        </p:pic>
        <p:pic>
          <p:nvPicPr>
            <p:cNvPr id="25" name="Picture 68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28469" y="7593330"/>
              <a:ext cx="445770" cy="712470"/>
            </a:xfrm>
            <a:prstGeom prst="rect">
              <a:avLst/>
            </a:prstGeom>
          </p:spPr>
        </p:pic>
      </p:grpSp>
      <p:grpSp>
        <p:nvGrpSpPr>
          <p:cNvPr id="26" name="Group 681"/>
          <p:cNvGrpSpPr/>
          <p:nvPr/>
        </p:nvGrpSpPr>
        <p:grpSpPr>
          <a:xfrm>
            <a:off x="6057597" y="2357199"/>
            <a:ext cx="704416" cy="765329"/>
            <a:chOff x="1016000" y="3276600"/>
            <a:chExt cx="1001836" cy="1088468"/>
          </a:xfrm>
        </p:grpSpPr>
        <p:pic>
          <p:nvPicPr>
            <p:cNvPr id="27" name="Picture 68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6000" y="3276600"/>
              <a:ext cx="1001836" cy="712470"/>
            </a:xfrm>
            <a:prstGeom prst="rect">
              <a:avLst/>
            </a:prstGeom>
          </p:spPr>
        </p:pic>
        <p:sp>
          <p:nvSpPr>
            <p:cNvPr id="28" name="Rectangle 683"/>
            <p:cNvSpPr/>
            <p:nvPr/>
          </p:nvSpPr>
          <p:spPr bwMode="auto">
            <a:xfrm>
              <a:off x="1059718" y="4090748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Рабочее место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29" name="Group 684"/>
          <p:cNvGrpSpPr/>
          <p:nvPr/>
        </p:nvGrpSpPr>
        <p:grpSpPr>
          <a:xfrm>
            <a:off x="6057597" y="3319505"/>
            <a:ext cx="704416" cy="765329"/>
            <a:chOff x="1016000" y="3276600"/>
            <a:chExt cx="1001836" cy="1088468"/>
          </a:xfrm>
        </p:grpSpPr>
        <p:pic>
          <p:nvPicPr>
            <p:cNvPr id="30" name="Picture 68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6000" y="3276600"/>
              <a:ext cx="1001836" cy="712470"/>
            </a:xfrm>
            <a:prstGeom prst="rect">
              <a:avLst/>
            </a:prstGeom>
          </p:spPr>
        </p:pic>
        <p:sp>
          <p:nvSpPr>
            <p:cNvPr id="31" name="Rectangle 686"/>
            <p:cNvSpPr/>
            <p:nvPr/>
          </p:nvSpPr>
          <p:spPr bwMode="auto">
            <a:xfrm>
              <a:off x="1059718" y="4090748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Рабочее место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32" name="Group 687"/>
          <p:cNvGrpSpPr/>
          <p:nvPr/>
        </p:nvGrpSpPr>
        <p:grpSpPr>
          <a:xfrm>
            <a:off x="6060272" y="4281811"/>
            <a:ext cx="704416" cy="765329"/>
            <a:chOff x="1016000" y="3276600"/>
            <a:chExt cx="1001836" cy="1088468"/>
          </a:xfrm>
        </p:grpSpPr>
        <p:pic>
          <p:nvPicPr>
            <p:cNvPr id="33" name="Picture 68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6000" y="3276600"/>
              <a:ext cx="1001836" cy="712470"/>
            </a:xfrm>
            <a:prstGeom prst="rect">
              <a:avLst/>
            </a:prstGeom>
          </p:spPr>
        </p:pic>
        <p:sp>
          <p:nvSpPr>
            <p:cNvPr id="34" name="Rectangle 689"/>
            <p:cNvSpPr/>
            <p:nvPr/>
          </p:nvSpPr>
          <p:spPr bwMode="auto">
            <a:xfrm>
              <a:off x="1059718" y="4090748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Рабочее место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35" name="Group 690"/>
          <p:cNvGrpSpPr/>
          <p:nvPr/>
        </p:nvGrpSpPr>
        <p:grpSpPr>
          <a:xfrm>
            <a:off x="6773904" y="2076681"/>
            <a:ext cx="998194" cy="592575"/>
            <a:chOff x="1621306" y="2877640"/>
            <a:chExt cx="1419653" cy="842772"/>
          </a:xfrm>
        </p:grpSpPr>
        <p:pic>
          <p:nvPicPr>
            <p:cNvPr id="36" name="Picture 69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371542" y="2877640"/>
              <a:ext cx="669417" cy="842772"/>
            </a:xfrm>
            <a:prstGeom prst="rect">
              <a:avLst/>
            </a:prstGeom>
          </p:spPr>
        </p:pic>
        <p:sp>
          <p:nvSpPr>
            <p:cNvPr id="37" name="Rectangle 692"/>
            <p:cNvSpPr/>
            <p:nvPr/>
          </p:nvSpPr>
          <p:spPr bwMode="auto">
            <a:xfrm>
              <a:off x="1621306" y="2877640"/>
              <a:ext cx="1066800" cy="291412"/>
            </a:xfrm>
            <a:prstGeom prst="rect">
              <a:avLst/>
            </a:prstGeom>
            <a:solidFill>
              <a:srgbClr val="C88204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ru-RU" sz="900" dirty="0" err="1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Саперион</a:t>
              </a:r>
              <a:endParaRPr lang="en-US" sz="900" dirty="0">
                <a:solidFill>
                  <a:srgbClr val="FFFFFF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38" name="Group 693"/>
          <p:cNvGrpSpPr/>
          <p:nvPr/>
        </p:nvGrpSpPr>
        <p:grpSpPr>
          <a:xfrm>
            <a:off x="7718520" y="3425548"/>
            <a:ext cx="787383" cy="592575"/>
            <a:chOff x="2964759" y="4796028"/>
            <a:chExt cx="1119833" cy="842772"/>
          </a:xfrm>
        </p:grpSpPr>
        <p:pic>
          <p:nvPicPr>
            <p:cNvPr id="39" name="Picture 69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15175" y="4796028"/>
              <a:ext cx="669417" cy="842772"/>
            </a:xfrm>
            <a:prstGeom prst="rect">
              <a:avLst/>
            </a:prstGeom>
          </p:spPr>
        </p:pic>
        <p:sp>
          <p:nvSpPr>
            <p:cNvPr id="40" name="Rectangle 695"/>
            <p:cNvSpPr/>
            <p:nvPr/>
          </p:nvSpPr>
          <p:spPr bwMode="auto">
            <a:xfrm>
              <a:off x="2964759" y="4837775"/>
              <a:ext cx="748475" cy="292608"/>
            </a:xfrm>
            <a:prstGeom prst="rect">
              <a:avLst/>
            </a:prstGeom>
            <a:solidFill>
              <a:srgbClr val="C88204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Lotus</a:t>
              </a:r>
            </a:p>
          </p:txBody>
        </p:sp>
      </p:grpSp>
      <p:grpSp>
        <p:nvGrpSpPr>
          <p:cNvPr id="41" name="Group 696"/>
          <p:cNvGrpSpPr/>
          <p:nvPr/>
        </p:nvGrpSpPr>
        <p:grpSpPr>
          <a:xfrm>
            <a:off x="8605328" y="5032892"/>
            <a:ext cx="976498" cy="592575"/>
            <a:chOff x="4225996" y="7082028"/>
            <a:chExt cx="1388797" cy="842772"/>
          </a:xfrm>
        </p:grpSpPr>
        <p:pic>
          <p:nvPicPr>
            <p:cNvPr id="42" name="Picture 69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45376" y="7082028"/>
              <a:ext cx="669417" cy="842772"/>
            </a:xfrm>
            <a:prstGeom prst="rect">
              <a:avLst/>
            </a:prstGeom>
          </p:spPr>
        </p:pic>
        <p:sp>
          <p:nvSpPr>
            <p:cNvPr id="43" name="Rectangle 698"/>
            <p:cNvSpPr/>
            <p:nvPr/>
          </p:nvSpPr>
          <p:spPr bwMode="auto">
            <a:xfrm>
              <a:off x="4225996" y="7088197"/>
              <a:ext cx="1066800" cy="291412"/>
            </a:xfrm>
            <a:prstGeom prst="rect">
              <a:avLst/>
            </a:prstGeom>
            <a:solidFill>
              <a:srgbClr val="401D53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Oracle</a:t>
              </a:r>
            </a:p>
          </p:txBody>
        </p:sp>
      </p:grpSp>
      <p:grpSp>
        <p:nvGrpSpPr>
          <p:cNvPr id="44" name="Group 699"/>
          <p:cNvGrpSpPr/>
          <p:nvPr/>
        </p:nvGrpSpPr>
        <p:grpSpPr>
          <a:xfrm>
            <a:off x="7982539" y="5568673"/>
            <a:ext cx="968281" cy="592575"/>
            <a:chOff x="3340248" y="7844028"/>
            <a:chExt cx="1377111" cy="842772"/>
          </a:xfrm>
        </p:grpSpPr>
        <p:pic>
          <p:nvPicPr>
            <p:cNvPr id="45" name="Picture 70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47942" y="7844028"/>
              <a:ext cx="669417" cy="842772"/>
            </a:xfrm>
            <a:prstGeom prst="rect">
              <a:avLst/>
            </a:prstGeom>
          </p:spPr>
        </p:pic>
        <p:sp>
          <p:nvSpPr>
            <p:cNvPr id="46" name="Rectangle 701"/>
            <p:cNvSpPr/>
            <p:nvPr/>
          </p:nvSpPr>
          <p:spPr bwMode="auto">
            <a:xfrm>
              <a:off x="3340248" y="7857780"/>
              <a:ext cx="1066800" cy="291412"/>
            </a:xfrm>
            <a:prstGeom prst="rect">
              <a:avLst/>
            </a:prstGeom>
            <a:solidFill>
              <a:srgbClr val="401D53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ERP / CRM</a:t>
              </a:r>
            </a:p>
          </p:txBody>
        </p:sp>
      </p:grpSp>
      <p:grpSp>
        <p:nvGrpSpPr>
          <p:cNvPr id="47" name="Group 702"/>
          <p:cNvGrpSpPr/>
          <p:nvPr/>
        </p:nvGrpSpPr>
        <p:grpSpPr>
          <a:xfrm>
            <a:off x="7069880" y="5839778"/>
            <a:ext cx="895424" cy="592575"/>
            <a:chOff x="2042250" y="8229600"/>
            <a:chExt cx="1273492" cy="842772"/>
          </a:xfrm>
        </p:grpSpPr>
        <p:pic>
          <p:nvPicPr>
            <p:cNvPr id="48" name="Picture 70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46325" y="8229600"/>
              <a:ext cx="669417" cy="842772"/>
            </a:xfrm>
            <a:prstGeom prst="rect">
              <a:avLst/>
            </a:prstGeom>
          </p:spPr>
        </p:pic>
        <p:sp>
          <p:nvSpPr>
            <p:cNvPr id="49" name="Rectangle 704"/>
            <p:cNvSpPr/>
            <p:nvPr/>
          </p:nvSpPr>
          <p:spPr bwMode="auto">
            <a:xfrm>
              <a:off x="2042250" y="8229600"/>
              <a:ext cx="938784" cy="291412"/>
            </a:xfrm>
            <a:prstGeom prst="rect">
              <a:avLst/>
            </a:prstGeom>
            <a:solidFill>
              <a:srgbClr val="013667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8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Exchange</a:t>
              </a:r>
            </a:p>
          </p:txBody>
        </p:sp>
      </p:grpSp>
      <p:grpSp>
        <p:nvGrpSpPr>
          <p:cNvPr id="50" name="Group 705"/>
          <p:cNvGrpSpPr/>
          <p:nvPr/>
        </p:nvGrpSpPr>
        <p:grpSpPr>
          <a:xfrm>
            <a:off x="7079993" y="4821795"/>
            <a:ext cx="990539" cy="592575"/>
            <a:chOff x="2056627" y="6781800"/>
            <a:chExt cx="1408766" cy="842772"/>
          </a:xfrm>
        </p:grpSpPr>
        <p:pic>
          <p:nvPicPr>
            <p:cNvPr id="51" name="Picture 70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795976" y="6781800"/>
              <a:ext cx="669417" cy="842772"/>
            </a:xfrm>
            <a:prstGeom prst="rect">
              <a:avLst/>
            </a:prstGeom>
          </p:spPr>
        </p:pic>
        <p:sp>
          <p:nvSpPr>
            <p:cNvPr id="52" name="Rectangle 707"/>
            <p:cNvSpPr/>
            <p:nvPr/>
          </p:nvSpPr>
          <p:spPr bwMode="auto">
            <a:xfrm>
              <a:off x="2056627" y="6785880"/>
              <a:ext cx="1066800" cy="291412"/>
            </a:xfrm>
            <a:prstGeom prst="rect">
              <a:avLst/>
            </a:prstGeom>
            <a:solidFill>
              <a:srgbClr val="6C9A2E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8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SQL</a:t>
              </a:r>
              <a:r>
                <a:rPr lang="ru-RU" sz="8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 сервер</a:t>
              </a:r>
              <a:endParaRPr lang="en-US" sz="800" dirty="0">
                <a:solidFill>
                  <a:srgbClr val="FF0000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53" name="Group 708"/>
          <p:cNvGrpSpPr/>
          <p:nvPr/>
        </p:nvGrpSpPr>
        <p:grpSpPr>
          <a:xfrm>
            <a:off x="7021263" y="3910967"/>
            <a:ext cx="965149" cy="592575"/>
            <a:chOff x="1973102" y="5486400"/>
            <a:chExt cx="1372657" cy="842772"/>
          </a:xfrm>
        </p:grpSpPr>
        <p:pic>
          <p:nvPicPr>
            <p:cNvPr id="54" name="Picture 70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76342" y="5486400"/>
              <a:ext cx="669417" cy="842772"/>
            </a:xfrm>
            <a:prstGeom prst="rect">
              <a:avLst/>
            </a:prstGeom>
          </p:spPr>
        </p:pic>
        <p:sp>
          <p:nvSpPr>
            <p:cNvPr id="55" name="Rectangle 710"/>
            <p:cNvSpPr/>
            <p:nvPr/>
          </p:nvSpPr>
          <p:spPr bwMode="auto">
            <a:xfrm>
              <a:off x="1973102" y="5486400"/>
              <a:ext cx="1066800" cy="291412"/>
            </a:xfrm>
            <a:prstGeom prst="rect">
              <a:avLst/>
            </a:prstGeom>
            <a:solidFill>
              <a:srgbClr val="6C9A2E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SharePoint</a:t>
              </a:r>
            </a:p>
          </p:txBody>
        </p:sp>
      </p:grpSp>
      <p:grpSp>
        <p:nvGrpSpPr>
          <p:cNvPr id="56" name="Group 711"/>
          <p:cNvGrpSpPr/>
          <p:nvPr/>
        </p:nvGrpSpPr>
        <p:grpSpPr>
          <a:xfrm>
            <a:off x="9111142" y="3965400"/>
            <a:ext cx="826875" cy="592575"/>
            <a:chOff x="3573800" y="5985202"/>
            <a:chExt cx="1176000" cy="842772"/>
          </a:xfrm>
        </p:grpSpPr>
        <p:pic>
          <p:nvPicPr>
            <p:cNvPr id="57" name="Picture 7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80383" y="5985202"/>
              <a:ext cx="669417" cy="842772"/>
            </a:xfrm>
            <a:prstGeom prst="rect">
              <a:avLst/>
            </a:prstGeom>
          </p:spPr>
        </p:pic>
        <p:sp>
          <p:nvSpPr>
            <p:cNvPr id="58" name="Rectangle 713"/>
            <p:cNvSpPr/>
            <p:nvPr/>
          </p:nvSpPr>
          <p:spPr bwMode="auto">
            <a:xfrm>
              <a:off x="3573800" y="6001764"/>
              <a:ext cx="841291" cy="292608"/>
            </a:xfrm>
            <a:prstGeom prst="rect">
              <a:avLst/>
            </a:prstGeom>
            <a:solidFill>
              <a:srgbClr val="013667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Access</a:t>
              </a:r>
            </a:p>
          </p:txBody>
        </p:sp>
      </p:grpSp>
      <p:sp>
        <p:nvSpPr>
          <p:cNvPr id="59" name="Rectangle 714"/>
          <p:cNvSpPr/>
          <p:nvPr/>
        </p:nvSpPr>
        <p:spPr bwMode="auto">
          <a:xfrm>
            <a:off x="5667375" y="1943088"/>
            <a:ext cx="4484970" cy="4607719"/>
          </a:xfrm>
          <a:prstGeom prst="rect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60" name="Group 715"/>
          <p:cNvGrpSpPr/>
          <p:nvPr/>
        </p:nvGrpSpPr>
        <p:grpSpPr>
          <a:xfrm>
            <a:off x="8349319" y="2076681"/>
            <a:ext cx="996078" cy="592575"/>
            <a:chOff x="3861896" y="2877640"/>
            <a:chExt cx="1416644" cy="842772"/>
          </a:xfrm>
        </p:grpSpPr>
        <p:pic>
          <p:nvPicPr>
            <p:cNvPr id="61" name="Picture 71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09123" y="2877640"/>
              <a:ext cx="669417" cy="842772"/>
            </a:xfrm>
            <a:prstGeom prst="rect">
              <a:avLst/>
            </a:prstGeom>
          </p:spPr>
        </p:pic>
        <p:sp>
          <p:nvSpPr>
            <p:cNvPr id="62" name="Rectangle 717"/>
            <p:cNvSpPr/>
            <p:nvPr/>
          </p:nvSpPr>
          <p:spPr bwMode="auto">
            <a:xfrm>
              <a:off x="3861896" y="2877640"/>
              <a:ext cx="1066800" cy="2914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ru-RU" sz="7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Файл сервер</a:t>
              </a:r>
              <a:endParaRPr lang="en-US" sz="700" dirty="0">
                <a:solidFill>
                  <a:srgbClr val="FFFFFF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63" name="Group 718"/>
          <p:cNvGrpSpPr/>
          <p:nvPr/>
        </p:nvGrpSpPr>
        <p:grpSpPr>
          <a:xfrm>
            <a:off x="8727642" y="3050501"/>
            <a:ext cx="996078" cy="592575"/>
            <a:chOff x="4399956" y="4262628"/>
            <a:chExt cx="1416644" cy="842772"/>
          </a:xfrm>
        </p:grpSpPr>
        <p:pic>
          <p:nvPicPr>
            <p:cNvPr id="64" name="Picture 71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147183" y="4262628"/>
              <a:ext cx="669417" cy="842772"/>
            </a:xfrm>
            <a:prstGeom prst="rect">
              <a:avLst/>
            </a:prstGeom>
          </p:spPr>
        </p:pic>
        <p:sp>
          <p:nvSpPr>
            <p:cNvPr id="65" name="Rectangle 720"/>
            <p:cNvSpPr/>
            <p:nvPr/>
          </p:nvSpPr>
          <p:spPr bwMode="auto">
            <a:xfrm>
              <a:off x="4399956" y="4262628"/>
              <a:ext cx="1066800" cy="2914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Web\FB</a:t>
              </a:r>
            </a:p>
          </p:txBody>
        </p:sp>
      </p:grpSp>
      <p:grpSp>
        <p:nvGrpSpPr>
          <p:cNvPr id="66" name="Group 721"/>
          <p:cNvGrpSpPr/>
          <p:nvPr/>
        </p:nvGrpSpPr>
        <p:grpSpPr>
          <a:xfrm>
            <a:off x="8077430" y="4289769"/>
            <a:ext cx="839495" cy="592575"/>
            <a:chOff x="4975568" y="5563816"/>
            <a:chExt cx="1193948" cy="842772"/>
          </a:xfrm>
        </p:grpSpPr>
        <p:pic>
          <p:nvPicPr>
            <p:cNvPr id="67" name="Picture 7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00099" y="5563816"/>
              <a:ext cx="669417" cy="842772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</p:pic>
        <p:sp>
          <p:nvSpPr>
            <p:cNvPr id="68" name="Rectangle 723"/>
            <p:cNvSpPr/>
            <p:nvPr/>
          </p:nvSpPr>
          <p:spPr bwMode="auto">
            <a:xfrm>
              <a:off x="4975568" y="5563816"/>
              <a:ext cx="932384" cy="291411"/>
            </a:xfrm>
            <a:prstGeom prst="rect">
              <a:avLst/>
            </a:prstGeom>
            <a:solidFill>
              <a:srgbClr val="013667"/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ru-RU" sz="6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Другая </a:t>
              </a:r>
              <a:r>
                <a:rPr lang="en-US" sz="6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ECM</a:t>
              </a:r>
            </a:p>
          </p:txBody>
        </p:sp>
      </p:grpSp>
      <p:grpSp>
        <p:nvGrpSpPr>
          <p:cNvPr id="69" name="Group 724"/>
          <p:cNvGrpSpPr/>
          <p:nvPr/>
        </p:nvGrpSpPr>
        <p:grpSpPr>
          <a:xfrm>
            <a:off x="7459681" y="2782611"/>
            <a:ext cx="989072" cy="592575"/>
            <a:chOff x="2596633" y="3881628"/>
            <a:chExt cx="1406680" cy="842772"/>
          </a:xfrm>
        </p:grpSpPr>
        <p:pic>
          <p:nvPicPr>
            <p:cNvPr id="70" name="Picture 72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333896" y="3881628"/>
              <a:ext cx="669417" cy="842772"/>
            </a:xfrm>
            <a:prstGeom prst="rect">
              <a:avLst/>
            </a:prstGeom>
          </p:spPr>
        </p:pic>
        <p:sp>
          <p:nvSpPr>
            <p:cNvPr id="71" name="Rectangle 726"/>
            <p:cNvSpPr/>
            <p:nvPr/>
          </p:nvSpPr>
          <p:spPr bwMode="auto">
            <a:xfrm>
              <a:off x="2596633" y="3881628"/>
              <a:ext cx="1066800" cy="291412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721"/>
              <a:r>
                <a:rPr lang="ru-RU" sz="900" dirty="0">
                  <a:solidFill>
                    <a:srgbClr val="FFFFFF"/>
                  </a:solidFill>
                  <a:latin typeface="Arial" charset="0"/>
                  <a:sym typeface="Helvetica Light" charset="0"/>
                </a:rPr>
                <a:t>СЭД</a:t>
              </a:r>
              <a:endParaRPr lang="en-US" sz="900" dirty="0">
                <a:solidFill>
                  <a:srgbClr val="FFFFFF"/>
                </a:solidFill>
                <a:latin typeface="Arial" charset="0"/>
                <a:sym typeface="Helvetica Light" charset="0"/>
              </a:endParaRPr>
            </a:p>
          </p:txBody>
        </p:sp>
      </p:grpSp>
      <p:cxnSp>
        <p:nvCxnSpPr>
          <p:cNvPr id="72" name="Straight Connector 728"/>
          <p:cNvCxnSpPr>
            <a:stCxn id="73" idx="3"/>
          </p:cNvCxnSpPr>
          <p:nvPr/>
        </p:nvCxnSpPr>
        <p:spPr bwMode="auto">
          <a:xfrm>
            <a:off x="5078020" y="2532092"/>
            <a:ext cx="589359" cy="0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 729"/>
          <p:cNvSpPr/>
          <p:nvPr/>
        </p:nvSpPr>
        <p:spPr bwMode="auto">
          <a:xfrm>
            <a:off x="2006207" y="2179130"/>
            <a:ext cx="3071813" cy="705929"/>
          </a:xfrm>
          <a:prstGeom prst="rect">
            <a:avLst/>
          </a:prstGeom>
          <a:solidFill>
            <a:schemeClr val="tx1"/>
          </a:solidFill>
          <a:ln w="47625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40170" tIns="20086" rIns="40170" bIns="20086" numCol="1" rtlCol="0" anchor="ctr" anchorCtr="0" compatLnSpc="1">
            <a:prstTxWarp prst="textNoShape">
              <a:avLst/>
            </a:prstTxWarp>
          </a:bodyPr>
          <a:lstStyle/>
          <a:p>
            <a:pPr algn="ctr" defTabSz="401701" hangingPunct="0"/>
            <a:r>
              <a:rPr lang="ru-RU" sz="2000" dirty="0">
                <a:solidFill>
                  <a:srgbClr val="FFFFFF"/>
                </a:solidFill>
                <a:sym typeface="Helvetica Light" charset="0"/>
              </a:rPr>
              <a:t>Множество источников</a:t>
            </a:r>
          </a:p>
        </p:txBody>
      </p:sp>
      <p:sp>
        <p:nvSpPr>
          <p:cNvPr id="7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82349" y="716756"/>
            <a:ext cx="609601" cy="365125"/>
          </a:xfrm>
        </p:spPr>
        <p:txBody>
          <a:bodyPr/>
          <a:lstStyle/>
          <a:p>
            <a:fld id="{09DF85ED-F275-4AF9-BF42-1FBBED8763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20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59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582400" y="715963"/>
            <a:ext cx="609600" cy="365125"/>
          </a:xfrm>
        </p:spPr>
        <p:txBody>
          <a:bodyPr/>
          <a:lstStyle/>
          <a:p>
            <a:fld id="{09DF85ED-F275-4AF9-BF42-1FBBED8763A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01600" y="-101600"/>
            <a:ext cx="12433300" cy="4991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84300" y="470346"/>
            <a:ext cx="10305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В среднем сотрудники тратят </a:t>
            </a:r>
            <a:r>
              <a:rPr lang="ru-RU" sz="7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9,5 часов</a:t>
            </a:r>
            <a:r>
              <a:rPr lang="en-US" sz="7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/>
            </a:r>
            <a:br>
              <a:rPr lang="en-US" sz="7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</a:br>
            <a:r>
              <a:rPr lang="ru-RU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в неделю на поиск нужной информации</a:t>
            </a:r>
            <a:r>
              <a:rPr lang="en-US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54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3,5 </a:t>
            </a:r>
            <a:r>
              <a:rPr lang="ru-RU" sz="54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часа </a:t>
            </a:r>
            <a:r>
              <a:rPr lang="ru-RU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из этого времени ни к чему не приводит</a:t>
            </a:r>
            <a:r>
              <a:rPr lang="en-US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... </a:t>
            </a:r>
            <a:r>
              <a:rPr lang="ru-RU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И дополнительно </a:t>
            </a:r>
            <a:r>
              <a:rPr lang="en-US" sz="54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3 </a:t>
            </a:r>
            <a:r>
              <a:rPr lang="ru-RU" sz="54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часа </a:t>
            </a:r>
            <a:r>
              <a:rPr lang="ru-RU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в неделю </a:t>
            </a:r>
            <a:r>
              <a:rPr lang="en-US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/>
            </a:r>
            <a:br>
              <a:rPr lang="en-US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</a:br>
            <a:r>
              <a:rPr lang="ru-RU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тратится на воссоздание важной информации</a:t>
            </a:r>
            <a:r>
              <a:rPr lang="en-US" sz="3200" i="1" dirty="0" smtClean="0">
                <a:solidFill>
                  <a:srgbClr val="FFFFFF"/>
                </a:solidFill>
                <a:ea typeface="ヒラギノ角ゴ ProN W3"/>
                <a:cs typeface="Times New Roman" pitchFamily="18" charset="0"/>
                <a:sym typeface="Arial" pitchFamily="34" charset="0"/>
              </a:rPr>
              <a:t>.</a:t>
            </a:r>
            <a:endParaRPr lang="en-US" sz="3200" i="1" dirty="0">
              <a:solidFill>
                <a:srgbClr val="FFFFFF"/>
              </a:solidFill>
              <a:ea typeface="ヒラギノ角ゴ ProN W3"/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84300" y="5410199"/>
            <a:ext cx="4414854" cy="1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8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Традиционный подход </a:t>
            </a:r>
            <a:br>
              <a:rPr lang="ru-RU" dirty="0" smtClean="0"/>
            </a:br>
            <a:r>
              <a:rPr lang="ru-RU" dirty="0" smtClean="0"/>
              <a:t>к управлению контентом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85ED-F275-4AF9-BF42-1FBBED8763A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58552" y="2446824"/>
            <a:ext cx="2736636" cy="508176"/>
          </a:xfrm>
          <a:prstGeom prst="rect">
            <a:avLst/>
          </a:prstGeom>
          <a:solidFill>
            <a:schemeClr val="tx1"/>
          </a:solidFill>
          <a:ln w="476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40170" tIns="20086" rIns="40170" bIns="20086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1701">
              <a:spcBef>
                <a:spcPct val="0"/>
              </a:spcBef>
            </a:pPr>
            <a:r>
              <a:rPr lang="ru-RU" sz="1800" dirty="0" smtClean="0">
                <a:solidFill>
                  <a:srgbClr val="FFFFFF"/>
                </a:solidFill>
              </a:rPr>
              <a:t>Сотни типов файлов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3632" y="2326029"/>
            <a:ext cx="451477" cy="571324"/>
          </a:xfrm>
          <a:prstGeom prst="rect">
            <a:avLst/>
          </a:prstGeom>
        </p:spPr>
      </p:pic>
      <p:pic>
        <p:nvPicPr>
          <p:cNvPr id="6" name="Picture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1833" y="3093723"/>
            <a:ext cx="439156" cy="555732"/>
          </a:xfrm>
          <a:prstGeom prst="rect">
            <a:avLst/>
          </a:prstGeom>
        </p:spPr>
      </p:pic>
      <p:pic>
        <p:nvPicPr>
          <p:cNvPr id="7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4974" y="3383236"/>
            <a:ext cx="391758" cy="493209"/>
          </a:xfrm>
          <a:prstGeom prst="rect">
            <a:avLst/>
          </a:prstGeom>
        </p:spPr>
      </p:pic>
      <p:pic>
        <p:nvPicPr>
          <p:cNvPr id="8" name="Picture 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75770" y="3043226"/>
            <a:ext cx="407194" cy="512643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966141" y="3505138"/>
            <a:ext cx="2740980" cy="750093"/>
          </a:xfrm>
          <a:prstGeom prst="rect">
            <a:avLst/>
          </a:prstGeom>
          <a:solidFill>
            <a:schemeClr val="tx1"/>
          </a:solidFill>
          <a:ln w="47625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40170" tIns="20086" rIns="40170" bIns="20086" numCol="1" rtlCol="0" anchor="ctr" anchorCtr="0" compatLnSpc="1">
            <a:prstTxWarp prst="textNoShape">
              <a:avLst/>
            </a:prstTxWarp>
          </a:bodyPr>
          <a:lstStyle>
            <a:lvl1pPr marL="0" indent="0" defTabSz="401701" eaLnBrk="0" hangingPunct="0">
              <a:buNone/>
              <a:defRPr sz="1800">
                <a:solidFill>
                  <a:srgbClr val="FFFFFF"/>
                </a:solidFill>
                <a:latin typeface="+mn-lt"/>
              </a:defRPr>
            </a:lvl1pPr>
            <a:lvl2pPr marL="742912" indent="-285736" eaLnBrk="0" hangingPunct="0">
              <a:spcBef>
                <a:spcPct val="20000"/>
              </a:spcBef>
              <a:buSzPct val="80000"/>
              <a:buBlip>
                <a:blip r:embed="rId7"/>
              </a:buBlip>
              <a:defRPr>
                <a:latin typeface="+mn-lt"/>
              </a:defRPr>
            </a:lvl2pPr>
            <a:lvl3pPr marL="1142942" indent="-228588" eaLnBrk="0" hangingPunct="0">
              <a:spcBef>
                <a:spcPct val="20000"/>
              </a:spcBef>
              <a:buSzPct val="80000"/>
              <a:buBlip>
                <a:blip r:embed="rId7"/>
              </a:buBlip>
              <a:defRPr>
                <a:latin typeface="+mn-lt"/>
              </a:defRPr>
            </a:lvl3pPr>
            <a:lvl4pPr marL="1600118" indent="-228588" eaLnBrk="0" hangingPunct="0">
              <a:spcBef>
                <a:spcPct val="20000"/>
              </a:spcBef>
              <a:buSzPct val="80000"/>
              <a:buBlip>
                <a:blip r:embed="rId7"/>
              </a:buBlip>
              <a:defRPr>
                <a:latin typeface="+mn-lt"/>
              </a:defRPr>
            </a:lvl4pPr>
            <a:lvl5pPr marL="2057295" indent="-228588" eaLnBrk="0" hangingPunct="0">
              <a:spcBef>
                <a:spcPct val="20000"/>
              </a:spcBef>
              <a:buSzPct val="80000"/>
              <a:buBlip>
                <a:blip r:embed="rId7"/>
              </a:buBlip>
              <a:defRPr>
                <a:latin typeface="+mn-lt"/>
              </a:defRPr>
            </a:lvl5pPr>
            <a:lvl6pPr marL="2514471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648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8825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001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algn="ctr"/>
            <a:r>
              <a:rPr lang="ru-RU" dirty="0">
                <a:sym typeface="Helvetica Light" charset="0"/>
              </a:rPr>
              <a:t>Множество слоев безопасности</a:t>
            </a:r>
            <a:endParaRPr lang="en-US" dirty="0">
              <a:sym typeface="Helvetica Light" charset="0"/>
            </a:endParaRPr>
          </a:p>
        </p:txBody>
      </p:sp>
      <p:pic>
        <p:nvPicPr>
          <p:cNvPr id="10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2909" y="2969168"/>
            <a:ext cx="457973" cy="576572"/>
          </a:xfrm>
          <a:prstGeom prst="rect">
            <a:avLst/>
          </a:prstGeom>
        </p:spPr>
      </p:pic>
      <p:pic>
        <p:nvPicPr>
          <p:cNvPr id="11" name="Picture 5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1891" y="2269829"/>
            <a:ext cx="537924" cy="677228"/>
          </a:xfrm>
          <a:prstGeom prst="rect">
            <a:avLst/>
          </a:prstGeom>
        </p:spPr>
      </p:pic>
      <p:pic>
        <p:nvPicPr>
          <p:cNvPr id="12" name="Picture 5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2287" y="2269407"/>
            <a:ext cx="622374" cy="783546"/>
          </a:xfrm>
          <a:prstGeom prst="rect">
            <a:avLst/>
          </a:prstGeom>
        </p:spPr>
      </p:pic>
      <p:pic>
        <p:nvPicPr>
          <p:cNvPr id="13" name="Picture 6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1807" y="2598982"/>
            <a:ext cx="459916" cy="579017"/>
          </a:xfrm>
          <a:prstGeom prst="rect">
            <a:avLst/>
          </a:prstGeom>
        </p:spPr>
      </p:pic>
      <p:pic>
        <p:nvPicPr>
          <p:cNvPr id="14" name="Picture 6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39997" y="3430266"/>
            <a:ext cx="458161" cy="576808"/>
          </a:xfrm>
          <a:prstGeom prst="rect">
            <a:avLst/>
          </a:prstGeom>
        </p:spPr>
      </p:pic>
      <p:pic>
        <p:nvPicPr>
          <p:cNvPr id="15" name="Picture 6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6317" y="3132499"/>
            <a:ext cx="537924" cy="677228"/>
          </a:xfrm>
          <a:prstGeom prst="rect">
            <a:avLst/>
          </a:prstGeom>
        </p:spPr>
      </p:pic>
      <p:pic>
        <p:nvPicPr>
          <p:cNvPr id="16" name="Picture 6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23533" y="2580227"/>
            <a:ext cx="537924" cy="677228"/>
          </a:xfrm>
          <a:prstGeom prst="rect">
            <a:avLst/>
          </a:prstGeom>
        </p:spPr>
      </p:pic>
      <p:pic>
        <p:nvPicPr>
          <p:cNvPr id="17" name="Picture 6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2611" y="3001471"/>
            <a:ext cx="537924" cy="677228"/>
          </a:xfrm>
          <a:prstGeom prst="rect">
            <a:avLst/>
          </a:prstGeom>
        </p:spPr>
      </p:pic>
      <p:pic>
        <p:nvPicPr>
          <p:cNvPr id="18" name="Picture 6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32834" y="3206609"/>
            <a:ext cx="601425" cy="757172"/>
          </a:xfrm>
          <a:prstGeom prst="rect">
            <a:avLst/>
          </a:prstGeom>
        </p:spPr>
      </p:pic>
      <p:pic>
        <p:nvPicPr>
          <p:cNvPr id="19" name="Picture 6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1747" y="2386693"/>
            <a:ext cx="589359" cy="745808"/>
          </a:xfrm>
          <a:prstGeom prst="rect">
            <a:avLst/>
          </a:prstGeom>
        </p:spPr>
      </p:pic>
      <p:pic>
        <p:nvPicPr>
          <p:cNvPr id="20" name="Picture 6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6855" y="3299545"/>
            <a:ext cx="589359" cy="745808"/>
          </a:xfrm>
          <a:prstGeom prst="rect">
            <a:avLst/>
          </a:prstGeom>
        </p:spPr>
      </p:pic>
      <p:pic>
        <p:nvPicPr>
          <p:cNvPr id="21" name="Picture 6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77700" y="2249281"/>
            <a:ext cx="594403" cy="752189"/>
          </a:xfrm>
          <a:prstGeom prst="rect">
            <a:avLst/>
          </a:prstGeom>
        </p:spPr>
      </p:pic>
      <p:grpSp>
        <p:nvGrpSpPr>
          <p:cNvPr id="22" name="Group 69"/>
          <p:cNvGrpSpPr/>
          <p:nvPr/>
        </p:nvGrpSpPr>
        <p:grpSpPr>
          <a:xfrm>
            <a:off x="8921166" y="5198936"/>
            <a:ext cx="1394259" cy="1086032"/>
            <a:chOff x="10419257" y="6708152"/>
            <a:chExt cx="1982946" cy="1544579"/>
          </a:xfrm>
        </p:grpSpPr>
        <p:grpSp>
          <p:nvGrpSpPr>
            <p:cNvPr id="23" name="Group 70"/>
            <p:cNvGrpSpPr/>
            <p:nvPr/>
          </p:nvGrpSpPr>
          <p:grpSpPr>
            <a:xfrm>
              <a:off x="10419257" y="6708152"/>
              <a:ext cx="1982946" cy="1080808"/>
              <a:chOff x="9830836" y="6501089"/>
              <a:chExt cx="2229862" cy="1215390"/>
            </a:xfrm>
          </p:grpSpPr>
          <p:pic>
            <p:nvPicPr>
              <p:cNvPr id="25" name="Picture 72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9830836" y="6501089"/>
                <a:ext cx="1916430" cy="1215390"/>
              </a:xfrm>
              <a:prstGeom prst="rect">
                <a:avLst/>
              </a:prstGeom>
            </p:spPr>
          </p:pic>
          <p:pic>
            <p:nvPicPr>
              <p:cNvPr id="26" name="Picture 73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1487031" y="6903166"/>
                <a:ext cx="573667" cy="750570"/>
              </a:xfrm>
              <a:prstGeom prst="rect">
                <a:avLst/>
              </a:prstGeom>
            </p:spPr>
          </p:pic>
        </p:grpSp>
        <p:sp>
          <p:nvSpPr>
            <p:cNvPr id="24" name="Rectangle 71"/>
            <p:cNvSpPr/>
            <p:nvPr/>
          </p:nvSpPr>
          <p:spPr bwMode="auto">
            <a:xfrm>
              <a:off x="10817381" y="7978411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Права </a:t>
              </a:r>
              <a:b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</a:br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пользователей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27" name="Group 74"/>
          <p:cNvGrpSpPr/>
          <p:nvPr/>
        </p:nvGrpSpPr>
        <p:grpSpPr>
          <a:xfrm>
            <a:off x="6714661" y="5239933"/>
            <a:ext cx="1645119" cy="1045035"/>
            <a:chOff x="6787901" y="6766460"/>
            <a:chExt cx="2339725" cy="1486271"/>
          </a:xfrm>
        </p:grpSpPr>
        <p:grpSp>
          <p:nvGrpSpPr>
            <p:cNvPr id="28" name="Group 75"/>
            <p:cNvGrpSpPr/>
            <p:nvPr/>
          </p:nvGrpSpPr>
          <p:grpSpPr>
            <a:xfrm>
              <a:off x="6787901" y="6766460"/>
              <a:ext cx="2339725" cy="1022498"/>
              <a:chOff x="6959600" y="6712953"/>
              <a:chExt cx="2631067" cy="1149819"/>
            </a:xfrm>
          </p:grpSpPr>
          <p:grpSp>
            <p:nvGrpSpPr>
              <p:cNvPr id="30" name="Group 77"/>
              <p:cNvGrpSpPr/>
              <p:nvPr/>
            </p:nvGrpSpPr>
            <p:grpSpPr>
              <a:xfrm>
                <a:off x="6959600" y="6712953"/>
                <a:ext cx="2276722" cy="1149819"/>
                <a:chOff x="7416201" y="6712953"/>
                <a:chExt cx="2276722" cy="1149819"/>
              </a:xfrm>
            </p:grpSpPr>
            <p:pic>
              <p:nvPicPr>
                <p:cNvPr id="32" name="Picture 79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6201" y="6912514"/>
                  <a:ext cx="953448" cy="950258"/>
                </a:xfrm>
                <a:prstGeom prst="rect">
                  <a:avLst/>
                </a:prstGeom>
              </p:spPr>
            </p:pic>
            <p:pic>
              <p:nvPicPr>
                <p:cNvPr id="33" name="Picture 80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23203" y="6712953"/>
                  <a:ext cx="1569720" cy="1116330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78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9017000" y="7078713"/>
                <a:ext cx="573667" cy="750569"/>
              </a:xfrm>
              <a:prstGeom prst="rect">
                <a:avLst/>
              </a:prstGeom>
            </p:spPr>
          </p:pic>
        </p:grpSp>
        <p:sp>
          <p:nvSpPr>
            <p:cNvPr id="29" name="Rectangle 76"/>
            <p:cNvSpPr/>
            <p:nvPr/>
          </p:nvSpPr>
          <p:spPr bwMode="auto">
            <a:xfrm>
              <a:off x="7657367" y="7978411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Сетевые </a:t>
              </a:r>
              <a:b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</a:br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права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  <p:grpSp>
        <p:nvGrpSpPr>
          <p:cNvPr id="34" name="Group 81"/>
          <p:cNvGrpSpPr/>
          <p:nvPr/>
        </p:nvGrpSpPr>
        <p:grpSpPr>
          <a:xfrm>
            <a:off x="4239247" y="4982829"/>
            <a:ext cx="1657233" cy="1302139"/>
            <a:chOff x="3169822" y="6400800"/>
            <a:chExt cx="2356953" cy="1851931"/>
          </a:xfrm>
        </p:grpSpPr>
        <p:grpSp>
          <p:nvGrpSpPr>
            <p:cNvPr id="35" name="Group 82"/>
            <p:cNvGrpSpPr/>
            <p:nvPr/>
          </p:nvGrpSpPr>
          <p:grpSpPr>
            <a:xfrm>
              <a:off x="3169822" y="6400800"/>
              <a:ext cx="2356953" cy="1441404"/>
              <a:chOff x="3606800" y="6400800"/>
              <a:chExt cx="2650441" cy="1620888"/>
            </a:xfrm>
          </p:grpSpPr>
          <p:grpSp>
            <p:nvGrpSpPr>
              <p:cNvPr id="37" name="Group 84"/>
              <p:cNvGrpSpPr/>
              <p:nvPr/>
            </p:nvGrpSpPr>
            <p:grpSpPr>
              <a:xfrm>
                <a:off x="3606800" y="6400800"/>
                <a:ext cx="2365877" cy="1617229"/>
                <a:chOff x="3987800" y="6949854"/>
                <a:chExt cx="2365877" cy="1617229"/>
              </a:xfrm>
            </p:grpSpPr>
            <p:pic>
              <p:nvPicPr>
                <p:cNvPr id="39" name="Picture 86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7800" y="6949854"/>
                  <a:ext cx="1428979" cy="1198778"/>
                </a:xfrm>
                <a:prstGeom prst="rect">
                  <a:avLst/>
                </a:prstGeom>
              </p:spPr>
            </p:pic>
            <p:pic>
              <p:nvPicPr>
                <p:cNvPr id="40" name="Picture 87"/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7698" y="7383775"/>
                  <a:ext cx="1139190" cy="872795"/>
                </a:xfrm>
                <a:prstGeom prst="rect">
                  <a:avLst/>
                </a:prstGeom>
              </p:spPr>
            </p:pic>
            <p:pic>
              <p:nvPicPr>
                <p:cNvPr id="41" name="Picture 88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4248" y="7539032"/>
                  <a:ext cx="1139190" cy="872795"/>
                </a:xfrm>
                <a:prstGeom prst="rect">
                  <a:avLst/>
                </a:prstGeom>
              </p:spPr>
            </p:pic>
            <p:pic>
              <p:nvPicPr>
                <p:cNvPr id="42" name="Picture 89"/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4487" y="7694289"/>
                  <a:ext cx="1139190" cy="872794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85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683574" y="7271118"/>
                <a:ext cx="573667" cy="750570"/>
              </a:xfrm>
              <a:prstGeom prst="rect">
                <a:avLst/>
              </a:prstGeom>
            </p:spPr>
          </p:pic>
        </p:grpSp>
        <p:sp>
          <p:nvSpPr>
            <p:cNvPr id="36" name="Rectangle 83"/>
            <p:cNvSpPr/>
            <p:nvPr/>
          </p:nvSpPr>
          <p:spPr bwMode="auto">
            <a:xfrm>
              <a:off x="3903293" y="7978411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Доступ </a:t>
              </a:r>
              <a:b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</a:br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к приложениям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  <p:cxnSp>
        <p:nvCxnSpPr>
          <p:cNvPr id="43" name="Straight Connector 90"/>
          <p:cNvCxnSpPr>
            <a:stCxn id="4" idx="3"/>
          </p:cNvCxnSpPr>
          <p:nvPr/>
        </p:nvCxnSpPr>
        <p:spPr bwMode="auto">
          <a:xfrm>
            <a:off x="4695188" y="2700912"/>
            <a:ext cx="593470" cy="0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91"/>
          <p:cNvSpPr/>
          <p:nvPr/>
        </p:nvSpPr>
        <p:spPr bwMode="auto">
          <a:xfrm>
            <a:off x="5288658" y="2034969"/>
            <a:ext cx="5306415" cy="2196702"/>
          </a:xfrm>
          <a:prstGeom prst="rect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sym typeface="Helvetica Light" charset="0"/>
            </a:endParaRPr>
          </a:p>
        </p:txBody>
      </p:sp>
      <p:cxnSp>
        <p:nvCxnSpPr>
          <p:cNvPr id="45" name="Straight Connector 92"/>
          <p:cNvCxnSpPr/>
          <p:nvPr/>
        </p:nvCxnSpPr>
        <p:spPr bwMode="auto">
          <a:xfrm>
            <a:off x="3095625" y="4255231"/>
            <a:ext cx="0" cy="484224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93"/>
          <p:cNvSpPr/>
          <p:nvPr/>
        </p:nvSpPr>
        <p:spPr bwMode="auto">
          <a:xfrm>
            <a:off x="1966139" y="4739455"/>
            <a:ext cx="8628933" cy="1906520"/>
          </a:xfrm>
          <a:prstGeom prst="rect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47" name="Group 94"/>
          <p:cNvGrpSpPr/>
          <p:nvPr/>
        </p:nvGrpSpPr>
        <p:grpSpPr>
          <a:xfrm>
            <a:off x="2667002" y="5060761"/>
            <a:ext cx="860555" cy="1224204"/>
            <a:chOff x="623784" y="6511641"/>
            <a:chExt cx="1223901" cy="1741090"/>
          </a:xfrm>
        </p:grpSpPr>
        <p:grpSp>
          <p:nvGrpSpPr>
            <p:cNvPr id="48" name="Group 95"/>
            <p:cNvGrpSpPr/>
            <p:nvPr/>
          </p:nvGrpSpPr>
          <p:grpSpPr>
            <a:xfrm>
              <a:off x="623784" y="6511641"/>
              <a:ext cx="1223901" cy="1219720"/>
              <a:chOff x="787400" y="6499473"/>
              <a:chExt cx="1376301" cy="1371600"/>
            </a:xfrm>
          </p:grpSpPr>
          <p:pic>
            <p:nvPicPr>
              <p:cNvPr id="50" name="Picture 97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87400" y="6499473"/>
                <a:ext cx="1089467" cy="1371600"/>
              </a:xfrm>
              <a:prstGeom prst="rect">
                <a:avLst/>
              </a:prstGeom>
            </p:spPr>
          </p:pic>
          <p:pic>
            <p:nvPicPr>
              <p:cNvPr id="51" name="Picture 98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1590034" y="7086232"/>
                <a:ext cx="573667" cy="750570"/>
              </a:xfrm>
              <a:prstGeom prst="rect">
                <a:avLst/>
              </a:prstGeom>
            </p:spPr>
          </p:pic>
        </p:grpSp>
        <p:sp>
          <p:nvSpPr>
            <p:cNvPr id="49" name="Rectangle 96"/>
            <p:cNvSpPr/>
            <p:nvPr/>
          </p:nvSpPr>
          <p:spPr bwMode="auto">
            <a:xfrm>
              <a:off x="678213" y="7978411"/>
              <a:ext cx="914400" cy="274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05048" hangingPunct="0"/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Доступ </a:t>
              </a:r>
              <a:b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</a:br>
              <a:r>
                <a:rPr lang="ru-RU" sz="1100" dirty="0">
                  <a:solidFill>
                    <a:srgbClr val="464342"/>
                  </a:solidFill>
                  <a:latin typeface="Arial" charset="0"/>
                  <a:sym typeface="Helvetica Light" charset="0"/>
                </a:rPr>
                <a:t>к документам</a:t>
              </a:r>
              <a:endParaRPr lang="en-US" sz="1100" dirty="0">
                <a:solidFill>
                  <a:srgbClr val="464342"/>
                </a:solidFill>
                <a:latin typeface="Arial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630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Корпоративный поиск </a:t>
            </a:r>
            <a:r>
              <a:rPr lang="ru-RU" dirty="0" err="1" smtClean="0"/>
              <a:t>Саперион</a:t>
            </a:r>
            <a:endParaRPr lang="ru-RU" dirty="0"/>
          </a:p>
        </p:txBody>
      </p:sp>
      <p:sp>
        <p:nvSpPr>
          <p:cNvPr id="3" name="Rectangle 6"/>
          <p:cNvSpPr/>
          <p:nvPr/>
        </p:nvSpPr>
        <p:spPr bwMode="auto">
          <a:xfrm>
            <a:off x="1934958" y="1810733"/>
            <a:ext cx="3416992" cy="366742"/>
          </a:xfrm>
          <a:prstGeom prst="rect">
            <a:avLst/>
          </a:prstGeom>
          <a:solidFill>
            <a:schemeClr val="tx1"/>
          </a:solidFill>
          <a:ln w="47625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40170" tIns="20086" rIns="40170" bIns="20086" numCol="1" rtlCol="0" anchor="ctr" anchorCtr="0" compatLnSpc="1">
            <a:prstTxWarp prst="textNoShape">
              <a:avLst/>
            </a:prstTxWarp>
          </a:bodyPr>
          <a:lstStyle/>
          <a:p>
            <a:pPr algn="ctr" defTabSz="401701" eaLnBrk="0" hangingPunct="0"/>
            <a:r>
              <a:rPr lang="ru-RU" dirty="0">
                <a:solidFill>
                  <a:srgbClr val="FFFFFF"/>
                </a:solidFill>
                <a:sym typeface="Helvetica Light" charset="0"/>
              </a:rPr>
              <a:t>Единая точка доступа</a:t>
            </a:r>
            <a:endParaRPr lang="en-US" dirty="0">
              <a:solidFill>
                <a:srgbClr val="FFFFFF"/>
              </a:solidFill>
              <a:sym typeface="Helvetica Light" charset="0"/>
            </a:endParaRPr>
          </a:p>
        </p:txBody>
      </p:sp>
      <p:cxnSp>
        <p:nvCxnSpPr>
          <p:cNvPr id="4" name="Straight Connector 55"/>
          <p:cNvCxnSpPr>
            <a:stCxn id="3" idx="3"/>
          </p:cNvCxnSpPr>
          <p:nvPr/>
        </p:nvCxnSpPr>
        <p:spPr bwMode="auto">
          <a:xfrm flipV="1">
            <a:off x="5351953" y="1994107"/>
            <a:ext cx="279899" cy="1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6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4025" y="2900352"/>
            <a:ext cx="713095" cy="710759"/>
          </a:xfrm>
          <a:prstGeom prst="rect">
            <a:avLst/>
          </a:prstGeom>
        </p:spPr>
      </p:pic>
      <p:cxnSp>
        <p:nvCxnSpPr>
          <p:cNvPr id="6" name="Straight Connector 57"/>
          <p:cNvCxnSpPr>
            <a:endCxn id="7" idx="3"/>
          </p:cNvCxnSpPr>
          <p:nvPr/>
        </p:nvCxnSpPr>
        <p:spPr bwMode="auto">
          <a:xfrm flipH="1">
            <a:off x="5361303" y="2962240"/>
            <a:ext cx="270548" cy="1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58"/>
          <p:cNvSpPr/>
          <p:nvPr/>
        </p:nvSpPr>
        <p:spPr bwMode="auto">
          <a:xfrm>
            <a:off x="1937613" y="2711451"/>
            <a:ext cx="3423690" cy="501579"/>
          </a:xfrm>
          <a:prstGeom prst="rect">
            <a:avLst/>
          </a:prstGeom>
          <a:solidFill>
            <a:schemeClr val="tx1"/>
          </a:solidFill>
          <a:ln w="47625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40170" tIns="20086" rIns="40170" bIns="20086" numCol="1" rtlCol="0" anchor="ctr" anchorCtr="0" compatLnSpc="1">
            <a:prstTxWarp prst="textNoShape">
              <a:avLst/>
            </a:prstTxWarp>
          </a:bodyPr>
          <a:lstStyle/>
          <a:p>
            <a:pPr algn="ctr" defTabSz="401701" eaLnBrk="0" hangingPunct="0"/>
            <a:r>
              <a:rPr lang="ru-RU" dirty="0">
                <a:solidFill>
                  <a:srgbClr val="FFFFFF"/>
                </a:solidFill>
                <a:sym typeface="Helvetica Light" charset="0"/>
              </a:rPr>
              <a:t>Результаты поиска</a:t>
            </a:r>
            <a:endParaRPr lang="en-US" dirty="0">
              <a:solidFill>
                <a:srgbClr val="FFFFFF"/>
              </a:solidFill>
              <a:sym typeface="Helvetica Light" charset="0"/>
            </a:endParaRPr>
          </a:p>
        </p:txBody>
      </p:sp>
      <p:cxnSp>
        <p:nvCxnSpPr>
          <p:cNvPr id="8" name="Straight Connector 59"/>
          <p:cNvCxnSpPr>
            <a:stCxn id="9" idx="3"/>
          </p:cNvCxnSpPr>
          <p:nvPr/>
        </p:nvCxnSpPr>
        <p:spPr bwMode="auto">
          <a:xfrm>
            <a:off x="5357957" y="4793611"/>
            <a:ext cx="273894" cy="0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60"/>
          <p:cNvSpPr/>
          <p:nvPr/>
        </p:nvSpPr>
        <p:spPr bwMode="auto">
          <a:xfrm>
            <a:off x="1940965" y="4507594"/>
            <a:ext cx="3416993" cy="572034"/>
          </a:xfrm>
          <a:prstGeom prst="rect">
            <a:avLst/>
          </a:prstGeom>
          <a:solidFill>
            <a:schemeClr val="tx1"/>
          </a:solidFill>
          <a:ln w="47625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ctr" anchorCtr="0" compatLnSpc="1">
            <a:prstTxWarp prst="textNoShape">
              <a:avLst/>
            </a:prstTxWarp>
          </a:bodyPr>
          <a:lstStyle/>
          <a:p>
            <a:pPr algn="ctr" defTabSz="401701" hangingPunct="0"/>
            <a:r>
              <a:rPr lang="ru-RU" sz="1600" dirty="0">
                <a:solidFill>
                  <a:srgbClr val="FFFFFF"/>
                </a:solidFill>
                <a:sym typeface="Helvetica Light" charset="0"/>
              </a:rPr>
              <a:t>Информация привязанная к бизнес-процессам организации</a:t>
            </a:r>
            <a:endParaRPr lang="en-US" sz="1600" dirty="0">
              <a:solidFill>
                <a:srgbClr val="FFFFFF"/>
              </a:solidFill>
              <a:sym typeface="Helvetica Light" charset="0"/>
            </a:endParaRPr>
          </a:p>
        </p:txBody>
      </p:sp>
      <p:grpSp>
        <p:nvGrpSpPr>
          <p:cNvPr id="10" name="Group 61"/>
          <p:cNvGrpSpPr/>
          <p:nvPr/>
        </p:nvGrpSpPr>
        <p:grpSpPr>
          <a:xfrm>
            <a:off x="3278267" y="3585944"/>
            <a:ext cx="742385" cy="620591"/>
            <a:chOff x="597225" y="1557995"/>
            <a:chExt cx="1447151" cy="1209732"/>
          </a:xfrm>
        </p:grpSpPr>
        <p:pic>
          <p:nvPicPr>
            <p:cNvPr id="11" name="Picture 6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97225" y="1557995"/>
              <a:ext cx="1447151" cy="970912"/>
            </a:xfrm>
            <a:prstGeom prst="rect">
              <a:avLst/>
            </a:prstGeom>
          </p:spPr>
        </p:pic>
        <p:pic>
          <p:nvPicPr>
            <p:cNvPr id="12" name="Picture 63"/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49218" y="2069699"/>
              <a:ext cx="689515" cy="698028"/>
            </a:xfrm>
            <a:prstGeom prst="rect">
              <a:avLst/>
            </a:prstGeom>
          </p:spPr>
        </p:pic>
      </p:grpSp>
      <p:grpSp>
        <p:nvGrpSpPr>
          <p:cNvPr id="13" name="Group 64"/>
          <p:cNvGrpSpPr/>
          <p:nvPr/>
        </p:nvGrpSpPr>
        <p:grpSpPr>
          <a:xfrm>
            <a:off x="3356748" y="5344629"/>
            <a:ext cx="667759" cy="540884"/>
            <a:chOff x="6493876" y="5091502"/>
            <a:chExt cx="1262014" cy="1022229"/>
          </a:xfrm>
        </p:grpSpPr>
        <p:pic>
          <p:nvPicPr>
            <p:cNvPr id="14" name="Picture 6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731000" y="5091502"/>
              <a:ext cx="1024890" cy="962587"/>
            </a:xfrm>
            <a:prstGeom prst="rect">
              <a:avLst/>
            </a:prstGeom>
          </p:spPr>
        </p:pic>
        <p:pic>
          <p:nvPicPr>
            <p:cNvPr id="15" name="Picture 6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493876" y="5600490"/>
              <a:ext cx="503824" cy="513241"/>
            </a:xfrm>
            <a:prstGeom prst="rect">
              <a:avLst/>
            </a:prstGeom>
          </p:spPr>
        </p:pic>
      </p:grpSp>
      <p:sp>
        <p:nvSpPr>
          <p:cNvPr id="16" name="Rectangle 67"/>
          <p:cNvSpPr/>
          <p:nvPr/>
        </p:nvSpPr>
        <p:spPr bwMode="auto">
          <a:xfrm>
            <a:off x="3199551" y="3442384"/>
            <a:ext cx="899814" cy="871304"/>
          </a:xfrm>
          <a:prstGeom prst="rect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401701" hangingPunct="0"/>
            <a:endParaRPr lang="en-US" sz="700" dirty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" name="Rectangle 68"/>
          <p:cNvSpPr/>
          <p:nvPr/>
        </p:nvSpPr>
        <p:spPr bwMode="auto">
          <a:xfrm>
            <a:off x="3199551" y="5189672"/>
            <a:ext cx="899814" cy="871304"/>
          </a:xfrm>
          <a:prstGeom prst="rect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401701" hangingPunct="0"/>
            <a:endParaRPr lang="en-US" sz="700" dirty="0">
              <a:solidFill>
                <a:srgbClr val="000000"/>
              </a:solidFill>
              <a:sym typeface="Helvetica Light" charset="0"/>
            </a:endParaRPr>
          </a:p>
        </p:txBody>
      </p:sp>
      <p:cxnSp>
        <p:nvCxnSpPr>
          <p:cNvPr id="18" name="Straight Connector 69"/>
          <p:cNvCxnSpPr>
            <a:stCxn id="16" idx="0"/>
            <a:endCxn id="7" idx="2"/>
          </p:cNvCxnSpPr>
          <p:nvPr/>
        </p:nvCxnSpPr>
        <p:spPr bwMode="auto">
          <a:xfrm flipV="1">
            <a:off x="3649458" y="3213030"/>
            <a:ext cx="0" cy="229355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70"/>
          <p:cNvCxnSpPr>
            <a:stCxn id="9" idx="2"/>
            <a:endCxn id="17" idx="0"/>
          </p:cNvCxnSpPr>
          <p:nvPr/>
        </p:nvCxnSpPr>
        <p:spPr bwMode="auto">
          <a:xfrm flipH="1">
            <a:off x="3649459" y="5079628"/>
            <a:ext cx="3" cy="110044"/>
          </a:xfrm>
          <a:prstGeom prst="line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72"/>
          <p:cNvSpPr/>
          <p:nvPr/>
        </p:nvSpPr>
        <p:spPr bwMode="auto">
          <a:xfrm>
            <a:off x="5631850" y="1600602"/>
            <a:ext cx="4589667" cy="4835425"/>
          </a:xfrm>
          <a:prstGeom prst="rect">
            <a:avLst/>
          </a:prstGeom>
          <a:ln w="47625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64272" tIns="32135" rIns="64272" bIns="32135" numCol="1" rtlCol="0" anchor="t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100" dirty="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1" name="Picture 7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343" y="1868932"/>
            <a:ext cx="704416" cy="500956"/>
          </a:xfrm>
          <a:prstGeom prst="rect">
            <a:avLst/>
          </a:prstGeom>
        </p:spPr>
      </p:pic>
      <p:pic>
        <p:nvPicPr>
          <p:cNvPr id="22" name="Picture 7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1995" y="1846986"/>
            <a:ext cx="711150" cy="544851"/>
          </a:xfrm>
          <a:prstGeom prst="rect">
            <a:avLst/>
          </a:prstGeom>
        </p:spPr>
      </p:pic>
      <p:grpSp>
        <p:nvGrpSpPr>
          <p:cNvPr id="23" name="Group 76"/>
          <p:cNvGrpSpPr/>
          <p:nvPr/>
        </p:nvGrpSpPr>
        <p:grpSpPr>
          <a:xfrm>
            <a:off x="9016562" y="1810734"/>
            <a:ext cx="713606" cy="668074"/>
            <a:chOff x="1016000" y="7382440"/>
            <a:chExt cx="1014907" cy="950149"/>
          </a:xfrm>
        </p:grpSpPr>
        <p:pic>
          <p:nvPicPr>
            <p:cNvPr id="24" name="Picture 7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6000" y="7382440"/>
              <a:ext cx="712469" cy="923359"/>
            </a:xfrm>
            <a:prstGeom prst="rect">
              <a:avLst/>
            </a:prstGeom>
          </p:spPr>
        </p:pic>
        <p:pic>
          <p:nvPicPr>
            <p:cNvPr id="25" name="Picture 7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85137" y="7620119"/>
              <a:ext cx="445770" cy="712470"/>
            </a:xfrm>
            <a:prstGeom prst="rect">
              <a:avLst/>
            </a:prstGeom>
          </p:spPr>
        </p:pic>
      </p:grpSp>
      <p:sp>
        <p:nvSpPr>
          <p:cNvPr id="26" name="Rounded Rectangle 79"/>
          <p:cNvSpPr/>
          <p:nvPr/>
        </p:nvSpPr>
        <p:spPr bwMode="auto">
          <a:xfrm>
            <a:off x="7338832" y="2848555"/>
            <a:ext cx="1158718" cy="78801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64272" tIns="32135" rIns="64272" bIns="32135" numCol="1" rtlCol="0" anchor="ctr" anchorCtr="0" compatLnSpc="1">
            <a:prstTxWarp prst="textNoShape">
              <a:avLst/>
            </a:prstTxWarp>
          </a:bodyPr>
          <a:lstStyle/>
          <a:p>
            <a:pPr algn="ctr" defTabSz="642721"/>
            <a:endParaRPr lang="en-US" sz="1700" dirty="0">
              <a:solidFill>
                <a:srgbClr val="58595B"/>
              </a:solidFill>
              <a:latin typeface="Arial" charset="0"/>
              <a:sym typeface="Helvetica Light" charset="0"/>
            </a:endParaRPr>
          </a:p>
        </p:txBody>
      </p:sp>
      <p:cxnSp>
        <p:nvCxnSpPr>
          <p:cNvPr id="27" name="Straight Connector 80"/>
          <p:cNvCxnSpPr>
            <a:stCxn id="22" idx="2"/>
            <a:endCxn id="26" idx="0"/>
          </p:cNvCxnSpPr>
          <p:nvPr/>
        </p:nvCxnSpPr>
        <p:spPr bwMode="auto">
          <a:xfrm>
            <a:off x="7917570" y="2391837"/>
            <a:ext cx="622" cy="456721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81"/>
          <p:cNvCxnSpPr>
            <a:stCxn id="21" idx="2"/>
            <a:endCxn id="26" idx="0"/>
          </p:cNvCxnSpPr>
          <p:nvPr/>
        </p:nvCxnSpPr>
        <p:spPr bwMode="auto">
          <a:xfrm>
            <a:off x="6475552" y="2369887"/>
            <a:ext cx="1442640" cy="47866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82"/>
          <p:cNvCxnSpPr>
            <a:endCxn id="26" idx="0"/>
          </p:cNvCxnSpPr>
          <p:nvPr/>
        </p:nvCxnSpPr>
        <p:spPr bwMode="auto">
          <a:xfrm flipH="1">
            <a:off x="7918191" y="2445125"/>
            <a:ext cx="1520834" cy="403433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83"/>
          <p:cNvCxnSpPr>
            <a:stCxn id="26" idx="2"/>
            <a:endCxn id="44" idx="0"/>
          </p:cNvCxnSpPr>
          <p:nvPr/>
        </p:nvCxnSpPr>
        <p:spPr bwMode="auto">
          <a:xfrm flipH="1">
            <a:off x="7917570" y="3636569"/>
            <a:ext cx="622" cy="189213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/>
        </p:spPr>
      </p:cxnSp>
      <p:grpSp>
        <p:nvGrpSpPr>
          <p:cNvPr id="31" name="Group 84"/>
          <p:cNvGrpSpPr/>
          <p:nvPr/>
        </p:nvGrpSpPr>
        <p:grpSpPr>
          <a:xfrm>
            <a:off x="5846162" y="3825781"/>
            <a:ext cx="4142817" cy="2401412"/>
            <a:chOff x="6717785" y="5657031"/>
            <a:chExt cx="5892006" cy="3415342"/>
          </a:xfrm>
        </p:grpSpPr>
        <p:grpSp>
          <p:nvGrpSpPr>
            <p:cNvPr id="32" name="Group 85"/>
            <p:cNvGrpSpPr/>
            <p:nvPr/>
          </p:nvGrpSpPr>
          <p:grpSpPr>
            <a:xfrm>
              <a:off x="6822965" y="5939028"/>
              <a:ext cx="1419653" cy="842772"/>
              <a:chOff x="1621306" y="2877640"/>
              <a:chExt cx="1419653" cy="842772"/>
            </a:xfrm>
          </p:grpSpPr>
          <p:pic>
            <p:nvPicPr>
              <p:cNvPr id="67" name="Picture 12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371542" y="2877640"/>
                <a:ext cx="669417" cy="842772"/>
              </a:xfrm>
              <a:prstGeom prst="rect">
                <a:avLst/>
              </a:prstGeom>
            </p:spPr>
          </p:pic>
          <p:sp>
            <p:nvSpPr>
              <p:cNvPr id="68" name="Rectangle 121"/>
              <p:cNvSpPr/>
              <p:nvPr/>
            </p:nvSpPr>
            <p:spPr bwMode="auto">
              <a:xfrm>
                <a:off x="1621306" y="2877640"/>
                <a:ext cx="1066800" cy="291412"/>
              </a:xfrm>
              <a:prstGeom prst="rect">
                <a:avLst/>
              </a:prstGeom>
              <a:solidFill>
                <a:srgbClr val="C88204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ru-RU" sz="900" dirty="0" err="1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Саперион</a:t>
                </a:r>
                <a:endParaRPr lang="en-US" sz="900" dirty="0">
                  <a:solidFill>
                    <a:srgbClr val="FFFFFF"/>
                  </a:solidFill>
                  <a:latin typeface="Arial" charset="0"/>
                  <a:sym typeface="Helvetica Light" charset="0"/>
                </a:endParaRPr>
              </a:p>
            </p:txBody>
          </p:sp>
        </p:grpSp>
        <p:grpSp>
          <p:nvGrpSpPr>
            <p:cNvPr id="33" name="Group 86"/>
            <p:cNvGrpSpPr/>
            <p:nvPr/>
          </p:nvGrpSpPr>
          <p:grpSpPr>
            <a:xfrm>
              <a:off x="8349300" y="5939028"/>
              <a:ext cx="1273492" cy="842772"/>
              <a:chOff x="1982762" y="8229600"/>
              <a:chExt cx="1273492" cy="842772"/>
            </a:xfrm>
          </p:grpSpPr>
          <p:pic>
            <p:nvPicPr>
              <p:cNvPr id="65" name="Picture 11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586837" y="8229600"/>
                <a:ext cx="669417" cy="842772"/>
              </a:xfrm>
              <a:prstGeom prst="rect">
                <a:avLst/>
              </a:prstGeom>
            </p:spPr>
          </p:pic>
          <p:sp>
            <p:nvSpPr>
              <p:cNvPr id="66" name="Rectangle 119"/>
              <p:cNvSpPr/>
              <p:nvPr/>
            </p:nvSpPr>
            <p:spPr bwMode="auto">
              <a:xfrm>
                <a:off x="1982762" y="8229600"/>
                <a:ext cx="938784" cy="291412"/>
              </a:xfrm>
              <a:prstGeom prst="rect">
                <a:avLst/>
              </a:prstGeom>
              <a:solidFill>
                <a:srgbClr val="013667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8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Exchange</a:t>
                </a:r>
              </a:p>
            </p:txBody>
          </p:sp>
        </p:grpSp>
        <p:grpSp>
          <p:nvGrpSpPr>
            <p:cNvPr id="34" name="Group 87"/>
            <p:cNvGrpSpPr/>
            <p:nvPr/>
          </p:nvGrpSpPr>
          <p:grpSpPr>
            <a:xfrm>
              <a:off x="9663912" y="5939028"/>
              <a:ext cx="1416644" cy="842772"/>
              <a:chOff x="3816080" y="2877640"/>
              <a:chExt cx="1416644" cy="842772"/>
            </a:xfrm>
          </p:grpSpPr>
          <p:pic>
            <p:nvPicPr>
              <p:cNvPr id="63" name="Picture 116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563307" y="2877640"/>
                <a:ext cx="669417" cy="842772"/>
              </a:xfrm>
              <a:prstGeom prst="rect">
                <a:avLst/>
              </a:prstGeom>
            </p:spPr>
          </p:pic>
          <p:sp>
            <p:nvSpPr>
              <p:cNvPr id="64" name="Rectangle 117"/>
              <p:cNvSpPr/>
              <p:nvPr/>
            </p:nvSpPr>
            <p:spPr bwMode="auto">
              <a:xfrm>
                <a:off x="3816080" y="2877640"/>
                <a:ext cx="1066800" cy="2914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ru-RU" sz="7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Файл сервер</a:t>
                </a:r>
                <a:endParaRPr lang="en-US" sz="700" dirty="0">
                  <a:solidFill>
                    <a:srgbClr val="FFFFFF"/>
                  </a:solidFill>
                  <a:latin typeface="Arial" charset="0"/>
                  <a:sym typeface="Helvetica Light" charset="0"/>
                </a:endParaRPr>
              </a:p>
            </p:txBody>
          </p:sp>
        </p:grpSp>
        <p:grpSp>
          <p:nvGrpSpPr>
            <p:cNvPr id="35" name="Group 88"/>
            <p:cNvGrpSpPr/>
            <p:nvPr/>
          </p:nvGrpSpPr>
          <p:grpSpPr>
            <a:xfrm>
              <a:off x="11123398" y="5939028"/>
              <a:ext cx="1360207" cy="842772"/>
              <a:chOff x="3264341" y="7844028"/>
              <a:chExt cx="1360207" cy="842772"/>
            </a:xfrm>
          </p:grpSpPr>
          <p:pic>
            <p:nvPicPr>
              <p:cNvPr id="61" name="Picture 114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955131" y="7844028"/>
                <a:ext cx="669417" cy="842772"/>
              </a:xfrm>
              <a:prstGeom prst="rect">
                <a:avLst/>
              </a:prstGeom>
            </p:spPr>
          </p:pic>
          <p:sp>
            <p:nvSpPr>
              <p:cNvPr id="62" name="Rectangle 115"/>
              <p:cNvSpPr/>
              <p:nvPr/>
            </p:nvSpPr>
            <p:spPr bwMode="auto">
              <a:xfrm>
                <a:off x="3264341" y="7857780"/>
                <a:ext cx="1066800" cy="291412"/>
              </a:xfrm>
              <a:prstGeom prst="rect">
                <a:avLst/>
              </a:prstGeom>
              <a:solidFill>
                <a:srgbClr val="401D53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ERP / CRM</a:t>
                </a: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869961" y="6987496"/>
              <a:ext cx="1372657" cy="842772"/>
              <a:chOff x="1973102" y="5486400"/>
              <a:chExt cx="1372657" cy="842772"/>
            </a:xfrm>
          </p:grpSpPr>
          <p:pic>
            <p:nvPicPr>
              <p:cNvPr id="59" name="Picture 112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676342" y="5486400"/>
                <a:ext cx="669417" cy="842772"/>
              </a:xfrm>
              <a:prstGeom prst="rect">
                <a:avLst/>
              </a:prstGeom>
            </p:spPr>
          </p:pic>
          <p:sp>
            <p:nvSpPr>
              <p:cNvPr id="60" name="Rectangle 113"/>
              <p:cNvSpPr/>
              <p:nvPr/>
            </p:nvSpPr>
            <p:spPr bwMode="auto">
              <a:xfrm>
                <a:off x="1973102" y="5486400"/>
                <a:ext cx="1066800" cy="291412"/>
              </a:xfrm>
              <a:prstGeom prst="rect">
                <a:avLst/>
              </a:prstGeom>
              <a:solidFill>
                <a:srgbClr val="6C9A2E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SharePoint</a:t>
                </a:r>
              </a:p>
            </p:txBody>
          </p:sp>
        </p:grpSp>
        <p:grpSp>
          <p:nvGrpSpPr>
            <p:cNvPr id="37" name="Group 90"/>
            <p:cNvGrpSpPr/>
            <p:nvPr/>
          </p:nvGrpSpPr>
          <p:grpSpPr>
            <a:xfrm>
              <a:off x="6833852" y="7996428"/>
              <a:ext cx="1408766" cy="842772"/>
              <a:chOff x="2056627" y="6781800"/>
              <a:chExt cx="1408766" cy="842772"/>
            </a:xfrm>
          </p:grpSpPr>
          <p:pic>
            <p:nvPicPr>
              <p:cNvPr id="57" name="Picture 110"/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795976" y="6781800"/>
                <a:ext cx="669417" cy="842772"/>
              </a:xfrm>
              <a:prstGeom prst="rect">
                <a:avLst/>
              </a:prstGeom>
            </p:spPr>
          </p:pic>
          <p:sp>
            <p:nvSpPr>
              <p:cNvPr id="58" name="Rectangle 111"/>
              <p:cNvSpPr/>
              <p:nvPr/>
            </p:nvSpPr>
            <p:spPr bwMode="auto">
              <a:xfrm>
                <a:off x="2056627" y="6785880"/>
                <a:ext cx="1066800" cy="291412"/>
              </a:xfrm>
              <a:prstGeom prst="rect">
                <a:avLst/>
              </a:prstGeom>
              <a:solidFill>
                <a:srgbClr val="6C9A2E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SQL Server</a:t>
                </a:r>
              </a:p>
            </p:txBody>
          </p:sp>
        </p:grpSp>
        <p:grpSp>
          <p:nvGrpSpPr>
            <p:cNvPr id="38" name="Group 91"/>
            <p:cNvGrpSpPr/>
            <p:nvPr/>
          </p:nvGrpSpPr>
          <p:grpSpPr>
            <a:xfrm>
              <a:off x="8216112" y="6987496"/>
              <a:ext cx="1406680" cy="842772"/>
              <a:chOff x="2537145" y="3881628"/>
              <a:chExt cx="1406680" cy="842772"/>
            </a:xfrm>
          </p:grpSpPr>
          <p:pic>
            <p:nvPicPr>
              <p:cNvPr id="55" name="Picture 108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274408" y="3881628"/>
                <a:ext cx="669417" cy="842772"/>
              </a:xfrm>
              <a:prstGeom prst="rect">
                <a:avLst/>
              </a:prstGeom>
            </p:spPr>
          </p:pic>
          <p:sp>
            <p:nvSpPr>
              <p:cNvPr id="56" name="Rectangle 109"/>
              <p:cNvSpPr/>
              <p:nvPr/>
            </p:nvSpPr>
            <p:spPr bwMode="auto">
              <a:xfrm>
                <a:off x="2537145" y="3881628"/>
                <a:ext cx="1066800" cy="29141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ru-RU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СЭД</a:t>
                </a:r>
              </a:p>
            </p:txBody>
          </p:sp>
        </p:grpSp>
        <p:grpSp>
          <p:nvGrpSpPr>
            <p:cNvPr id="39" name="Group 92"/>
            <p:cNvGrpSpPr/>
            <p:nvPr/>
          </p:nvGrpSpPr>
          <p:grpSpPr>
            <a:xfrm>
              <a:off x="9663912" y="6987496"/>
              <a:ext cx="1416644" cy="842772"/>
              <a:chOff x="3816080" y="2877640"/>
              <a:chExt cx="1416644" cy="842772"/>
            </a:xfrm>
          </p:grpSpPr>
          <p:pic>
            <p:nvPicPr>
              <p:cNvPr id="53" name="Picture 106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563307" y="2877640"/>
                <a:ext cx="669417" cy="842772"/>
              </a:xfrm>
              <a:prstGeom prst="rect">
                <a:avLst/>
              </a:prstGeom>
            </p:spPr>
          </p:pic>
          <p:sp>
            <p:nvSpPr>
              <p:cNvPr id="54" name="Rectangle 107"/>
              <p:cNvSpPr/>
              <p:nvPr/>
            </p:nvSpPr>
            <p:spPr bwMode="auto">
              <a:xfrm>
                <a:off x="3816080" y="2877640"/>
                <a:ext cx="1066800" cy="2914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WEB\FB</a:t>
                </a:r>
              </a:p>
            </p:txBody>
          </p:sp>
        </p:grpSp>
        <p:grpSp>
          <p:nvGrpSpPr>
            <p:cNvPr id="40" name="Group 93"/>
            <p:cNvGrpSpPr/>
            <p:nvPr/>
          </p:nvGrpSpPr>
          <p:grpSpPr>
            <a:xfrm>
              <a:off x="11111712" y="6987496"/>
              <a:ext cx="1371893" cy="842772"/>
              <a:chOff x="4150089" y="7082028"/>
              <a:chExt cx="1371893" cy="842772"/>
            </a:xfrm>
          </p:grpSpPr>
          <p:pic>
            <p:nvPicPr>
              <p:cNvPr id="51" name="Picture 104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852565" y="7082028"/>
                <a:ext cx="669417" cy="842772"/>
              </a:xfrm>
              <a:prstGeom prst="rect">
                <a:avLst/>
              </a:prstGeom>
            </p:spPr>
          </p:pic>
          <p:sp>
            <p:nvSpPr>
              <p:cNvPr id="52" name="Rectangle 105"/>
              <p:cNvSpPr/>
              <p:nvPr/>
            </p:nvSpPr>
            <p:spPr bwMode="auto">
              <a:xfrm>
                <a:off x="4150089" y="7088197"/>
                <a:ext cx="1066800" cy="291412"/>
              </a:xfrm>
              <a:prstGeom prst="rect">
                <a:avLst/>
              </a:prstGeom>
              <a:solidFill>
                <a:srgbClr val="401D53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Oracle</a:t>
                </a:r>
              </a:p>
            </p:txBody>
          </p:sp>
        </p:grpSp>
        <p:grpSp>
          <p:nvGrpSpPr>
            <p:cNvPr id="41" name="Group 94"/>
            <p:cNvGrpSpPr/>
            <p:nvPr/>
          </p:nvGrpSpPr>
          <p:grpSpPr>
            <a:xfrm>
              <a:off x="11306561" y="7996428"/>
              <a:ext cx="1177044" cy="842772"/>
              <a:chOff x="4899661" y="5563816"/>
              <a:chExt cx="1177044" cy="842772"/>
            </a:xfrm>
          </p:grpSpPr>
          <p:pic>
            <p:nvPicPr>
              <p:cNvPr id="49" name="Picture 102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407288" y="5563816"/>
                <a:ext cx="669417" cy="842772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</p:pic>
          <p:sp>
            <p:nvSpPr>
              <p:cNvPr id="50" name="Rectangle 103"/>
              <p:cNvSpPr/>
              <p:nvPr/>
            </p:nvSpPr>
            <p:spPr bwMode="auto">
              <a:xfrm>
                <a:off x="4899661" y="5563816"/>
                <a:ext cx="935145" cy="291412"/>
              </a:xfrm>
              <a:prstGeom prst="rect">
                <a:avLst/>
              </a:prstGeom>
              <a:solidFill>
                <a:srgbClr val="013667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ru-RU" sz="6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Другая </a:t>
                </a:r>
                <a:r>
                  <a:rPr lang="en-US" sz="6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ECM </a:t>
                </a:r>
              </a:p>
            </p:txBody>
          </p:sp>
        </p:grpSp>
        <p:grpSp>
          <p:nvGrpSpPr>
            <p:cNvPr id="42" name="Group 95"/>
            <p:cNvGrpSpPr/>
            <p:nvPr/>
          </p:nvGrpSpPr>
          <p:grpSpPr>
            <a:xfrm>
              <a:off x="8446792" y="7996428"/>
              <a:ext cx="1176000" cy="842772"/>
              <a:chOff x="3514312" y="5985202"/>
              <a:chExt cx="1176000" cy="842772"/>
            </a:xfrm>
          </p:grpSpPr>
          <p:pic>
            <p:nvPicPr>
              <p:cNvPr id="47" name="Picture 100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020895" y="5985202"/>
                <a:ext cx="669417" cy="842772"/>
              </a:xfrm>
              <a:prstGeom prst="rect">
                <a:avLst/>
              </a:prstGeom>
            </p:spPr>
          </p:pic>
          <p:sp>
            <p:nvSpPr>
              <p:cNvPr id="48" name="Rectangle 101"/>
              <p:cNvSpPr/>
              <p:nvPr/>
            </p:nvSpPr>
            <p:spPr bwMode="auto">
              <a:xfrm>
                <a:off x="3514312" y="6001764"/>
                <a:ext cx="841291" cy="292608"/>
              </a:xfrm>
              <a:prstGeom prst="rect">
                <a:avLst/>
              </a:prstGeom>
              <a:solidFill>
                <a:srgbClr val="013667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Access</a:t>
                </a:r>
              </a:p>
            </p:txBody>
          </p:sp>
        </p:grpSp>
        <p:grpSp>
          <p:nvGrpSpPr>
            <p:cNvPr id="43" name="Group 96"/>
            <p:cNvGrpSpPr/>
            <p:nvPr/>
          </p:nvGrpSpPr>
          <p:grpSpPr>
            <a:xfrm>
              <a:off x="9960723" y="7996428"/>
              <a:ext cx="1119833" cy="842772"/>
              <a:chOff x="2918943" y="4796028"/>
              <a:chExt cx="1119833" cy="842772"/>
            </a:xfrm>
          </p:grpSpPr>
          <p:pic>
            <p:nvPicPr>
              <p:cNvPr id="45" name="Picture 98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369359" y="4796028"/>
                <a:ext cx="669417" cy="842772"/>
              </a:xfrm>
              <a:prstGeom prst="rect">
                <a:avLst/>
              </a:prstGeom>
            </p:spPr>
          </p:pic>
          <p:sp>
            <p:nvSpPr>
              <p:cNvPr id="46" name="Rectangle 99"/>
              <p:cNvSpPr/>
              <p:nvPr/>
            </p:nvSpPr>
            <p:spPr bwMode="auto">
              <a:xfrm>
                <a:off x="2918943" y="4837775"/>
                <a:ext cx="748475" cy="292608"/>
              </a:xfrm>
              <a:prstGeom prst="rect">
                <a:avLst/>
              </a:prstGeom>
              <a:solidFill>
                <a:srgbClr val="C88204"/>
              </a:solidFill>
              <a:ln w="28575" cap="flat" cmpd="sng" algn="ctr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642721"/>
                <a:r>
                  <a:rPr lang="en-US" sz="900" dirty="0">
                    <a:solidFill>
                      <a:srgbClr val="FFFFFF"/>
                    </a:solidFill>
                    <a:latin typeface="Arial" charset="0"/>
                    <a:sym typeface="Helvetica Light" charset="0"/>
                  </a:rPr>
                  <a:t>Lotus</a:t>
                </a:r>
              </a:p>
            </p:txBody>
          </p:sp>
        </p:grpSp>
        <p:sp>
          <p:nvSpPr>
            <p:cNvPr id="44" name="Rounded Rectangle 97"/>
            <p:cNvSpPr/>
            <p:nvPr/>
          </p:nvSpPr>
          <p:spPr bwMode="auto">
            <a:xfrm>
              <a:off x="6717785" y="5657031"/>
              <a:ext cx="5892006" cy="3415342"/>
            </a:xfrm>
            <a:prstGeom prst="roundRect">
              <a:avLst>
                <a:gd name="adj" fmla="val 3476"/>
              </a:avLst>
            </a:prstGeom>
            <a:noFill/>
            <a:ln w="38100" cap="flat" cmpd="sng" algn="ctr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721"/>
              <a:endParaRPr lang="en-US" sz="1700" dirty="0">
                <a:solidFill>
                  <a:srgbClr val="58595B"/>
                </a:solidFill>
                <a:latin typeface="Arial" charset="0"/>
                <a:sym typeface="Helvetica Light" charset="0"/>
              </a:endParaRPr>
            </a:p>
          </p:txBody>
        </p:sp>
      </p:grpSp>
      <p:sp>
        <p:nvSpPr>
          <p:cNvPr id="6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82349" y="716756"/>
            <a:ext cx="609601" cy="365125"/>
          </a:xfrm>
        </p:spPr>
        <p:txBody>
          <a:bodyPr/>
          <a:lstStyle/>
          <a:p>
            <a:fld id="{09DF85ED-F275-4AF9-BF42-1FBBED8763A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0" name="Рисунок 69" descr="image00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6" r="3262"/>
          <a:stretch>
            <a:fillRect/>
          </a:stretch>
        </p:blipFill>
        <p:spPr bwMode="auto">
          <a:xfrm>
            <a:off x="5805716" y="1654630"/>
            <a:ext cx="4194628" cy="201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401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6" grpId="0" animBg="1"/>
      <p:bldP spid="17" grpId="0" animBg="1"/>
      <p:bldP spid="20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аеперион2">
      <a:dk1>
        <a:srgbClr val="5D7084"/>
      </a:dk1>
      <a:lt1>
        <a:sysClr val="window" lastClr="FFFFFF"/>
      </a:lt1>
      <a:dk2>
        <a:srgbClr val="000000"/>
      </a:dk2>
      <a:lt2>
        <a:srgbClr val="FFFFFF"/>
      </a:lt2>
      <a:accent1>
        <a:srgbClr val="EE7F00"/>
      </a:accent1>
      <a:accent2>
        <a:srgbClr val="C0504D"/>
      </a:accent2>
      <a:accent3>
        <a:srgbClr val="974806"/>
      </a:accent3>
      <a:accent4>
        <a:srgbClr val="8290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693</Words>
  <Application>Microsoft Office PowerPoint</Application>
  <PresentationFormat>Произвольный</PresentationFormat>
  <Paragraphs>139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Саперион ECM - Саперион Поиск: От управления корпоративным контентом, к объединенным данным и документам. </vt:lpstr>
      <vt:lpstr>Традиционный подход  к управлению контентом</vt:lpstr>
      <vt:lpstr>Саперион больше чем ECM</vt:lpstr>
      <vt:lpstr>Производственные характеристики системы</vt:lpstr>
      <vt:lpstr>Сложности с поиском информации</vt:lpstr>
      <vt:lpstr>Традиционный подход  к управлению контентом</vt:lpstr>
      <vt:lpstr>Слайд 7</vt:lpstr>
      <vt:lpstr>Традиционный подход  к управлению контентом</vt:lpstr>
      <vt:lpstr>Корпоративный поиск Саперион</vt:lpstr>
      <vt:lpstr>Интерфейс «из коробки»</vt:lpstr>
      <vt:lpstr>Динамические эскизы документов</vt:lpstr>
      <vt:lpstr>Отображение искомого слова в тексте документов</vt:lpstr>
      <vt:lpstr>HD Filter: Просмотр более 500 типов файлов  без дополнительного ПО</vt:lpstr>
      <vt:lpstr>Слайд 14</vt:lpstr>
      <vt:lpstr>Безопасность и соответствие требованиям регуляторов</vt:lpstr>
      <vt:lpstr>Доступ к информации которой уже нет</vt:lpstr>
      <vt:lpstr>Преимущества корпоративного  поиска Саперион</vt:lpstr>
      <vt:lpstr>Более 300 внедрений в России и СНГ</vt:lpstr>
      <vt:lpstr>Спасибо за внимание! Ваши вопросы?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Юрченко Евгений</dc:creator>
  <cp:lastModifiedBy>User</cp:lastModifiedBy>
  <cp:revision>255</cp:revision>
  <dcterms:created xsi:type="dcterms:W3CDTF">2014-05-14T14:12:36Z</dcterms:created>
  <dcterms:modified xsi:type="dcterms:W3CDTF">2014-09-08T20:01:57Z</dcterms:modified>
</cp:coreProperties>
</file>