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11"/>
  </p:notesMasterIdLst>
  <p:handoutMasterIdLst>
    <p:handoutMasterId r:id="rId12"/>
  </p:handoutMasterIdLst>
  <p:sldIdLst>
    <p:sldId id="266" r:id="rId2"/>
    <p:sldId id="340" r:id="rId3"/>
    <p:sldId id="357" r:id="rId4"/>
    <p:sldId id="361" r:id="rId5"/>
    <p:sldId id="362" r:id="rId6"/>
    <p:sldId id="358" r:id="rId7"/>
    <p:sldId id="359" r:id="rId8"/>
    <p:sldId id="360" r:id="rId9"/>
    <p:sldId id="33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y Love" initials="" lastIdx="43" clrIdx="0"/>
  <p:cmAuthor id="1" name="Judith" initials="" lastIdx="35" clrIdx="1"/>
  <p:cmAuthor id="2" name="VGN-FW590" initials="" lastIdx="0" clrIdx="2"/>
  <p:cmAuthor id="3" name="GerRee Anderson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808080"/>
    <a:srgbClr val="BA006E"/>
    <a:srgbClr val="F49E2C"/>
    <a:srgbClr val="00263E"/>
    <a:srgbClr val="83D1F5"/>
    <a:srgbClr val="00375C"/>
    <a:srgbClr val="0000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1" autoAdjust="0"/>
    <p:restoredTop sz="98042" autoAdjust="0"/>
  </p:normalViewPr>
  <p:slideViewPr>
    <p:cSldViewPr snapToGrid="0">
      <p:cViewPr varScale="1">
        <p:scale>
          <a:sx n="78" d="100"/>
          <a:sy n="78" d="100"/>
        </p:scale>
        <p:origin x="-1188" y="-90"/>
      </p:cViewPr>
      <p:guideLst>
        <p:guide orient="horz" pos="624"/>
        <p:guide orient="horz" pos="4176"/>
        <p:guide orient="horz" pos="1168"/>
        <p:guide orient="horz" pos="1485"/>
        <p:guide orient="horz" pos="2190"/>
        <p:guide orient="horz" pos="3987"/>
        <p:guide orient="horz" pos="2030"/>
        <p:guide orient="horz"/>
        <p:guide pos="288"/>
        <p:guide pos="5472"/>
        <p:guide pos="4020"/>
        <p:guide pos="4957"/>
        <p:guide pos="4342"/>
      </p:guideLst>
    </p:cSldViewPr>
  </p:slideViewPr>
  <p:outlineViewPr>
    <p:cViewPr>
      <p:scale>
        <a:sx n="33" d="100"/>
        <a:sy n="33" d="100"/>
      </p:scale>
      <p:origin x="0" y="83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-324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88AB15-236C-4082-8626-5177AE126EF8}" type="datetimeFigureOut">
              <a:rPr lang="en-US"/>
              <a:pPr>
                <a:defRPr/>
              </a:pPr>
              <a:t>9/5/2014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4B1009-8125-41D2-A5AB-5D33E29CF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CD27F2-63D9-48E0-A4FB-C8F0B9F6ED29}" type="datetimeFigureOut">
              <a:rPr lang="en-US"/>
              <a:pPr>
                <a:defRPr/>
              </a:pPr>
              <a:t>9/5/2014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5CAEE2-A4F5-4886-97BD-03F4EF1061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896938"/>
            <a:fld id="{4239A90A-1CAF-41B8-9B7D-3BD2570159C4}" type="slidenum">
              <a:rPr lang="en-US" sz="1200">
                <a:ea typeface="MS PGothic" pitchFamily="34" charset="-128"/>
              </a:rPr>
              <a:pPr algn="r" defTabSz="896938"/>
              <a:t>1</a:t>
            </a:fld>
            <a:endParaRPr lang="en-US" sz="1200">
              <a:ea typeface="MS PGothic" pitchFamily="34" charset="-128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VIDEO_061-01.png"/>
          <p:cNvPicPr>
            <a:picLocks noChangeAspect="1"/>
          </p:cNvPicPr>
          <p:nvPr userDrawn="1"/>
        </p:nvPicPr>
        <p:blipFill>
          <a:blip r:embed="rId3"/>
          <a:srcRect r="25005"/>
          <a:stretch>
            <a:fillRect/>
          </a:stretch>
        </p:blipFill>
        <p:spPr bwMode="auto">
          <a:xfrm>
            <a:off x="0" y="127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ibm_37-01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068888" y="3336925"/>
            <a:ext cx="419735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457200" y="581025"/>
            <a:ext cx="82089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lIns="130622" tIns="65311" rIns="130622" bIns="65311"/>
          <a:lstStyle/>
          <a:p>
            <a:pPr>
              <a:defRPr/>
            </a:pPr>
            <a:endParaRPr lang="en-US" dirty="0"/>
          </a:p>
        </p:txBody>
      </p:sp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368300" y="303213"/>
            <a:ext cx="756285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AB1A86"/>
                </a:solidFill>
                <a:ea typeface="Geneva"/>
                <a:cs typeface="Geneva"/>
              </a:rPr>
              <a:t>IBM ECM </a:t>
            </a:r>
            <a:endParaRPr lang="en-US" sz="1200">
              <a:solidFill>
                <a:srgbClr val="000000"/>
              </a:solidFill>
              <a:ea typeface="Geneva"/>
              <a:cs typeface="Genev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black">
          <a:xfrm>
            <a:off x="366713" y="6496050"/>
            <a:ext cx="3054350" cy="214313"/>
          </a:xfrm>
          <a:prstGeom prst="rect">
            <a:avLst/>
          </a:prstGeom>
          <a:noFill/>
          <a:ln>
            <a:noFill/>
          </a:ln>
          <a:extLst/>
        </p:spPr>
        <p:txBody>
          <a:bodyPr lIns="92065" tIns="46033" rIns="92065" bIns="46033">
            <a:spAutoFit/>
          </a:bodyPr>
          <a:lstStyle/>
          <a:p>
            <a:pPr defTabSz="639763">
              <a:defRPr/>
            </a:pPr>
            <a:r>
              <a:rPr lang="en-US" sz="800" dirty="0">
                <a:solidFill>
                  <a:srgbClr val="000000"/>
                </a:solidFill>
                <a:cs typeface="MS PGothic" charset="0"/>
              </a:rPr>
              <a:t>© 2014 IBM Corporation</a:t>
            </a:r>
          </a:p>
        </p:txBody>
      </p:sp>
      <p:sp>
        <p:nvSpPr>
          <p:cNvPr id="17" name="Rectangle 2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460376" y="1421342"/>
            <a:ext cx="6820958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FAA26D3D-D897-4be2-8F04-BA451C77F1D7}"/>
          </a:extLst>
        </p:spPr>
        <p:txBody>
          <a:bodyPr bIns="0" anchor="b"/>
          <a:lstStyle>
            <a:lvl1pPr>
              <a:lnSpc>
                <a:spcPct val="95000"/>
              </a:lnSpc>
              <a:defRPr sz="3400" b="0">
                <a:solidFill>
                  <a:srgbClr val="000000"/>
                </a:solidFill>
                <a:latin typeface="Calibri" panose="020F0502020204030204" pitchFamily="34" charset="0"/>
                <a:cs typeface="Arial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0375" y="3208864"/>
            <a:ext cx="47879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FAA26D3D-D897-4be2-8F04-BA451C77F1D7}"/>
          </a:extLst>
        </p:spPr>
        <p:txBody>
          <a:bodyPr tIns="0"/>
          <a:lstStyle>
            <a:lvl1pPr marL="0" indent="0">
              <a:buFontTx/>
              <a:buNone/>
              <a:defRPr sz="2200" b="0">
                <a:solidFill>
                  <a:schemeClr val="accent1"/>
                </a:solidFill>
                <a:latin typeface="Calibri" panose="020F0502020204030204" pitchFamily="34" charset="0"/>
                <a:cs typeface="Arial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4" y="1417320"/>
            <a:ext cx="8245475" cy="178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ctr">
              <a:defRPr lang="en-US" sz="3500" dirty="0" smtClean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0374" y="3293534"/>
            <a:ext cx="82454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FontTx/>
              <a:buNone/>
              <a:defRPr lang="en-US" sz="2200" noProof="0" dirty="0" smtClean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0817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7252"/>
            <a:ext cx="8305800" cy="4419600"/>
          </a:xfrm>
          <a:prstGeom prst="rect">
            <a:avLst/>
          </a:prstGeom>
        </p:spPr>
        <p:txBody>
          <a:bodyPr/>
          <a:lstStyle>
            <a:lvl1pPr marL="17463" indent="0">
              <a:buFontTx/>
              <a:buNone/>
              <a:defRPr sz="20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1pPr>
            <a:lvl2pPr marL="190500" indent="-1905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 marL="403225" indent="-217488">
              <a:defRPr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3pPr>
            <a:lvl4pPr marL="628650" indent="-203200">
              <a:defRPr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4pPr>
            <a:lvl5pPr marL="798513" indent="-152400">
              <a:defRPr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681038"/>
            <a:ext cx="676433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0375" y="1822450"/>
            <a:ext cx="6856413" cy="4497388"/>
          </a:xfr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7"/>
          <p:cNvSpPr>
            <a:spLocks noChangeShapeType="1"/>
          </p:cNvSpPr>
          <p:nvPr userDrawn="1"/>
        </p:nvSpPr>
        <p:spPr bwMode="auto">
          <a:xfrm>
            <a:off x="457200" y="581025"/>
            <a:ext cx="8208963" cy="0"/>
          </a:xfrm>
          <a:prstGeom prst="line">
            <a:avLst/>
          </a:prstGeom>
          <a:noFill/>
          <a:ln w="9525">
            <a:solidFill>
              <a:srgbClr val="404040"/>
            </a:solidFill>
            <a:round/>
            <a:headEnd/>
            <a:tailEnd/>
          </a:ln>
          <a:extLst/>
        </p:spPr>
        <p:txBody>
          <a:bodyPr lIns="130622" tIns="65311" rIns="130622" bIns="65311"/>
          <a:lstStyle/>
          <a:p>
            <a:pPr>
              <a:defRPr/>
            </a:pPr>
            <a:endParaRPr lang="en-US" dirty="0"/>
          </a:p>
        </p:txBody>
      </p:sp>
      <p:sp>
        <p:nvSpPr>
          <p:cNvPr id="1027" name="Rectangle 6"/>
          <p:cNvSpPr>
            <a:spLocks noChangeArrowheads="1"/>
          </p:cNvSpPr>
          <p:nvPr userDrawn="1"/>
        </p:nvSpPr>
        <p:spPr bwMode="black">
          <a:xfrm>
            <a:off x="366713" y="6496050"/>
            <a:ext cx="3054350" cy="214313"/>
          </a:xfrm>
          <a:prstGeom prst="rect">
            <a:avLst/>
          </a:prstGeom>
          <a:noFill/>
          <a:ln>
            <a:noFill/>
          </a:ln>
          <a:extLst/>
        </p:spPr>
        <p:txBody>
          <a:bodyPr lIns="92065" tIns="46033" rIns="92065" bIns="46033">
            <a:spAutoFit/>
          </a:bodyPr>
          <a:lstStyle/>
          <a:p>
            <a:pPr defTabSz="639763">
              <a:defRPr/>
            </a:pPr>
            <a:r>
              <a:rPr lang="en-US" sz="800" dirty="0">
                <a:solidFill>
                  <a:srgbClr val="000000"/>
                </a:solidFill>
                <a:cs typeface="MS PGothic" charset="0"/>
              </a:rPr>
              <a:t>© 2014 IBM Corporation</a:t>
            </a:r>
          </a:p>
        </p:txBody>
      </p:sp>
      <p:sp>
        <p:nvSpPr>
          <p:cNvPr id="17" name="Text Box 40"/>
          <p:cNvSpPr txBox="1">
            <a:spLocks noChangeArrowheads="1"/>
          </p:cNvSpPr>
          <p:nvPr userDrawn="1"/>
        </p:nvSpPr>
        <p:spPr bwMode="auto">
          <a:xfrm>
            <a:off x="8540750" y="6553200"/>
            <a:ext cx="409575" cy="1222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CCF99D62-F300-4397-B129-CD3C3BECB835}" type="slidenum">
              <a:rPr lang="en-US" sz="800">
                <a:solidFill>
                  <a:srgbClr val="000000"/>
                </a:solidFill>
                <a:cs typeface="ＭＳ Ｐゴシック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800" dirty="0">
              <a:solidFill>
                <a:srgbClr val="000000"/>
              </a:solidFill>
              <a:cs typeface="ＭＳ Ｐゴシック" charset="0"/>
            </a:endParaRPr>
          </a:p>
        </p:txBody>
      </p:sp>
      <p:pic>
        <p:nvPicPr>
          <p:cNvPr id="1029" name="Picture 2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102600" y="290513"/>
            <a:ext cx="563563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Box 18"/>
          <p:cNvSpPr txBox="1">
            <a:spLocks noChangeArrowheads="1"/>
          </p:cNvSpPr>
          <p:nvPr userDrawn="1"/>
        </p:nvSpPr>
        <p:spPr bwMode="auto">
          <a:xfrm>
            <a:off x="368300" y="303213"/>
            <a:ext cx="756285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AB1A86"/>
                </a:solidFill>
                <a:ea typeface="Geneva"/>
                <a:cs typeface="Geneva"/>
              </a:rPr>
              <a:t>IBM ECM</a:t>
            </a:r>
            <a:endParaRPr lang="en-US" sz="1200">
              <a:solidFill>
                <a:srgbClr val="000000"/>
              </a:solidFill>
              <a:ea typeface="Geneva"/>
              <a:cs typeface="Geneva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681038"/>
            <a:ext cx="6764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0375" y="1822450"/>
            <a:ext cx="6856413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18" r:id="rId3"/>
    <p:sldLayoutId id="2147483719" r:id="rId4"/>
    <p:sldLayoutId id="2147483720" r:id="rId5"/>
    <p:sldLayoutId id="2147483721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Geneva" charset="0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Geneva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Geneva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Geneva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Geneva" charset="0"/>
          <a:cs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33363" indent="-215900" algn="l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lang="en-US" sz="2000" kern="1200" dirty="0">
          <a:solidFill>
            <a:srgbClr val="868686"/>
          </a:solidFill>
          <a:latin typeface="+mn-lt"/>
          <a:ea typeface="Geneva" charset="0"/>
          <a:cs typeface="Geneva" charset="0"/>
        </a:defRPr>
      </a:lvl1pPr>
      <a:lvl2pPr marL="574675" indent="-190500" algn="l" rtl="0" eaLnBrk="0" fontAlgn="base" hangingPunct="0">
        <a:spcBef>
          <a:spcPct val="20000"/>
        </a:spcBef>
        <a:spcAft>
          <a:spcPct val="0"/>
        </a:spcAft>
        <a:buSzPct val="100000"/>
        <a:buFont typeface="Lucida Grande"/>
        <a:buChar char="–"/>
        <a:defRPr lang="en-US" kern="1200" dirty="0">
          <a:solidFill>
            <a:srgbClr val="868686"/>
          </a:solidFill>
          <a:latin typeface="+mn-lt"/>
          <a:ea typeface="Geneva" charset="0"/>
          <a:cs typeface="Geneva"/>
        </a:defRPr>
      </a:lvl2pPr>
      <a:lvl3pPr marL="966788" indent="-217488" algn="l" rtl="0" eaLnBrk="0" fontAlgn="base" hangingPunct="0">
        <a:spcBef>
          <a:spcPct val="20000"/>
        </a:spcBef>
        <a:spcAft>
          <a:spcPct val="0"/>
        </a:spcAft>
        <a:buSzPct val="100000"/>
        <a:buFont typeface="Wingdings" pitchFamily="2" charset="2"/>
        <a:buChar char="§"/>
        <a:defRPr lang="en-US" sz="1600" kern="1200" dirty="0">
          <a:solidFill>
            <a:srgbClr val="868686"/>
          </a:solidFill>
          <a:latin typeface="+mn-lt"/>
          <a:ea typeface="Geneva" charset="0"/>
          <a:cs typeface="Geneva"/>
        </a:defRPr>
      </a:lvl3pPr>
      <a:lvl4pPr marL="1319213" indent="-203200" algn="l" rtl="0" eaLnBrk="0" fontAlgn="base" hangingPunct="0">
        <a:spcBef>
          <a:spcPct val="20000"/>
        </a:spcBef>
        <a:spcAft>
          <a:spcPct val="0"/>
        </a:spcAft>
        <a:buClr>
          <a:srgbClr val="00B0DA"/>
        </a:buClr>
        <a:buSzPct val="90000"/>
        <a:buFont typeface="Wingdings" pitchFamily="2" charset="2"/>
        <a:buChar char="§"/>
        <a:defRPr sz="1400" b="1" kern="1200">
          <a:solidFill>
            <a:schemeClr val="bg2"/>
          </a:solidFill>
          <a:latin typeface="+mn-lt"/>
          <a:ea typeface="Geneva" charset="0"/>
          <a:cs typeface="Geneva"/>
        </a:defRPr>
      </a:lvl4pPr>
      <a:lvl5pPr marL="1541463" indent="-152400" algn="l" rtl="0" eaLnBrk="0" fontAlgn="base" hangingPunct="0">
        <a:spcBef>
          <a:spcPct val="20000"/>
        </a:spcBef>
        <a:spcAft>
          <a:spcPct val="0"/>
        </a:spcAft>
        <a:buClr>
          <a:srgbClr val="00B0DA"/>
        </a:buClr>
        <a:buSzPct val="90000"/>
        <a:buFont typeface="Wingdings" pitchFamily="2" charset="2"/>
        <a:buChar char="§"/>
        <a:defRPr sz="1400" kern="1200">
          <a:solidFill>
            <a:schemeClr val="bg2"/>
          </a:solidFill>
          <a:latin typeface="+mn-lt"/>
          <a:ea typeface="Geneva" charset="0"/>
          <a:cs typeface="Geneva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460375" y="1420813"/>
            <a:ext cx="6821488" cy="1765300"/>
          </a:xfrm>
        </p:spPr>
        <p:txBody>
          <a:bodyPr/>
          <a:lstStyle/>
          <a:p>
            <a:r>
              <a:rPr lang="en-US" smtClean="0">
                <a:latin typeface="Helv"/>
                <a:ea typeface="Geneva"/>
                <a:cs typeface="Arial" charset="0"/>
              </a:rPr>
              <a:t>"Способы минимизации затрат на внедрение и сопровождение ECM систем"</a:t>
            </a:r>
          </a:p>
        </p:txBody>
      </p:sp>
      <p:sp>
        <p:nvSpPr>
          <p:cNvPr id="10242" name="Subtitle 1"/>
          <p:cNvSpPr>
            <a:spLocks noGrp="1"/>
          </p:cNvSpPr>
          <p:nvPr>
            <p:ph type="subTitle" idx="1"/>
          </p:nvPr>
        </p:nvSpPr>
        <p:spPr>
          <a:xfrm>
            <a:off x="511175" y="3297238"/>
            <a:ext cx="4787900" cy="831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sz="1800" smtClean="0">
                <a:latin typeface="Arial" charset="0"/>
                <a:ea typeface="Geneva"/>
                <a:cs typeface="Arial" charset="0"/>
              </a:rPr>
              <a:t>Business Discussion</a:t>
            </a:r>
          </a:p>
          <a:p>
            <a:pPr>
              <a:lnSpc>
                <a:spcPct val="80000"/>
              </a:lnSpc>
            </a:pPr>
            <a:endParaRPr sz="1800" smtClean="0">
              <a:latin typeface="Arial" charset="0"/>
              <a:ea typeface="Geneva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800" smtClean="0">
                <a:latin typeface="Arial" charset="0"/>
                <a:ea typeface="Geneva"/>
                <a:cs typeface="Arial" charset="0"/>
              </a:rPr>
              <a:t>Дмитрий Лактионов</a:t>
            </a:r>
            <a:endParaRPr sz="1800" smtClean="0">
              <a:latin typeface="Arial" charset="0"/>
              <a:ea typeface="Geneva"/>
              <a:cs typeface="Arial" charset="0"/>
            </a:endParaRPr>
          </a:p>
        </p:txBody>
      </p:sp>
      <p:sp>
        <p:nvSpPr>
          <p:cNvPr id="10243" name="BainBulletsConfiguration" hidden="1"/>
          <p:cNvSpPr txBox="1">
            <a:spLocks noChangeArrowheads="1"/>
          </p:cNvSpPr>
          <p:nvPr/>
        </p:nvSpPr>
        <p:spPr bwMode="auto">
          <a:xfrm>
            <a:off x="12700" y="12700"/>
            <a:ext cx="8890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244" name="Subtitle 2"/>
          <p:cNvSpPr>
            <a:spLocks/>
          </p:cNvSpPr>
          <p:nvPr/>
        </p:nvSpPr>
        <p:spPr bwMode="auto">
          <a:xfrm>
            <a:off x="877888" y="4511675"/>
            <a:ext cx="4989512" cy="28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B0DA"/>
              </a:buClr>
              <a:buSzPct val="90000"/>
              <a:buFont typeface="Wingdings" pitchFamily="2" charset="2"/>
              <a:buNone/>
            </a:pPr>
            <a:endParaRPr lang="ru-RU" sz="24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0245" name="Subtitle 2" hidden="1"/>
          <p:cNvSpPr>
            <a:spLocks/>
          </p:cNvSpPr>
          <p:nvPr/>
        </p:nvSpPr>
        <p:spPr bwMode="auto">
          <a:xfrm>
            <a:off x="838200" y="16764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B0DA"/>
              </a:buClr>
              <a:buSzPct val="90000"/>
              <a:buFont typeface="Wingdings" pitchFamily="2" charset="2"/>
              <a:buNone/>
            </a:pPr>
            <a:r>
              <a:rPr lang="en-US" sz="2400">
                <a:solidFill>
                  <a:schemeClr val="bg2"/>
                </a:solidFill>
                <a:latin typeface="Calibri" pitchFamily="34" charset="0"/>
              </a:rPr>
              <a:t>Enterprise Content Management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0225"/>
          </a:xfrm>
        </p:spPr>
        <p:txBody>
          <a:bodyPr/>
          <a:lstStyle/>
          <a:p>
            <a:r>
              <a:rPr lang="ru-RU" sz="2800" b="1" smtClean="0">
                <a:ea typeface="Geneva"/>
                <a:cs typeface="Arial" charset="0"/>
              </a:rPr>
              <a:t>Как сэкономить? </a:t>
            </a:r>
            <a:endParaRPr lang="en-US" sz="2800" b="1" smtClean="0">
              <a:ea typeface="Geneva"/>
              <a:cs typeface="Arial" charset="0"/>
            </a:endParaRPr>
          </a:p>
        </p:txBody>
      </p:sp>
      <p:pic>
        <p:nvPicPr>
          <p:cNvPr id="11271" name="Picture 7" descr="dbi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4275" y="2308225"/>
            <a:ext cx="29241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3"/>
          <p:cNvSpPr>
            <a:spLocks/>
          </p:cNvSpPr>
          <p:nvPr/>
        </p:nvSpPr>
        <p:spPr bwMode="auto">
          <a:xfrm>
            <a:off x="563563" y="1620838"/>
            <a:ext cx="8229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8" rIns="91435" bIns="45718"/>
          <a:lstStyle/>
          <a:p>
            <a:pPr eaLnBrk="0" hangingPunct="0"/>
            <a:r>
              <a:rPr lang="ru-RU" sz="2000" b="1" u="sng">
                <a:latin typeface="Calibri" pitchFamily="34" charset="0"/>
                <a:ea typeface="Geneva"/>
                <a:cs typeface="Geneva"/>
              </a:rPr>
              <a:t>Способ №1</a:t>
            </a:r>
            <a:r>
              <a:rPr lang="ru-RU" sz="2400" b="1">
                <a:latin typeface="Calibri" pitchFamily="34" charset="0"/>
                <a:ea typeface="Geneva"/>
                <a:cs typeface="Geneva"/>
              </a:rPr>
              <a:t> </a:t>
            </a:r>
            <a:endParaRPr lang="en-US" sz="2400" b="1">
              <a:latin typeface="Calibri" pitchFamily="34" charset="0"/>
              <a:ea typeface="Geneva"/>
              <a:cs typeface="Geneva"/>
            </a:endParaRPr>
          </a:p>
        </p:txBody>
      </p:sp>
      <p:sp>
        <p:nvSpPr>
          <p:cNvPr id="11273" name="Title 3"/>
          <p:cNvSpPr>
            <a:spLocks/>
          </p:cNvSpPr>
          <p:nvPr/>
        </p:nvSpPr>
        <p:spPr bwMode="auto">
          <a:xfrm>
            <a:off x="4437063" y="2335213"/>
            <a:ext cx="4706937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8" rIns="91435" bIns="45718"/>
          <a:lstStyle/>
          <a:p>
            <a:pPr eaLnBrk="0" hangingPunct="0">
              <a:buFontTx/>
              <a:buChar char="•"/>
            </a:pPr>
            <a:r>
              <a:rPr lang="ru-RU" sz="2000" b="1">
                <a:latin typeface="Calibri" pitchFamily="34" charset="0"/>
                <a:ea typeface="Geneva"/>
                <a:cs typeface="Geneva"/>
              </a:rPr>
              <a:t>Принимаем решение на основании</a:t>
            </a:r>
            <a:br>
              <a:rPr lang="ru-RU" sz="2000" b="1">
                <a:latin typeface="Calibri" pitchFamily="34" charset="0"/>
                <a:ea typeface="Geneva"/>
                <a:cs typeface="Geneva"/>
              </a:rPr>
            </a:br>
            <a:r>
              <a:rPr lang="ru-RU" sz="2000" b="1">
                <a:latin typeface="Calibri" pitchFamily="34" charset="0"/>
                <a:ea typeface="Geneva"/>
                <a:cs typeface="Geneva"/>
              </a:rPr>
              <a:t/>
            </a:r>
            <a:br>
              <a:rPr lang="ru-RU" sz="2000" b="1">
                <a:latin typeface="Calibri" pitchFamily="34" charset="0"/>
                <a:ea typeface="Geneva"/>
                <a:cs typeface="Geneva"/>
              </a:rPr>
            </a:br>
            <a:r>
              <a:rPr lang="ru-RU" sz="2000" b="1">
                <a:latin typeface="Calibri" pitchFamily="34" charset="0"/>
                <a:ea typeface="Geneva"/>
                <a:cs typeface="Geneva"/>
              </a:rPr>
              <a:t>Оценки </a:t>
            </a:r>
            <a:r>
              <a:rPr lang="en-US" sz="2000" b="1">
                <a:latin typeface="Calibri" pitchFamily="34" charset="0"/>
                <a:ea typeface="Geneva"/>
                <a:cs typeface="Geneva"/>
              </a:rPr>
              <a:t>ROI</a:t>
            </a:r>
            <a:r>
              <a:rPr lang="ru-RU" sz="2000" b="1">
                <a:latin typeface="Calibri" pitchFamily="34" charset="0"/>
                <a:ea typeface="Geneva"/>
                <a:cs typeface="Geneva"/>
              </a:rPr>
              <a:t/>
            </a:r>
            <a:br>
              <a:rPr lang="ru-RU" sz="2000" b="1">
                <a:latin typeface="Calibri" pitchFamily="34" charset="0"/>
                <a:ea typeface="Geneva"/>
                <a:cs typeface="Geneva"/>
              </a:rPr>
            </a:br>
            <a:r>
              <a:rPr lang="ru-RU" sz="2000" b="1">
                <a:latin typeface="Calibri" pitchFamily="34" charset="0"/>
                <a:ea typeface="Geneva"/>
                <a:cs typeface="Geneva"/>
              </a:rPr>
              <a:t>ТСО </a:t>
            </a:r>
            <a:r>
              <a:rPr lang="en-US" sz="2000" b="1">
                <a:latin typeface="Calibri" pitchFamily="34" charset="0"/>
                <a:ea typeface="Geneva"/>
                <a:cs typeface="Geneva"/>
              </a:rPr>
              <a:t>vs</a:t>
            </a:r>
            <a:r>
              <a:rPr lang="ru-RU" sz="2000" b="1">
                <a:latin typeface="Calibri" pitchFamily="34" charset="0"/>
                <a:ea typeface="Geneva"/>
                <a:cs typeface="Geneva"/>
              </a:rPr>
              <a:t> получаемых выгод</a:t>
            </a:r>
            <a:r>
              <a:rPr lang="en-US" sz="2000" b="1">
                <a:latin typeface="Calibri" pitchFamily="34" charset="0"/>
                <a:ea typeface="Geneva"/>
                <a:cs typeface="Geneva"/>
              </a:rPr>
              <a:t/>
            </a:r>
            <a:br>
              <a:rPr lang="en-US" sz="2000" b="1">
                <a:latin typeface="Calibri" pitchFamily="34" charset="0"/>
                <a:ea typeface="Geneva"/>
                <a:cs typeface="Geneva"/>
              </a:rPr>
            </a:br>
            <a:r>
              <a:rPr lang="ru-RU" sz="2000" b="1">
                <a:latin typeface="Calibri" pitchFamily="34" charset="0"/>
                <a:ea typeface="Geneva"/>
                <a:cs typeface="Geneva"/>
              </a:rPr>
              <a:t>Стратегии развития</a:t>
            </a:r>
            <a:r>
              <a:rPr lang="ru-RU" sz="2400" b="1">
                <a:latin typeface="Calibri" pitchFamily="34" charset="0"/>
                <a:ea typeface="Geneva"/>
                <a:cs typeface="Geneva"/>
              </a:rPr>
              <a:t> </a:t>
            </a:r>
            <a:endParaRPr lang="en-US" sz="2400" b="1">
              <a:latin typeface="Calibri" pitchFamily="34" charset="0"/>
              <a:ea typeface="Geneva"/>
              <a:cs typeface="Gene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3"/>
          <p:cNvSpPr>
            <a:spLocks/>
          </p:cNvSpPr>
          <p:nvPr/>
        </p:nvSpPr>
        <p:spPr bwMode="auto">
          <a:xfrm>
            <a:off x="368300" y="781050"/>
            <a:ext cx="8229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8" rIns="91435" bIns="45718"/>
          <a:lstStyle/>
          <a:p>
            <a:pPr eaLnBrk="0" hangingPunct="0"/>
            <a:r>
              <a:rPr lang="ru-RU" sz="2000" b="1" u="sng">
                <a:ea typeface="Geneva"/>
                <a:cs typeface="Geneva"/>
              </a:rPr>
              <a:t>Способ №</a:t>
            </a:r>
            <a:r>
              <a:rPr lang="en-US" sz="2000" b="1" u="sng">
                <a:ea typeface="Geneva"/>
                <a:cs typeface="Geneva"/>
              </a:rPr>
              <a:t> 2</a:t>
            </a:r>
            <a:r>
              <a:rPr lang="ru-RU" sz="2000" b="1" u="sng">
                <a:ea typeface="Geneva"/>
                <a:cs typeface="Geneva"/>
              </a:rPr>
              <a:t/>
            </a:r>
            <a:br>
              <a:rPr lang="ru-RU" sz="2000" b="1" u="sng">
                <a:ea typeface="Geneva"/>
                <a:cs typeface="Geneva"/>
              </a:rPr>
            </a:br>
            <a:r>
              <a:rPr lang="ru-RU" sz="2000" b="1">
                <a:ea typeface="Geneva"/>
                <a:cs typeface="Geneva"/>
              </a:rPr>
              <a:t>Готовые «коробочные» решения</a:t>
            </a:r>
            <a:r>
              <a:rPr lang="en-US" sz="2000" b="1">
                <a:ea typeface="Geneva"/>
                <a:cs typeface="Geneva"/>
              </a:rPr>
              <a:t> </a:t>
            </a:r>
            <a:r>
              <a:rPr lang="ru-RU" sz="2000" b="1">
                <a:ea typeface="Geneva"/>
                <a:cs typeface="Geneva"/>
              </a:rPr>
              <a:t>на базе платфомы </a:t>
            </a:r>
            <a:r>
              <a:rPr lang="en-US" sz="2000" b="1">
                <a:ea typeface="Geneva"/>
                <a:cs typeface="Geneva"/>
              </a:rPr>
              <a:t>IBM ECM </a:t>
            </a:r>
            <a:r>
              <a:rPr lang="ru-RU" sz="2000" b="1">
                <a:ea typeface="Geneva"/>
                <a:cs typeface="Geneva"/>
              </a:rPr>
              <a:t> </a:t>
            </a:r>
            <a:endParaRPr lang="en-US" sz="2000" b="1">
              <a:ea typeface="Geneva"/>
              <a:cs typeface="Geneva"/>
            </a:endParaRPr>
          </a:p>
        </p:txBody>
      </p:sp>
      <p:sp>
        <p:nvSpPr>
          <p:cNvPr id="22533" name="Title 3"/>
          <p:cNvSpPr>
            <a:spLocks/>
          </p:cNvSpPr>
          <p:nvPr/>
        </p:nvSpPr>
        <p:spPr bwMode="auto">
          <a:xfrm>
            <a:off x="4635500" y="1774825"/>
            <a:ext cx="423068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8" rIns="91435" bIns="45718"/>
          <a:lstStyle/>
          <a:p>
            <a:pPr eaLnBrk="0" hangingPunct="0">
              <a:buFontTx/>
              <a:buChar char="•"/>
            </a:pPr>
            <a:r>
              <a:rPr lang="ru-RU" sz="2000" b="1">
                <a:latin typeface="Calibri" pitchFamily="34" charset="0"/>
                <a:ea typeface="Geneva"/>
                <a:cs typeface="Geneva"/>
              </a:rPr>
              <a:t>Обратить внимание на:</a:t>
            </a:r>
            <a:br>
              <a:rPr lang="ru-RU" sz="2000" b="1">
                <a:latin typeface="Calibri" pitchFamily="34" charset="0"/>
                <a:ea typeface="Geneva"/>
                <a:cs typeface="Geneva"/>
              </a:rPr>
            </a:br>
            <a:r>
              <a:rPr lang="ru-RU" sz="2000" b="1">
                <a:latin typeface="Calibri" pitchFamily="34" charset="0"/>
                <a:ea typeface="Geneva"/>
                <a:cs typeface="Geneva"/>
              </a:rPr>
              <a:t/>
            </a:r>
            <a:br>
              <a:rPr lang="ru-RU" sz="2000" b="1">
                <a:latin typeface="Calibri" pitchFamily="34" charset="0"/>
                <a:ea typeface="Geneva"/>
                <a:cs typeface="Geneva"/>
              </a:rPr>
            </a:br>
            <a:r>
              <a:rPr lang="ru-RU" b="1">
                <a:latin typeface="Calibri" pitchFamily="34" charset="0"/>
                <a:ea typeface="Geneva"/>
                <a:cs typeface="Geneva"/>
              </a:rPr>
              <a:t>Масштабы и целесообразность доработки</a:t>
            </a:r>
            <a:r>
              <a:rPr lang="en-US" b="1">
                <a:latin typeface="Calibri" pitchFamily="34" charset="0"/>
                <a:ea typeface="Geneva"/>
                <a:cs typeface="Geneva"/>
              </a:rPr>
              <a:t/>
            </a:r>
            <a:br>
              <a:rPr lang="en-US" b="1">
                <a:latin typeface="Calibri" pitchFamily="34" charset="0"/>
                <a:ea typeface="Geneva"/>
                <a:cs typeface="Geneva"/>
              </a:rPr>
            </a:br>
            <a:r>
              <a:rPr lang="ru-RU" b="1">
                <a:latin typeface="Calibri" pitchFamily="34" charset="0"/>
                <a:ea typeface="Geneva"/>
                <a:cs typeface="Geneva"/>
              </a:rPr>
              <a:t>Наличие ограничений на дальнейшее развитие</a:t>
            </a:r>
            <a:br>
              <a:rPr lang="ru-RU" b="1">
                <a:latin typeface="Calibri" pitchFamily="34" charset="0"/>
                <a:ea typeface="Geneva"/>
                <a:cs typeface="Geneva"/>
              </a:rPr>
            </a:br>
            <a:r>
              <a:rPr lang="ru-RU" b="1">
                <a:latin typeface="Calibri" pitchFamily="34" charset="0"/>
                <a:ea typeface="Geneva"/>
                <a:cs typeface="Geneva"/>
              </a:rPr>
              <a:t>Стоимость сопровождения</a:t>
            </a:r>
            <a:r>
              <a:rPr lang="ru-RU" sz="2000" b="1">
                <a:latin typeface="Calibri" pitchFamily="34" charset="0"/>
                <a:ea typeface="Geneva"/>
                <a:cs typeface="Geneva"/>
              </a:rPr>
              <a:t> </a:t>
            </a:r>
            <a:endParaRPr lang="en-US" sz="2000" b="1">
              <a:latin typeface="Calibri" pitchFamily="34" charset="0"/>
              <a:ea typeface="Geneva"/>
              <a:cs typeface="Geneva"/>
            </a:endParaRPr>
          </a:p>
        </p:txBody>
      </p:sp>
      <p:pic>
        <p:nvPicPr>
          <p:cNvPr id="13315" name="Picture 7" descr="Gift-box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8" y="2065338"/>
            <a:ext cx="43815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smtClean="0">
                <a:latin typeface="Arial" charset="0"/>
                <a:ea typeface="Geneva"/>
                <a:cs typeface="Arial" charset="0"/>
              </a:rPr>
              <a:t>Примеры на базе технологии электронных архивов </a:t>
            </a:r>
          </a:p>
        </p:txBody>
      </p:sp>
      <p:graphicFrame>
        <p:nvGraphicFramePr>
          <p:cNvPr id="25612" name="Group 12"/>
          <p:cNvGraphicFramePr>
            <a:graphicFrameLocks noGrp="1"/>
          </p:cNvGraphicFramePr>
          <p:nvPr>
            <p:ph idx="1"/>
          </p:nvPr>
        </p:nvGraphicFramePr>
        <p:xfrm>
          <a:off x="336550" y="1079500"/>
          <a:ext cx="8658225" cy="5240338"/>
        </p:xfrm>
        <a:graphic>
          <a:graphicData uri="http://schemas.openxmlformats.org/drawingml/2006/table">
            <a:tbl>
              <a:tblPr/>
              <a:tblGrid>
                <a:gridCol w="4337050"/>
                <a:gridCol w="4321175"/>
              </a:tblGrid>
              <a:tr h="5240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868686"/>
                          </a:solidFill>
                          <a:effectLst/>
                          <a:latin typeface="Arial" charset="0"/>
                          <a:ea typeface="Geneva"/>
                          <a:cs typeface="Geneva"/>
                        </a:rPr>
                        <a:t>Финансовый сектор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68686"/>
                          </a:solidFill>
                          <a:effectLst/>
                          <a:latin typeface="Arial" charset="0"/>
                          <a:ea typeface="Geneva"/>
                          <a:cs typeface="Geneva"/>
                        </a:rPr>
                        <a:t>Архив клиентских досье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68686"/>
                          </a:solidFill>
                          <a:effectLst/>
                          <a:latin typeface="Arial" charset="0"/>
                          <a:ea typeface="Geneva"/>
                          <a:cs typeface="Geneva"/>
                        </a:rPr>
                        <a:t>Архив документов банка в соответствии с инструкциями ЦБ 2346У и 397П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68686"/>
                          </a:solidFill>
                          <a:effectLst/>
                          <a:latin typeface="Arial" charset="0"/>
                          <a:ea typeface="Geneva"/>
                          <a:cs typeface="Geneva"/>
                        </a:rPr>
                        <a:t>Архив отчетов информационных систем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68686"/>
                          </a:solidFill>
                          <a:effectLst/>
                          <a:latin typeface="Arial" charset="0"/>
                          <a:ea typeface="Geneva"/>
                          <a:cs typeface="Geneva"/>
                        </a:rPr>
                        <a:t>Архивы фотографических данных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868686"/>
                          </a:solidFill>
                          <a:effectLst/>
                          <a:latin typeface="Arial" charset="0"/>
                          <a:ea typeface="Geneva"/>
                          <a:cs typeface="Geneva"/>
                        </a:rPr>
                        <a:t>Индустриальный сектор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68686"/>
                          </a:solidFill>
                          <a:effectLst/>
                          <a:latin typeface="Arial" charset="0"/>
                          <a:ea typeface="Geneva"/>
                          <a:cs typeface="Geneva"/>
                        </a:rPr>
                        <a:t>Архивы нормативной, проектной и эксплуатационной документации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868686"/>
                          </a:solidFill>
                          <a:effectLst/>
                          <a:latin typeface="Arial" charset="0"/>
                          <a:ea typeface="Geneva"/>
                          <a:cs typeface="Geneva"/>
                        </a:rPr>
                        <a:t>Госсектор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68686"/>
                          </a:solidFill>
                          <a:effectLst/>
                          <a:latin typeface="Arial" charset="0"/>
                          <a:ea typeface="Geneva"/>
                          <a:cs typeface="Geneva"/>
                        </a:rPr>
                        <a:t>Библиотеки и Ведомственные Архивы + управление бумажным хранилищем</a:t>
                      </a:r>
                      <a:endParaRPr kumimoji="0" lang="ru-RU" sz="1600" b="1" i="0" u="sng" strike="noStrike" cap="none" normalizeH="0" baseline="0" smtClean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Arial" charset="0"/>
                        <a:ea typeface="Geneva"/>
                        <a:cs typeface="Geneva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868686"/>
                          </a:solidFill>
                          <a:effectLst/>
                          <a:latin typeface="Arial" charset="0"/>
                          <a:ea typeface="Geneva"/>
                          <a:cs typeface="Geneva"/>
                        </a:rPr>
                        <a:t>Универсальные решения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68686"/>
                          </a:solidFill>
                          <a:effectLst/>
                          <a:latin typeface="Arial" charset="0"/>
                          <a:ea typeface="Geneva"/>
                          <a:cs typeface="Geneva"/>
                        </a:rPr>
                        <a:t>Единое хранилище документов в масштабах предприятия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68686"/>
                          </a:solidFill>
                          <a:effectLst/>
                          <a:latin typeface="Arial" charset="0"/>
                          <a:ea typeface="Geneva"/>
                          <a:cs typeface="Geneva"/>
                        </a:rPr>
                        <a:t>Архив первичной финансовой документации и его интеграция с учетными системами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68686"/>
                          </a:solidFill>
                          <a:effectLst/>
                          <a:latin typeface="Arial" charset="0"/>
                          <a:ea typeface="Geneva"/>
                          <a:cs typeface="Geneva"/>
                        </a:rPr>
                        <a:t>(SAP, OeBS, 1C,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68686"/>
                          </a:solidFill>
                          <a:effectLst/>
                          <a:latin typeface="Arial" charset="0"/>
                          <a:ea typeface="Geneva"/>
                          <a:cs typeface="Geneva"/>
                        </a:rPr>
                        <a:t>Галактика и т.п.)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68686"/>
                          </a:solidFill>
                          <a:effectLst/>
                          <a:latin typeface="Arial" charset="0"/>
                          <a:ea typeface="Geneva"/>
                          <a:cs typeface="Geneva"/>
                        </a:rPr>
                        <a:t>Базы знаний, справочники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68686"/>
                          </a:solidFill>
                          <a:effectLst/>
                          <a:latin typeface="Arial" charset="0"/>
                          <a:ea typeface="Geneva"/>
                          <a:cs typeface="Geneva"/>
                        </a:rPr>
                        <a:t>Разгрузка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68686"/>
                          </a:solidFill>
                          <a:effectLst/>
                          <a:latin typeface="Arial" charset="0"/>
                          <a:ea typeface="Geneva"/>
                          <a:cs typeface="Geneva"/>
                        </a:rPr>
                        <a:t>SAP, Lotus/Exchange, Sharepoint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68686"/>
                          </a:solidFill>
                          <a:effectLst/>
                          <a:latin typeface="Arial" charset="0"/>
                          <a:ea typeface="Geneva"/>
                          <a:cs typeface="Geneva"/>
                        </a:rPr>
                        <a:t>от «тяжелого» контента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68686"/>
                          </a:solidFill>
                          <a:effectLst/>
                          <a:latin typeface="Arial" charset="0"/>
                          <a:ea typeface="Geneva"/>
                          <a:cs typeface="Geneva"/>
                        </a:rPr>
                        <a:t>Архив Электронных личных дел + интеграция с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68686"/>
                          </a:solidFill>
                          <a:effectLst/>
                          <a:latin typeface="Arial" charset="0"/>
                          <a:ea typeface="Geneva"/>
                          <a:cs typeface="Geneva"/>
                        </a:rPr>
                        <a:t>HR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68686"/>
                          </a:solidFill>
                          <a:effectLst/>
                          <a:latin typeface="Arial" charset="0"/>
                          <a:ea typeface="Geneva"/>
                          <a:cs typeface="Geneva"/>
                        </a:rPr>
                        <a:t>системами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68686"/>
                          </a:solidFill>
                          <a:effectLst/>
                          <a:latin typeface="Arial" charset="0"/>
                          <a:ea typeface="Geneva"/>
                          <a:cs typeface="Geneva"/>
                        </a:rPr>
                        <a:t>Хранилище дистрибутивов ИС, старых версий и исторических данных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68686"/>
                          </a:solidFill>
                          <a:effectLst/>
                          <a:latin typeface="Arial" charset="0"/>
                          <a:ea typeface="Geneva"/>
                          <a:cs typeface="Geneva"/>
                        </a:rPr>
                        <a:t>Решения по сканированию и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68686"/>
                          </a:solidFill>
                          <a:effectLst/>
                          <a:latin typeface="Arial" charset="0"/>
                          <a:ea typeface="Geneva"/>
                          <a:cs typeface="Geneva"/>
                        </a:rPr>
                        <a:t>OCR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68686"/>
                          </a:solidFill>
                          <a:effectLst/>
                          <a:latin typeface="Arial" charset="0"/>
                          <a:ea typeface="Geneva"/>
                          <a:cs typeface="Geneva"/>
                        </a:rPr>
                        <a:t> бумажных документов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647700"/>
            <a:ext cx="8245475" cy="498475"/>
          </a:xfrm>
        </p:spPr>
        <p:txBody>
          <a:bodyPr/>
          <a:lstStyle/>
          <a:p>
            <a:r>
              <a:rPr lang="ru-RU" sz="1600" b="1" smtClean="0">
                <a:latin typeface="Arial" charset="0"/>
                <a:ea typeface="Geneva"/>
                <a:cs typeface="Arial" charset="0"/>
              </a:rPr>
              <a:t>Некоторые примеры по работе с регламентами и процессами</a:t>
            </a:r>
            <a:r>
              <a:rPr lang="ru-RU" sz="1600" smtClean="0">
                <a:latin typeface="Arial" charset="0"/>
                <a:ea typeface="Geneva"/>
                <a:cs typeface="Arial" charset="0"/>
              </a:rPr>
              <a:t> </a:t>
            </a:r>
          </a:p>
        </p:txBody>
      </p:sp>
      <p:graphicFrame>
        <p:nvGraphicFramePr>
          <p:cNvPr id="26627" name="Group 3"/>
          <p:cNvGraphicFramePr>
            <a:graphicFrameLocks noGrp="1"/>
          </p:cNvGraphicFramePr>
          <p:nvPr>
            <p:ph idx="1"/>
          </p:nvPr>
        </p:nvGraphicFramePr>
        <p:xfrm>
          <a:off x="285750" y="1085850"/>
          <a:ext cx="8658225" cy="5616575"/>
        </p:xfrm>
        <a:graphic>
          <a:graphicData uri="http://schemas.openxmlformats.org/drawingml/2006/table">
            <a:tbl>
              <a:tblPr/>
              <a:tblGrid>
                <a:gridCol w="4337050"/>
                <a:gridCol w="4321175"/>
              </a:tblGrid>
              <a:tr h="5616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868686"/>
                          </a:solidFill>
                          <a:effectLst/>
                          <a:latin typeface="Arial" charset="0"/>
                          <a:ea typeface="Geneva"/>
                          <a:cs typeface="Geneva"/>
                        </a:rPr>
                        <a:t>Финансовый сектор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68686"/>
                          </a:solidFill>
                          <a:effectLst/>
                          <a:latin typeface="Arial" charset="0"/>
                          <a:ea typeface="Geneva"/>
                          <a:cs typeface="Geneva"/>
                        </a:rPr>
                        <a:t>Кредитный конвейер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68686"/>
                          </a:solidFill>
                          <a:effectLst/>
                          <a:latin typeface="Arial" charset="0"/>
                          <a:ea typeface="Geneva"/>
                          <a:cs typeface="Geneva"/>
                        </a:rPr>
                        <a:t>Страховые случаи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68686"/>
                          </a:solidFill>
                          <a:effectLst/>
                          <a:latin typeface="Arial" charset="0"/>
                          <a:ea typeface="Geneva"/>
                          <a:cs typeface="Geneva"/>
                        </a:rPr>
                        <a:t>Работа с претензиями и т.п.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1400" b="1" i="0" u="sng" strike="noStrike" cap="none" normalizeH="0" baseline="0" smtClean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Arial" charset="0"/>
                        <a:ea typeface="Geneva"/>
                        <a:cs typeface="Geneva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868686"/>
                          </a:solidFill>
                          <a:effectLst/>
                          <a:latin typeface="Arial" charset="0"/>
                          <a:ea typeface="Geneva"/>
                          <a:cs typeface="Geneva"/>
                        </a:rPr>
                        <a:t>Индустриальный сектор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68686"/>
                          </a:solidFill>
                          <a:effectLst/>
                          <a:latin typeface="Arial" charset="0"/>
                          <a:ea typeface="Geneva"/>
                          <a:cs typeface="Geneva"/>
                        </a:rPr>
                        <a:t>Управление ремонтами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68686"/>
                          </a:solidFill>
                          <a:effectLst/>
                          <a:latin typeface="Arial" charset="0"/>
                          <a:ea typeface="Geneva"/>
                          <a:cs typeface="Geneva"/>
                        </a:rPr>
                        <a:t>Взаимодействие с подрядчиками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1400" b="1" i="0" u="sng" strike="noStrike" cap="none" normalizeH="0" baseline="0" smtClean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Arial" charset="0"/>
                        <a:ea typeface="Geneva"/>
                        <a:cs typeface="Geneva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868686"/>
                          </a:solidFill>
                          <a:effectLst/>
                          <a:latin typeface="Arial" charset="0"/>
                          <a:ea typeface="Geneva"/>
                          <a:cs typeface="Geneva"/>
                        </a:rPr>
                        <a:t>Госсектор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68686"/>
                          </a:solidFill>
                          <a:effectLst/>
                          <a:latin typeface="Arial" charset="0"/>
                          <a:ea typeface="Geneva"/>
                          <a:cs typeface="Geneva"/>
                        </a:rPr>
                        <a:t>Судопроизводство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68686"/>
                          </a:solidFill>
                          <a:effectLst/>
                          <a:latin typeface="Arial" charset="0"/>
                          <a:ea typeface="Geneva"/>
                          <a:cs typeface="Geneva"/>
                        </a:rPr>
                        <a:t>Работа с обращениями граждан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68686"/>
                          </a:solidFill>
                          <a:effectLst/>
                          <a:latin typeface="Arial" charset="0"/>
                          <a:ea typeface="Geneva"/>
                          <a:cs typeface="Geneva"/>
                        </a:rPr>
                        <a:t>Госуслуги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68686"/>
                          </a:solidFill>
                          <a:effectLst/>
                          <a:latin typeface="Arial" charset="0"/>
                          <a:ea typeface="Geneva"/>
                          <a:cs typeface="Geneva"/>
                        </a:rPr>
                        <a:t>Межведомственное взаимодействие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1400" b="1" i="0" u="sng" strike="noStrike" cap="none" normalizeH="0" baseline="0" smtClean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Arial" charset="0"/>
                        <a:ea typeface="Geneva"/>
                        <a:cs typeface="Geneva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868686"/>
                          </a:solidFill>
                          <a:effectLst/>
                          <a:latin typeface="Arial" charset="0"/>
                          <a:ea typeface="Geneva"/>
                          <a:cs typeface="Geneva"/>
                        </a:rPr>
                        <a:t>Ритейл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68686"/>
                          </a:solidFill>
                          <a:effectLst/>
                          <a:latin typeface="Arial" charset="0"/>
                          <a:ea typeface="Geneva"/>
                          <a:cs typeface="Geneva"/>
                        </a:rPr>
                        <a:t>Автоматизация сбора отчетности по торговым точкам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68686"/>
                          </a:solidFill>
                          <a:effectLst/>
                          <a:latin typeface="Arial" charset="0"/>
                          <a:ea typeface="Geneva"/>
                          <a:cs typeface="Geneva"/>
                        </a:rPr>
                        <a:t>Аудит торговых точек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400" b="1" i="0" u="sng" strike="noStrike" cap="none" normalizeH="0" baseline="0" smtClean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Arial" charset="0"/>
                        <a:ea typeface="Geneva"/>
                        <a:cs typeface="Geneva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868686"/>
                          </a:solidFill>
                          <a:effectLst/>
                          <a:latin typeface="Arial" charset="0"/>
                          <a:ea typeface="Geneva"/>
                          <a:cs typeface="Geneva"/>
                        </a:rPr>
                        <a:t>Универсальные решения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68686"/>
                          </a:solidFill>
                          <a:effectLst/>
                          <a:latin typeface="Arial" charset="0"/>
                          <a:ea typeface="Geneva"/>
                          <a:cs typeface="Geneva"/>
                        </a:rPr>
                        <a:t>Документооборот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68686"/>
                          </a:solidFill>
                          <a:effectLst/>
                          <a:latin typeface="Arial" charset="0"/>
                          <a:ea typeface="Geneva"/>
                          <a:cs typeface="Geneva"/>
                        </a:rPr>
                        <a:t>Автоматизация внутренних процедур и регламентов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Arial" charset="0"/>
                        <a:ea typeface="Geneva"/>
                        <a:cs typeface="Geneva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68686"/>
                          </a:solidFill>
                          <a:effectLst/>
                          <a:latin typeface="Arial" charset="0"/>
                          <a:ea typeface="Geneva"/>
                          <a:cs typeface="Geneva"/>
                        </a:rPr>
                        <a:t>Автоматизация деятельности департаментов закупок (тендеров) + дальнейшее документарное сопровождение реализации контрактов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68686"/>
                          </a:solidFill>
                          <a:effectLst/>
                          <a:latin typeface="Arial" charset="0"/>
                          <a:ea typeface="Geneva"/>
                          <a:cs typeface="Geneva"/>
                        </a:rPr>
                        <a:t>Сквозная автоматизация от фронт- до бэк-офиса компаний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Arial" charset="0"/>
                        <a:ea typeface="Geneva"/>
                        <a:cs typeface="Geneva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Arial" charset="0"/>
                        <a:ea typeface="Geneva"/>
                        <a:cs typeface="Geneva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Arial" charset="0"/>
                        <a:ea typeface="Geneva"/>
                        <a:cs typeface="Geneva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/>
          <p:cNvSpPr>
            <a:spLocks/>
          </p:cNvSpPr>
          <p:nvPr/>
        </p:nvSpPr>
        <p:spPr bwMode="auto">
          <a:xfrm>
            <a:off x="368300" y="781050"/>
            <a:ext cx="8229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8" rIns="91435" bIns="45718"/>
          <a:lstStyle/>
          <a:p>
            <a:pPr eaLnBrk="0" hangingPunct="0"/>
            <a:r>
              <a:rPr lang="ru-RU" sz="2000" b="1" u="sng">
                <a:latin typeface="Calibri" pitchFamily="34" charset="0"/>
                <a:ea typeface="Geneva"/>
                <a:cs typeface="Geneva"/>
              </a:rPr>
              <a:t>Способ №</a:t>
            </a:r>
            <a:r>
              <a:rPr lang="en-US" sz="2000" b="1" u="sng">
                <a:latin typeface="Calibri" pitchFamily="34" charset="0"/>
                <a:ea typeface="Geneva"/>
                <a:cs typeface="Geneva"/>
              </a:rPr>
              <a:t> </a:t>
            </a:r>
            <a:r>
              <a:rPr lang="ru-RU" sz="2000" b="1" u="sng">
                <a:latin typeface="Calibri" pitchFamily="34" charset="0"/>
                <a:ea typeface="Geneva"/>
                <a:cs typeface="Geneva"/>
              </a:rPr>
              <a:t>3</a:t>
            </a:r>
            <a:br>
              <a:rPr lang="ru-RU" sz="2000" b="1" u="sng">
                <a:latin typeface="Calibri" pitchFamily="34" charset="0"/>
                <a:ea typeface="Geneva"/>
                <a:cs typeface="Geneva"/>
              </a:rPr>
            </a:br>
            <a:r>
              <a:rPr lang="ru-RU" sz="2000" b="1">
                <a:latin typeface="Calibri" pitchFamily="34" charset="0"/>
                <a:ea typeface="Geneva"/>
                <a:cs typeface="Geneva"/>
              </a:rPr>
              <a:t>Не изобретаем «велосипед» </a:t>
            </a:r>
            <a:br>
              <a:rPr lang="ru-RU" sz="2000" b="1">
                <a:latin typeface="Calibri" pitchFamily="34" charset="0"/>
                <a:ea typeface="Geneva"/>
                <a:cs typeface="Geneva"/>
              </a:rPr>
            </a:br>
            <a:r>
              <a:rPr lang="ru-RU" sz="2000" b="1">
                <a:latin typeface="Calibri" pitchFamily="34" charset="0"/>
                <a:ea typeface="Geneva"/>
                <a:cs typeface="Geneva"/>
              </a:rPr>
              <a:t>Не ищем такой же, но без крыльев</a:t>
            </a:r>
            <a:r>
              <a:rPr lang="ru-RU" sz="2400" b="1">
                <a:latin typeface="Calibri" pitchFamily="34" charset="0"/>
                <a:ea typeface="Geneva"/>
                <a:cs typeface="Geneva"/>
              </a:rPr>
              <a:t> </a:t>
            </a:r>
            <a:endParaRPr lang="en-US" sz="2400" b="1">
              <a:latin typeface="Calibri" pitchFamily="34" charset="0"/>
              <a:ea typeface="Geneva"/>
              <a:cs typeface="Geneva"/>
            </a:endParaRPr>
          </a:p>
        </p:txBody>
      </p:sp>
      <p:sp>
        <p:nvSpPr>
          <p:cNvPr id="23555" name="Title 3"/>
          <p:cNvSpPr>
            <a:spLocks/>
          </p:cNvSpPr>
          <p:nvPr/>
        </p:nvSpPr>
        <p:spPr bwMode="auto">
          <a:xfrm>
            <a:off x="4610100" y="1774825"/>
            <a:ext cx="423068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8" rIns="91435" bIns="45718"/>
          <a:lstStyle/>
          <a:p>
            <a:pPr eaLnBrk="0" hangingPunct="0">
              <a:buFontTx/>
              <a:buChar char="•"/>
            </a:pPr>
            <a:r>
              <a:rPr lang="ru-RU" b="1">
                <a:solidFill>
                  <a:srgbClr val="FF0000"/>
                </a:solidFill>
                <a:latin typeface="Calibri" pitchFamily="34" charset="0"/>
                <a:ea typeface="Geneva"/>
                <a:cs typeface="Geneva"/>
              </a:rPr>
              <a:t>Как?</a:t>
            </a:r>
            <a:br>
              <a:rPr lang="ru-RU" b="1">
                <a:solidFill>
                  <a:srgbClr val="FF0000"/>
                </a:solidFill>
                <a:latin typeface="Calibri" pitchFamily="34" charset="0"/>
                <a:ea typeface="Geneva"/>
                <a:cs typeface="Geneva"/>
              </a:rPr>
            </a:br>
            <a:r>
              <a:rPr lang="ru-RU" b="1">
                <a:latin typeface="Calibri" pitchFamily="34" charset="0"/>
                <a:ea typeface="Geneva"/>
                <a:cs typeface="Geneva"/>
              </a:rPr>
              <a:t>Максимально использовать   штатную функциональность ЕСМ</a:t>
            </a:r>
            <a:r>
              <a:rPr lang="en-US" b="1">
                <a:latin typeface="Calibri" pitchFamily="34" charset="0"/>
                <a:ea typeface="Geneva"/>
                <a:cs typeface="Geneva"/>
              </a:rPr>
              <a:t/>
            </a:r>
            <a:br>
              <a:rPr lang="en-US" b="1">
                <a:latin typeface="Calibri" pitchFamily="34" charset="0"/>
                <a:ea typeface="Geneva"/>
                <a:cs typeface="Geneva"/>
              </a:rPr>
            </a:br>
            <a:r>
              <a:rPr lang="ru-RU" b="1">
                <a:latin typeface="Calibri" pitchFamily="34" charset="0"/>
                <a:ea typeface="Geneva"/>
                <a:cs typeface="Geneva"/>
              </a:rPr>
              <a:t>Быть готовым к реинжинирингу процессов компании</a:t>
            </a:r>
            <a:br>
              <a:rPr lang="ru-RU" b="1">
                <a:latin typeface="Calibri" pitchFamily="34" charset="0"/>
                <a:ea typeface="Geneva"/>
                <a:cs typeface="Geneva"/>
              </a:rPr>
            </a:br>
            <a:r>
              <a:rPr lang="ru-RU" b="1">
                <a:latin typeface="Calibri" pitchFamily="34" charset="0"/>
                <a:ea typeface="Geneva"/>
                <a:cs typeface="Geneva"/>
              </a:rPr>
              <a:t>Не усложняем простые задачи и доверяем пользователям</a:t>
            </a:r>
            <a:br>
              <a:rPr lang="ru-RU" b="1">
                <a:latin typeface="Calibri" pitchFamily="34" charset="0"/>
                <a:ea typeface="Geneva"/>
                <a:cs typeface="Geneva"/>
              </a:rPr>
            </a:br>
            <a:r>
              <a:rPr lang="ru-RU" b="1">
                <a:latin typeface="Calibri" pitchFamily="34" charset="0"/>
                <a:ea typeface="Geneva"/>
                <a:cs typeface="Geneva"/>
              </a:rPr>
              <a:t/>
            </a:r>
            <a:br>
              <a:rPr lang="ru-RU" b="1">
                <a:latin typeface="Calibri" pitchFamily="34" charset="0"/>
                <a:ea typeface="Geneva"/>
                <a:cs typeface="Geneva"/>
              </a:rPr>
            </a:br>
            <a:endParaRPr lang="en-US" sz="2000" b="1">
              <a:latin typeface="Calibri" pitchFamily="34" charset="0"/>
              <a:ea typeface="Geneva"/>
              <a:cs typeface="Geneva"/>
            </a:endParaRPr>
          </a:p>
        </p:txBody>
      </p:sp>
      <p:pic>
        <p:nvPicPr>
          <p:cNvPr id="16387" name="Picture 6" descr="151773_orig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9438"/>
            <a:ext cx="3990975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 descr="a212d12fd2247222df1c11b3e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6788" y="4249738"/>
            <a:ext cx="4471987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/>
          <p:cNvSpPr>
            <a:spLocks/>
          </p:cNvSpPr>
          <p:nvPr/>
        </p:nvSpPr>
        <p:spPr bwMode="auto">
          <a:xfrm>
            <a:off x="368300" y="781050"/>
            <a:ext cx="8229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8" rIns="91435" bIns="45718"/>
          <a:lstStyle/>
          <a:p>
            <a:pPr eaLnBrk="0" hangingPunct="0"/>
            <a:r>
              <a:rPr lang="ru-RU" sz="2000" b="1" u="sng">
                <a:latin typeface="Calibri" pitchFamily="34" charset="0"/>
                <a:ea typeface="Geneva"/>
                <a:cs typeface="Geneva"/>
              </a:rPr>
              <a:t>Способ №4</a:t>
            </a:r>
            <a:endParaRPr lang="en-US" sz="2000" b="1" u="sng">
              <a:latin typeface="Calibri" pitchFamily="34" charset="0"/>
              <a:ea typeface="Geneva"/>
              <a:cs typeface="Geneva"/>
            </a:endParaRPr>
          </a:p>
          <a:p>
            <a:pPr eaLnBrk="0" hangingPunct="0"/>
            <a:r>
              <a:rPr lang="en-US" sz="2000" b="1" u="sng">
                <a:latin typeface="Calibri" pitchFamily="34" charset="0"/>
                <a:ea typeface="Geneva"/>
                <a:cs typeface="Geneva"/>
              </a:rPr>
              <a:t>IBM CASE MANAGER – </a:t>
            </a:r>
            <a:r>
              <a:rPr lang="ru-RU" sz="2000" b="1" u="sng">
                <a:latin typeface="Calibri" pitchFamily="34" charset="0"/>
                <a:ea typeface="Geneva"/>
                <a:cs typeface="Geneva"/>
              </a:rPr>
              <a:t>готовый функционал</a:t>
            </a:r>
            <a:r>
              <a:rPr lang="en-US" sz="2000" b="1" u="sng">
                <a:latin typeface="Calibri" pitchFamily="34" charset="0"/>
                <a:ea typeface="Geneva"/>
                <a:cs typeface="Geneva"/>
              </a:rPr>
              <a:t> </a:t>
            </a:r>
            <a:endParaRPr lang="ru-RU" sz="2000" b="1" u="sng">
              <a:latin typeface="Calibri" pitchFamily="34" charset="0"/>
              <a:ea typeface="Geneva"/>
              <a:cs typeface="Geneva"/>
            </a:endParaRPr>
          </a:p>
        </p:txBody>
      </p:sp>
      <p:sp>
        <p:nvSpPr>
          <p:cNvPr id="24579" name="Title 3"/>
          <p:cNvSpPr>
            <a:spLocks/>
          </p:cNvSpPr>
          <p:nvPr/>
        </p:nvSpPr>
        <p:spPr bwMode="auto">
          <a:xfrm>
            <a:off x="4865688" y="1774825"/>
            <a:ext cx="39751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8" rIns="91435" bIns="45718"/>
          <a:lstStyle/>
          <a:p>
            <a:pPr eaLnBrk="0" hangingPunct="0">
              <a:buFontTx/>
              <a:buChar char="•"/>
            </a:pPr>
            <a:r>
              <a:rPr lang="ru-RU" b="1">
                <a:latin typeface="Calibri" pitchFamily="34" charset="0"/>
                <a:ea typeface="Geneva"/>
                <a:cs typeface="Geneva"/>
              </a:rPr>
              <a:t> 95% требований пользователей реализуются путем настройки</a:t>
            </a:r>
          </a:p>
          <a:p>
            <a:pPr eaLnBrk="0" hangingPunct="0">
              <a:buFontTx/>
              <a:buChar char="•"/>
            </a:pPr>
            <a:r>
              <a:rPr lang="ru-RU" b="1">
                <a:latin typeface="Calibri" pitchFamily="34" charset="0"/>
                <a:ea typeface="Geneva"/>
                <a:cs typeface="Geneva"/>
              </a:rPr>
              <a:t>разработка прилоджений занимает дни вместо месяцев</a:t>
            </a:r>
          </a:p>
          <a:p>
            <a:pPr eaLnBrk="0" hangingPunct="0">
              <a:buFontTx/>
              <a:buChar char="•"/>
            </a:pPr>
            <a:r>
              <a:rPr lang="ru-RU" b="1">
                <a:latin typeface="Calibri" pitchFamily="34" charset="0"/>
                <a:ea typeface="Geneva"/>
                <a:cs typeface="Geneva"/>
              </a:rPr>
              <a:t>встроенный движек бизнес-правил</a:t>
            </a:r>
          </a:p>
          <a:p>
            <a:pPr eaLnBrk="0" hangingPunct="0">
              <a:buFontTx/>
              <a:buChar char="•"/>
            </a:pPr>
            <a:r>
              <a:rPr lang="ru-RU" b="1">
                <a:latin typeface="Calibri" pitchFamily="34" charset="0"/>
                <a:ea typeface="Geneva"/>
                <a:cs typeface="Geneva"/>
              </a:rPr>
              <a:t>встроенная текстовая аналитика</a:t>
            </a:r>
          </a:p>
          <a:p>
            <a:pPr eaLnBrk="0" hangingPunct="0">
              <a:buFontTx/>
              <a:buChar char="•"/>
            </a:pPr>
            <a:r>
              <a:rPr lang="ru-RU" b="1">
                <a:latin typeface="Calibri" pitchFamily="34" charset="0"/>
                <a:ea typeface="Geneva"/>
                <a:cs typeface="Geneva"/>
              </a:rPr>
              <a:t>возможна простая автоматизация слабо-формализованных регламентов</a:t>
            </a:r>
            <a:br>
              <a:rPr lang="ru-RU" b="1">
                <a:latin typeface="Calibri" pitchFamily="34" charset="0"/>
                <a:ea typeface="Geneva"/>
                <a:cs typeface="Geneva"/>
              </a:rPr>
            </a:br>
            <a:endParaRPr lang="en-US" b="1">
              <a:latin typeface="Calibri" pitchFamily="34" charset="0"/>
              <a:ea typeface="Geneva"/>
              <a:cs typeface="Geneva"/>
            </a:endParaRPr>
          </a:p>
        </p:txBody>
      </p:sp>
      <p:pic>
        <p:nvPicPr>
          <p:cNvPr id="17411" name="Picture 10" descr="CaseManagerCapabilit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31950"/>
            <a:ext cx="48672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2" descr="image008_l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52850"/>
            <a:ext cx="3122613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6" descr="http://farm5.staticflickr.com/4107/5201346609_589df00c7a_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3675" y="5067300"/>
            <a:ext cx="2286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3"/>
          <p:cNvSpPr>
            <a:spLocks/>
          </p:cNvSpPr>
          <p:nvPr/>
        </p:nvSpPr>
        <p:spPr bwMode="auto">
          <a:xfrm>
            <a:off x="368300" y="781050"/>
            <a:ext cx="8229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8" rIns="91435" bIns="45718"/>
          <a:lstStyle/>
          <a:p>
            <a:pPr eaLnBrk="0" hangingPunct="0"/>
            <a:r>
              <a:rPr lang="ru-RU" sz="2000" b="1" u="sng">
                <a:latin typeface="Calibri" pitchFamily="34" charset="0"/>
                <a:ea typeface="Geneva"/>
                <a:cs typeface="Geneva"/>
              </a:rPr>
              <a:t>Способ №5</a:t>
            </a:r>
            <a:endParaRPr lang="en-US" sz="2000" b="1" u="sng">
              <a:latin typeface="Calibri" pitchFamily="34" charset="0"/>
              <a:ea typeface="Geneva"/>
              <a:cs typeface="Geneva"/>
            </a:endParaRPr>
          </a:p>
          <a:p>
            <a:pPr eaLnBrk="0" hangingPunct="0"/>
            <a:r>
              <a:rPr lang="en-US" sz="2000" b="1" u="sng">
                <a:latin typeface="Calibri" pitchFamily="34" charset="0"/>
                <a:ea typeface="Geneva"/>
                <a:cs typeface="Geneva"/>
              </a:rPr>
              <a:t>IBM CONTENT NAVIGATOR on CLOUD</a:t>
            </a:r>
            <a:endParaRPr lang="ru-RU" sz="2000" b="1" u="sng">
              <a:latin typeface="Calibri" pitchFamily="34" charset="0"/>
              <a:ea typeface="Geneva"/>
              <a:cs typeface="Geneva"/>
            </a:endParaRPr>
          </a:p>
        </p:txBody>
      </p:sp>
      <p:pic>
        <p:nvPicPr>
          <p:cNvPr id="18434" name="Picture 8" descr="4523%3Fitok%3D5dOOdhc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606550"/>
            <a:ext cx="3576638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0" descr="ANd9GcS2iQarn9d1h-b_I6YVi5SJMT2DNybX5S8fBEWdkFbJ7_GMLJeJ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75" y="4060825"/>
            <a:ext cx="3405188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2" descr="screenshot-ipad-analytic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8550" y="814388"/>
            <a:ext cx="3084513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4" descr="zqrpqTX32h7t0HolnFeUVpPo0TGlNb3FTiWWUj7_9xl3nQUL_vQE55IyfRyS90r7oIw=h9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8350" y="3798888"/>
            <a:ext cx="1584325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6" descr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1775" y="3651250"/>
            <a:ext cx="1468438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BainBulletsConfiguration" hidden="1"/>
          <p:cNvSpPr txBox="1">
            <a:spLocks noChangeArrowheads="1"/>
          </p:cNvSpPr>
          <p:nvPr/>
        </p:nvSpPr>
        <p:spPr bwMode="auto">
          <a:xfrm>
            <a:off x="12700" y="12700"/>
            <a:ext cx="8890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00">
              <a:solidFill>
                <a:srgbClr val="FFFFFF"/>
              </a:solidFill>
              <a:ea typeface="Geneva"/>
              <a:cs typeface="MS PGothic" pitchFamily="34" charset="-128"/>
            </a:endParaRPr>
          </a:p>
        </p:txBody>
      </p:sp>
      <p:pic>
        <p:nvPicPr>
          <p:cNvPr id="19458" name="Picture 8" descr="VIDEO_061-01.png"/>
          <p:cNvPicPr>
            <a:picLocks noChangeAspect="1"/>
          </p:cNvPicPr>
          <p:nvPr/>
        </p:nvPicPr>
        <p:blipFill>
          <a:blip r:embed="rId2"/>
          <a:srcRect r="25005"/>
          <a:stretch>
            <a:fillRect/>
          </a:stretch>
        </p:blipFill>
        <p:spPr bwMode="auto">
          <a:xfrm>
            <a:off x="0" y="127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0" descr="ibm_37-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8888" y="3336925"/>
            <a:ext cx="419735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90525" y="2640013"/>
            <a:ext cx="6821488" cy="646112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kern="0" dirty="0" smtClean="0"/>
              <a:t>Thank you!</a:t>
            </a:r>
            <a:endParaRPr lang="en-US" sz="3600" kern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Elemental">
  <a:themeElements>
    <a:clrScheme name="IBM ILG Segment colors">
      <a:dk1>
        <a:srgbClr val="FFFFFF"/>
      </a:dk1>
      <a:lt1>
        <a:srgbClr val="000000"/>
      </a:lt1>
      <a:dk2>
        <a:srgbClr val="00649D"/>
      </a:dk2>
      <a:lt2>
        <a:srgbClr val="B2B2B2"/>
      </a:lt2>
      <a:accent1>
        <a:srgbClr val="00B2EF"/>
      </a:accent1>
      <a:accent2>
        <a:srgbClr val="8CC63F"/>
      </a:accent2>
      <a:accent3>
        <a:srgbClr val="008ABF"/>
      </a:accent3>
      <a:accent4>
        <a:srgbClr val="AB1A86"/>
      </a:accent4>
      <a:accent5>
        <a:srgbClr val="00A6A0"/>
      </a:accent5>
      <a:accent6>
        <a:srgbClr val="F19027"/>
      </a:accent6>
      <a:hlink>
        <a:srgbClr val="0096D6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16183</TotalTime>
  <Words>299</Words>
  <Application>Microsoft Office PowerPoint</Application>
  <PresentationFormat>On-screen Show (4:3)</PresentationFormat>
  <Paragraphs>65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Geneva</vt:lpstr>
      <vt:lpstr>Lucida Grande</vt:lpstr>
      <vt:lpstr>Wingdings</vt:lpstr>
      <vt:lpstr>Calibri</vt:lpstr>
      <vt:lpstr>MS PGothic</vt:lpstr>
      <vt:lpstr>Helv</vt:lpstr>
      <vt:lpstr>1_Elemental</vt:lpstr>
      <vt:lpstr>1_Elemental</vt:lpstr>
      <vt:lpstr>1_Elemental</vt:lpstr>
      <vt:lpstr>"Способы минимизации затрат на внедрение и сопровождение ECM систем"</vt:lpstr>
      <vt:lpstr>Как сэкономить? </vt:lpstr>
      <vt:lpstr>Slide 3</vt:lpstr>
      <vt:lpstr>Примеры на базе технологии электронных архивов </vt:lpstr>
      <vt:lpstr>Некоторые примеры по работе с регламентами и процессами </vt:lpstr>
      <vt:lpstr>Slide 6</vt:lpstr>
      <vt:lpstr>Slide 7</vt:lpstr>
      <vt:lpstr>Slide 8</vt:lpstr>
      <vt:lpstr>Slide 9</vt:lpstr>
    </vt:vector>
  </TitlesOfParts>
  <Company>IBM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IBM_ADMIN</dc:creator>
  <cp:lastModifiedBy>Laktionov</cp:lastModifiedBy>
  <cp:revision>339</cp:revision>
  <dcterms:created xsi:type="dcterms:W3CDTF">2013-10-08T18:47:41Z</dcterms:created>
  <dcterms:modified xsi:type="dcterms:W3CDTF">2014-09-05T12:17:12Z</dcterms:modified>
</cp:coreProperties>
</file>