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media/image71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62"/>
  </p:handoutMasterIdLst>
  <p:sldIdLst>
    <p:sldId id="256" r:id="rId2"/>
    <p:sldId id="257" r:id="rId3"/>
    <p:sldId id="258" r:id="rId4"/>
    <p:sldId id="259" r:id="rId5"/>
    <p:sldId id="262" r:id="rId6"/>
    <p:sldId id="260" r:id="rId7"/>
    <p:sldId id="276" r:id="rId8"/>
    <p:sldId id="263" r:id="rId9"/>
    <p:sldId id="274" r:id="rId10"/>
    <p:sldId id="269" r:id="rId11"/>
    <p:sldId id="271" r:id="rId12"/>
    <p:sldId id="273" r:id="rId13"/>
    <p:sldId id="277" r:id="rId14"/>
    <p:sldId id="278" r:id="rId15"/>
    <p:sldId id="279" r:id="rId16"/>
    <p:sldId id="275" r:id="rId17"/>
    <p:sldId id="280" r:id="rId18"/>
    <p:sldId id="281" r:id="rId19"/>
    <p:sldId id="282" r:id="rId20"/>
    <p:sldId id="264" r:id="rId21"/>
    <p:sldId id="265" r:id="rId22"/>
    <p:sldId id="266" r:id="rId23"/>
    <p:sldId id="261" r:id="rId24"/>
    <p:sldId id="291" r:id="rId25"/>
    <p:sldId id="323" r:id="rId26"/>
    <p:sldId id="288" r:id="rId27"/>
    <p:sldId id="289" r:id="rId28"/>
    <p:sldId id="290" r:id="rId29"/>
    <p:sldId id="287" r:id="rId30"/>
    <p:sldId id="319" r:id="rId31"/>
    <p:sldId id="321" r:id="rId32"/>
    <p:sldId id="320" r:id="rId33"/>
    <p:sldId id="308" r:id="rId34"/>
    <p:sldId id="302" r:id="rId35"/>
    <p:sldId id="307" r:id="rId36"/>
    <p:sldId id="303" r:id="rId37"/>
    <p:sldId id="300" r:id="rId38"/>
    <p:sldId id="292" r:id="rId39"/>
    <p:sldId id="298" r:id="rId40"/>
    <p:sldId id="310" r:id="rId41"/>
    <p:sldId id="312" r:id="rId42"/>
    <p:sldId id="311" r:id="rId43"/>
    <p:sldId id="313" r:id="rId44"/>
    <p:sldId id="309" r:id="rId45"/>
    <p:sldId id="324" r:id="rId46"/>
    <p:sldId id="322" r:id="rId47"/>
    <p:sldId id="299" r:id="rId48"/>
    <p:sldId id="295" r:id="rId49"/>
    <p:sldId id="325" r:id="rId50"/>
    <p:sldId id="283" r:id="rId51"/>
    <p:sldId id="297" r:id="rId52"/>
    <p:sldId id="318" r:id="rId53"/>
    <p:sldId id="301" r:id="rId54"/>
    <p:sldId id="296" r:id="rId55"/>
    <p:sldId id="305" r:id="rId56"/>
    <p:sldId id="304" r:id="rId57"/>
    <p:sldId id="314" r:id="rId58"/>
    <p:sldId id="316" r:id="rId59"/>
    <p:sldId id="317" r:id="rId60"/>
    <p:sldId id="315" r:id="rId61"/>
  </p:sldIdLst>
  <p:sldSz cx="9144000" cy="6858000" type="screen4x3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I-НАЧАЛО" id="{8197C23A-8192-49C9-A83B-EE97D92E6F42}">
          <p14:sldIdLst>
            <p14:sldId id="256"/>
            <p14:sldId id="257"/>
            <p14:sldId id="258"/>
            <p14:sldId id="259"/>
            <p14:sldId id="262"/>
            <p14:sldId id="260"/>
            <p14:sldId id="276"/>
            <p14:sldId id="263"/>
            <p14:sldId id="274"/>
            <p14:sldId id="269"/>
            <p14:sldId id="271"/>
            <p14:sldId id="273"/>
          </p14:sldIdLst>
        </p14:section>
        <p14:section name="II-ПРОЕКТИРОВЩИК-ЗАКАЗЧИК" id="{E1C6F482-B93B-467F-A76D-59CBF866DDD7}">
          <p14:sldIdLst>
            <p14:sldId id="277"/>
            <p14:sldId id="278"/>
            <p14:sldId id="279"/>
            <p14:sldId id="275"/>
            <p14:sldId id="280"/>
            <p14:sldId id="281"/>
            <p14:sldId id="282"/>
            <p14:sldId id="264"/>
            <p14:sldId id="265"/>
            <p14:sldId id="266"/>
          </p14:sldIdLst>
        </p14:section>
        <p14:section name="III-ОТ БУМАГИ К ФАЙЛАМ" id="{9072692C-8FFE-4972-B642-B23B88E6B1B4}">
          <p14:sldIdLst>
            <p14:sldId id="261"/>
            <p14:sldId id="291"/>
            <p14:sldId id="323"/>
            <p14:sldId id="288"/>
            <p14:sldId id="289"/>
            <p14:sldId id="290"/>
            <p14:sldId id="287"/>
          </p14:sldIdLst>
        </p14:section>
        <p14:section name="IV ДОКУМЕНТООБОРОТ,-СТРОЙСЯ!" id="{CE095F65-A100-4556-A0D5-C6EF3F811D93}">
          <p14:sldIdLst>
            <p14:sldId id="319"/>
            <p14:sldId id="321"/>
            <p14:sldId id="320"/>
            <p14:sldId id="308"/>
            <p14:sldId id="302"/>
            <p14:sldId id="307"/>
            <p14:sldId id="303"/>
            <p14:sldId id="300"/>
            <p14:sldId id="292"/>
            <p14:sldId id="298"/>
            <p14:sldId id="310"/>
            <p14:sldId id="312"/>
            <p14:sldId id="311"/>
            <p14:sldId id="313"/>
            <p14:sldId id="309"/>
          </p14:sldIdLst>
        </p14:section>
        <p14:section name="V электронный архив" id="{FDF6DA18-8378-450C-9969-E00C8B197B9F}">
          <p14:sldIdLst>
            <p14:sldId id="324"/>
            <p14:sldId id="322"/>
            <p14:sldId id="299"/>
            <p14:sldId id="295"/>
            <p14:sldId id="325"/>
            <p14:sldId id="283"/>
            <p14:sldId id="297"/>
            <p14:sldId id="318"/>
          </p14:sldIdLst>
        </p14:section>
        <p14:section name="VI ВЫПУСК" id="{51772F72-52F6-4EFD-9870-FEE65D6B3EBF}">
          <p14:sldIdLst>
            <p14:sldId id="301"/>
            <p14:sldId id="296"/>
            <p14:sldId id="305"/>
            <p14:sldId id="304"/>
            <p14:sldId id="314"/>
            <p14:sldId id="316"/>
            <p14:sldId id="317"/>
            <p14:sldId id="31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8FA2CD"/>
    <a:srgbClr val="6699FF"/>
    <a:srgbClr val="F24858"/>
    <a:srgbClr val="86591E"/>
    <a:srgbClr val="E2D082"/>
    <a:srgbClr val="0D815A"/>
    <a:srgbClr val="FFCC66"/>
    <a:srgbClr val="F7E1D1"/>
    <a:srgbClr val="3E67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07" autoAdjust="0"/>
    <p:restoredTop sz="94660"/>
  </p:normalViewPr>
  <p:slideViewPr>
    <p:cSldViewPr showGuides="1">
      <p:cViewPr>
        <p:scale>
          <a:sx n="110" d="100"/>
          <a:sy n="110" d="100"/>
        </p:scale>
        <p:origin x="-630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474FFE-96D0-49DF-B5FE-F7E93707F4A4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51897696-C28E-409F-B7AC-A3EFA98C0978}" type="pres">
      <dgm:prSet presAssocID="{01474FFE-96D0-49DF-B5FE-F7E93707F4A4}" presName="Name0" presStyleCnt="0">
        <dgm:presLayoutVars>
          <dgm:dir/>
          <dgm:animLvl val="lvl"/>
          <dgm:resizeHandles val="exact"/>
        </dgm:presLayoutVars>
      </dgm:prSet>
      <dgm:spPr/>
    </dgm:pt>
    <dgm:pt modelId="{8E30DC06-73CC-4595-AA36-ED60B74476E4}" type="pres">
      <dgm:prSet presAssocID="{01474FFE-96D0-49DF-B5FE-F7E93707F4A4}" presName="dummy" presStyleCnt="0"/>
      <dgm:spPr/>
    </dgm:pt>
    <dgm:pt modelId="{0E31E525-A087-42DF-BD8E-AB0E4C8F4AD2}" type="pres">
      <dgm:prSet presAssocID="{01474FFE-96D0-49DF-B5FE-F7E93707F4A4}" presName="linH" presStyleCnt="0"/>
      <dgm:spPr/>
    </dgm:pt>
    <dgm:pt modelId="{697EB9DD-FA8A-47F8-8861-19F77DDEB5EA}" type="pres">
      <dgm:prSet presAssocID="{01474FFE-96D0-49DF-B5FE-F7E93707F4A4}" presName="padding1" presStyleCnt="0"/>
      <dgm:spPr/>
    </dgm:pt>
    <dgm:pt modelId="{0C092BC8-1051-4CB2-9F50-2FA4C389EC5E}" type="pres">
      <dgm:prSet presAssocID="{01474FFE-96D0-49DF-B5FE-F7E93707F4A4}" presName="padding2" presStyleCnt="0"/>
      <dgm:spPr/>
    </dgm:pt>
    <dgm:pt modelId="{7BC98E82-CD54-4A28-817E-CF8A8BEA06B8}" type="pres">
      <dgm:prSet presAssocID="{01474FFE-96D0-49DF-B5FE-F7E93707F4A4}" presName="negArrow" presStyleCnt="0"/>
      <dgm:spPr/>
    </dgm:pt>
    <dgm:pt modelId="{2B866803-EF16-4E4C-8190-C22C95667E7E}" type="pres">
      <dgm:prSet presAssocID="{01474FFE-96D0-49DF-B5FE-F7E93707F4A4}" presName="backgroundArrow" presStyleLbl="node1" presStyleIdx="0" presStyleCnt="1" custAng="5400000" custScaleX="65973" custScaleY="96100" custLinFactNeighborX="22346" custLinFactNeighborY="-2108"/>
      <dgm:spPr>
        <a:solidFill>
          <a:schemeClr val="accent6">
            <a:lumMod val="75000"/>
          </a:schemeClr>
        </a:solidFill>
        <a:ln>
          <a:noFill/>
        </a:ln>
      </dgm:spPr>
    </dgm:pt>
  </dgm:ptLst>
  <dgm:cxnLst>
    <dgm:cxn modelId="{7806C293-DCF5-41CA-AFBE-AB6273F3FD01}" type="presOf" srcId="{01474FFE-96D0-49DF-B5FE-F7E93707F4A4}" destId="{51897696-C28E-409F-B7AC-A3EFA98C0978}" srcOrd="0" destOrd="0" presId="urn:microsoft.com/office/officeart/2005/8/layout/hProcess3"/>
    <dgm:cxn modelId="{01FAE1A1-715B-4A4B-BCA1-A0BCECC54EC6}" type="presParOf" srcId="{51897696-C28E-409F-B7AC-A3EFA98C0978}" destId="{8E30DC06-73CC-4595-AA36-ED60B74476E4}" srcOrd="0" destOrd="0" presId="urn:microsoft.com/office/officeart/2005/8/layout/hProcess3"/>
    <dgm:cxn modelId="{B5AAC6FF-B271-4240-8250-965E367E9D1F}" type="presParOf" srcId="{51897696-C28E-409F-B7AC-A3EFA98C0978}" destId="{0E31E525-A087-42DF-BD8E-AB0E4C8F4AD2}" srcOrd="1" destOrd="0" presId="urn:microsoft.com/office/officeart/2005/8/layout/hProcess3"/>
    <dgm:cxn modelId="{91EBB68B-8689-4CA0-B831-5B9DB73F95F8}" type="presParOf" srcId="{0E31E525-A087-42DF-BD8E-AB0E4C8F4AD2}" destId="{697EB9DD-FA8A-47F8-8861-19F77DDEB5EA}" srcOrd="0" destOrd="0" presId="urn:microsoft.com/office/officeart/2005/8/layout/hProcess3"/>
    <dgm:cxn modelId="{A84FBA13-DF90-42AE-9DE9-402552D88717}" type="presParOf" srcId="{0E31E525-A087-42DF-BD8E-AB0E4C8F4AD2}" destId="{0C092BC8-1051-4CB2-9F50-2FA4C389EC5E}" srcOrd="1" destOrd="0" presId="urn:microsoft.com/office/officeart/2005/8/layout/hProcess3"/>
    <dgm:cxn modelId="{CAF48BBF-D809-4A26-BDC5-5BE49BDB4912}" type="presParOf" srcId="{0E31E525-A087-42DF-BD8E-AB0E4C8F4AD2}" destId="{7BC98E82-CD54-4A28-817E-CF8A8BEA06B8}" srcOrd="2" destOrd="0" presId="urn:microsoft.com/office/officeart/2005/8/layout/hProcess3"/>
    <dgm:cxn modelId="{AB0579DC-14C3-4C67-99B0-C0B32FD213D1}" type="presParOf" srcId="{0E31E525-A087-42DF-BD8E-AB0E4C8F4AD2}" destId="{2B866803-EF16-4E4C-8190-C22C95667E7E}" srcOrd="3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866803-EF16-4E4C-8190-C22C95667E7E}">
      <dsp:nvSpPr>
        <dsp:cNvPr id="0" name=""/>
        <dsp:cNvSpPr/>
      </dsp:nvSpPr>
      <dsp:spPr>
        <a:xfrm rot="5400000">
          <a:off x="347081" y="-1878"/>
          <a:ext cx="1024703" cy="1142786"/>
        </a:xfrm>
        <a:prstGeom prst="rightArrow">
          <a:avLst/>
        </a:prstGeom>
        <a:solidFill>
          <a:schemeClr val="accent6">
            <a:lumMod val="75000"/>
          </a:schemeClr>
        </a:solid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image" Target="../media/image160.png"/><Relationship Id="rId4" Type="http://schemas.openxmlformats.org/officeDocument/2006/relationships/image" Target="../media/image16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3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F33495-0EED-4858-97EA-7719034845A1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8827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378827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BDEC78-5FEC-4399-B8A4-032F9EBC86E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18810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0374" y="0"/>
            <a:ext cx="2293626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1"/>
            <a:ext cx="2819399" cy="126999"/>
          </a:xfrm>
        </p:spPr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4976" y="6400800"/>
            <a:ext cx="457200" cy="152400"/>
          </a:xfrm>
        </p:spPr>
        <p:txBody>
          <a:bodyPr/>
          <a:lstStyle>
            <a:lvl1pPr algn="r">
              <a:defRPr/>
            </a:lvl1pPr>
          </a:lstStyle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248"/>
            <a:ext cx="2820987" cy="1524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8000" y="0"/>
            <a:ext cx="2293626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839788" y="6426201"/>
            <a:ext cx="2819399" cy="126999"/>
          </a:xfrm>
        </p:spPr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4116388" y="6400800"/>
            <a:ext cx="533400" cy="152400"/>
          </a:xfrm>
        </p:spPr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838200" y="6296248"/>
            <a:ext cx="2820987" cy="15240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8823693" y="0"/>
            <a:ext cx="320307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457200"/>
            <a:ext cx="36576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24C2F0C-AA1E-4A3E-9CF5-BF460801F22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1" y="6426201"/>
            <a:ext cx="28193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CE675E5-63FA-4AE0-B785-5C7D2CA0EB74}" type="datetimeFigureOut">
              <a:rPr lang="ru-RU" smtClean="0"/>
              <a:t>03.09.2014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248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0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0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jpe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12" Type="http://schemas.openxmlformats.org/officeDocument/2006/relationships/image" Target="../media/image21.png"/><Relationship Id="rId2" Type="http://schemas.openxmlformats.org/officeDocument/2006/relationships/image" Target="../media/image12.png"/><Relationship Id="rId16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20.png"/><Relationship Id="rId5" Type="http://schemas.openxmlformats.org/officeDocument/2006/relationships/image" Target="../media/image15.png"/><Relationship Id="rId15" Type="http://schemas.openxmlformats.org/officeDocument/2006/relationships/image" Target="../media/image24.png"/><Relationship Id="rId10" Type="http://schemas.openxmlformats.org/officeDocument/2006/relationships/image" Target="../media/image19.png"/><Relationship Id="rId4" Type="http://schemas.openxmlformats.org/officeDocument/2006/relationships/image" Target="../media/image14.png"/><Relationship Id="rId9" Type="http://schemas.openxmlformats.org/officeDocument/2006/relationships/image" Target="../media/image18.png"/><Relationship Id="rId1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3.jpg"/><Relationship Id="rId7" Type="http://schemas.openxmlformats.org/officeDocument/2006/relationships/diagramColors" Target="../diagrams/colors1.xml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3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10" Type="http://schemas.openxmlformats.org/officeDocument/2006/relationships/image" Target="../media/image55.png"/><Relationship Id="rId4" Type="http://schemas.openxmlformats.org/officeDocument/2006/relationships/image" Target="../media/image50.png"/><Relationship Id="rId9" Type="http://schemas.openxmlformats.org/officeDocument/2006/relationships/image" Target="../media/image54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png"/><Relationship Id="rId18" Type="http://schemas.openxmlformats.org/officeDocument/2006/relationships/image" Target="../media/image92.png"/><Relationship Id="rId3" Type="http://schemas.openxmlformats.org/officeDocument/2006/relationships/image" Target="../media/image77.png"/><Relationship Id="rId21" Type="http://schemas.openxmlformats.org/officeDocument/2006/relationships/image" Target="../media/image95.png"/><Relationship Id="rId7" Type="http://schemas.openxmlformats.org/officeDocument/2006/relationships/image" Target="../media/image81.png"/><Relationship Id="rId12" Type="http://schemas.openxmlformats.org/officeDocument/2006/relationships/image" Target="../media/image86.png"/><Relationship Id="rId17" Type="http://schemas.openxmlformats.org/officeDocument/2006/relationships/image" Target="../media/image91.png"/><Relationship Id="rId2" Type="http://schemas.openxmlformats.org/officeDocument/2006/relationships/image" Target="../media/image76.png"/><Relationship Id="rId16" Type="http://schemas.openxmlformats.org/officeDocument/2006/relationships/image" Target="../media/image90.png"/><Relationship Id="rId20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11" Type="http://schemas.openxmlformats.org/officeDocument/2006/relationships/image" Target="../media/image85.png"/><Relationship Id="rId24" Type="http://schemas.openxmlformats.org/officeDocument/2006/relationships/image" Target="../media/image98.png"/><Relationship Id="rId5" Type="http://schemas.openxmlformats.org/officeDocument/2006/relationships/image" Target="../media/image79.png"/><Relationship Id="rId15" Type="http://schemas.openxmlformats.org/officeDocument/2006/relationships/image" Target="../media/image89.png"/><Relationship Id="rId23" Type="http://schemas.openxmlformats.org/officeDocument/2006/relationships/image" Target="../media/image97.png"/><Relationship Id="rId10" Type="http://schemas.openxmlformats.org/officeDocument/2006/relationships/image" Target="../media/image84.png"/><Relationship Id="rId19" Type="http://schemas.openxmlformats.org/officeDocument/2006/relationships/image" Target="../media/image93.png"/><Relationship Id="rId4" Type="http://schemas.openxmlformats.org/officeDocument/2006/relationships/image" Target="../media/image78.wmf"/><Relationship Id="rId9" Type="http://schemas.openxmlformats.org/officeDocument/2006/relationships/image" Target="../media/image83.png"/><Relationship Id="rId14" Type="http://schemas.openxmlformats.org/officeDocument/2006/relationships/image" Target="../media/image88.png"/><Relationship Id="rId22" Type="http://schemas.openxmlformats.org/officeDocument/2006/relationships/image" Target="../media/image9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image" Target="../media/image105.png"/><Relationship Id="rId18" Type="http://schemas.openxmlformats.org/officeDocument/2006/relationships/image" Target="../media/image110.png"/><Relationship Id="rId3" Type="http://schemas.openxmlformats.org/officeDocument/2006/relationships/image" Target="../media/image100.png"/><Relationship Id="rId21" Type="http://schemas.openxmlformats.org/officeDocument/2006/relationships/image" Target="../media/image113.png"/><Relationship Id="rId7" Type="http://schemas.openxmlformats.org/officeDocument/2006/relationships/image" Target="../media/image76.png"/><Relationship Id="rId12" Type="http://schemas.openxmlformats.org/officeDocument/2006/relationships/image" Target="../media/image104.png"/><Relationship Id="rId17" Type="http://schemas.openxmlformats.org/officeDocument/2006/relationships/image" Target="../media/image109.png"/><Relationship Id="rId2" Type="http://schemas.openxmlformats.org/officeDocument/2006/relationships/image" Target="../media/image99.png"/><Relationship Id="rId16" Type="http://schemas.openxmlformats.org/officeDocument/2006/relationships/image" Target="../media/image108.png"/><Relationship Id="rId20" Type="http://schemas.openxmlformats.org/officeDocument/2006/relationships/image" Target="../media/image1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wmf"/><Relationship Id="rId11" Type="http://schemas.openxmlformats.org/officeDocument/2006/relationships/image" Target="../media/image103.png"/><Relationship Id="rId5" Type="http://schemas.openxmlformats.org/officeDocument/2006/relationships/image" Target="../media/image77.png"/><Relationship Id="rId15" Type="http://schemas.openxmlformats.org/officeDocument/2006/relationships/image" Target="../media/image107.png"/><Relationship Id="rId23" Type="http://schemas.openxmlformats.org/officeDocument/2006/relationships/image" Target="../media/image115.png"/><Relationship Id="rId10" Type="http://schemas.openxmlformats.org/officeDocument/2006/relationships/image" Target="../media/image102.png"/><Relationship Id="rId19" Type="http://schemas.openxmlformats.org/officeDocument/2006/relationships/image" Target="../media/image111.png"/><Relationship Id="rId4" Type="http://schemas.openxmlformats.org/officeDocument/2006/relationships/image" Target="../media/image101.png"/><Relationship Id="rId9" Type="http://schemas.openxmlformats.org/officeDocument/2006/relationships/image" Target="../media/image91.png"/><Relationship Id="rId14" Type="http://schemas.openxmlformats.org/officeDocument/2006/relationships/image" Target="../media/image106.png"/><Relationship Id="rId22" Type="http://schemas.openxmlformats.org/officeDocument/2006/relationships/image" Target="../media/image11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w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11" Type="http://schemas.openxmlformats.org/officeDocument/2006/relationships/image" Target="../media/image125.png"/><Relationship Id="rId5" Type="http://schemas.openxmlformats.org/officeDocument/2006/relationships/image" Target="../media/image119.png"/><Relationship Id="rId10" Type="http://schemas.openxmlformats.org/officeDocument/2006/relationships/image" Target="../media/image124.png"/><Relationship Id="rId4" Type="http://schemas.openxmlformats.org/officeDocument/2006/relationships/image" Target="../media/image118.png"/><Relationship Id="rId9" Type="http://schemas.openxmlformats.org/officeDocument/2006/relationships/image" Target="../media/image1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77.png"/><Relationship Id="rId7" Type="http://schemas.openxmlformats.org/officeDocument/2006/relationships/image" Target="../media/image120.png"/><Relationship Id="rId12" Type="http://schemas.openxmlformats.org/officeDocument/2006/relationships/image" Target="../media/image129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11" Type="http://schemas.openxmlformats.org/officeDocument/2006/relationships/image" Target="../media/image128.png"/><Relationship Id="rId5" Type="http://schemas.openxmlformats.org/officeDocument/2006/relationships/image" Target="../media/image118.png"/><Relationship Id="rId10" Type="http://schemas.openxmlformats.org/officeDocument/2006/relationships/image" Target="../media/image125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7" Type="http://schemas.openxmlformats.org/officeDocument/2006/relationships/image" Target="../media/image135.png"/><Relationship Id="rId2" Type="http://schemas.openxmlformats.org/officeDocument/2006/relationships/image" Target="../media/image1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4.png"/><Relationship Id="rId5" Type="http://schemas.openxmlformats.org/officeDocument/2006/relationships/image" Target="../media/image133.png"/><Relationship Id="rId4" Type="http://schemas.openxmlformats.org/officeDocument/2006/relationships/image" Target="../media/image13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7" Type="http://schemas.openxmlformats.org/officeDocument/2006/relationships/image" Target="../media/image141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0.png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5.png"/><Relationship Id="rId4" Type="http://schemas.openxmlformats.org/officeDocument/2006/relationships/image" Target="../media/image14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7" Type="http://schemas.openxmlformats.org/officeDocument/2006/relationships/image" Target="../media/image149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8.png"/><Relationship Id="rId5" Type="http://schemas.microsoft.com/office/2007/relationships/hdphoto" Target="../media/hdphoto2.wdp"/><Relationship Id="rId4" Type="http://schemas.openxmlformats.org/officeDocument/2006/relationships/image" Target="../media/image147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4.png"/><Relationship Id="rId3" Type="http://schemas.microsoft.com/office/2007/relationships/hdphoto" Target="../media/hdphoto3.wdp"/><Relationship Id="rId7" Type="http://schemas.openxmlformats.org/officeDocument/2006/relationships/image" Target="../media/image153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2.png"/><Relationship Id="rId5" Type="http://schemas.openxmlformats.org/officeDocument/2006/relationships/image" Target="../media/image145.png"/><Relationship Id="rId4" Type="http://schemas.openxmlformats.org/officeDocument/2006/relationships/image" Target="../media/image151.png"/><Relationship Id="rId9" Type="http://schemas.microsoft.com/office/2007/relationships/hdphoto" Target="../media/hdphoto4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png"/><Relationship Id="rId5" Type="http://schemas.openxmlformats.org/officeDocument/2006/relationships/image" Target="../media/image159.png"/><Relationship Id="rId4" Type="http://schemas.microsoft.com/office/2007/relationships/hdphoto" Target="../media/hdphoto5.wdp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42.png"/><Relationship Id="rId7" Type="http://schemas.openxmlformats.org/officeDocument/2006/relationships/image" Target="../media/image16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11" Type="http://schemas.openxmlformats.org/officeDocument/2006/relationships/image" Target="../media/image163.png"/><Relationship Id="rId5" Type="http://schemas.openxmlformats.org/officeDocument/2006/relationships/image" Target="../media/image160.png"/><Relationship Id="rId10" Type="http://schemas.openxmlformats.org/officeDocument/2006/relationships/oleObject" Target="../embeddings/oleObject5.bin"/><Relationship Id="rId4" Type="http://schemas.openxmlformats.org/officeDocument/2006/relationships/oleObject" Target="../embeddings/oleObject2.bin"/><Relationship Id="rId9" Type="http://schemas.openxmlformats.org/officeDocument/2006/relationships/image" Target="../media/image162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1.png"/><Relationship Id="rId3" Type="http://schemas.openxmlformats.org/officeDocument/2006/relationships/image" Target="../media/image166.png"/><Relationship Id="rId7" Type="http://schemas.openxmlformats.org/officeDocument/2006/relationships/image" Target="../media/image170.jpg"/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9.jpg"/><Relationship Id="rId5" Type="http://schemas.openxmlformats.org/officeDocument/2006/relationships/image" Target="../media/image168.png"/><Relationship Id="rId4" Type="http://schemas.openxmlformats.org/officeDocument/2006/relationships/image" Target="../media/image167.jp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8.png"/><Relationship Id="rId3" Type="http://schemas.openxmlformats.org/officeDocument/2006/relationships/image" Target="../media/image173.png"/><Relationship Id="rId7" Type="http://schemas.openxmlformats.org/officeDocument/2006/relationships/image" Target="../media/image177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6.png"/><Relationship Id="rId5" Type="http://schemas.openxmlformats.org/officeDocument/2006/relationships/image" Target="../media/image175.jpeg"/><Relationship Id="rId4" Type="http://schemas.openxmlformats.org/officeDocument/2006/relationships/image" Target="../media/image174.png"/><Relationship Id="rId9" Type="http://schemas.openxmlformats.org/officeDocument/2006/relationships/image" Target="../media/image179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5.jpeg"/><Relationship Id="rId3" Type="http://schemas.openxmlformats.org/officeDocument/2006/relationships/image" Target="../media/image182.png"/><Relationship Id="rId7" Type="http://schemas.microsoft.com/office/2007/relationships/hdphoto" Target="../media/hdphoto7.wdp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4.png"/><Relationship Id="rId5" Type="http://schemas.microsoft.com/office/2007/relationships/hdphoto" Target="../media/hdphoto6.wdp"/><Relationship Id="rId10" Type="http://schemas.openxmlformats.org/officeDocument/2006/relationships/image" Target="../media/image187.png"/><Relationship Id="rId4" Type="http://schemas.openxmlformats.org/officeDocument/2006/relationships/image" Target="../media/image183.png"/><Relationship Id="rId9" Type="http://schemas.openxmlformats.org/officeDocument/2006/relationships/image" Target="../media/image186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117.png"/><Relationship Id="rId7" Type="http://schemas.openxmlformats.org/officeDocument/2006/relationships/image" Target="../media/image121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10" Type="http://schemas.openxmlformats.org/officeDocument/2006/relationships/image" Target="../media/image189.png"/><Relationship Id="rId4" Type="http://schemas.openxmlformats.org/officeDocument/2006/relationships/image" Target="../media/image118.png"/><Relationship Id="rId9" Type="http://schemas.openxmlformats.org/officeDocument/2006/relationships/image" Target="../media/image18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90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2.png"/><Relationship Id="rId3" Type="http://schemas.openxmlformats.org/officeDocument/2006/relationships/image" Target="../media/image77.png"/><Relationship Id="rId7" Type="http://schemas.openxmlformats.org/officeDocument/2006/relationships/image" Target="../media/image121.png"/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10" Type="http://schemas.openxmlformats.org/officeDocument/2006/relationships/image" Target="../media/image117.png"/><Relationship Id="rId4" Type="http://schemas.openxmlformats.org/officeDocument/2006/relationships/image" Target="../media/image118.png"/><Relationship Id="rId9" Type="http://schemas.openxmlformats.org/officeDocument/2006/relationships/image" Target="../media/image193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6.png"/><Relationship Id="rId7" Type="http://schemas.microsoft.com/office/2007/relationships/hdphoto" Target="../media/hdphoto9.wdp"/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8.png"/><Relationship Id="rId5" Type="http://schemas.microsoft.com/office/2007/relationships/hdphoto" Target="../media/hdphoto8.wdp"/><Relationship Id="rId4" Type="http://schemas.openxmlformats.org/officeDocument/2006/relationships/image" Target="../media/image197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13" Type="http://schemas.openxmlformats.org/officeDocument/2006/relationships/image" Target="../media/image200.png"/><Relationship Id="rId3" Type="http://schemas.openxmlformats.org/officeDocument/2006/relationships/image" Target="../media/image77.png"/><Relationship Id="rId7" Type="http://schemas.openxmlformats.org/officeDocument/2006/relationships/image" Target="../media/image120.png"/><Relationship Id="rId12" Type="http://schemas.openxmlformats.org/officeDocument/2006/relationships/image" Target="../media/image199.png"/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9.png"/><Relationship Id="rId11" Type="http://schemas.openxmlformats.org/officeDocument/2006/relationships/image" Target="../media/image128.png"/><Relationship Id="rId5" Type="http://schemas.openxmlformats.org/officeDocument/2006/relationships/image" Target="../media/image118.png"/><Relationship Id="rId10" Type="http://schemas.openxmlformats.org/officeDocument/2006/relationships/image" Target="../media/image125.png"/><Relationship Id="rId4" Type="http://schemas.openxmlformats.org/officeDocument/2006/relationships/image" Target="../media/image117.png"/><Relationship Id="rId9" Type="http://schemas.openxmlformats.org/officeDocument/2006/relationships/image" Target="../media/image122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7" Type="http://schemas.openxmlformats.org/officeDocument/2006/relationships/image" Target="../media/image203.jp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2.png"/><Relationship Id="rId5" Type="http://schemas.openxmlformats.org/officeDocument/2006/relationships/image" Target="../media/image201.png"/><Relationship Id="rId4" Type="http://schemas.openxmlformats.org/officeDocument/2006/relationships/image" Target="../media/image200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9.png"/><Relationship Id="rId3" Type="http://schemas.openxmlformats.org/officeDocument/2006/relationships/image" Target="../media/image204.png"/><Relationship Id="rId7" Type="http://schemas.openxmlformats.org/officeDocument/2006/relationships/image" Target="../media/image20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7.png"/><Relationship Id="rId5" Type="http://schemas.openxmlformats.org/officeDocument/2006/relationships/image" Target="../media/image206.png"/><Relationship Id="rId4" Type="http://schemas.openxmlformats.org/officeDocument/2006/relationships/image" Target="../media/image205.png"/><Relationship Id="rId9" Type="http://schemas.openxmlformats.org/officeDocument/2006/relationships/image" Target="../media/image210.png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11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2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4221088"/>
            <a:ext cx="3962400" cy="2133600"/>
          </a:xfrm>
        </p:spPr>
        <p:txBody>
          <a:bodyPr>
            <a:normAutofit/>
          </a:bodyPr>
          <a:lstStyle/>
          <a:p>
            <a:r>
              <a:rPr lang="ru-RU" sz="18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Вайнштейн Михаил Семёнович</a:t>
            </a:r>
          </a:p>
          <a:p>
            <a:r>
              <a:rPr lang="ru-RU" sz="18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Руководитель Компьютерного центра </a:t>
            </a:r>
          </a:p>
          <a:p>
            <a:r>
              <a:rPr lang="ru-RU" sz="18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ОАО «МОСПРОЕКТ»,</a:t>
            </a:r>
          </a:p>
          <a:p>
            <a:r>
              <a:rPr lang="ru-RU" sz="180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180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476672"/>
            <a:ext cx="6552728" cy="1152128"/>
          </a:xfrm>
        </p:spPr>
        <p:txBody>
          <a:bodyPr>
            <a:normAutofit fontScale="90000"/>
          </a:bodyPr>
          <a:lstStyle/>
          <a:p>
            <a:pPr algn="ctr"/>
            <a:r>
              <a:rPr lang="ru-RU" smtClean="0"/>
              <a:t>Тема: «</a:t>
            </a:r>
            <a:r>
              <a:rPr lang="ru-RU" smtClean="0">
                <a:solidFill>
                  <a:srgbClr val="FF0000"/>
                </a:solidFill>
              </a:rPr>
              <a:t>ЕСМ</a:t>
            </a:r>
            <a:r>
              <a:rPr lang="ru-RU" smtClean="0"/>
              <a:t> - система разработки и выпуска </a:t>
            </a:r>
            <a:br>
              <a:rPr lang="ru-RU" smtClean="0"/>
            </a:br>
            <a:r>
              <a:rPr lang="ru-RU" smtClean="0"/>
              <a:t>проектной документации</a:t>
            </a:r>
            <a:br>
              <a:rPr lang="ru-RU" smtClean="0"/>
            </a:br>
            <a:r>
              <a:rPr lang="ru-RU" smtClean="0"/>
              <a:t>в ОАО «МОСПРОЕКТ»»</a:t>
            </a:r>
            <a:endParaRPr lang="ru-RU"/>
          </a:p>
        </p:txBody>
      </p:sp>
      <p:pic>
        <p:nvPicPr>
          <p:cNvPr id="1026" name="Picture 2" descr="D:\Р А Б О Т А\К Ц\баннер\гор 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26659"/>
            <a:ext cx="9144000" cy="227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4695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C:\Program Files (x86)\Microsoft Office\MEDIA\CAGCAT10\j03029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24944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- система разработки и выпуска </a:t>
            </a:r>
            <a:br>
              <a:rPr lang="ru-RU"/>
            </a:br>
            <a:r>
              <a:rPr lang="ru-RU"/>
              <a:t>проектной </a:t>
            </a:r>
            <a:r>
              <a:rPr lang="ru-RU" smtClean="0"/>
              <a:t>документации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836712"/>
            <a:ext cx="7283152" cy="2376264"/>
          </a:xfrm>
        </p:spPr>
        <p:txBody>
          <a:bodyPr/>
          <a:lstStyle/>
          <a:p>
            <a:r>
              <a:rPr lang="en-US" sz="3200" smtClean="0">
                <a:solidFill>
                  <a:srgbClr val="FF0000"/>
                </a:solidFill>
              </a:rPr>
              <a:t>ECM</a:t>
            </a:r>
            <a:r>
              <a:rPr lang="en-US" smtClean="0"/>
              <a:t> –</a:t>
            </a:r>
            <a:r>
              <a:rPr lang="ru-RU" smtClean="0"/>
              <a:t> </a:t>
            </a:r>
            <a:r>
              <a:rPr lang="en-US" sz="2800" i="1" smtClean="0"/>
              <a:t>Enterprise </a:t>
            </a:r>
            <a:r>
              <a:rPr lang="en-US" sz="2800" i="1"/>
              <a:t>content </a:t>
            </a:r>
            <a:r>
              <a:rPr lang="en-US" sz="2800" i="1" smtClean="0"/>
              <a:t>management</a:t>
            </a:r>
            <a:r>
              <a:rPr lang="ru-RU" sz="2800" i="1" smtClean="0"/>
              <a:t> </a:t>
            </a:r>
            <a:r>
              <a:rPr lang="en-US" i="1" smtClean="0"/>
              <a:t>-</a:t>
            </a:r>
            <a:endParaRPr lang="ru-RU" i="1" smtClean="0"/>
          </a:p>
          <a:p>
            <a:r>
              <a:rPr lang="ru-RU" smtClean="0"/>
              <a:t>Управление корпоративным</a:t>
            </a:r>
            <a:r>
              <a:rPr lang="ru-RU"/>
              <a:t>и</a:t>
            </a:r>
            <a:r>
              <a:rPr lang="ru-RU" smtClean="0"/>
              <a:t> информационными ресурсами,</a:t>
            </a:r>
          </a:p>
          <a:p>
            <a:r>
              <a:rPr lang="ru-RU" smtClean="0"/>
              <a:t>-набор технологий, инструментов  и методов, используемых для сбора управления ,накопления хранения и доставки информации всем потребителям внутри организации…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3933056"/>
            <a:ext cx="6639510" cy="1785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smtClean="0">
                <a:solidFill>
                  <a:srgbClr val="FF0000"/>
                </a:solidFill>
              </a:rPr>
              <a:t>ДОКУМЕНТ</a:t>
            </a:r>
            <a:r>
              <a:rPr lang="ru-RU" smtClean="0">
                <a:solidFill>
                  <a:srgbClr val="FF0000"/>
                </a:solidFill>
              </a:rPr>
              <a:t>-</a:t>
            </a:r>
            <a:r>
              <a:rPr lang="ru-RU" smtClean="0"/>
              <a:t> </a:t>
            </a:r>
            <a:r>
              <a:rPr lang="ru-RU" sz="2000" i="1" smtClean="0"/>
              <a:t>материальный носитель </a:t>
            </a:r>
          </a:p>
          <a:p>
            <a:r>
              <a:rPr lang="ru-RU" smtClean="0"/>
              <a:t>с зафиксированной на нем в любой форме информацией </a:t>
            </a:r>
          </a:p>
          <a:p>
            <a:r>
              <a:rPr lang="ru-RU" smtClean="0"/>
              <a:t>в виде текста, звукозаписи, изображения и (или )их сочетания,</a:t>
            </a:r>
          </a:p>
          <a:p>
            <a:r>
              <a:rPr lang="ru-RU" smtClean="0"/>
              <a:t>Который имеет реквизиты,позволяющие его идентифицировать, </a:t>
            </a:r>
          </a:p>
          <a:p>
            <a:r>
              <a:rPr lang="ru-RU" smtClean="0"/>
              <a:t>и предназначен для передачи во времени и в пространстве </a:t>
            </a:r>
          </a:p>
          <a:p>
            <a:r>
              <a:rPr lang="ru-RU" smtClean="0"/>
              <a:t>в целях общественного использования и хранения.</a:t>
            </a: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 rot="208617">
            <a:off x="6866758" y="2961564"/>
            <a:ext cx="144898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smtClean="0">
                <a:solidFill>
                  <a:srgbClr val="FF0000"/>
                </a:solidFill>
              </a:rPr>
              <a:t>ДОКУМЕНТ</a:t>
            </a:r>
            <a:endParaRPr lang="ru-RU" sz="2000" b="1"/>
          </a:p>
        </p:txBody>
      </p:sp>
      <p:sp>
        <p:nvSpPr>
          <p:cNvPr id="10" name="Прямоугольник 9"/>
          <p:cNvSpPr/>
          <p:nvPr/>
        </p:nvSpPr>
        <p:spPr>
          <a:xfrm rot="196398">
            <a:off x="6722091" y="3283667"/>
            <a:ext cx="1738320" cy="7200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37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C:\Program Files (x86)\Microsoft Office\MEDIA\CAGCAT10\j03029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924944"/>
            <a:ext cx="2609088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- система разработки и выпуска </a:t>
            </a:r>
            <a:br>
              <a:rPr lang="ru-RU"/>
            </a:br>
            <a:r>
              <a:rPr lang="ru-RU"/>
              <a:t>проектной </a:t>
            </a:r>
            <a:r>
              <a:rPr lang="ru-RU" smtClean="0"/>
              <a:t>документации</a:t>
            </a: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1298344"/>
            <a:ext cx="1817000" cy="2129297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 rot="150531">
            <a:off x="6209922" y="3103351"/>
            <a:ext cx="258359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smtClean="0">
                <a:solidFill>
                  <a:srgbClr val="FF0000"/>
                </a:solidFill>
              </a:rPr>
              <a:t>Проектный документ</a:t>
            </a:r>
            <a:endParaRPr lang="ru-RU" sz="2000" b="1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478394"/>
            <a:ext cx="6768752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mtClean="0">
                <a:solidFill>
                  <a:srgbClr val="FF0000"/>
                </a:solidFill>
              </a:rPr>
              <a:t>….ПРОЕКТНЫЙ ДОКУМЕНТ :</a:t>
            </a:r>
            <a:r>
              <a:rPr lang="ru-RU" smtClean="0"/>
              <a:t> </a:t>
            </a:r>
          </a:p>
          <a:p>
            <a:r>
              <a:rPr lang="ru-RU" smtClean="0"/>
              <a:t>составная часть проектной и (или) рабочей документации,</a:t>
            </a:r>
          </a:p>
          <a:p>
            <a:r>
              <a:rPr lang="ru-RU" smtClean="0"/>
              <a:t>имеющая самостоятельное обозначение.</a:t>
            </a:r>
          </a:p>
          <a:p>
            <a:endParaRPr lang="ru-RU" smtClean="0"/>
          </a:p>
          <a:p>
            <a:r>
              <a:rPr lang="ru-RU" smtClean="0"/>
              <a:t>К проектным документам отнесены графические,текстовые,аудиовизуальные </a:t>
            </a:r>
          </a:p>
          <a:p>
            <a:r>
              <a:rPr lang="ru-RU" smtClean="0"/>
              <a:t>(мультимедийные) и иные документы,</a:t>
            </a:r>
          </a:p>
          <a:p>
            <a:r>
              <a:rPr lang="ru-RU" smtClean="0"/>
              <a:t>требуемые при разработке проектной </a:t>
            </a:r>
          </a:p>
          <a:p>
            <a:r>
              <a:rPr lang="ru-RU" smtClean="0"/>
              <a:t>и рабочей документации,которые содержат необходимую информацию о здании или сооружении.</a:t>
            </a:r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3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31139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20928773"/>
              </p:ext>
            </p:extLst>
          </p:nvPr>
        </p:nvGraphicFramePr>
        <p:xfrm>
          <a:off x="827584" y="836712"/>
          <a:ext cx="7344816" cy="58436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3" name="Image" r:id="rId3" imgW="9498413" imgH="7555556" progId="Photoshop.Image.10">
                  <p:embed/>
                </p:oleObj>
              </mc:Choice>
              <mc:Fallback>
                <p:oleObj name="Image" r:id="rId3" imgW="9498413" imgH="7555556" progId="Photoshop.Image.1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836712"/>
                        <a:ext cx="7344816" cy="58436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- система разработки и выпуска </a:t>
            </a:r>
            <a:br>
              <a:rPr lang="ru-RU"/>
            </a:br>
            <a:r>
              <a:rPr lang="ru-RU"/>
              <a:t>проектной </a:t>
            </a:r>
            <a:r>
              <a:rPr lang="ru-RU" smtClean="0"/>
              <a:t>документации</a:t>
            </a:r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045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529516"/>
            <a:ext cx="8820472" cy="595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572" y="822668"/>
            <a:ext cx="4533900" cy="56673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51520" y="613712"/>
            <a:ext cx="8136904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smtClean="0">
              <a:solidFill>
                <a:srgbClr val="FF0000"/>
              </a:solidFill>
            </a:endParaRPr>
          </a:p>
          <a:p>
            <a:r>
              <a:rPr lang="ru-RU" sz="2000" smtClean="0">
                <a:solidFill>
                  <a:srgbClr val="FF0000"/>
                </a:solidFill>
              </a:rPr>
              <a:t>….ХРАНЕНИЕ ПРОЕКТНОЙ ДОКУМЕНТАЦИИ (ПОДЛИННИКОВ):</a:t>
            </a:r>
            <a:r>
              <a:rPr lang="ru-RU" smtClean="0"/>
              <a:t> </a:t>
            </a:r>
          </a:p>
          <a:p>
            <a:r>
              <a:rPr lang="ru-RU" sz="2000" smtClean="0"/>
              <a:t>Производится в архиве предприятия </a:t>
            </a:r>
          </a:p>
          <a:p>
            <a:r>
              <a:rPr lang="ru-RU" sz="2000" smtClean="0"/>
              <a:t>не менее </a:t>
            </a:r>
            <a:r>
              <a:rPr lang="ru-RU" sz="2000" smtClean="0">
                <a:solidFill>
                  <a:srgbClr val="FF0000"/>
                </a:solidFill>
              </a:rPr>
              <a:t>5 </a:t>
            </a:r>
            <a:r>
              <a:rPr lang="ru-RU" sz="2000" smtClean="0"/>
              <a:t>лет и не более </a:t>
            </a:r>
            <a:r>
              <a:rPr lang="ru-RU" sz="2000" smtClean="0">
                <a:solidFill>
                  <a:srgbClr val="FF0000"/>
                </a:solidFill>
              </a:rPr>
              <a:t>15</a:t>
            </a:r>
            <a:r>
              <a:rPr lang="ru-RU" sz="2000" smtClean="0"/>
              <a:t> лет </a:t>
            </a:r>
          </a:p>
          <a:p>
            <a:r>
              <a:rPr lang="ru-RU" smtClean="0"/>
              <a:t>до момента передачи в муниципальный </a:t>
            </a:r>
          </a:p>
          <a:p>
            <a:r>
              <a:rPr lang="ru-RU" smtClean="0"/>
              <a:t>(государственный) архив или до ее уничтожения.</a:t>
            </a:r>
          </a:p>
          <a:p>
            <a:r>
              <a:rPr lang="ru-RU" smtClean="0"/>
              <a:t>Хранению подлежат проекты </a:t>
            </a:r>
          </a:p>
          <a:p>
            <a:r>
              <a:rPr lang="ru-RU" smtClean="0"/>
              <a:t>на строительство и реконструкцию зданий,</a:t>
            </a:r>
          </a:p>
          <a:p>
            <a:r>
              <a:rPr lang="ru-RU" smtClean="0"/>
              <a:t>типовые проекты на конструкции,</a:t>
            </a:r>
          </a:p>
          <a:p>
            <a:r>
              <a:rPr lang="ru-RU" smtClean="0"/>
              <a:t>отдельные узлы,механизмы и т.д.</a:t>
            </a:r>
          </a:p>
          <a:p>
            <a:r>
              <a:rPr lang="ru-RU" sz="2000" smtClean="0">
                <a:solidFill>
                  <a:srgbClr val="FF0000"/>
                </a:solidFill>
              </a:rPr>
              <a:t>Хранение проектной документации </a:t>
            </a:r>
          </a:p>
          <a:p>
            <a:r>
              <a:rPr lang="ru-RU" sz="2000" smtClean="0">
                <a:solidFill>
                  <a:srgbClr val="FF0000"/>
                </a:solidFill>
              </a:rPr>
              <a:t>является обязанностью предприятия </a:t>
            </a:r>
          </a:p>
          <a:p>
            <a:r>
              <a:rPr lang="ru-RU" sz="2000" smtClean="0">
                <a:solidFill>
                  <a:srgbClr val="FF0000"/>
                </a:solidFill>
              </a:rPr>
              <a:t>разработчика,заказчика,</a:t>
            </a:r>
          </a:p>
          <a:p>
            <a:r>
              <a:rPr lang="ru-RU" smtClean="0"/>
              <a:t>т.к. она несет важную информацию,</a:t>
            </a:r>
          </a:p>
          <a:p>
            <a:r>
              <a:rPr lang="ru-RU" smtClean="0"/>
              <a:t>которая может быть затребована в процессе </a:t>
            </a:r>
          </a:p>
          <a:p>
            <a:r>
              <a:rPr lang="ru-RU" smtClean="0"/>
              <a:t>эксплуатаци обьекта проектирования.</a:t>
            </a:r>
          </a:p>
          <a:p>
            <a:r>
              <a:rPr lang="ru-RU" sz="2000" smtClean="0">
                <a:solidFill>
                  <a:srgbClr val="FF0000"/>
                </a:solidFill>
              </a:rPr>
              <a:t>Доступ в архив строго ограничен.</a:t>
            </a:r>
            <a:endParaRPr lang="ru-RU" sz="2000">
              <a:solidFill>
                <a:srgbClr val="FF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050250" y="5661248"/>
            <a:ext cx="4764153" cy="99512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1978052" y="385500"/>
            <a:ext cx="518789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smtClean="0"/>
              <a:t>Архив проектной документации </a:t>
            </a:r>
            <a:endParaRPr lang="ru-RU" sz="2800"/>
          </a:p>
        </p:txBody>
      </p:sp>
      <p:sp>
        <p:nvSpPr>
          <p:cNvPr id="4" name="Прямоугольник 3"/>
          <p:cNvSpPr/>
          <p:nvPr/>
        </p:nvSpPr>
        <p:spPr>
          <a:xfrm>
            <a:off x="209622" y="5847562"/>
            <a:ext cx="7917937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sz="2400" smtClean="0">
                <a:solidFill>
                  <a:srgbClr val="C00000"/>
                </a:solidFill>
              </a:rPr>
              <a:t>Электронный архив </a:t>
            </a:r>
            <a:r>
              <a:rPr lang="ru-RU" smtClean="0"/>
              <a:t>проектной документации в нашем случае является </a:t>
            </a:r>
          </a:p>
          <a:p>
            <a:pPr algn="just"/>
            <a:r>
              <a:rPr lang="ru-RU" smtClean="0"/>
              <a:t>архивом проектной документации на электронном носителе.</a:t>
            </a:r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651"/>
            <a:ext cx="2000118" cy="825153"/>
          </a:xfrm>
          <a:prstGeom prst="rect">
            <a:avLst/>
          </a:prstGeom>
        </p:spPr>
      </p:pic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683568" y="2373"/>
            <a:ext cx="8172400" cy="504056"/>
          </a:xfrm>
        </p:spPr>
        <p:txBody>
          <a:bodyPr>
            <a:noAutofit/>
          </a:bodyPr>
          <a:lstStyle/>
          <a:p>
            <a:r>
              <a:rPr lang="ru-RU" sz="2000">
                <a:solidFill>
                  <a:srgbClr val="FF0000"/>
                </a:solidFill>
              </a:rPr>
              <a:t>ЕСМ</a:t>
            </a:r>
            <a:r>
              <a:rPr lang="ru-RU" sz="2000"/>
              <a:t> - система разработки и выпуска </a:t>
            </a:r>
            <a:r>
              <a:rPr lang="ru-RU" sz="2000" smtClean="0"/>
              <a:t> проектной документации</a:t>
            </a:r>
            <a:endParaRPr lang="ru-RU" sz="2000"/>
          </a:p>
        </p:txBody>
      </p:sp>
    </p:spTree>
    <p:extLst>
      <p:ext uri="{BB962C8B-B14F-4D97-AF65-F5344CB8AC3E}">
        <p14:creationId xmlns:p14="http://schemas.microsoft.com/office/powerpoint/2010/main" val="2494137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- система разработки и выпуска </a:t>
            </a:r>
            <a:br>
              <a:rPr lang="ru-RU"/>
            </a:br>
            <a:r>
              <a:rPr lang="ru-RU"/>
              <a:t>проектной </a:t>
            </a:r>
            <a:r>
              <a:rPr lang="ru-RU" smtClean="0"/>
              <a:t>документации</a:t>
            </a:r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060848"/>
            <a:ext cx="3312368" cy="331236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31540" y="1268760"/>
            <a:ext cx="799288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mtClean="0">
                <a:solidFill>
                  <a:srgbClr val="FF0000"/>
                </a:solidFill>
              </a:rPr>
              <a:t>….ПРОЕКТНАЯ  ПРОДУКЦИЯ ДЛЯ ЗАКАЗЧИКА-</a:t>
            </a:r>
            <a:r>
              <a:rPr lang="ru-RU" smtClean="0"/>
              <a:t>КОПИИ ПОДЛИННИКОВ ДОКУМЕНТОВ на бумажных или электронных носителях, </a:t>
            </a:r>
          </a:p>
          <a:p>
            <a:r>
              <a:rPr lang="ru-RU" smtClean="0"/>
              <a:t>хранящихся в архиве </a:t>
            </a:r>
          </a:p>
          <a:p>
            <a:r>
              <a:rPr lang="ru-RU" smtClean="0"/>
              <a:t>с указанием </a:t>
            </a:r>
            <a:r>
              <a:rPr lang="ru-RU" smtClean="0">
                <a:solidFill>
                  <a:srgbClr val="FF0000"/>
                </a:solidFill>
              </a:rPr>
              <a:t>АРХИВНЫХ НОМЕРОВ </a:t>
            </a:r>
          </a:p>
          <a:p>
            <a:r>
              <a:rPr lang="ru-RU" smtClean="0"/>
              <a:t>единиц хранения подлинников и </a:t>
            </a:r>
            <a:r>
              <a:rPr lang="ru-RU" smtClean="0">
                <a:solidFill>
                  <a:srgbClr val="FF0000"/>
                </a:solidFill>
              </a:rPr>
              <a:t>ДАТЫ </a:t>
            </a:r>
          </a:p>
          <a:p>
            <a:r>
              <a:rPr lang="ru-RU" smtClean="0"/>
              <a:t>их приемки в архив.</a:t>
            </a:r>
          </a:p>
          <a:p>
            <a:endParaRPr lang="ru-RU"/>
          </a:p>
          <a:p>
            <a:endParaRPr lang="ru-RU" smtClean="0"/>
          </a:p>
          <a:p>
            <a:endParaRPr lang="ru-RU"/>
          </a:p>
          <a:p>
            <a:endParaRPr lang="ru-RU" smtClean="0"/>
          </a:p>
          <a:p>
            <a:endParaRPr lang="ru-RU"/>
          </a:p>
          <a:p>
            <a:endParaRPr lang="ru-RU" smtClean="0"/>
          </a:p>
          <a:p>
            <a:endParaRPr lang="ru-RU"/>
          </a:p>
          <a:p>
            <a:endParaRPr lang="ru-RU" smtClean="0"/>
          </a:p>
          <a:p>
            <a:endParaRPr lang="ru-RU"/>
          </a:p>
          <a:p>
            <a:endParaRPr lang="ru-RU" smtClean="0"/>
          </a:p>
          <a:p>
            <a:r>
              <a:rPr lang="ru-RU" smtClean="0"/>
              <a:t>Без </a:t>
            </a:r>
            <a:r>
              <a:rPr lang="ru-RU" smtClean="0">
                <a:solidFill>
                  <a:srgbClr val="FF0000"/>
                </a:solidFill>
              </a:rPr>
              <a:t>АРХИВНЫХ НОМЕРОВ И ДАТЫ </a:t>
            </a:r>
            <a:r>
              <a:rPr lang="ru-RU" smtClean="0"/>
              <a:t>использовать проектную продукцию заказчику </a:t>
            </a:r>
            <a:r>
              <a:rPr lang="ru-RU" smtClean="0">
                <a:solidFill>
                  <a:srgbClr val="FF0000"/>
                </a:solidFill>
              </a:rPr>
              <a:t>ЗАПРЕЩЕНО</a:t>
            </a:r>
            <a:r>
              <a:rPr lang="ru-RU" smtClean="0"/>
              <a:t>….</a:t>
            </a:r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5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6512" y="1556792"/>
            <a:ext cx="4824536" cy="4912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400">
                <a:solidFill>
                  <a:srgbClr val="FF0000"/>
                </a:solidFill>
              </a:rPr>
              <a:t>Моспроект</a:t>
            </a:r>
            <a:endParaRPr lang="en-US" sz="2400">
              <a:solidFill>
                <a:srgbClr val="FF0000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ru-RU"/>
              <a:t> </a:t>
            </a:r>
            <a:endParaRPr lang="en-US" smtClean="0"/>
          </a:p>
          <a:p>
            <a:pPr algn="ctr">
              <a:lnSpc>
                <a:spcPct val="90000"/>
              </a:lnSpc>
            </a:pPr>
            <a:r>
              <a:rPr lang="ru-RU" smtClean="0"/>
              <a:t>сегодня </a:t>
            </a:r>
            <a:endParaRPr lang="en-US"/>
          </a:p>
          <a:p>
            <a:pPr algn="ctr">
              <a:lnSpc>
                <a:spcPct val="90000"/>
              </a:lnSpc>
            </a:pPr>
            <a:r>
              <a:rPr lang="ru-RU" smtClean="0"/>
              <a:t>крупнейший </a:t>
            </a:r>
            <a:r>
              <a:rPr lang="ru-RU"/>
              <a:t>проектный центр, проектирующий ежегодно более 1500 объектов.</a:t>
            </a:r>
          </a:p>
          <a:p>
            <a:pPr algn="ctr">
              <a:lnSpc>
                <a:spcPct val="90000"/>
              </a:lnSpc>
            </a:pPr>
            <a:endParaRPr lang="en-US"/>
          </a:p>
          <a:p>
            <a:pPr algn="ctr">
              <a:lnSpc>
                <a:spcPct val="90000"/>
              </a:lnSpc>
            </a:pPr>
            <a:r>
              <a:rPr lang="ru-RU"/>
              <a:t>15 архитектурно-проектных мастерских и </a:t>
            </a:r>
            <a:endParaRPr lang="en-US"/>
          </a:p>
          <a:p>
            <a:pPr algn="ctr">
              <a:lnSpc>
                <a:spcPct val="90000"/>
              </a:lnSpc>
            </a:pPr>
            <a:r>
              <a:rPr lang="ru-RU"/>
              <a:t>14 специализированных отделов Моспроекта </a:t>
            </a:r>
            <a:endParaRPr lang="en-US"/>
          </a:p>
          <a:p>
            <a:pPr algn="ctr">
              <a:lnSpc>
                <a:spcPct val="90000"/>
              </a:lnSpc>
            </a:pPr>
            <a:endParaRPr lang="en-US"/>
          </a:p>
          <a:p>
            <a:pPr algn="ctr">
              <a:lnSpc>
                <a:spcPct val="90000"/>
              </a:lnSpc>
            </a:pPr>
            <a:r>
              <a:rPr lang="ru-RU"/>
              <a:t>осуществляют все этапы  проектирования собственными силами, без привлечения субподрядчиков</a:t>
            </a:r>
            <a:endParaRPr lang="en-US"/>
          </a:p>
          <a:p>
            <a:pPr algn="ctr">
              <a:lnSpc>
                <a:spcPct val="90000"/>
              </a:lnSpc>
            </a:pPr>
            <a:endParaRPr lang="ru-RU"/>
          </a:p>
          <a:p>
            <a:pPr algn="ctr">
              <a:lnSpc>
                <a:spcPct val="90000"/>
              </a:lnSpc>
            </a:pPr>
            <a:r>
              <a:rPr lang="ru-RU"/>
              <a:t>Руководят Моспроектом и его  подразделениями 40 заслуженных архитекторов, заслуженных строителей и заслуженных экономистов, среди них 30 лауреатов государственных премий.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723"/>
            <a:ext cx="8820471" cy="122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GlowEdges/>
                    </a14:imgEffect>
                    <a14:imgEffect>
                      <a14:sharpenSoften amount="69000"/>
                    </a14:imgEffect>
                    <a14:imgEffect>
                      <a14:colorTemperature colorTemp="11200"/>
                    </a14:imgEffect>
                    <a14:imgEffect>
                      <a14:saturation sat="25000"/>
                    </a14:imgEffect>
                    <a14:imgEffect>
                      <a14:brightnessContrast bright="36000" contrast="2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960" y="-12741"/>
            <a:ext cx="3785512" cy="6858000"/>
          </a:xfrm>
          <a:prstGeom prst="rect">
            <a:avLst/>
          </a:prstGeom>
          <a:effectLst>
            <a:outerShdw blurRad="50800" dist="50800" dir="5400000" sx="1000" sy="1000" algn="ctr" rotWithShape="0">
              <a:srgbClr val="000000">
                <a:alpha val="3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198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53" y="1685511"/>
            <a:ext cx="3811965" cy="2387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689621"/>
            <a:ext cx="4752528" cy="235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365" y="1556791"/>
            <a:ext cx="4650910" cy="2484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980728"/>
            <a:ext cx="8820471" cy="708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723"/>
            <a:ext cx="8820471" cy="122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173" y="1695400"/>
            <a:ext cx="4523155" cy="23462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85511"/>
            <a:ext cx="3203275" cy="2352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7084"/>
            <a:ext cx="4366046" cy="2294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199" y="4423887"/>
            <a:ext cx="3384375" cy="2287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8" name="Picture 1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364" y="4365104"/>
            <a:ext cx="4650911" cy="2361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909" y="4365104"/>
            <a:ext cx="3799761" cy="2346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0" name="Picture 1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364" y="1669506"/>
            <a:ext cx="5304306" cy="2368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1" name="Picture 15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63" y="4166401"/>
            <a:ext cx="4283968" cy="2358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6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059" y="4221088"/>
            <a:ext cx="5086320" cy="2304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3" name="Picture 17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364" y="1699429"/>
            <a:ext cx="3976793" cy="2313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9588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оа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" y="1250016"/>
            <a:ext cx="8788577" cy="1730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723"/>
            <a:ext cx="8820471" cy="1226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5" r="1758"/>
          <a:stretch/>
        </p:blipFill>
        <p:spPr>
          <a:xfrm>
            <a:off x="7483" y="3173348"/>
            <a:ext cx="4402753" cy="31074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467" y="3156415"/>
            <a:ext cx="4357460" cy="3107475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75" y="3129080"/>
            <a:ext cx="6614778" cy="339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55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8577" name="Содержимое 3" descr="Структура М.jp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032" y="188640"/>
            <a:ext cx="8795272" cy="6218548"/>
          </a:xfrm>
        </p:spPr>
      </p:pic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70967" y="0"/>
            <a:ext cx="8083001" cy="576064"/>
          </a:xfrm>
        </p:spPr>
        <p:txBody>
          <a:bodyPr/>
          <a:lstStyle/>
          <a:p>
            <a:pPr algn="ctr"/>
            <a:r>
              <a:rPr lang="ru-RU" smtClean="0">
                <a:solidFill>
                  <a:srgbClr val="FF0000"/>
                </a:solidFill>
              </a:rPr>
              <a:t>Структура проектной организации</a:t>
            </a:r>
          </a:p>
        </p:txBody>
      </p:sp>
    </p:spTree>
    <p:extLst>
      <p:ext uri="{BB962C8B-B14F-4D97-AF65-F5344CB8AC3E}">
        <p14:creationId xmlns:p14="http://schemas.microsoft.com/office/powerpoint/2010/main" val="139640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530499" y="12723"/>
            <a:ext cx="8083001" cy="995336"/>
          </a:xfrm>
        </p:spPr>
        <p:txBody>
          <a:bodyPr/>
          <a:lstStyle/>
          <a:p>
            <a:pPr algn="ctr">
              <a:tabLst>
                <a:tab pos="7358063" algn="l"/>
              </a:tabLst>
            </a:pPr>
            <a:r>
              <a:rPr lang="ru-RU" smtClean="0">
                <a:solidFill>
                  <a:srgbClr val="FF0000"/>
                </a:solidFill>
              </a:rPr>
              <a:t>Структура проектной мастерской</a:t>
            </a:r>
            <a:br>
              <a:rPr lang="ru-RU" smtClean="0">
                <a:solidFill>
                  <a:srgbClr val="FF0000"/>
                </a:solidFill>
              </a:rPr>
            </a:br>
            <a:endParaRPr lang="ru-RU" smtClean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325905" y="620688"/>
            <a:ext cx="3598023" cy="5976664"/>
          </a:xfrm>
        </p:spPr>
        <p:txBody>
          <a:bodyPr>
            <a:noAutofit/>
          </a:bodyPr>
          <a:lstStyle/>
          <a:p>
            <a:pPr marL="0" indent="0">
              <a:buNone/>
              <a:defRPr/>
            </a:pPr>
            <a:r>
              <a:rPr lang="ru-RU" sz="2400" dirty="0">
                <a:solidFill>
                  <a:srgbClr val="FF0000"/>
                </a:solidFill>
              </a:rPr>
              <a:t>Мастерская №</a:t>
            </a:r>
            <a:r>
              <a:rPr lang="ru-RU" dirty="0">
                <a:solidFill>
                  <a:schemeClr val="tx1"/>
                </a:solidFill>
              </a:rPr>
              <a:t> ….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Начальник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Заместитель начальника 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Главный инженер</a:t>
            </a:r>
          </a:p>
          <a:p>
            <a:pPr marL="0" indent="0"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Секретарь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А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7)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А</a:t>
            </a:r>
            <a:r>
              <a:rPr lang="en-US" smtClean="0">
                <a:solidFill>
                  <a:srgbClr val="FF0000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5)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А</a:t>
            </a:r>
            <a:r>
              <a:rPr lang="en-US" smtClean="0">
                <a:solidFill>
                  <a:srgbClr val="FF0000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7)</a:t>
            </a:r>
          </a:p>
          <a:p>
            <a:pPr marL="0" indent="0">
              <a:buNone/>
              <a:defRPr/>
            </a:pPr>
            <a:r>
              <a:rPr lang="ru-RU">
                <a:solidFill>
                  <a:srgbClr val="FF0000"/>
                </a:solidFill>
              </a:rPr>
              <a:t>К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10)</a:t>
            </a:r>
          </a:p>
          <a:p>
            <a:pPr marL="0" indent="0">
              <a:buNone/>
              <a:defRPr/>
            </a:pPr>
            <a:r>
              <a:rPr lang="ru-RU">
                <a:solidFill>
                  <a:srgbClr val="FF0000"/>
                </a:solidFill>
              </a:rPr>
              <a:t>ОВ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8)</a:t>
            </a:r>
          </a:p>
          <a:p>
            <a:pPr marL="0" indent="0">
              <a:buNone/>
              <a:defRPr/>
            </a:pPr>
            <a:r>
              <a:rPr lang="ru-RU">
                <a:solidFill>
                  <a:srgbClr val="FF0000"/>
                </a:solidFill>
              </a:rPr>
              <a:t>ВКГ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6)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ВКГ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2)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ЭЛ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6)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ЭЛ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2)</a:t>
            </a:r>
          </a:p>
          <a:p>
            <a:pPr marL="0" indent="0">
              <a:buNone/>
              <a:defRPr/>
            </a:pPr>
            <a:r>
              <a:rPr lang="ru-RU">
                <a:solidFill>
                  <a:srgbClr val="FF0000"/>
                </a:solidFill>
              </a:rPr>
              <a:t>С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3)</a:t>
            </a:r>
          </a:p>
          <a:p>
            <a:pPr marL="0" indent="0">
              <a:buNone/>
              <a:defRPr/>
            </a:pPr>
            <a:r>
              <a:rPr lang="ru-RU">
                <a:solidFill>
                  <a:srgbClr val="FF0000"/>
                </a:solidFill>
              </a:rPr>
              <a:t>Э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3)</a:t>
            </a:r>
          </a:p>
          <a:p>
            <a:pPr marL="0" indent="0">
              <a:buNone/>
              <a:defRPr/>
            </a:pPr>
            <a:r>
              <a:rPr lang="ru-RU" smtClean="0">
                <a:solidFill>
                  <a:srgbClr val="FF0000"/>
                </a:solidFill>
              </a:rPr>
              <a:t>Д</a:t>
            </a:r>
            <a:r>
              <a:rPr lang="en-US" smtClean="0">
                <a:solidFill>
                  <a:srgbClr val="FF0000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1)</a:t>
            </a:r>
          </a:p>
          <a:p>
            <a:pPr marL="0" indent="0">
              <a:buNone/>
              <a:defRPr/>
            </a:pPr>
            <a:r>
              <a:rPr lang="ru-RU">
                <a:solidFill>
                  <a:srgbClr val="FF0000"/>
                </a:solidFill>
              </a:rPr>
              <a:t>АН</a:t>
            </a:r>
            <a:r>
              <a:rPr lang="ru-RU">
                <a:solidFill>
                  <a:schemeClr val="tx1"/>
                </a:solidFill>
              </a:rPr>
              <a:t> </a:t>
            </a:r>
            <a:r>
              <a:rPr lang="en-US" smtClean="0">
                <a:solidFill>
                  <a:schemeClr val="tx1"/>
                </a:solidFill>
              </a:rPr>
              <a:t>	</a:t>
            </a:r>
            <a:r>
              <a:rPr lang="ru-RU" smtClean="0">
                <a:solidFill>
                  <a:schemeClr val="tx1"/>
                </a:solidFill>
              </a:rPr>
              <a:t>(</a:t>
            </a:r>
            <a:r>
              <a:rPr lang="ru-RU" dirty="0">
                <a:solidFill>
                  <a:schemeClr val="tx1"/>
                </a:solidFill>
              </a:rPr>
              <a:t>1)</a:t>
            </a:r>
          </a:p>
        </p:txBody>
      </p:sp>
      <p:sp>
        <p:nvSpPr>
          <p:cNvPr id="7" name="Содержимое 2"/>
          <p:cNvSpPr txBox="1">
            <a:spLocks/>
          </p:cNvSpPr>
          <p:nvPr/>
        </p:nvSpPr>
        <p:spPr bwMode="auto">
          <a:xfrm>
            <a:off x="3347864" y="892940"/>
            <a:ext cx="8424936" cy="6302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endParaRPr lang="ru-RU" dirty="0"/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А</a:t>
            </a:r>
            <a:r>
              <a:rPr lang="ru-RU" dirty="0"/>
              <a:t>  - архитекторы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АН</a:t>
            </a:r>
            <a:r>
              <a:rPr lang="ru-RU" dirty="0"/>
              <a:t> - авторский надзор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БО</a:t>
            </a:r>
            <a:r>
              <a:rPr lang="ru-RU" dirty="0"/>
              <a:t> – благоустройство и озеленение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ВД</a:t>
            </a:r>
            <a:r>
              <a:rPr lang="ru-RU" dirty="0"/>
              <a:t> – водостоки и дренажи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ВКГ</a:t>
            </a:r>
            <a:r>
              <a:rPr lang="ru-RU" dirty="0"/>
              <a:t> – водоснабжение, </a:t>
            </a:r>
            <a:r>
              <a:rPr lang="ru-RU"/>
              <a:t>канализация </a:t>
            </a:r>
            <a:r>
              <a:rPr lang="ru-RU" smtClean="0"/>
              <a:t>и газоснабжение</a:t>
            </a:r>
            <a:endParaRPr lang="ru-RU" dirty="0"/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ВП</a:t>
            </a:r>
            <a:r>
              <a:rPr lang="ru-RU" dirty="0"/>
              <a:t> – вертикальная планировка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Д</a:t>
            </a:r>
            <a:r>
              <a:rPr lang="ru-RU" dirty="0"/>
              <a:t> – дендролог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К</a:t>
            </a:r>
            <a:r>
              <a:rPr lang="ru-RU" dirty="0"/>
              <a:t>  - конструкторы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ОВ</a:t>
            </a:r>
            <a:r>
              <a:rPr lang="ru-RU" dirty="0"/>
              <a:t> – теплоснабжение</a:t>
            </a:r>
            <a:r>
              <a:rPr lang="ru-RU"/>
              <a:t>, </a:t>
            </a:r>
            <a:r>
              <a:rPr lang="ru-RU" smtClean="0"/>
              <a:t>отопление,вентиляция</a:t>
            </a:r>
            <a:endParaRPr lang="ru-RU" dirty="0"/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ОР</a:t>
            </a:r>
            <a:r>
              <a:rPr lang="ru-RU" dirty="0"/>
              <a:t> – организация рельефа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С</a:t>
            </a:r>
            <a:r>
              <a:rPr lang="ru-RU" dirty="0"/>
              <a:t> – сметы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СС </a:t>
            </a:r>
            <a:r>
              <a:rPr lang="ru-RU" dirty="0"/>
              <a:t>– системы связи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СТ</a:t>
            </a:r>
            <a:r>
              <a:rPr lang="ru-RU" dirty="0"/>
              <a:t> – слабые токи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ТС</a:t>
            </a:r>
            <a:r>
              <a:rPr lang="ru-RU" dirty="0"/>
              <a:t> – тепловые сети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Э</a:t>
            </a:r>
            <a:r>
              <a:rPr lang="ru-RU" dirty="0"/>
              <a:t> – экономист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 dirty="0">
                <a:solidFill>
                  <a:srgbClr val="FF0000"/>
                </a:solidFill>
              </a:rPr>
              <a:t>Э Л </a:t>
            </a:r>
            <a:r>
              <a:rPr lang="ru-RU" dirty="0"/>
              <a:t>– электроснабжение</a:t>
            </a:r>
            <a:r>
              <a:rPr lang="ru-RU"/>
              <a:t>, </a:t>
            </a:r>
            <a:r>
              <a:rPr lang="ru-RU" smtClean="0"/>
              <a:t>электрооборудование,</a:t>
            </a:r>
          </a:p>
          <a:p>
            <a:pPr defTabSz="913755" eaLnBrk="0" hangingPunct="0">
              <a:spcBef>
                <a:spcPts val="100"/>
              </a:spcBef>
              <a:spcAft>
                <a:spcPts val="100"/>
              </a:spcAft>
              <a:buClr>
                <a:schemeClr val="tx1"/>
              </a:buClr>
              <a:buSzPct val="80000"/>
              <a:defRPr/>
            </a:pPr>
            <a:r>
              <a:rPr lang="ru-RU"/>
              <a:t> </a:t>
            </a:r>
            <a:r>
              <a:rPr lang="ru-RU" smtClean="0"/>
              <a:t>      освещение </a:t>
            </a:r>
            <a:r>
              <a:rPr lang="ru-RU" dirty="0"/>
              <a:t>и системы связи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995936" y="620688"/>
            <a:ext cx="5994769" cy="416268"/>
          </a:xfrm>
        </p:spPr>
        <p:txBody>
          <a:bodyPr>
            <a:normAutofit/>
          </a:bodyPr>
          <a:lstStyle/>
          <a:p>
            <a:pPr algn="l"/>
            <a:r>
              <a:rPr lang="ru-RU" sz="2000">
                <a:solidFill>
                  <a:srgbClr val="FF0000"/>
                </a:solidFill>
              </a:rPr>
              <a:t>Условные </a:t>
            </a:r>
            <a:r>
              <a:rPr lang="ru-RU" sz="2000" smtClean="0">
                <a:solidFill>
                  <a:srgbClr val="FF0000"/>
                </a:solidFill>
              </a:rPr>
              <a:t>обозначения</a:t>
            </a:r>
          </a:p>
        </p:txBody>
      </p:sp>
    </p:spTree>
    <p:extLst>
      <p:ext uri="{BB962C8B-B14F-4D97-AF65-F5344CB8AC3E}">
        <p14:creationId xmlns:p14="http://schemas.microsoft.com/office/powerpoint/2010/main" val="75369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3225" y="4320140"/>
            <a:ext cx="2448272" cy="244827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56"/>
          <a:stretch/>
        </p:blipFill>
        <p:spPr>
          <a:xfrm>
            <a:off x="3863816" y="5376712"/>
            <a:ext cx="2448272" cy="1391700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210244" y="519225"/>
            <a:ext cx="4374527" cy="4890760"/>
          </a:xfrm>
        </p:spPr>
        <p:txBody>
          <a:bodyPr/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Компьютерный центр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Технический отдел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строительных конструкций 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сантехнического оборудования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Электротехнический отдел 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электросвязи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автоматики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вертикального транспорта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водостоков и дренажей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типизации и унификации</a:t>
            </a:r>
          </a:p>
          <a:p>
            <a:pPr>
              <a:defRPr/>
            </a:pPr>
            <a:r>
              <a:rPr lang="ru-RU" dirty="0">
                <a:solidFill>
                  <a:schemeClr val="tx1"/>
                </a:solidFill>
              </a:rPr>
              <a:t>Отдел экономики и смет</a:t>
            </a:r>
          </a:p>
          <a:p>
            <a:pPr>
              <a:defRPr/>
            </a:pPr>
            <a:endParaRPr lang="ru-RU" sz="1700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endParaRPr lang="ru-RU" sz="1700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defRPr/>
            </a:pPr>
            <a:endParaRPr lang="ru-RU" sz="17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Содержимое 2"/>
          <p:cNvSpPr txBox="1">
            <a:spLocks/>
          </p:cNvSpPr>
          <p:nvPr/>
        </p:nvSpPr>
        <p:spPr bwMode="auto">
          <a:xfrm>
            <a:off x="4465081" y="627061"/>
            <a:ext cx="4029786" cy="43250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внедрения новых инженерных решений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согласования проектов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организации строительства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подготовки проектирования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контроля проектов 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технологического проектирования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Планово-производственный отдел 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Отдел кадров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Канцелярия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Бухгалтерия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r>
              <a:rPr lang="ru-RU" dirty="0"/>
              <a:t>Прочие службы</a:t>
            </a: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endParaRPr lang="ru-RU" b="0" kern="0" baseline="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  <a:p>
            <a:pPr marL="160660" indent="-160660" defTabSz="913755" eaLnBrk="0" hangingPunct="0">
              <a:spcBef>
                <a:spcPct val="15000"/>
              </a:spcBef>
              <a:spcAft>
                <a:spcPct val="15000"/>
              </a:spcAft>
              <a:buClr>
                <a:schemeClr val="tx1"/>
              </a:buClr>
              <a:buSzPct val="80000"/>
              <a:buFont typeface="Wingdings" pitchFamily="2" charset="2"/>
              <a:buChar char="§"/>
              <a:defRPr/>
            </a:pPr>
            <a:endParaRPr lang="ru-RU" b="0" kern="0" baseline="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91680" y="188640"/>
            <a:ext cx="55983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smtClean="0">
                <a:solidFill>
                  <a:srgbClr val="FF0000"/>
                </a:solidFill>
              </a:rPr>
              <a:t>СПИСОК ОТДЕЛОВ</a:t>
            </a:r>
            <a:endParaRPr lang="ru-RU" sz="2000">
              <a:solidFill>
                <a:srgbClr val="FF0000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293096"/>
            <a:ext cx="2448272" cy="244827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156"/>
          <a:stretch/>
        </p:blipFill>
        <p:spPr>
          <a:xfrm>
            <a:off x="6213909" y="5376712"/>
            <a:ext cx="2448272" cy="139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748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/>
          <a:stretch/>
        </p:blipFill>
        <p:spPr>
          <a:xfrm>
            <a:off x="5652120" y="908720"/>
            <a:ext cx="3135711" cy="20826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" y="908720"/>
            <a:ext cx="3191948" cy="2118550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3124691" y="908720"/>
            <a:ext cx="2527429" cy="422841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0" y="5137134"/>
            <a:ext cx="8820376" cy="172086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52120" y="2731566"/>
            <a:ext cx="3168304" cy="300168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665938" y="3973118"/>
            <a:ext cx="135646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ПРИНЯТЬ И </a:t>
            </a:r>
          </a:p>
          <a:p>
            <a:r>
              <a:rPr lang="ru-RU" smtClean="0"/>
              <a:t>ОПЛАТИТЬ </a:t>
            </a:r>
          </a:p>
          <a:p>
            <a:r>
              <a:rPr lang="ru-RU" smtClean="0"/>
              <a:t>РЕЗУЛЬТАТ</a:t>
            </a:r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379018" y="3581676"/>
            <a:ext cx="1714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ОБЯЗАННОСТИ:</a:t>
            </a: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5496" y="24002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6976" y="2736450"/>
            <a:ext cx="3117715" cy="29968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539600" y="3974481"/>
            <a:ext cx="191257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РАЗРАБОТАТЬ </a:t>
            </a:r>
          </a:p>
          <a:p>
            <a:r>
              <a:rPr lang="ru-RU" smtClean="0"/>
              <a:t>ТЕХНИЧЕСКУЮ </a:t>
            </a:r>
          </a:p>
          <a:p>
            <a:r>
              <a:rPr lang="ru-RU" smtClean="0"/>
              <a:t>ДОКУМЕНТАЦИЮ</a:t>
            </a: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3158566" y="3501008"/>
            <a:ext cx="2481708" cy="646331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КАЛЕНДАРНЫЙ ГРАФИК</a:t>
            </a:r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539552" y="3581676"/>
            <a:ext cx="17145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ОБЯЗАННОСТИ:</a:t>
            </a:r>
            <a:endParaRPr lang="ru-RU"/>
          </a:p>
        </p:txBody>
      </p:sp>
      <p:sp>
        <p:nvSpPr>
          <p:cNvPr id="9" name="Заголовок 2"/>
          <p:cNvSpPr>
            <a:spLocks noGrp="1"/>
          </p:cNvSpPr>
          <p:nvPr>
            <p:ph type="title"/>
          </p:nvPr>
        </p:nvSpPr>
        <p:spPr>
          <a:xfrm>
            <a:off x="13897" y="332656"/>
            <a:ext cx="8828173" cy="358842"/>
          </a:xfr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100000">
                <a:schemeClr val="bg1">
                  <a:lumMod val="97000"/>
                  <a:alpha val="19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0"/>
          </a:gradFill>
        </p:spPr>
        <p:txBody>
          <a:bodyPr>
            <a:normAutofit fontScale="90000"/>
          </a:bodyPr>
          <a:lstStyle/>
          <a:p>
            <a:pPr algn="ctr"/>
            <a:r>
              <a:rPr lang="ru-RU" sz="2000" smtClean="0"/>
              <a:t>ПРОЕКТИРОВЩИК  </a:t>
            </a:r>
            <a:r>
              <a:rPr lang="ru-RU" b="1" smtClean="0">
                <a:solidFill>
                  <a:srgbClr val="FF0000"/>
                </a:solidFill>
              </a:rPr>
              <a:t>+</a:t>
            </a:r>
            <a:r>
              <a:rPr lang="ru-RU" sz="2000" smtClean="0"/>
              <a:t>ЗАКАЗЧИК  </a:t>
            </a:r>
            <a:r>
              <a:rPr lang="ru-RU" sz="2200" b="1" smtClean="0">
                <a:solidFill>
                  <a:srgbClr val="FF0000"/>
                </a:solidFill>
              </a:rPr>
              <a:t>=</a:t>
            </a:r>
            <a:r>
              <a:rPr lang="ru-RU" sz="2200" b="1" smtClean="0"/>
              <a:t> </a:t>
            </a:r>
            <a:r>
              <a:rPr lang="ru-RU" sz="2000" smtClean="0"/>
              <a:t>ДОГОВОР ПОДРЯДА</a:t>
            </a:r>
            <a:endParaRPr lang="ru-RU" sz="2000"/>
          </a:p>
        </p:txBody>
      </p:sp>
      <p:sp>
        <p:nvSpPr>
          <p:cNvPr id="24" name="Прямоугольник 23"/>
          <p:cNvSpPr/>
          <p:nvPr/>
        </p:nvSpPr>
        <p:spPr>
          <a:xfrm>
            <a:off x="3234639" y="5169966"/>
            <a:ext cx="255980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НЕОТЬЕМЛЕМАЯ ЧАСТЬ </a:t>
            </a:r>
          </a:p>
          <a:p>
            <a:r>
              <a:rPr lang="ru-RU" smtClean="0"/>
              <a:t>ДОГОВОРА ВКЛЮЧАЕТ:</a:t>
            </a:r>
          </a:p>
          <a:p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799831" y="5827382"/>
            <a:ext cx="55443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СОСТАВ И СОДЕРЖАНИЕ ПРОЕКТНОЙ ДОКУМЕНТАЦИИ</a:t>
            </a:r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1655778" y="6196714"/>
            <a:ext cx="59028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mtClean="0"/>
              <a:t>СРОКИ  И ОБЯЗАННОСТИ СТОРОН ПО ЕЕ ПРЕДСТАВЛЕНИЮ</a:t>
            </a: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124691" y="908720"/>
            <a:ext cx="2515567" cy="923330"/>
          </a:xfrm>
          <a:prstGeom prst="rect">
            <a:avLst/>
          </a:prstGeom>
          <a:solidFill>
            <a:schemeClr val="accent6">
              <a:lumMod val="75000"/>
              <a:alpha val="8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/>
              <a:t>ДОГОВОР ПОДРЯДА</a:t>
            </a:r>
          </a:p>
          <a:p>
            <a:pPr algn="ctr"/>
            <a:endParaRPr lang="ru-RU" smtClean="0"/>
          </a:p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8266" y="3140968"/>
            <a:ext cx="8812110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graphicFrame>
        <p:nvGraphicFramePr>
          <p:cNvPr id="20" name="Схема 19"/>
          <p:cNvGraphicFramePr/>
          <p:nvPr>
            <p:extLst>
              <p:ext uri="{D42A27DB-BD31-4B8C-83A1-F6EECF244321}">
                <p14:modId xmlns:p14="http://schemas.microsoft.com/office/powerpoint/2010/main" val="2645875027"/>
              </p:ext>
            </p:extLst>
          </p:nvPr>
        </p:nvGraphicFramePr>
        <p:xfrm>
          <a:off x="3563888" y="4147339"/>
          <a:ext cx="1553216" cy="1189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1" name="Рисунок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690" y="1644419"/>
            <a:ext cx="2515567" cy="1485571"/>
          </a:xfrm>
          <a:prstGeom prst="rect">
            <a:avLst/>
          </a:prstGeom>
        </p:spPr>
      </p:pic>
      <p:grpSp>
        <p:nvGrpSpPr>
          <p:cNvPr id="40" name="Группа 39"/>
          <p:cNvGrpSpPr/>
          <p:nvPr/>
        </p:nvGrpSpPr>
        <p:grpSpPr>
          <a:xfrm>
            <a:off x="35497" y="2729880"/>
            <a:ext cx="8752334" cy="401796"/>
            <a:chOff x="35497" y="899649"/>
            <a:chExt cx="8752334" cy="401796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380281" y="901335"/>
              <a:ext cx="2416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2000" b="1">
                  <a:solidFill>
                    <a:srgbClr val="C00000"/>
                  </a:solidFill>
                </a:rPr>
                <a:t>ПРОЕКТИРОВЩИК</a:t>
              </a:r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6682353" y="899649"/>
              <a:ext cx="134004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000" b="1">
                  <a:solidFill>
                    <a:srgbClr val="C00000"/>
                  </a:solidFill>
                </a:rPr>
                <a:t>ЗАКАЗЧИК</a:t>
              </a:r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5652120" y="899649"/>
              <a:ext cx="3135711" cy="401796"/>
            </a:xfrm>
            <a:prstGeom prst="rect">
              <a:avLst/>
            </a:prstGeom>
            <a:noFill/>
            <a:ln w="41275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35497" y="899649"/>
              <a:ext cx="3089193" cy="401796"/>
            </a:xfrm>
            <a:prstGeom prst="rect">
              <a:avLst/>
            </a:prstGeom>
            <a:noFill/>
            <a:ln w="41275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557888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Прямоугольник 38"/>
          <p:cNvSpPr/>
          <p:nvPr/>
        </p:nvSpPr>
        <p:spPr>
          <a:xfrm>
            <a:off x="0" y="68366"/>
            <a:ext cx="8820424" cy="38456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" y="519401"/>
            <a:ext cx="3123868" cy="2073364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/>
          <a:stretch/>
        </p:blipFill>
        <p:spPr>
          <a:xfrm>
            <a:off x="5705820" y="519401"/>
            <a:ext cx="3087937" cy="2050910"/>
          </a:xfrm>
          <a:prstGeom prst="rect">
            <a:avLst/>
          </a:prstGeom>
        </p:spPr>
      </p:pic>
      <p:grpSp>
        <p:nvGrpSpPr>
          <p:cNvPr id="29" name="Группа 28"/>
          <p:cNvGrpSpPr/>
          <p:nvPr/>
        </p:nvGrpSpPr>
        <p:grpSpPr>
          <a:xfrm>
            <a:off x="3150406" y="4612572"/>
            <a:ext cx="2512067" cy="1930105"/>
            <a:chOff x="3176311" y="7529927"/>
            <a:chExt cx="2512067" cy="1930105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6311" y="7529927"/>
              <a:ext cx="2512067" cy="1930105"/>
            </a:xfrm>
            <a:prstGeom prst="rect">
              <a:avLst/>
            </a:prstGeom>
          </p:spPr>
        </p:pic>
        <p:sp>
          <p:nvSpPr>
            <p:cNvPr id="26" name="Прямоугольник 25"/>
            <p:cNvSpPr/>
            <p:nvPr/>
          </p:nvSpPr>
          <p:spPr>
            <a:xfrm>
              <a:off x="3843583" y="7606870"/>
              <a:ext cx="1137876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2200" b="1"/>
                <a:t>ПРОЕКТ</a:t>
              </a:r>
              <a:endParaRPr lang="ru-RU" sz="2200"/>
            </a:p>
          </p:txBody>
        </p:sp>
      </p:grpSp>
      <p:pic>
        <p:nvPicPr>
          <p:cNvPr id="28" name="Рисунок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299" y="2001563"/>
            <a:ext cx="2603521" cy="195264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976" y="1702494"/>
            <a:ext cx="3124864" cy="515550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-158613" y="2953975"/>
            <a:ext cx="33843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mtClean="0"/>
          </a:p>
          <a:p>
            <a:pPr algn="ctr"/>
            <a:r>
              <a:rPr lang="ru-RU" sz="2400" b="1"/>
              <a:t>СОВОКУПНОСТЬ </a:t>
            </a:r>
            <a:r>
              <a:rPr lang="ru-RU" sz="2400" b="1" smtClean="0"/>
              <a:t>ДОКУМЕНТОВ</a:t>
            </a:r>
          </a:p>
          <a:p>
            <a:pPr algn="ctr"/>
            <a:endParaRPr lang="ru-RU" sz="2400" b="1"/>
          </a:p>
          <a:p>
            <a:pPr algn="ctr"/>
            <a:r>
              <a:rPr lang="ru-RU" smtClean="0"/>
              <a:t>ОТВЕЧАЮЩИХ </a:t>
            </a:r>
          </a:p>
          <a:p>
            <a:pPr algn="ctr"/>
            <a:r>
              <a:rPr lang="ru-RU" smtClean="0"/>
              <a:t>ПОСТАВЛЕННОЙ ЗАДАЧЕ,</a:t>
            </a:r>
          </a:p>
          <a:p>
            <a:pPr algn="ctr"/>
            <a:r>
              <a:rPr lang="ru-RU" smtClean="0"/>
              <a:t>РАЗРАБОТАННЫХ </a:t>
            </a:r>
            <a:r>
              <a:rPr lang="ru-RU"/>
              <a:t>В </a:t>
            </a:r>
          </a:p>
          <a:p>
            <a:pPr algn="ctr"/>
            <a:r>
              <a:rPr lang="ru-RU"/>
              <a:t>СООТВЕТСТВИИ С </a:t>
            </a:r>
            <a:r>
              <a:rPr lang="ru-RU" smtClean="0"/>
              <a:t>НОРМАТИВНЫМИ </a:t>
            </a:r>
            <a:endParaRPr lang="ru-RU"/>
          </a:p>
          <a:p>
            <a:pPr algn="ctr"/>
            <a:r>
              <a:rPr lang="ru-RU"/>
              <a:t>ТРЕБОВАНИЯМИ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753015" y="13334"/>
            <a:ext cx="53068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mtClean="0"/>
              <a:t>ПРОЕКТ- </a:t>
            </a:r>
          </a:p>
          <a:p>
            <a:pPr algn="ctr"/>
            <a:r>
              <a:rPr lang="ru-RU" sz="2400" b="1" smtClean="0"/>
              <a:t>ЦЕЛЬ И РЕЗУЛЬТАТ </a:t>
            </a:r>
          </a:p>
          <a:p>
            <a:pPr algn="ctr"/>
            <a:r>
              <a:rPr lang="ru-RU" sz="2400" b="1" smtClean="0"/>
              <a:t>РАБОТЫ</a:t>
            </a:r>
            <a:endParaRPr lang="ru-RU" sz="2400" b="1"/>
          </a:p>
        </p:txBody>
      </p:sp>
      <p:sp>
        <p:nvSpPr>
          <p:cNvPr id="7" name="Прямоугольник 6"/>
          <p:cNvSpPr/>
          <p:nvPr/>
        </p:nvSpPr>
        <p:spPr>
          <a:xfrm>
            <a:off x="5692812" y="1702494"/>
            <a:ext cx="3127612" cy="515550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765195" y="2679303"/>
            <a:ext cx="20283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mtClean="0"/>
              <a:t>ПРОЕКТ – ЭТО</a:t>
            </a:r>
            <a:endParaRPr lang="ru-RU" sz="2400" b="1"/>
          </a:p>
        </p:txBody>
      </p:sp>
      <p:sp>
        <p:nvSpPr>
          <p:cNvPr id="13" name="Прямоугольник 12"/>
          <p:cNvSpPr/>
          <p:nvPr/>
        </p:nvSpPr>
        <p:spPr>
          <a:xfrm>
            <a:off x="5794886" y="4145567"/>
            <a:ext cx="287129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smtClean="0"/>
              <a:t>-МАТЕРИАЛЬНЫЕ НАКЛАДНЫЕ</a:t>
            </a:r>
            <a:endParaRPr lang="ru-RU" sz="1600"/>
          </a:p>
        </p:txBody>
      </p:sp>
      <p:sp>
        <p:nvSpPr>
          <p:cNvPr id="14" name="Прямоугольник 13"/>
          <p:cNvSpPr/>
          <p:nvPr/>
        </p:nvSpPr>
        <p:spPr>
          <a:xfrm>
            <a:off x="5773464" y="4562121"/>
            <a:ext cx="29174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smtClean="0"/>
              <a:t>-АКТЫ ГОТОВНОСТИ </a:t>
            </a:r>
          </a:p>
          <a:p>
            <a:pPr algn="ctr"/>
            <a:r>
              <a:rPr lang="ru-RU" sz="1600"/>
              <a:t> </a:t>
            </a:r>
            <a:r>
              <a:rPr lang="ru-RU" sz="1600" smtClean="0"/>
              <a:t>                      (СДАЧИ-ПРИЕМКИ)</a:t>
            </a:r>
            <a:endParaRPr lang="ru-RU" sz="1600"/>
          </a:p>
        </p:txBody>
      </p:sp>
      <p:sp>
        <p:nvSpPr>
          <p:cNvPr id="15" name="Прямоугольник 14"/>
          <p:cNvSpPr/>
          <p:nvPr/>
        </p:nvSpPr>
        <p:spPr>
          <a:xfrm>
            <a:off x="5794854" y="5220489"/>
            <a:ext cx="297613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600" smtClean="0"/>
              <a:t>-БУХГАЛТЕРСКОЕ ОФОРМЛЕНИЕ</a:t>
            </a:r>
          </a:p>
          <a:p>
            <a:pPr algn="ctr"/>
            <a:r>
              <a:rPr lang="ru-RU" sz="1600"/>
              <a:t>  </a:t>
            </a:r>
            <a:r>
              <a:rPr lang="ru-RU" sz="1600" smtClean="0"/>
              <a:t>И УЧЕТ.</a:t>
            </a:r>
            <a:endParaRPr lang="ru-RU" sz="1600"/>
          </a:p>
        </p:txBody>
      </p:sp>
      <p:sp>
        <p:nvSpPr>
          <p:cNvPr id="19" name="Прямоугольник 18"/>
          <p:cNvSpPr/>
          <p:nvPr/>
        </p:nvSpPr>
        <p:spPr>
          <a:xfrm>
            <a:off x="7697964" y="2679303"/>
            <a:ext cx="10574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/>
              <a:t>ТОВАР</a:t>
            </a:r>
          </a:p>
        </p:txBody>
      </p:sp>
      <p:grpSp>
        <p:nvGrpSpPr>
          <p:cNvPr id="30" name="Группа 29"/>
          <p:cNvGrpSpPr/>
          <p:nvPr/>
        </p:nvGrpSpPr>
        <p:grpSpPr>
          <a:xfrm>
            <a:off x="35496" y="1700808"/>
            <a:ext cx="8746511" cy="401796"/>
            <a:chOff x="35496" y="899649"/>
            <a:chExt cx="8746511" cy="401796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380281" y="901335"/>
              <a:ext cx="2416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2000" b="1">
                  <a:solidFill>
                    <a:srgbClr val="C00000"/>
                  </a:solidFill>
                </a:rPr>
                <a:t>ПРОЕКТИРОВЩИК</a:t>
              </a:r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6682353" y="899649"/>
              <a:ext cx="134004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000" b="1">
                  <a:solidFill>
                    <a:srgbClr val="C00000"/>
                  </a:solidFill>
                </a:rPr>
                <a:t>ЗАКАЗЧИК</a:t>
              </a:r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35496" y="899649"/>
              <a:ext cx="3089195" cy="401796"/>
            </a:xfrm>
            <a:prstGeom prst="rect">
              <a:avLst/>
            </a:prstGeom>
            <a:noFill/>
            <a:ln w="41275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5692812" y="899649"/>
              <a:ext cx="3089195" cy="401796"/>
            </a:xfrm>
            <a:prstGeom prst="rect">
              <a:avLst/>
            </a:prstGeom>
            <a:noFill/>
            <a:ln w="41275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5818290" y="3798805"/>
            <a:ext cx="29292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/>
              <a:t>ТОВАРНАЯ ДОКУМЕНТАЦИЯ</a:t>
            </a:r>
          </a:p>
        </p:txBody>
      </p:sp>
      <p:sp>
        <p:nvSpPr>
          <p:cNvPr id="36" name="Прямоугольник 35"/>
          <p:cNvSpPr/>
          <p:nvPr/>
        </p:nvSpPr>
        <p:spPr>
          <a:xfrm>
            <a:off x="591554" y="2668557"/>
            <a:ext cx="188404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/>
              <a:t>ПРОЕКТ-ЭТО</a:t>
            </a:r>
            <a:r>
              <a:rPr lang="ru-RU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62419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" y="519401"/>
            <a:ext cx="3123868" cy="207336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"/>
          <a:stretch/>
        </p:blipFill>
        <p:spPr>
          <a:xfrm>
            <a:off x="5705820" y="519401"/>
            <a:ext cx="3087937" cy="205091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004" y="3075710"/>
            <a:ext cx="2829610" cy="183728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976" y="1702493"/>
            <a:ext cx="3117716" cy="51555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3696" y="116632"/>
            <a:ext cx="8815681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b="1" smtClean="0"/>
              <a:t>ЧТО МОЖНО ПРОВЕРИТЬ???</a:t>
            </a:r>
            <a:endParaRPr lang="ru-RU" b="1"/>
          </a:p>
        </p:txBody>
      </p:sp>
      <p:sp>
        <p:nvSpPr>
          <p:cNvPr id="7" name="Прямоугольник 6"/>
          <p:cNvSpPr/>
          <p:nvPr/>
        </p:nvSpPr>
        <p:spPr>
          <a:xfrm>
            <a:off x="5692812" y="1702493"/>
            <a:ext cx="3127612" cy="515550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692812" y="3068960"/>
            <a:ext cx="3127611" cy="369332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ПРОЦЕСС ВЫПУСКА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-10295" y="3068960"/>
            <a:ext cx="3142135" cy="369332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СРОКИ ВЫПОЛНЕНИЯ</a:t>
            </a: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-10296" y="3611249"/>
            <a:ext cx="3134987" cy="923330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КАЧЕСТВО РАБОТ И </a:t>
            </a:r>
          </a:p>
          <a:p>
            <a:pPr algn="ctr"/>
            <a:r>
              <a:rPr lang="ru-RU" smtClean="0"/>
              <a:t>СТОИМОСТЬ</a:t>
            </a:r>
          </a:p>
          <a:p>
            <a:pPr algn="ctr"/>
            <a:r>
              <a:rPr lang="ru-RU" smtClean="0"/>
              <a:t>(ЭКСПЕРТНЫЕ ОЦЕНКИ) </a:t>
            </a:r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0" y="4848966"/>
            <a:ext cx="3134987" cy="646331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СООТВЕТСТВИЕ </a:t>
            </a:r>
          </a:p>
          <a:p>
            <a:pPr algn="ctr"/>
            <a:r>
              <a:rPr lang="ru-RU" smtClean="0"/>
              <a:t>НОРМАТИВАМ</a:t>
            </a: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5704070" y="3668831"/>
            <a:ext cx="3125307" cy="1200329"/>
          </a:xfrm>
          <a:prstGeom prst="rect">
            <a:avLst/>
          </a:prstGeom>
          <a:solidFill>
            <a:schemeClr val="accent6">
              <a:lumMod val="75000"/>
              <a:alpha val="5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/>
              <a:t>И ПЕРЕДАЧИ ЗАКАЗЧИКУ И</a:t>
            </a:r>
          </a:p>
          <a:p>
            <a:pPr algn="ctr"/>
            <a:r>
              <a:rPr lang="ru-RU" smtClean="0"/>
              <a:t>ОПЛАТЫ  ПРОЕКТА </a:t>
            </a:r>
          </a:p>
          <a:p>
            <a:pPr algn="ctr"/>
            <a:r>
              <a:rPr lang="ru-RU" smtClean="0"/>
              <a:t>В СООТВЕТСТВИИ С </a:t>
            </a:r>
          </a:p>
          <a:p>
            <a:pPr algn="ctr"/>
            <a:r>
              <a:rPr lang="ru-RU" smtClean="0"/>
              <a:t>КАЛЕНДАРНЫМ ГРАФИКОМ</a:t>
            </a:r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-23793" y="6488667"/>
            <a:ext cx="884191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grpSp>
        <p:nvGrpSpPr>
          <p:cNvPr id="32" name="Группа 31"/>
          <p:cNvGrpSpPr/>
          <p:nvPr/>
        </p:nvGrpSpPr>
        <p:grpSpPr>
          <a:xfrm>
            <a:off x="35496" y="1700808"/>
            <a:ext cx="8746511" cy="401796"/>
            <a:chOff x="35496" y="899649"/>
            <a:chExt cx="8746511" cy="401796"/>
          </a:xfrm>
        </p:grpSpPr>
        <p:sp>
          <p:nvSpPr>
            <p:cNvPr id="33" name="Прямоугольник 32"/>
            <p:cNvSpPr/>
            <p:nvPr/>
          </p:nvSpPr>
          <p:spPr>
            <a:xfrm>
              <a:off x="380281" y="901335"/>
              <a:ext cx="241682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ru-RU" sz="2000" b="1">
                  <a:solidFill>
                    <a:srgbClr val="C00000"/>
                  </a:solidFill>
                </a:rPr>
                <a:t>ПРОЕКТИРОВЩИК</a:t>
              </a:r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6682353" y="899649"/>
              <a:ext cx="134004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2000" b="1">
                  <a:solidFill>
                    <a:srgbClr val="C00000"/>
                  </a:solidFill>
                </a:rPr>
                <a:t>ЗАКАЗЧИК</a:t>
              </a:r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35496" y="899649"/>
              <a:ext cx="3089195" cy="401796"/>
            </a:xfrm>
            <a:prstGeom prst="rect">
              <a:avLst/>
            </a:prstGeom>
            <a:noFill/>
            <a:ln w="41275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5692812" y="899649"/>
              <a:ext cx="3089195" cy="401796"/>
            </a:xfrm>
            <a:prstGeom prst="rect">
              <a:avLst/>
            </a:prstGeom>
            <a:noFill/>
            <a:ln w="41275" cmpd="sng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1465579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462122"/>
            <a:ext cx="8820424" cy="4263022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0" b="6043"/>
          <a:stretch/>
        </p:blipFill>
        <p:spPr>
          <a:xfrm>
            <a:off x="-16775" y="1405212"/>
            <a:ext cx="7752698" cy="262209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92790"/>
            <a:ext cx="884191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10" b="6043"/>
          <a:stretch/>
        </p:blipFill>
        <p:spPr>
          <a:xfrm>
            <a:off x="1089214" y="1405212"/>
            <a:ext cx="7752698" cy="2622094"/>
          </a:xfrm>
          <a:prstGeom prst="rect">
            <a:avLst/>
          </a:prstGeom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86699"/>
            <a:ext cx="4358802" cy="5976664"/>
          </a:xfrm>
          <a:prstGeom prst="rect">
            <a:avLst/>
          </a:prstGeom>
          <a:noFill/>
          <a:ln>
            <a:noFill/>
          </a:ln>
          <a:effectLst>
            <a:outerShdw blurRad="342900" dist="203200" dir="1860000" sx="105000" sy="105000" algn="ctr" rotWithShape="0">
              <a:schemeClr val="bg1">
                <a:lumMod val="65000"/>
                <a:alpha val="74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974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3" presetClass="emph" presetSubtype="10" accel="2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130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1814754"/>
            <a:ext cx="8820424" cy="4949097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682" y="1831313"/>
            <a:ext cx="5968392" cy="501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206" y="1443280"/>
            <a:ext cx="4419600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912429"/>
            <a:ext cx="177165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92790"/>
            <a:ext cx="884191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882" y="481262"/>
            <a:ext cx="2232248" cy="507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5135"/>
            <a:ext cx="1907704" cy="261578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>
            <a:outerShdw blurRad="342900" dist="203200" dir="1860000" sx="105000" sy="105000" algn="ctr" rotWithShape="0">
              <a:schemeClr val="bg1">
                <a:lumMod val="65000"/>
                <a:alpha val="74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4" name="Группа 3"/>
          <p:cNvGrpSpPr/>
          <p:nvPr/>
        </p:nvGrpSpPr>
        <p:grpSpPr>
          <a:xfrm>
            <a:off x="7370806" y="481262"/>
            <a:ext cx="828943" cy="6282590"/>
            <a:chOff x="7682668" y="511317"/>
            <a:chExt cx="828943" cy="6282590"/>
          </a:xfrm>
        </p:grpSpPr>
        <p:sp>
          <p:nvSpPr>
            <p:cNvPr id="3" name="Прямоугольник 2"/>
            <p:cNvSpPr/>
            <p:nvPr/>
          </p:nvSpPr>
          <p:spPr>
            <a:xfrm>
              <a:off x="7682668" y="511317"/>
              <a:ext cx="828943" cy="628259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5128" name="Picture 8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7335" y="548680"/>
              <a:ext cx="762000" cy="6200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202430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180088"/>
            <a:ext cx="6597915" cy="3312368"/>
          </a:xfrm>
          <a:prstGeom prst="rect">
            <a:avLst/>
          </a:prstGeom>
          <a:noFill/>
          <a:ln>
            <a:noFill/>
          </a:ln>
          <a:effectLst>
            <a:outerShdw blurRad="533400" dist="317500" dir="8760000" algn="ctr" rotWithShape="0">
              <a:schemeClr val="tx1">
                <a:alpha val="68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Прямоугольник 2"/>
          <p:cNvSpPr>
            <a:spLocks noChangeArrowheads="1"/>
          </p:cNvSpPr>
          <p:nvPr/>
        </p:nvSpPr>
        <p:spPr bwMode="auto">
          <a:xfrm>
            <a:off x="113768" y="2164431"/>
            <a:ext cx="8640960" cy="1015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5" tIns="45717" rIns="91435" bIns="45717">
            <a:spAutoFit/>
          </a:bodyPr>
          <a:lstStyle/>
          <a:p>
            <a:pPr algn="ctr" defTabSz="914870"/>
            <a:r>
              <a:rPr lang="ru-RU" sz="2000" b="1" smtClean="0"/>
              <a:t>Доступ </a:t>
            </a:r>
            <a:r>
              <a:rPr lang="ru-RU" sz="2000" b="1" dirty="0"/>
              <a:t>к сайту есть </a:t>
            </a:r>
            <a:r>
              <a:rPr lang="ru-RU" sz="2000" b="1"/>
              <a:t>у </a:t>
            </a:r>
            <a:r>
              <a:rPr lang="ru-RU" sz="2000" b="1" smtClean="0"/>
              <a:t>каждого сотрудника, </a:t>
            </a:r>
            <a:r>
              <a:rPr lang="ru-RU" sz="2000" b="1"/>
              <a:t>на </a:t>
            </a:r>
            <a:r>
              <a:rPr lang="ru-RU" sz="2000" b="1" smtClean="0"/>
              <a:t>сайте размещены бланки </a:t>
            </a:r>
            <a:r>
              <a:rPr lang="ru-RU" sz="2000" b="1" dirty="0"/>
              <a:t>для выпуска ПСД, накладные </a:t>
            </a:r>
            <a:r>
              <a:rPr lang="ru-RU" sz="2000" b="1"/>
              <a:t>, </a:t>
            </a:r>
            <a:r>
              <a:rPr lang="ru-RU" sz="2000" b="1" smtClean="0"/>
              <a:t>база </a:t>
            </a:r>
            <a:r>
              <a:rPr lang="ru-RU" sz="2000" b="1" dirty="0"/>
              <a:t>договоров ,все </a:t>
            </a:r>
            <a:r>
              <a:rPr lang="ru-RU" sz="2000" b="1"/>
              <a:t>необходимые  </a:t>
            </a:r>
            <a:r>
              <a:rPr lang="ru-RU" sz="2000" b="1" smtClean="0"/>
              <a:t>документы</a:t>
            </a:r>
          </a:p>
          <a:p>
            <a:pPr algn="ctr" defTabSz="914870"/>
            <a:r>
              <a:rPr lang="ru-RU" sz="2000" b="1" smtClean="0"/>
              <a:t> в строгом соответствии с ГОСТОМ</a:t>
            </a:r>
            <a:endParaRPr lang="ru-RU" sz="2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29345"/>
            <a:ext cx="8748948" cy="1781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0" y="1556792"/>
            <a:ext cx="8784444" cy="553998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–информация и поддержка</a:t>
            </a:r>
            <a:endParaRPr lang="ru-RU" sz="3000" b="1" cap="all" spc="0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0" y="92790"/>
            <a:ext cx="8841912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-1" y="6498493"/>
            <a:ext cx="8841913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>
                <a:latin typeface="+mj-lt"/>
                <a:ea typeface="+mj-ea"/>
                <a:cs typeface="+mj-cs"/>
              </a:rPr>
              <a:t>Разработка проектной документации происходит  в строгом соответсвии с </a:t>
            </a:r>
            <a:r>
              <a:rPr lang="ru-RU" smtClean="0">
                <a:latin typeface="+mj-lt"/>
                <a:ea typeface="+mj-ea"/>
                <a:cs typeface="+mj-cs"/>
              </a:rPr>
              <a:t>ГК </a:t>
            </a:r>
            <a:r>
              <a:rPr lang="ru-RU">
                <a:latin typeface="+mj-lt"/>
                <a:ea typeface="+mj-ea"/>
                <a:cs typeface="+mj-cs"/>
              </a:rPr>
              <a:t>РФ ст. 158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3212976"/>
            <a:ext cx="1168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ПРИКАЗЫ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422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5099"/>
            <a:ext cx="8823297" cy="1654368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36349"/>
          <a:stretch/>
        </p:blipFill>
        <p:spPr bwMode="auto">
          <a:xfrm>
            <a:off x="251157" y="2348880"/>
            <a:ext cx="5015176" cy="4365104"/>
          </a:xfrm>
          <a:prstGeom prst="rect">
            <a:avLst/>
          </a:prstGeom>
          <a:noFill/>
          <a:ln>
            <a:noFill/>
          </a:ln>
          <a:effectLst>
            <a:outerShdw blurRad="228600" dist="368300" dir="8100000" sx="97000" sy="97000" algn="tr" rotWithShape="0">
              <a:prstClr val="black">
                <a:alpha val="49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" t="-348" r="-689" b="6515"/>
          <a:stretch/>
        </p:blipFill>
        <p:spPr bwMode="auto">
          <a:xfrm>
            <a:off x="2498510" y="2060848"/>
            <a:ext cx="3313415" cy="4514371"/>
          </a:xfrm>
          <a:prstGeom prst="rect">
            <a:avLst/>
          </a:prstGeom>
          <a:noFill/>
          <a:ln>
            <a:noFill/>
          </a:ln>
          <a:effectLst>
            <a:outerShdw blurRad="342900" dist="647700" dir="1980000" algn="ctr" rotWithShape="0">
              <a:schemeClr val="tx1">
                <a:alpha val="28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29"/>
          <a:stretch/>
        </p:blipFill>
        <p:spPr bwMode="auto">
          <a:xfrm>
            <a:off x="1475656" y="2406405"/>
            <a:ext cx="4579653" cy="4334963"/>
          </a:xfrm>
          <a:prstGeom prst="rect">
            <a:avLst/>
          </a:prstGeom>
          <a:noFill/>
          <a:ln>
            <a:noFill/>
          </a:ln>
          <a:effectLst>
            <a:outerShdw blurRad="292100" dist="165100" dir="8520000" algn="ctr" rotWithShape="0">
              <a:schemeClr val="tx1">
                <a:alpha val="51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9598" y="2707676"/>
            <a:ext cx="2844850" cy="4008239"/>
          </a:xfrm>
          <a:prstGeom prst="rect">
            <a:avLst/>
          </a:prstGeom>
          <a:noFill/>
          <a:ln>
            <a:noFill/>
          </a:ln>
          <a:effectLst>
            <a:outerShdw blurRad="266700" dist="482600" dir="8340000" sx="97000" sy="97000" algn="ctr" rotWithShape="0">
              <a:schemeClr val="tx1">
                <a:alpha val="4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463" y="2708920"/>
            <a:ext cx="2448272" cy="3607121"/>
          </a:xfrm>
          <a:prstGeom prst="rect">
            <a:avLst/>
          </a:prstGeom>
          <a:noFill/>
          <a:ln>
            <a:noFill/>
          </a:ln>
          <a:effectLst>
            <a:outerShdw blurRad="292100" dist="673100" dir="6900000" sx="98000" sy="98000" algn="ctr" rotWithShape="0">
              <a:schemeClr val="tx1">
                <a:alpha val="46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98" y="908720"/>
            <a:ext cx="8834947" cy="1798956"/>
          </a:xfrm>
          <a:prstGeom prst="rect">
            <a:avLst/>
          </a:prstGeom>
          <a:noFill/>
          <a:ln>
            <a:noFill/>
          </a:ln>
          <a:effectLst>
            <a:outerShdw blurRad="50800" dist="203200" dir="5400000" algn="t" rotWithShape="0">
              <a:prstClr val="black">
                <a:alpha val="32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3510" y="921465"/>
            <a:ext cx="3556962" cy="4941822"/>
          </a:xfrm>
          <a:prstGeom prst="rect">
            <a:avLst/>
          </a:prstGeom>
          <a:noFill/>
          <a:ln>
            <a:noFill/>
          </a:ln>
          <a:effectLst>
            <a:outerShdw blurRad="330200" dist="4826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2808" y="534086"/>
            <a:ext cx="3045006" cy="4347179"/>
          </a:xfrm>
          <a:prstGeom prst="rect">
            <a:avLst/>
          </a:prstGeom>
          <a:noFill/>
          <a:ln>
            <a:noFill/>
          </a:ln>
          <a:effectLst>
            <a:outerShdw blurRad="482600" dist="698500" dir="6480000" algn="ctr" rotWithShape="0">
              <a:schemeClr val="tx1">
                <a:alpha val="5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0" y="92146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482600" dist="190500" dir="5400000" algn="t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6188" y="5013176"/>
            <a:ext cx="879428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all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ПРИКАЗЫ</a:t>
            </a:r>
          </a:p>
        </p:txBody>
      </p:sp>
    </p:spTree>
    <p:extLst>
      <p:ext uri="{BB962C8B-B14F-4D97-AF65-F5344CB8AC3E}">
        <p14:creationId xmlns:p14="http://schemas.microsoft.com/office/powerpoint/2010/main" val="1170587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1492" name="Picture 4" descr="Рисунок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04" y="1304426"/>
            <a:ext cx="8682114" cy="5507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188640"/>
            <a:ext cx="5598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>
                <a:solidFill>
                  <a:srgbClr val="FF0000"/>
                </a:solidFill>
              </a:rPr>
              <a:t>Объектный график разработки проектно-сметной документации в проектной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445248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45" name="Picture 4569" descr="2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04" y="1273183"/>
            <a:ext cx="8442246" cy="5504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188640"/>
            <a:ext cx="5598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>
                <a:solidFill>
                  <a:srgbClr val="FF0000"/>
                </a:solidFill>
              </a:rPr>
              <a:t>Объектный график разработки проектно-сметной документации в проектной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3331023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0469" name="Picture 4569" descr="2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6" y="1172756"/>
            <a:ext cx="8791449" cy="5504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691680" y="188640"/>
            <a:ext cx="55983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>
                <a:solidFill>
                  <a:srgbClr val="FF0000"/>
                </a:solidFill>
              </a:rPr>
              <a:t>Объектный график разработки проектно-сметной документации в проектной организации.</a:t>
            </a:r>
          </a:p>
        </p:txBody>
      </p:sp>
    </p:spTree>
    <p:extLst>
      <p:ext uri="{BB962C8B-B14F-4D97-AF65-F5344CB8AC3E}">
        <p14:creationId xmlns:p14="http://schemas.microsoft.com/office/powerpoint/2010/main" val="1965907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" y="922123"/>
            <a:ext cx="8818159" cy="5844232"/>
          </a:xfrm>
          <a:prstGeom prst="rect">
            <a:avLst/>
          </a:prstGeom>
        </p:spPr>
      </p:pic>
      <p:sp>
        <p:nvSpPr>
          <p:cNvPr id="5" name="Заголовок 2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- система разработки и выпуска </a:t>
            </a:r>
            <a:br>
              <a:rPr lang="ru-RU"/>
            </a:br>
            <a:r>
              <a:rPr lang="ru-RU"/>
              <a:t>проектной </a:t>
            </a:r>
            <a:r>
              <a:rPr lang="ru-RU" smtClean="0"/>
              <a:t>документации</a:t>
            </a:r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9512" y="1138234"/>
            <a:ext cx="548060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smtClean="0">
                <a:solidFill>
                  <a:srgbClr val="FF0000"/>
                </a:solidFill>
              </a:rPr>
              <a:t>«БУМАЖНЫЙ» ДОКУМЕНТООБОРОТ-КРИЗИС ЖАНРА</a:t>
            </a:r>
          </a:p>
          <a:p>
            <a:r>
              <a:rPr lang="ru-RU" b="1">
                <a:solidFill>
                  <a:srgbClr val="FF0000"/>
                </a:solidFill>
              </a:rPr>
              <a:t> </a:t>
            </a:r>
            <a:r>
              <a:rPr lang="ru-RU" b="1" smtClean="0">
                <a:solidFill>
                  <a:srgbClr val="FF0000"/>
                </a:solidFill>
              </a:rPr>
              <a:t>                                      </a:t>
            </a:r>
          </a:p>
          <a:p>
            <a:endParaRPr lang="ru-RU" b="1">
              <a:solidFill>
                <a:srgbClr val="FF0000"/>
              </a:solidFill>
            </a:endParaRPr>
          </a:p>
          <a:p>
            <a:r>
              <a:rPr lang="ru-RU" b="1" smtClean="0">
                <a:solidFill>
                  <a:srgbClr val="FF0000"/>
                </a:solidFill>
              </a:rPr>
              <a:t>	…ПРОЕКТНАЯ ДОКУМЕНТАЦИЯ</a:t>
            </a:r>
            <a:endParaRPr lang="ru-RU" b="1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916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-1" y="404665"/>
            <a:ext cx="8849379" cy="6453336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11560" y="-27384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sp>
        <p:nvSpPr>
          <p:cNvPr id="23" name="Заголовок 2"/>
          <p:cNvSpPr txBox="1">
            <a:spLocks/>
          </p:cNvSpPr>
          <p:nvPr/>
        </p:nvSpPr>
        <p:spPr>
          <a:xfrm>
            <a:off x="11360" y="476672"/>
            <a:ext cx="8792946" cy="3600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smtClean="0">
                <a:solidFill>
                  <a:srgbClr val="FF0000"/>
                </a:solidFill>
              </a:rPr>
              <a:t>      </a:t>
            </a:r>
            <a:endParaRPr lang="ru-RU" sz="2400"/>
          </a:p>
        </p:txBody>
      </p:sp>
      <p:grpSp>
        <p:nvGrpSpPr>
          <p:cNvPr id="9" name="Группа 8"/>
          <p:cNvGrpSpPr/>
          <p:nvPr/>
        </p:nvGrpSpPr>
        <p:grpSpPr>
          <a:xfrm>
            <a:off x="-1" y="836712"/>
            <a:ext cx="8849307" cy="5355887"/>
            <a:chOff x="-1241" y="-900774"/>
            <a:chExt cx="8849307" cy="5355887"/>
          </a:xfrm>
        </p:grpSpPr>
        <p:sp>
          <p:nvSpPr>
            <p:cNvPr id="21" name="Заголовок 2"/>
            <p:cNvSpPr txBox="1">
              <a:spLocks/>
            </p:cNvSpPr>
            <p:nvPr/>
          </p:nvSpPr>
          <p:spPr>
            <a:xfrm>
              <a:off x="-1241" y="-900774"/>
              <a:ext cx="8849307" cy="432048"/>
            </a:xfrm>
            <a:prstGeom prst="rect">
              <a:avLst/>
            </a:prstGeom>
            <a:solidFill>
              <a:srgbClr val="E2D082"/>
            </a:solidFill>
          </p:spPr>
          <p:txBody>
            <a:bodyPr vert="horz" lIns="91440" tIns="45720" rIns="91440" bIns="45720" rtlCol="0" anchor="ctr">
              <a:normAutofit fontScale="97500" lnSpcReduction="10000"/>
            </a:bodyPr>
            <a:lstStyle>
              <a:defPPr>
                <a:defRPr lang="ru-RU"/>
              </a:defPPr>
              <a:lvl1pPr>
                <a:spcBef>
                  <a:spcPct val="0"/>
                </a:spcBef>
                <a:buNone/>
                <a:defRPr sz="2400">
                  <a:solidFill>
                    <a:srgbClr val="FF0000"/>
                  </a:solidFill>
                  <a:effectLst/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endParaRPr lang="ru-RU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7379072" y="3131674"/>
              <a:ext cx="1368152" cy="1323439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8000" b="1" cap="none" spc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!!!</a:t>
              </a:r>
              <a:endParaRPr lang="ru-RU" sz="8000" b="1" cap="none" spc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1412776"/>
            <a:ext cx="6571513" cy="52875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023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404665"/>
            <a:ext cx="8849306" cy="6453336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/>
          </a:p>
        </p:txBody>
      </p:sp>
      <p:sp>
        <p:nvSpPr>
          <p:cNvPr id="17" name="Заголовок 2"/>
          <p:cNvSpPr txBox="1">
            <a:spLocks/>
          </p:cNvSpPr>
          <p:nvPr/>
        </p:nvSpPr>
        <p:spPr>
          <a:xfrm>
            <a:off x="-1" y="4435016"/>
            <a:ext cx="8849307" cy="1514264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ru-RU"/>
            </a:defPPr>
            <a:lvl1pPr>
              <a:spcBef>
                <a:spcPct val="0"/>
              </a:spcBef>
              <a:buNone/>
              <a:defRPr sz="2400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11560" y="-27384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sp>
        <p:nvSpPr>
          <p:cNvPr id="23" name="Заголовок 2"/>
          <p:cNvSpPr txBox="1">
            <a:spLocks/>
          </p:cNvSpPr>
          <p:nvPr/>
        </p:nvSpPr>
        <p:spPr>
          <a:xfrm>
            <a:off x="11360" y="476672"/>
            <a:ext cx="8792946" cy="3600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smtClean="0">
                <a:solidFill>
                  <a:srgbClr val="FF0000"/>
                </a:solidFill>
              </a:rPr>
              <a:t>      </a:t>
            </a:r>
            <a:endParaRPr lang="ru-RU" sz="240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4669"/>
            <a:ext cx="2000118" cy="825153"/>
          </a:xfrm>
          <a:prstGeom prst="rect">
            <a:avLst/>
          </a:prstGeom>
        </p:spPr>
      </p:pic>
      <p:sp>
        <p:nvSpPr>
          <p:cNvPr id="21" name="Заголовок 2"/>
          <p:cNvSpPr txBox="1">
            <a:spLocks/>
          </p:cNvSpPr>
          <p:nvPr/>
        </p:nvSpPr>
        <p:spPr>
          <a:xfrm>
            <a:off x="-1" y="1268760"/>
            <a:ext cx="8849307" cy="720080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ru-RU"/>
            </a:defPPr>
            <a:lvl1pPr>
              <a:spcBef>
                <a:spcPct val="0"/>
              </a:spcBef>
              <a:buNone/>
              <a:defRPr sz="2400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0686" y="2289636"/>
            <a:ext cx="260981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Первый </a:t>
            </a:r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иероглиф</a:t>
            </a:r>
          </a:p>
          <a:p>
            <a:pPr algn="ctr"/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 «</a:t>
            </a:r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Вэй» - </a:t>
            </a:r>
            <a:endParaRPr lang="ru-RU" sz="2400" smtClean="0">
              <a:gradFill>
                <a:gsLst>
                  <a:gs pos="0">
                    <a:schemeClr val="tx1">
                      <a:lumMod val="50000"/>
                    </a:schemeClr>
                  </a:gs>
                  <a:gs pos="61000">
                    <a:schemeClr val="tx1"/>
                  </a:gs>
                </a:gsLst>
                <a:lin ang="5400000" scaled="0"/>
              </a:gradFill>
              <a:latin typeface="+mj-lt"/>
              <a:ea typeface="+mj-ea"/>
              <a:cs typeface="+mj-cs"/>
            </a:endParaRPr>
          </a:p>
          <a:p>
            <a:pPr algn="ctr"/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«</a:t>
            </a:r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опасное время».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091536" y="2144292"/>
            <a:ext cx="27577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Второй</a:t>
            </a:r>
          </a:p>
          <a:p>
            <a:pPr algn="ctr"/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 «</a:t>
            </a:r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Цзи» - </a:t>
            </a:r>
            <a:endParaRPr lang="ru-RU" sz="2400" smtClean="0">
              <a:gradFill>
                <a:gsLst>
                  <a:gs pos="0">
                    <a:schemeClr val="tx1">
                      <a:lumMod val="50000"/>
                    </a:schemeClr>
                  </a:gs>
                  <a:gs pos="61000">
                    <a:schemeClr val="tx1"/>
                  </a:gs>
                </a:gsLst>
                <a:lin ang="5400000" scaled="0"/>
              </a:gradFill>
              <a:latin typeface="+mj-lt"/>
              <a:ea typeface="+mj-ea"/>
              <a:cs typeface="+mj-cs"/>
            </a:endParaRPr>
          </a:p>
          <a:p>
            <a:pPr algn="ctr"/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«</a:t>
            </a:r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время возможностей, </a:t>
            </a:r>
            <a:endParaRPr lang="ru-RU" sz="2400" smtClean="0">
              <a:gradFill>
                <a:gsLst>
                  <a:gs pos="0">
                    <a:schemeClr val="tx1">
                      <a:lumMod val="50000"/>
                    </a:schemeClr>
                  </a:gs>
                  <a:gs pos="61000">
                    <a:schemeClr val="tx1"/>
                  </a:gs>
                </a:gsLst>
                <a:lin ang="5400000" scaled="0"/>
              </a:gradFill>
              <a:latin typeface="+mj-lt"/>
              <a:ea typeface="+mj-ea"/>
              <a:cs typeface="+mj-cs"/>
            </a:endParaRPr>
          </a:p>
          <a:p>
            <a:pPr algn="ctr"/>
            <a:r>
              <a:rPr lang="ru-RU" sz="2400" smtClean="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шанс</a:t>
            </a:r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».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226" y="2022013"/>
            <a:ext cx="3927547" cy="2413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Заголовок 2"/>
          <p:cNvSpPr txBox="1">
            <a:spLocks/>
          </p:cNvSpPr>
          <p:nvPr/>
        </p:nvSpPr>
        <p:spPr>
          <a:xfrm>
            <a:off x="11360" y="1401189"/>
            <a:ext cx="8821245" cy="3600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/>
              <a:t>В китайском языке слово </a:t>
            </a:r>
            <a:r>
              <a:rPr lang="ru-RU" sz="2400" smtClean="0"/>
              <a:t> </a:t>
            </a:r>
            <a:r>
              <a:rPr lang="ru-RU" sz="2500" b="1" smtClean="0">
                <a:solidFill>
                  <a:srgbClr val="FF0000"/>
                </a:solidFill>
              </a:rPr>
              <a:t>КРИЗИС </a:t>
            </a:r>
            <a:r>
              <a:rPr lang="ru-RU" sz="2400" smtClean="0"/>
              <a:t> </a:t>
            </a:r>
            <a:r>
              <a:rPr lang="ru-RU" sz="2400"/>
              <a:t>состоит из двух </a:t>
            </a:r>
            <a:r>
              <a:rPr lang="ru-RU" sz="2400" smtClean="0"/>
              <a:t>иероглифов: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1360" y="4725144"/>
            <a:ext cx="88379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один обозначает опасность (бездна, пропасть), </a:t>
            </a:r>
          </a:p>
          <a:p>
            <a:pPr algn="ctr"/>
            <a:r>
              <a:rPr lang="ru-RU" sz="24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latin typeface="+mj-lt"/>
                <a:ea typeface="+mj-ea"/>
                <a:cs typeface="+mj-cs"/>
              </a:rPr>
              <a:t>    второй — возможность. (цитата: Дж. Ф. Кеннеди.)</a:t>
            </a:r>
          </a:p>
        </p:txBody>
      </p:sp>
    </p:spTree>
    <p:extLst>
      <p:ext uri="{BB962C8B-B14F-4D97-AF65-F5344CB8AC3E}">
        <p14:creationId xmlns:p14="http://schemas.microsoft.com/office/powerpoint/2010/main" val="1116501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-1" y="404665"/>
            <a:ext cx="8849379" cy="6453336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484784"/>
            <a:ext cx="3563888" cy="2664005"/>
          </a:xfrm>
          <a:prstGeom prst="rect">
            <a:avLst/>
          </a:prstGeom>
        </p:spPr>
      </p:pic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11560" y="-27384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404665"/>
            <a:ext cx="5216315" cy="5216315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885" y="4016486"/>
            <a:ext cx="689521" cy="1626610"/>
          </a:xfrm>
          <a:prstGeom prst="rect">
            <a:avLst/>
          </a:prstGeom>
          <a:noFill/>
          <a:ln>
            <a:noFill/>
          </a:ln>
          <a:effectLst>
            <a:outerShdw blurRad="977900" dir="13080000" sx="131000" sy="131000" algn="ctr" rotWithShape="0">
              <a:srgbClr val="0D815A">
                <a:alpha val="6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429000"/>
            <a:ext cx="936104" cy="2208310"/>
          </a:xfrm>
          <a:prstGeom prst="rect">
            <a:avLst/>
          </a:prstGeom>
          <a:noFill/>
          <a:ln>
            <a:noFill/>
          </a:ln>
          <a:effectLst>
            <a:outerShdw blurRad="977900" dir="13080000" sx="131000" sy="131000" algn="ctr" rotWithShape="0">
              <a:srgbClr val="0D815A">
                <a:alpha val="6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4015" y="4550088"/>
            <a:ext cx="463327" cy="1093008"/>
          </a:xfrm>
          <a:prstGeom prst="rect">
            <a:avLst/>
          </a:prstGeom>
          <a:noFill/>
          <a:ln>
            <a:noFill/>
          </a:ln>
          <a:effectLst>
            <a:outerShdw blurRad="977900" dir="13080000" sx="131000" sy="131000" algn="ctr" rotWithShape="0">
              <a:srgbClr val="0D815A">
                <a:alpha val="6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74475"/>
            <a:ext cx="231664" cy="546504"/>
          </a:xfrm>
          <a:prstGeom prst="rect">
            <a:avLst/>
          </a:prstGeom>
          <a:noFill/>
          <a:ln>
            <a:noFill/>
          </a:ln>
          <a:effectLst>
            <a:outerShdw blurRad="977900" dir="13080000" sx="131000" sy="131000" algn="ctr" rotWithShape="0">
              <a:srgbClr val="0D815A">
                <a:alpha val="64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Заголовок 2"/>
          <p:cNvSpPr txBox="1">
            <a:spLocks/>
          </p:cNvSpPr>
          <p:nvPr/>
        </p:nvSpPr>
        <p:spPr>
          <a:xfrm>
            <a:off x="-29581" y="5620979"/>
            <a:ext cx="8849958" cy="4320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ru-RU"/>
            </a:defPPr>
            <a:lvl1pPr algn="r">
              <a:spcBef>
                <a:spcPct val="0"/>
              </a:spcBef>
              <a:buNone/>
              <a:defRPr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/>
              <a:t>                                                </a:t>
            </a:r>
            <a:r>
              <a:rPr lang="en-US" smtClean="0"/>
              <a:t>      </a:t>
            </a:r>
            <a:r>
              <a:rPr lang="ru-RU" smtClean="0">
                <a:solidFill>
                  <a:schemeClr val="tx1"/>
                </a:solidFill>
              </a:rPr>
              <a:t>ИЛИ  САМИМ   </a:t>
            </a:r>
            <a:r>
              <a:rPr lang="ru-RU" smtClean="0"/>
              <a:t>«ВЫРАЩИВАТЬ»</a:t>
            </a:r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-12896" y="692696"/>
            <a:ext cx="8833368" cy="6048672"/>
            <a:chOff x="-14136" y="-1044790"/>
            <a:chExt cx="8833368" cy="6048672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7451080" y="3680443"/>
              <a:ext cx="1368152" cy="1323439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8000" b="1" cap="none" spc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?</a:t>
              </a:r>
              <a:endParaRPr lang="ru-RU" sz="8000" b="1" cap="none" spc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21" name="Заголовок 2"/>
            <p:cNvSpPr txBox="1">
              <a:spLocks/>
            </p:cNvSpPr>
            <p:nvPr/>
          </p:nvSpPr>
          <p:spPr>
            <a:xfrm>
              <a:off x="-14136" y="-662802"/>
              <a:ext cx="5071119" cy="432048"/>
            </a:xfrm>
            <a:prstGeom prst="rect">
              <a:avLst/>
            </a:prstGeom>
            <a:solidFill>
              <a:srgbClr val="E2D082"/>
            </a:solidFill>
          </p:spPr>
          <p:txBody>
            <a:bodyPr vert="horz" lIns="91440" tIns="45720" rIns="91440" bIns="45720" rtlCol="0" anchor="ctr">
              <a:normAutofit fontScale="97500" lnSpcReduction="10000"/>
            </a:bodyPr>
            <a:lstStyle>
              <a:defPPr>
                <a:defRPr lang="ru-RU"/>
              </a:defPPr>
              <a:lvl1pPr>
                <a:spcBef>
                  <a:spcPct val="0"/>
                </a:spcBef>
                <a:buNone/>
                <a:defRPr sz="2400">
                  <a:solidFill>
                    <a:srgbClr val="FF0000"/>
                  </a:solidFill>
                  <a:effectLst/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b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ПОКУПАТЬ</a:t>
              </a:r>
              <a:r>
                <a:rPr lang="ru-RU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  «ПРОДУКТЫ» </a:t>
              </a:r>
              <a:endParaRPr lang="ru-RU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3878745" y="-1044790"/>
              <a:ext cx="1368152" cy="1323439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8000" b="1" cap="none" spc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?</a:t>
              </a:r>
              <a:endParaRPr lang="ru-RU" sz="8000" b="1" cap="none" spc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1" y="4016486"/>
            <a:ext cx="3563888" cy="1323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Заголовок 2"/>
          <p:cNvSpPr txBox="1">
            <a:spLocks/>
          </p:cNvSpPr>
          <p:nvPr/>
        </p:nvSpPr>
        <p:spPr>
          <a:xfrm>
            <a:off x="11360" y="480191"/>
            <a:ext cx="8792946" cy="3600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smtClean="0">
                <a:solidFill>
                  <a:srgbClr val="FF0000"/>
                </a:solidFill>
              </a:rPr>
              <a:t>НОВЫЕ     ТЕХНОЛОГИИ</a:t>
            </a:r>
            <a:endParaRPr lang="ru-RU" sz="2400" b="1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4670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417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-1" y="404665"/>
            <a:ext cx="8849379" cy="6453336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434724"/>
            <a:ext cx="4104456" cy="4104456"/>
          </a:xfrm>
          <a:prstGeom prst="rect">
            <a:avLst/>
          </a:prstGeom>
        </p:spPr>
      </p:pic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11560" y="-27384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sp>
        <p:nvSpPr>
          <p:cNvPr id="13" name="Заголовок 2"/>
          <p:cNvSpPr txBox="1">
            <a:spLocks/>
          </p:cNvSpPr>
          <p:nvPr/>
        </p:nvSpPr>
        <p:spPr>
          <a:xfrm>
            <a:off x="11359" y="6093296"/>
            <a:ext cx="8838019" cy="4320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ru-RU"/>
            </a:defPPr>
            <a:lvl1pPr algn="r">
              <a:spcBef>
                <a:spcPct val="0"/>
              </a:spcBef>
              <a:buNone/>
              <a:defRPr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/>
              <a:t>                                                </a:t>
            </a:r>
            <a:r>
              <a:rPr lang="en-US" smtClean="0"/>
              <a:t>      </a:t>
            </a:r>
            <a:r>
              <a:rPr lang="ru-RU" smtClean="0">
                <a:solidFill>
                  <a:schemeClr val="tx1"/>
                </a:solidFill>
              </a:rPr>
              <a:t>ИЛИ  </a:t>
            </a:r>
            <a:r>
              <a:rPr lang="ru-RU" smtClean="0"/>
              <a:t>«СТЫКОВАТЬ»  </a:t>
            </a:r>
            <a:r>
              <a:rPr lang="ru-RU" smtClean="0">
                <a:solidFill>
                  <a:schemeClr val="tx1"/>
                </a:solidFill>
              </a:rPr>
              <a:t>РАЗНЫЕ</a:t>
            </a:r>
            <a:endParaRPr lang="ru-RU"/>
          </a:p>
        </p:txBody>
      </p:sp>
      <p:sp>
        <p:nvSpPr>
          <p:cNvPr id="23" name="Заголовок 2"/>
          <p:cNvSpPr txBox="1">
            <a:spLocks/>
          </p:cNvSpPr>
          <p:nvPr/>
        </p:nvSpPr>
        <p:spPr>
          <a:xfrm>
            <a:off x="11360" y="547192"/>
            <a:ext cx="8792946" cy="3600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b="1" smtClean="0">
                <a:solidFill>
                  <a:srgbClr val="FF0000"/>
                </a:solidFill>
              </a:rPr>
              <a:t>НОВЫЕ     ТЕХНОЛОГИИ</a:t>
            </a:r>
            <a:endParaRPr lang="ru-RU" sz="2400" b="1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0478" y="3356992"/>
            <a:ext cx="4509034" cy="2736304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-1" y="556980"/>
            <a:ext cx="8849307" cy="6400412"/>
            <a:chOff x="-1241" y="-1180506"/>
            <a:chExt cx="8849307" cy="6400412"/>
          </a:xfrm>
        </p:grpSpPr>
        <p:sp>
          <p:nvSpPr>
            <p:cNvPr id="19" name="Прямоугольник 18"/>
            <p:cNvSpPr/>
            <p:nvPr/>
          </p:nvSpPr>
          <p:spPr>
            <a:xfrm>
              <a:off x="7451080" y="3896467"/>
              <a:ext cx="1368152" cy="1323439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8000" b="1" cap="none" spc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?</a:t>
              </a:r>
              <a:endParaRPr lang="ru-RU" sz="8000" b="1" cap="none" spc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  <p:sp>
          <p:nvSpPr>
            <p:cNvPr id="21" name="Заголовок 2"/>
            <p:cNvSpPr txBox="1">
              <a:spLocks/>
            </p:cNvSpPr>
            <p:nvPr/>
          </p:nvSpPr>
          <p:spPr>
            <a:xfrm>
              <a:off x="-1241" y="-734810"/>
              <a:ext cx="8849307" cy="432048"/>
            </a:xfrm>
            <a:prstGeom prst="rect">
              <a:avLst/>
            </a:prstGeom>
            <a:solidFill>
              <a:srgbClr val="E2D082"/>
            </a:solidFill>
          </p:spPr>
          <p:txBody>
            <a:bodyPr vert="horz" lIns="91440" tIns="45720" rIns="91440" bIns="45720" rtlCol="0" anchor="ctr">
              <a:normAutofit fontScale="97500" lnSpcReduction="10000"/>
            </a:bodyPr>
            <a:lstStyle>
              <a:defPPr>
                <a:defRPr lang="ru-RU"/>
              </a:defPPr>
              <a:lvl1pPr>
                <a:spcBef>
                  <a:spcPct val="0"/>
                </a:spcBef>
                <a:buNone/>
                <a:defRPr sz="2400">
                  <a:solidFill>
                    <a:srgbClr val="FF0000"/>
                  </a:solidFill>
                  <a:effectLst/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ru-RU" b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РАЗРАБАТЫВАТЬ </a:t>
              </a:r>
              <a:r>
                <a:rPr lang="ru-RU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«СИСТЕМУ» </a:t>
              </a:r>
              <a:r>
                <a:rPr lang="ru-RU" b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В ОДНОЙ СРЕДЕ</a:t>
              </a:r>
              <a:endParaRPr lang="ru-RU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Прямоугольник 14"/>
            <p:cNvSpPr/>
            <p:nvPr/>
          </p:nvSpPr>
          <p:spPr>
            <a:xfrm>
              <a:off x="5605429" y="-1180506"/>
              <a:ext cx="1368152" cy="1323439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8000" b="1" cap="none" spc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?</a:t>
              </a:r>
              <a:endParaRPr lang="ru-RU" sz="8000" b="1" cap="none" spc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4670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22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-1" y="825153"/>
            <a:ext cx="8849379" cy="6032847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68"/>
          <a:stretch/>
        </p:blipFill>
        <p:spPr>
          <a:xfrm>
            <a:off x="0" y="825152"/>
            <a:ext cx="8851238" cy="5292934"/>
          </a:xfrm>
          <a:prstGeom prst="rect">
            <a:avLst/>
          </a:prstGeom>
        </p:spPr>
      </p:pic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11560" y="116632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sp>
        <p:nvSpPr>
          <p:cNvPr id="13" name="Заголовок 2"/>
          <p:cNvSpPr txBox="1">
            <a:spLocks/>
          </p:cNvSpPr>
          <p:nvPr/>
        </p:nvSpPr>
        <p:spPr>
          <a:xfrm>
            <a:off x="-1" y="6093296"/>
            <a:ext cx="8849379" cy="4320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ru-RU"/>
            </a:defPPr>
            <a:lvl1pPr algn="r">
              <a:spcBef>
                <a:spcPct val="0"/>
              </a:spcBef>
              <a:buNone/>
              <a:defRPr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/>
              <a:t>                                                </a:t>
            </a:r>
            <a:r>
              <a:rPr lang="en-US" smtClean="0"/>
              <a:t>      </a:t>
            </a:r>
            <a:r>
              <a:rPr lang="ru-RU" smtClean="0"/>
              <a:t>КТО  ЗА  ВСЕ  ОТВЕТИТ</a:t>
            </a:r>
            <a:endParaRPr lang="ru-RU"/>
          </a:p>
        </p:txBody>
      </p:sp>
      <p:grpSp>
        <p:nvGrpSpPr>
          <p:cNvPr id="9" name="Группа 8"/>
          <p:cNvGrpSpPr/>
          <p:nvPr/>
        </p:nvGrpSpPr>
        <p:grpSpPr>
          <a:xfrm>
            <a:off x="-1" y="825154"/>
            <a:ext cx="8849379" cy="6132238"/>
            <a:chOff x="-1241" y="-1058338"/>
            <a:chExt cx="8849379" cy="6278244"/>
          </a:xfrm>
        </p:grpSpPr>
        <p:sp>
          <p:nvSpPr>
            <p:cNvPr id="21" name="Заголовок 2"/>
            <p:cNvSpPr txBox="1">
              <a:spLocks/>
            </p:cNvSpPr>
            <p:nvPr/>
          </p:nvSpPr>
          <p:spPr>
            <a:xfrm>
              <a:off x="-1241" y="-1058338"/>
              <a:ext cx="8849379" cy="1165677"/>
            </a:xfrm>
            <a:prstGeom prst="rect">
              <a:avLst/>
            </a:prstGeom>
            <a:solidFill>
              <a:srgbClr val="E2D082"/>
            </a:solidFill>
          </p:spPr>
          <p:txBody>
            <a:bodyPr vert="horz" lIns="91440" tIns="45720" rIns="91440" bIns="45720" rtlCol="0" anchor="ctr">
              <a:normAutofit fontScale="97500"/>
            </a:bodyPr>
            <a:lstStyle>
              <a:defPPr>
                <a:defRPr lang="ru-RU"/>
              </a:defPPr>
              <a:lvl1pPr>
                <a:spcBef>
                  <a:spcPct val="0"/>
                </a:spcBef>
                <a:buNone/>
                <a:defRPr sz="2400">
                  <a:solidFill>
                    <a:srgbClr val="FF0000"/>
                  </a:solidFill>
                  <a:effectLst/>
                  <a:latin typeface="+mj-lt"/>
                  <a:ea typeface="+mj-ea"/>
                  <a:cs typeface="+mj-cs"/>
                </a:defRPr>
              </a:lvl1pPr>
            </a:lstStyle>
            <a:p>
              <a:pPr algn="ctr"/>
              <a:r>
                <a:rPr lang="ru-RU" b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МОДЕРНИЗАЦИЯ </a:t>
              </a:r>
              <a:r>
                <a:rPr lang="ru-RU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«НА ХОДУ» </a:t>
              </a:r>
              <a:r>
                <a:rPr lang="ru-RU" b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- ЭТО  ПРОЦЕСС   ВО  ВРЕМЕНИ,</a:t>
              </a:r>
            </a:p>
            <a:p>
              <a:pPr algn="ctr"/>
              <a:r>
                <a:rPr lang="ru-RU" b="1" smtClean="0">
                  <a:solidFill>
                    <a:schemeClr val="tx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НА  КОТОРЫЙ  ВРЕМЕНИ  НЕ  ДАЕТСЯ</a:t>
              </a:r>
              <a:endParaRPr lang="ru-RU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6442968" y="3896467"/>
              <a:ext cx="2376264" cy="1323439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ru-RU" sz="8000" b="1" cap="none" spc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rgbClr val="FF0000"/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</a:rPr>
                <a:t>???</a:t>
              </a:r>
              <a:endParaRPr lang="ru-RU" sz="8000" b="1" cap="none" spc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endParaRPr>
            </a:p>
          </p:txBody>
        </p:sp>
      </p:grp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1" y="0"/>
            <a:ext cx="2000118" cy="82515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534" y="2492896"/>
            <a:ext cx="1564704" cy="156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75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4149080"/>
            <a:ext cx="8820424" cy="270892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611560" y="44624"/>
            <a:ext cx="8172400" cy="504056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sp>
        <p:nvSpPr>
          <p:cNvPr id="6" name="Заголовок 2"/>
          <p:cNvSpPr txBox="1">
            <a:spLocks/>
          </p:cNvSpPr>
          <p:nvPr/>
        </p:nvSpPr>
        <p:spPr>
          <a:xfrm>
            <a:off x="11360" y="547192"/>
            <a:ext cx="8792946" cy="36004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400" smtClean="0">
                <a:solidFill>
                  <a:srgbClr val="FF0000"/>
                </a:solidFill>
              </a:rPr>
              <a:t>      НОВЫЕ     ТЕХНОЛОГИИ    ИЛИ</a:t>
            </a:r>
            <a:endParaRPr lang="ru-RU" sz="240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974" y="1772816"/>
            <a:ext cx="4821234" cy="314204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15" r="21379"/>
          <a:stretch/>
        </p:blipFill>
        <p:spPr>
          <a:xfrm>
            <a:off x="4644018" y="1412776"/>
            <a:ext cx="4190966" cy="5445223"/>
          </a:xfrm>
          <a:prstGeom prst="rect">
            <a:avLst/>
          </a:prstGeom>
        </p:spPr>
      </p:pic>
      <p:sp>
        <p:nvSpPr>
          <p:cNvPr id="7" name="Заголовок 2"/>
          <p:cNvSpPr txBox="1">
            <a:spLocks/>
          </p:cNvSpPr>
          <p:nvPr/>
        </p:nvSpPr>
        <p:spPr>
          <a:xfrm>
            <a:off x="-1075" y="908720"/>
            <a:ext cx="8792946" cy="432048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50000"/>
                </a:schemeClr>
              </a:gs>
              <a:gs pos="27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  <a:lin ang="10800000" scaled="1"/>
            <a:tileRect/>
          </a:gradFill>
        </p:spPr>
        <p:txBody>
          <a:bodyPr vert="horz" lIns="91440" tIns="45720" rIns="91440" bIns="45720" rtlCol="0" anchor="ctr">
            <a:normAutofit fontScale="97500"/>
          </a:bodyPr>
          <a:lstStyle>
            <a:lvl1pPr algn="r" defTabSz="914400" rtl="0" eaLnBrk="1" latinLnBrk="0" hangingPunct="1">
              <a:spcBef>
                <a:spcPct val="0"/>
              </a:spcBef>
              <a:buNone/>
              <a:defRPr sz="2800" kern="1200">
                <a:gradFill>
                  <a:gsLst>
                    <a:gs pos="0">
                      <a:schemeClr val="tx1">
                        <a:lumMod val="50000"/>
                      </a:schemeClr>
                    </a:gs>
                    <a:gs pos="61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ru-RU" sz="2200" smtClean="0">
                <a:solidFill>
                  <a:schemeClr val="tx1"/>
                </a:solidFill>
              </a:rPr>
              <a:t>             </a:t>
            </a:r>
            <a:r>
              <a:rPr lang="ru-RU" sz="2200" b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  ПРЕВРАТИТЬ    ПОЛЬЗОВАТЕЛЕЙ   (ПРОЕКТИРОВЩИКОВ)</a:t>
            </a:r>
          </a:p>
        </p:txBody>
      </p:sp>
      <p:sp>
        <p:nvSpPr>
          <p:cNvPr id="13" name="Заголовок 2"/>
          <p:cNvSpPr txBox="1">
            <a:spLocks/>
          </p:cNvSpPr>
          <p:nvPr/>
        </p:nvSpPr>
        <p:spPr>
          <a:xfrm>
            <a:off x="-14974" y="4495472"/>
            <a:ext cx="8849958" cy="4320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ru-RU"/>
            </a:defPPr>
            <a:lvl1pPr algn="r">
              <a:spcBef>
                <a:spcPct val="0"/>
              </a:spcBef>
              <a:buNone/>
              <a:defRPr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                                                     </a:t>
            </a:r>
            <a:r>
              <a:rPr lang="ru-RU">
                <a:solidFill>
                  <a:schemeClr val="tx1"/>
                </a:solidFill>
              </a:rPr>
              <a:t>В</a:t>
            </a:r>
            <a:r>
              <a:rPr lang="ru-RU"/>
              <a:t>  «ГВАРДИЮ»  ? ? ? ? ?</a:t>
            </a:r>
          </a:p>
        </p:txBody>
      </p:sp>
      <p:sp>
        <p:nvSpPr>
          <p:cNvPr id="11" name="Заголовок 2"/>
          <p:cNvSpPr txBox="1">
            <a:spLocks/>
          </p:cNvSpPr>
          <p:nvPr/>
        </p:nvSpPr>
        <p:spPr>
          <a:xfrm>
            <a:off x="-6012" y="1340768"/>
            <a:ext cx="4650029" cy="4320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ru-RU"/>
            </a:defPPr>
            <a:lvl1pPr>
              <a:spcBef>
                <a:spcPct val="0"/>
              </a:spcBef>
              <a:buNone/>
              <a:defRPr sz="2400">
                <a:solidFill>
                  <a:srgbClr val="FF0000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b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</a:t>
            </a:r>
            <a:r>
              <a:rPr lang="ru-RU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«ПАРТИЗАН»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936" y="215262"/>
            <a:ext cx="1368152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8000" b="1" cap="none" spc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4670"/>
            <a:ext cx="2000118" cy="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33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76" y="1124744"/>
            <a:ext cx="6089620" cy="4130793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45" t="12426" r="4698" b="7990"/>
          <a:stretch/>
        </p:blipFill>
        <p:spPr>
          <a:xfrm>
            <a:off x="2165113" y="5013176"/>
            <a:ext cx="5575239" cy="1844824"/>
          </a:xfrm>
          <a:prstGeom prst="rect">
            <a:avLst/>
          </a:prstGeom>
        </p:spPr>
      </p:pic>
      <p:sp>
        <p:nvSpPr>
          <p:cNvPr id="48" name="Заголовок 2"/>
          <p:cNvSpPr txBox="1">
            <a:spLocks/>
          </p:cNvSpPr>
          <p:nvPr/>
        </p:nvSpPr>
        <p:spPr>
          <a:xfrm>
            <a:off x="-7640" y="4581128"/>
            <a:ext cx="8849958" cy="4320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 lnSpcReduction="10000"/>
          </a:bodyPr>
          <a:lstStyle>
            <a:defPPr>
              <a:defRPr lang="ru-RU"/>
            </a:defPPr>
            <a:lvl1pPr algn="r">
              <a:spcBef>
                <a:spcPct val="0"/>
              </a:spcBef>
              <a:buNone/>
              <a:defRPr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МЫ  ИДЕМ  СВОИМ  ПУТЕМ   </a:t>
            </a:r>
            <a:endParaRPr lang="ru-RU"/>
          </a:p>
        </p:txBody>
      </p:sp>
      <p:sp>
        <p:nvSpPr>
          <p:cNvPr id="51" name="Заголовок 2"/>
          <p:cNvSpPr>
            <a:spLocks noGrp="1"/>
          </p:cNvSpPr>
          <p:nvPr>
            <p:ph type="title"/>
          </p:nvPr>
        </p:nvSpPr>
        <p:spPr>
          <a:xfrm>
            <a:off x="142" y="116632"/>
            <a:ext cx="8610722" cy="443064"/>
          </a:xfrm>
        </p:spPr>
        <p:txBody>
          <a:bodyPr>
            <a:normAutofit fontScale="90000"/>
          </a:bodyPr>
          <a:lstStyle/>
          <a:p>
            <a:r>
              <a:rPr lang="ru-RU">
                <a:solidFill>
                  <a:srgbClr val="FF0000"/>
                </a:solidFill>
              </a:rPr>
              <a:t>ЕСМ</a:t>
            </a:r>
            <a:r>
              <a:rPr lang="ru-RU"/>
              <a:t> </a:t>
            </a:r>
            <a:r>
              <a:rPr lang="ru-RU" smtClean="0"/>
              <a:t>– </a:t>
            </a:r>
            <a:r>
              <a:rPr lang="ru-RU" sz="2700" smtClean="0"/>
              <a:t>РЕШЕНИЕ ПРОБЛЕМ ПРОИЗВОДСТВА</a:t>
            </a:r>
            <a:endParaRPr lang="ru-RU" sz="2700"/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17"/>
          <a:stretch/>
        </p:blipFill>
        <p:spPr>
          <a:xfrm>
            <a:off x="845474" y="-23125"/>
            <a:ext cx="1748762" cy="885403"/>
          </a:xfrm>
          <a:prstGeom prst="rect">
            <a:avLst/>
          </a:prstGeom>
        </p:spPr>
      </p:pic>
      <p:grpSp>
        <p:nvGrpSpPr>
          <p:cNvPr id="22" name="Группа 21"/>
          <p:cNvGrpSpPr/>
          <p:nvPr/>
        </p:nvGrpSpPr>
        <p:grpSpPr>
          <a:xfrm>
            <a:off x="96466" y="4941168"/>
            <a:ext cx="4905565" cy="369332"/>
            <a:chOff x="96466" y="5013176"/>
            <a:chExt cx="4905565" cy="369332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96466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2008</a:t>
              </a:r>
              <a:endParaRPr lang="ru-RU"/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846964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2009</a:t>
              </a:r>
              <a:endParaRPr lang="ru-RU"/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1571583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2010</a:t>
              </a:r>
              <a:endParaRPr lang="ru-RU"/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2253070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2011</a:t>
              </a:r>
              <a:endParaRPr lang="ru-RU"/>
            </a:p>
          </p:txBody>
        </p:sp>
        <p:sp>
          <p:nvSpPr>
            <p:cNvPr id="57" name="Прямоугольник 56"/>
            <p:cNvSpPr/>
            <p:nvPr/>
          </p:nvSpPr>
          <p:spPr>
            <a:xfrm>
              <a:off x="2951809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2012</a:t>
              </a:r>
              <a:endParaRPr lang="ru-RU"/>
            </a:p>
          </p:txBody>
        </p:sp>
        <p:sp>
          <p:nvSpPr>
            <p:cNvPr id="58" name="Прямоугольник 57"/>
            <p:cNvSpPr/>
            <p:nvPr/>
          </p:nvSpPr>
          <p:spPr>
            <a:xfrm>
              <a:off x="3650548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2013</a:t>
              </a:r>
              <a:endParaRPr lang="ru-RU"/>
            </a:p>
          </p:txBody>
        </p:sp>
        <p:sp>
          <p:nvSpPr>
            <p:cNvPr id="59" name="Прямоугольник 58"/>
            <p:cNvSpPr/>
            <p:nvPr/>
          </p:nvSpPr>
          <p:spPr>
            <a:xfrm>
              <a:off x="4349288" y="5013176"/>
              <a:ext cx="6527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mtClean="0"/>
                <a:t>2014</a:t>
              </a:r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69029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" y="3528502"/>
            <a:ext cx="1440160" cy="30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8" b="34278"/>
          <a:stretch/>
        </p:blipFill>
        <p:spPr bwMode="auto">
          <a:xfrm>
            <a:off x="1372630" y="386344"/>
            <a:ext cx="7447794" cy="118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72630" y="-18752"/>
            <a:ext cx="744779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1"/>
          <a:stretch/>
        </p:blipFill>
        <p:spPr>
          <a:xfrm>
            <a:off x="179512" y="19637"/>
            <a:ext cx="1080120" cy="1602961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" y="1792874"/>
            <a:ext cx="1440160" cy="30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98554"/>
            <a:ext cx="648016" cy="29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9865" y="1871186"/>
            <a:ext cx="5452416" cy="244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1" y="2118951"/>
            <a:ext cx="4896543" cy="319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1" r="18698"/>
          <a:stretch/>
        </p:blipFill>
        <p:spPr bwMode="auto">
          <a:xfrm>
            <a:off x="937693" y="2438425"/>
            <a:ext cx="6298604" cy="292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06"/>
          <a:stretch/>
        </p:blipFill>
        <p:spPr bwMode="auto">
          <a:xfrm>
            <a:off x="7258435" y="2428887"/>
            <a:ext cx="1482272" cy="31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641" r="77473" b="1"/>
          <a:stretch/>
        </p:blipFill>
        <p:spPr bwMode="auto">
          <a:xfrm>
            <a:off x="32243" y="2740542"/>
            <a:ext cx="2091485" cy="303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27" t="9592" r="2243" b="-6951"/>
          <a:stretch/>
        </p:blipFill>
        <p:spPr bwMode="auto">
          <a:xfrm>
            <a:off x="1604139" y="3012576"/>
            <a:ext cx="6984776" cy="288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319658"/>
            <a:ext cx="799454" cy="224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506" y="3293941"/>
            <a:ext cx="200595" cy="222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44"/>
          <a:stretch/>
        </p:blipFill>
        <p:spPr bwMode="auto">
          <a:xfrm>
            <a:off x="937901" y="3572244"/>
            <a:ext cx="7882523" cy="269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0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5506" y="3861048"/>
            <a:ext cx="416334" cy="227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1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0322" y="3869220"/>
            <a:ext cx="4719241" cy="264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2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087963"/>
            <a:ext cx="7848824" cy="307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3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3" y="4395760"/>
            <a:ext cx="3005881" cy="2486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502808"/>
            <a:ext cx="8820424" cy="346850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72000">
                <a:schemeClr val="bg1"/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81" y="1502808"/>
            <a:ext cx="1584176" cy="383612"/>
          </a:xfrm>
          <a:prstGeom prst="rect">
            <a:avLst/>
          </a:prstGeom>
          <a:noFill/>
          <a:ln>
            <a:noFill/>
          </a:ln>
          <a:effectLst>
            <a:outerShdw blurRad="393700" dist="342900" dir="1560000" sx="98000" sy="98000" algn="ctr" rotWithShape="0">
              <a:schemeClr val="tx1">
                <a:alpha val="38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4844932" y="1478582"/>
            <a:ext cx="1609625" cy="407838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7424" name="Picture 16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25" y="4568167"/>
            <a:ext cx="5246166" cy="330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5" name="Picture 17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46" y="4879995"/>
            <a:ext cx="7173654" cy="301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6" name="Picture 18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4962617"/>
            <a:ext cx="568307" cy="20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7" name="Picture 19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3695" y="5164446"/>
            <a:ext cx="2872402" cy="257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8" name="Picture 20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47" y="5373216"/>
            <a:ext cx="5301446" cy="302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29" name="Picture 21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212" y="5680087"/>
            <a:ext cx="7164188" cy="262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30" name="Picture 22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9714" y="5943041"/>
            <a:ext cx="5183944" cy="257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422767" y="1947597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2014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-422767" y="2319798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-422767" y="3717032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2012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-422767" y="4509120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2011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H="1">
            <a:off x="0" y="2428887"/>
            <a:ext cx="8820424" cy="0"/>
          </a:xfrm>
          <a:prstGeom prst="line">
            <a:avLst/>
          </a:prstGeom>
          <a:ln w="317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 flipH="1">
            <a:off x="0" y="3514737"/>
            <a:ext cx="8820424" cy="0"/>
          </a:xfrm>
          <a:prstGeom prst="line">
            <a:avLst/>
          </a:prstGeom>
          <a:ln w="317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flipH="1">
            <a:off x="0" y="4610112"/>
            <a:ext cx="8820424" cy="0"/>
          </a:xfrm>
          <a:prstGeom prst="line">
            <a:avLst/>
          </a:prstGeom>
          <a:ln w="317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Прямоугольник 42"/>
          <p:cNvSpPr/>
          <p:nvPr/>
        </p:nvSpPr>
        <p:spPr>
          <a:xfrm>
            <a:off x="0" y="648527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Организационные моменты..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671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4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13" y="4484272"/>
            <a:ext cx="7761600" cy="331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3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13" y="4145870"/>
            <a:ext cx="5883451" cy="358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68" y="3449616"/>
            <a:ext cx="7766945" cy="340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28" b="34278"/>
          <a:stretch/>
        </p:blipFill>
        <p:spPr bwMode="auto">
          <a:xfrm>
            <a:off x="1372630" y="386344"/>
            <a:ext cx="7447794" cy="1180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372630" y="-18752"/>
            <a:ext cx="744779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648527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Организационные моменты..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1"/>
          <a:stretch/>
        </p:blipFill>
        <p:spPr>
          <a:xfrm>
            <a:off x="179512" y="19637"/>
            <a:ext cx="1080120" cy="1602961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" y="1792874"/>
            <a:ext cx="1440160" cy="30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98554"/>
            <a:ext cx="648016" cy="298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1502808"/>
            <a:ext cx="8820424" cy="346850"/>
          </a:xfrm>
          <a:prstGeom prst="rect">
            <a:avLst/>
          </a:prstGeom>
          <a:gradFill>
            <a:gsLst>
              <a:gs pos="0">
                <a:schemeClr val="bg2">
                  <a:lumMod val="75000"/>
                </a:schemeClr>
              </a:gs>
              <a:gs pos="72000">
                <a:schemeClr val="bg1"/>
              </a:gs>
              <a:gs pos="100000">
                <a:schemeClr val="bg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381" y="1502808"/>
            <a:ext cx="1584176" cy="383612"/>
          </a:xfrm>
          <a:prstGeom prst="rect">
            <a:avLst/>
          </a:prstGeom>
          <a:noFill/>
          <a:ln>
            <a:noFill/>
          </a:ln>
          <a:effectLst>
            <a:outerShdw blurRad="393700" dist="342900" dir="1560000" sx="98000" sy="98000" algn="ctr" rotWithShape="0">
              <a:schemeClr val="tx1">
                <a:alpha val="38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30" y="1821292"/>
            <a:ext cx="7769107" cy="284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4844932" y="1478582"/>
            <a:ext cx="1609625" cy="407838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5" y="2094379"/>
            <a:ext cx="5115874" cy="265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" y="2420888"/>
            <a:ext cx="6218262" cy="339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4" y="2716083"/>
            <a:ext cx="1440160" cy="30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13" y="2692295"/>
            <a:ext cx="7768800" cy="3878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13" y="3025234"/>
            <a:ext cx="7740000" cy="272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725" y="3297933"/>
            <a:ext cx="3419214" cy="2541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68" y="3771690"/>
            <a:ext cx="7316862" cy="2638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2" name="Picture 10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555" y="4035560"/>
            <a:ext cx="3320613" cy="220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5" name="Picture 1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811" y="4815666"/>
            <a:ext cx="2484911" cy="219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6" name="Picture 1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868" y="5017049"/>
            <a:ext cx="7632921" cy="293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7" name="Picture 15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2" y="5334947"/>
            <a:ext cx="7010350" cy="34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8" name="Picture 16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13" y="5701870"/>
            <a:ext cx="4227267" cy="29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49" name="Picture 17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012" y="5943278"/>
            <a:ext cx="7403420" cy="325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50" name="Picture 18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0" y="6260348"/>
            <a:ext cx="2297663" cy="255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Прямоугольник 49"/>
          <p:cNvSpPr/>
          <p:nvPr/>
        </p:nvSpPr>
        <p:spPr>
          <a:xfrm>
            <a:off x="-389042" y="2007549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2011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H="1">
            <a:off x="0" y="2741646"/>
            <a:ext cx="8820424" cy="0"/>
          </a:xfrm>
          <a:prstGeom prst="line">
            <a:avLst/>
          </a:prstGeom>
          <a:ln w="317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 flipH="1">
            <a:off x="0" y="4503771"/>
            <a:ext cx="8820424" cy="0"/>
          </a:xfrm>
          <a:prstGeom prst="line">
            <a:avLst/>
          </a:prstGeom>
          <a:ln w="317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flipH="1">
            <a:off x="0" y="5999196"/>
            <a:ext cx="8820424" cy="0"/>
          </a:xfrm>
          <a:prstGeom prst="line">
            <a:avLst/>
          </a:prstGeom>
          <a:ln w="3175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Прямоугольник 53"/>
          <p:cNvSpPr/>
          <p:nvPr/>
        </p:nvSpPr>
        <p:spPr>
          <a:xfrm>
            <a:off x="-389042" y="2924944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2010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5" name="Прямоугольник 54"/>
          <p:cNvSpPr/>
          <p:nvPr/>
        </p:nvSpPr>
        <p:spPr>
          <a:xfrm>
            <a:off x="-389042" y="4437112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2009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6" name="Прямоугольник 55"/>
          <p:cNvSpPr/>
          <p:nvPr/>
        </p:nvSpPr>
        <p:spPr>
          <a:xfrm>
            <a:off x="-389042" y="5949280"/>
            <a:ext cx="1761672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2008</a:t>
            </a:r>
            <a:endParaRPr lang="ru-RU" sz="32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0963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626" y="260648"/>
            <a:ext cx="7147979" cy="1907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559626" y="-18752"/>
            <a:ext cx="7260798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0" y="1651248"/>
            <a:ext cx="8795253" cy="517462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612523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управляем  не  «бумагой» , а  файлами..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1"/>
          <a:stretch/>
        </p:blipFill>
        <p:spPr>
          <a:xfrm>
            <a:off x="179512" y="19637"/>
            <a:ext cx="1080120" cy="1602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928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6090"/>
            <a:ext cx="6840848" cy="18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2" y="546145"/>
            <a:ext cx="30003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4" y="927145"/>
            <a:ext cx="29432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4" y="1320086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7" y="1734213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7" y="2587876"/>
            <a:ext cx="288607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2" y="2175425"/>
            <a:ext cx="24288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6" y="4148260"/>
            <a:ext cx="8640912" cy="268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2752" y="2332838"/>
            <a:ext cx="6791325" cy="163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35744" y="1270324"/>
            <a:ext cx="2943225" cy="487912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438" y="1848061"/>
            <a:ext cx="56292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5744" y="4077073"/>
            <a:ext cx="1925559" cy="288032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6457890"/>
            <a:ext cx="8871200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этапов разработки 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5748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56" b="35662"/>
          <a:stretch/>
        </p:blipFill>
        <p:spPr bwMode="auto">
          <a:xfrm>
            <a:off x="1993309" y="227632"/>
            <a:ext cx="6840848" cy="974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8834157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" y="400110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46728"/>
            <a:ext cx="56292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3135" y="406213"/>
            <a:ext cx="2978224" cy="43204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202269"/>
            <a:ext cx="6949456" cy="1708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835696" y="1231528"/>
            <a:ext cx="6840760" cy="162140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8" name="Прямоугольник 17"/>
          <p:cNvSpPr/>
          <p:nvPr/>
        </p:nvSpPr>
        <p:spPr>
          <a:xfrm>
            <a:off x="0" y="6457890"/>
            <a:ext cx="8871200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этапов разработки 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68" y="2924944"/>
            <a:ext cx="7926663" cy="3460937"/>
          </a:xfrm>
          <a:prstGeom prst="rect">
            <a:avLst/>
          </a:prstGeom>
          <a:noFill/>
          <a:ln>
            <a:noFill/>
          </a:ln>
          <a:effectLst>
            <a:outerShdw blurRad="317500" dist="215900" dir="107400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51953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37" y="2683788"/>
            <a:ext cx="8640912" cy="268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6090"/>
            <a:ext cx="6840848" cy="18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2" y="546145"/>
            <a:ext cx="30003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27145"/>
            <a:ext cx="29432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95611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463" y="1746569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" y="2616431"/>
            <a:ext cx="288607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5" y="2184719"/>
            <a:ext cx="24288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440" y="2224315"/>
            <a:ext cx="56292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77" y="3140968"/>
            <a:ext cx="8093183" cy="329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78"/>
          <a:stretch/>
        </p:blipFill>
        <p:spPr bwMode="auto">
          <a:xfrm>
            <a:off x="2712566" y="3140968"/>
            <a:ext cx="4686300" cy="3717032"/>
          </a:xfrm>
          <a:prstGeom prst="rect">
            <a:avLst/>
          </a:prstGeom>
          <a:noFill/>
          <a:ln>
            <a:noFill/>
          </a:ln>
          <a:effectLst>
            <a:outerShdw blurRad="431800" dist="647700" dir="10680000" algn="ctr" rotWithShape="0">
              <a:schemeClr val="tx1">
                <a:alpha val="47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2732832" y="3890665"/>
            <a:ext cx="2199208" cy="2545198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9" name="Прямоугольник 18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обьема и сроков выполнения 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8692" y="3429000"/>
            <a:ext cx="3124863" cy="46166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alpha val="84000"/>
              </a:schemeClr>
            </a:solidFill>
          </a:ln>
          <a:effectLst>
            <a:outerShdw blurRad="50800" dist="215900" dir="7320000" algn="ctr" rotWithShape="0">
              <a:schemeClr val="tx1">
                <a:alpha val="51000"/>
              </a:schemeClr>
            </a:outerShdw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2400" b="1" smtClean="0">
                <a:solidFill>
                  <a:srgbClr val="C00000"/>
                </a:solidFill>
              </a:rPr>
              <a:t>Календарный график</a:t>
            </a:r>
            <a:endParaRPr lang="ru-RU" sz="2400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421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81" y="2422308"/>
            <a:ext cx="3168351" cy="4435691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6976" y="0"/>
            <a:ext cx="3124864" cy="68579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92812" y="0"/>
            <a:ext cx="3127612" cy="68580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 rot="20392038">
            <a:off x="2782104" y="1235746"/>
            <a:ext cx="26100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накладные</a:t>
            </a:r>
            <a:endParaRPr lang="ru-RU" sz="2800" b="1" cap="none" spc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1" name="Прямоугольник 20"/>
          <p:cNvSpPr/>
          <p:nvPr/>
        </p:nvSpPr>
        <p:spPr>
          <a:xfrm rot="993203">
            <a:off x="3740078" y="1645432"/>
            <a:ext cx="26100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договор</a:t>
            </a:r>
            <a:endParaRPr lang="ru-RU" sz="2800" b="1" cap="none" spc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2" name="Прямоугольник 21"/>
          <p:cNvSpPr/>
          <p:nvPr/>
        </p:nvSpPr>
        <p:spPr>
          <a:xfrm rot="20971830">
            <a:off x="2385665" y="637141"/>
            <a:ext cx="396787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разделы проекта</a:t>
            </a:r>
            <a:endParaRPr lang="ru-RU" sz="2800" b="1" cap="none" spc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699792" y="2681625"/>
            <a:ext cx="1368152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8000" b="1" cap="none" spc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718"/>
          <a:stretch/>
        </p:blipFill>
        <p:spPr bwMode="auto">
          <a:xfrm>
            <a:off x="5855756" y="44624"/>
            <a:ext cx="2801723" cy="4005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0" name="Picture 9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8703">
            <a:off x="3133335" y="2294785"/>
            <a:ext cx="3880581" cy="345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758"/>
          <a:stretch/>
        </p:blipFill>
        <p:spPr bwMode="auto">
          <a:xfrm>
            <a:off x="5855756" y="4049688"/>
            <a:ext cx="2801723" cy="27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28" y="245316"/>
            <a:ext cx="2372271" cy="6572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3" name="Группа 12"/>
          <p:cNvGrpSpPr/>
          <p:nvPr/>
        </p:nvGrpSpPr>
        <p:grpSpPr>
          <a:xfrm>
            <a:off x="6976" y="2924944"/>
            <a:ext cx="8813448" cy="707886"/>
            <a:chOff x="6976" y="2123785"/>
            <a:chExt cx="8813448" cy="707886"/>
          </a:xfrm>
        </p:grpSpPr>
        <p:sp>
          <p:nvSpPr>
            <p:cNvPr id="15" name="Прямоугольник 14"/>
            <p:cNvSpPr/>
            <p:nvPr/>
          </p:nvSpPr>
          <p:spPr>
            <a:xfrm>
              <a:off x="5692812" y="2123785"/>
              <a:ext cx="3127612" cy="7078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>
                  <a:alpha val="83000"/>
                </a:schemeClr>
              </a:solidFill>
            </a:ln>
            <a:effectLst>
              <a:outerShdw blurRad="50800" dist="330200" dir="5940000" algn="tr" rotWithShape="0">
                <a:prstClr val="black">
                  <a:alpha val="51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pPr lvl="0" algn="ctr"/>
              <a:r>
                <a:rPr lang="ru-RU" sz="2000" b="1" smtClean="0">
                  <a:solidFill>
                    <a:srgbClr val="C00000"/>
                  </a:solidFill>
                </a:rPr>
                <a:t>Состав </a:t>
              </a:r>
            </a:p>
            <a:p>
              <a:pPr lvl="0"/>
              <a:r>
                <a:rPr lang="ru-RU" sz="2000" b="1" smtClean="0">
                  <a:solidFill>
                    <a:srgbClr val="C00000"/>
                  </a:solidFill>
                </a:rPr>
                <a:t>проектной документации</a:t>
              </a:r>
              <a:endParaRPr lang="ru-RU" sz="2000" b="1">
                <a:solidFill>
                  <a:srgbClr val="C00000"/>
                </a:solidFill>
              </a:endParaRPr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6976" y="2267801"/>
              <a:ext cx="3124863" cy="461665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tx1">
                  <a:alpha val="84000"/>
                </a:schemeClr>
              </a:solidFill>
            </a:ln>
            <a:effectLst>
              <a:outerShdw blurRad="50800" dist="215900" dir="7320000" algn="ctr" rotWithShape="0">
                <a:schemeClr val="tx1">
                  <a:alpha val="51000"/>
                </a:schemeClr>
              </a:outerShdw>
            </a:effectLst>
          </p:spPr>
          <p:txBody>
            <a:bodyPr wrap="square">
              <a:spAutoFit/>
            </a:bodyPr>
            <a:lstStyle/>
            <a:p>
              <a:pPr lvl="0" algn="ctr"/>
              <a:r>
                <a:rPr lang="ru-RU" sz="2400" b="1" smtClean="0">
                  <a:solidFill>
                    <a:srgbClr val="C00000"/>
                  </a:solidFill>
                </a:rPr>
                <a:t>Календарный график</a:t>
              </a:r>
              <a:endParaRPr lang="ru-RU" sz="2400" b="1">
                <a:solidFill>
                  <a:srgbClr val="C00000"/>
                </a:solidFill>
              </a:endParaRPr>
            </a:p>
          </p:txBody>
        </p:sp>
      </p:grpSp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97690"/>
            <a:ext cx="184785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4718422" y="2508751"/>
            <a:ext cx="1368152" cy="1323439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000" b="1" cap="none" spc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ru-RU" sz="8000" b="1" cap="none" spc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227509">
            <a:off x="3137703" y="85731"/>
            <a:ext cx="26100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smtClean="0">
                <a:ln w="10541" cmpd="sng">
                  <a:solidFill>
                    <a:schemeClr val="tx1"/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этапы</a:t>
            </a:r>
            <a:endParaRPr lang="ru-RU" sz="2800" b="1" cap="none" spc="0">
              <a:ln w="10541" cmpd="sng">
                <a:solidFill>
                  <a:schemeClr val="tx1"/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70144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" y="764704"/>
            <a:ext cx="882667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655" y="1508922"/>
            <a:ext cx="4235450" cy="1295740"/>
          </a:xfrm>
          <a:prstGeom prst="rect">
            <a:avLst/>
          </a:prstGeom>
          <a:noFill/>
          <a:ln>
            <a:noFill/>
          </a:ln>
          <a:effectLst>
            <a:outerShdw blurRad="292100" dist="35921" algn="ctr" rotWithShape="0">
              <a:schemeClr val="tx1">
                <a:alpha val="78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327"/>
          <a:stretch/>
        </p:blipFill>
        <p:spPr bwMode="auto">
          <a:xfrm>
            <a:off x="92956" y="3221471"/>
            <a:ext cx="5915824" cy="3534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23"/>
          <a:stretch/>
        </p:blipFill>
        <p:spPr bwMode="auto">
          <a:xfrm>
            <a:off x="4572000" y="2459587"/>
            <a:ext cx="3620723" cy="1635495"/>
          </a:xfrm>
          <a:prstGeom prst="rect">
            <a:avLst/>
          </a:prstGeom>
          <a:noFill/>
          <a:ln>
            <a:noFill/>
          </a:ln>
          <a:effectLst>
            <a:outerShdw blurRad="165100" dist="203200" dir="7320000" algn="ctr" rotWithShape="0">
              <a:schemeClr val="tx1">
                <a:alpha val="4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6" y="2492896"/>
            <a:ext cx="8309231" cy="746779"/>
          </a:xfrm>
          <a:prstGeom prst="rect">
            <a:avLst/>
          </a:prstGeom>
          <a:noFill/>
          <a:ln>
            <a:noFill/>
          </a:ln>
          <a:effectLst>
            <a:outerShdw blurRad="203200" dist="165100" dir="7440000" algn="ctr" rotWithShape="0">
              <a:schemeClr val="tx1">
                <a:alpha val="4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4917566" y="5661247"/>
            <a:ext cx="3332755" cy="499622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2" name="Прямоугольник 11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Формирование разделов (состава) проекта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755576" y="3400923"/>
            <a:ext cx="5253204" cy="305696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3" name="Прямоугольник 12"/>
          <p:cNvSpPr/>
          <p:nvPr/>
        </p:nvSpPr>
        <p:spPr>
          <a:xfrm>
            <a:off x="1789953" y="2923391"/>
            <a:ext cx="3127612" cy="7078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>
                <a:alpha val="83000"/>
              </a:schemeClr>
            </a:solidFill>
          </a:ln>
          <a:effectLst>
            <a:outerShdw blurRad="50800" dist="330200" dir="5940000" algn="tr" rotWithShape="0">
              <a:prstClr val="black">
                <a:alpha val="51000"/>
              </a:prstClr>
            </a:outerShdw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2000" b="1" smtClean="0">
                <a:solidFill>
                  <a:srgbClr val="C00000"/>
                </a:solidFill>
              </a:rPr>
              <a:t>Состав </a:t>
            </a:r>
          </a:p>
          <a:p>
            <a:pPr lvl="0"/>
            <a:r>
              <a:rPr lang="ru-RU" sz="2000" b="1" smtClean="0">
                <a:solidFill>
                  <a:srgbClr val="C00000"/>
                </a:solidFill>
              </a:rPr>
              <a:t>проектной документации</a:t>
            </a:r>
            <a:endParaRPr lang="ru-RU" sz="2000" b="1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212" y="5684178"/>
            <a:ext cx="3214109" cy="456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2182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Picture 8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57"/>
          <a:stretch/>
        </p:blipFill>
        <p:spPr bwMode="auto">
          <a:xfrm>
            <a:off x="5961690" y="172669"/>
            <a:ext cx="2851259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0101" y="172670"/>
            <a:ext cx="29718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0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2370" name="Picture 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" y="172671"/>
            <a:ext cx="29718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12" name="Picture 1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75" y="686383"/>
            <a:ext cx="2270698" cy="2316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5"/>
          <p:cNvSpPr>
            <a:spLocks noChangeArrowheads="1"/>
          </p:cNvSpPr>
          <p:nvPr/>
        </p:nvSpPr>
        <p:spPr bwMode="auto">
          <a:xfrm>
            <a:off x="0" y="1109288"/>
            <a:ext cx="2263223" cy="200568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2411" name="Picture 12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64"/>
          <a:stretch/>
        </p:blipFill>
        <p:spPr bwMode="auto">
          <a:xfrm>
            <a:off x="1254035" y="1535356"/>
            <a:ext cx="5616624" cy="1863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13" name="Picture 12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7" y="1824655"/>
            <a:ext cx="5249061" cy="503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5373216"/>
            <a:ext cx="8841912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>
                <a:latin typeface="+mj-lt"/>
                <a:ea typeface="+mj-ea"/>
                <a:cs typeface="+mj-cs"/>
              </a:rPr>
              <a:t>Все бланки </a:t>
            </a:r>
            <a:r>
              <a:rPr lang="ru-RU">
                <a:latin typeface="+mj-lt"/>
                <a:ea typeface="+mj-ea"/>
                <a:cs typeface="+mj-cs"/>
              </a:rPr>
              <a:t>проектной документации </a:t>
            </a:r>
            <a:r>
              <a:rPr lang="ru-RU" smtClean="0">
                <a:latin typeface="+mj-lt"/>
                <a:ea typeface="+mj-ea"/>
                <a:cs typeface="+mj-cs"/>
              </a:rPr>
              <a:t>соответствуют ГОСТу</a:t>
            </a:r>
            <a:endParaRPr lang="ru-RU">
              <a:latin typeface="+mj-lt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solidFill>
            <a:srgbClr val="99CCFF">
              <a:alpha val="76863"/>
            </a:srgbClr>
          </a:soli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составлением разделов проекта 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563887" y="2132856"/>
            <a:ext cx="5249061" cy="25226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</p:spTree>
    <p:extLst>
      <p:ext uri="{BB962C8B-B14F-4D97-AF65-F5344CB8AC3E}">
        <p14:creationId xmlns:p14="http://schemas.microsoft.com/office/powerpoint/2010/main" val="3079887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3" presetClass="emph" presetSubtype="10" accel="2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130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595" y="926364"/>
            <a:ext cx="3917673" cy="5501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13" name="Picture 1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8061"/>
            <a:ext cx="5249061" cy="503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6818" y="1067031"/>
            <a:ext cx="5249061" cy="25226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429319" y="1340768"/>
            <a:ext cx="4402955" cy="5517232"/>
            <a:chOff x="2429319" y="1340768"/>
            <a:chExt cx="4402955" cy="5517232"/>
          </a:xfrm>
        </p:grpSpPr>
        <p:pic>
          <p:nvPicPr>
            <p:cNvPr id="15362" name="Picture 2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4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9319" y="1340768"/>
              <a:ext cx="3946836" cy="5517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Прямоугольник 1"/>
            <p:cNvSpPr/>
            <p:nvPr/>
          </p:nvSpPr>
          <p:spPr>
            <a:xfrm>
              <a:off x="5525663" y="2204864"/>
              <a:ext cx="144016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4584835" y="2411001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Прямоугольник 17"/>
            <p:cNvSpPr/>
            <p:nvPr/>
          </p:nvSpPr>
          <p:spPr>
            <a:xfrm>
              <a:off x="4378698" y="2944842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рямоугольник 18"/>
            <p:cNvSpPr/>
            <p:nvPr/>
          </p:nvSpPr>
          <p:spPr>
            <a:xfrm>
              <a:off x="4383984" y="4752500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рямоугольник 19"/>
            <p:cNvSpPr/>
            <p:nvPr/>
          </p:nvSpPr>
          <p:spPr>
            <a:xfrm>
              <a:off x="5298384" y="5482655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рямоугольник 20"/>
            <p:cNvSpPr/>
            <p:nvPr/>
          </p:nvSpPr>
          <p:spPr>
            <a:xfrm>
              <a:off x="5298384" y="5632780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рямоугольник 21"/>
            <p:cNvSpPr/>
            <p:nvPr/>
          </p:nvSpPr>
          <p:spPr>
            <a:xfrm>
              <a:off x="5298384" y="5782906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Прямоугольник 22"/>
            <p:cNvSpPr/>
            <p:nvPr/>
          </p:nvSpPr>
          <p:spPr>
            <a:xfrm>
              <a:off x="3176157" y="5625956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4" name="Прямоугольник 23"/>
            <p:cNvSpPr/>
            <p:nvPr/>
          </p:nvSpPr>
          <p:spPr>
            <a:xfrm>
              <a:off x="3114742" y="5789730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рямоугольник 25"/>
            <p:cNvSpPr/>
            <p:nvPr/>
          </p:nvSpPr>
          <p:spPr>
            <a:xfrm>
              <a:off x="6591056" y="2649837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рямоугольник 26"/>
            <p:cNvSpPr/>
            <p:nvPr/>
          </p:nvSpPr>
          <p:spPr>
            <a:xfrm>
              <a:off x="6597880" y="2806786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6597880" y="2956911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6604704" y="3113861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6597880" y="3263986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6597880" y="3420935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6591056" y="3577885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6591056" y="3721186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рямоугольник 33"/>
            <p:cNvSpPr/>
            <p:nvPr/>
          </p:nvSpPr>
          <p:spPr>
            <a:xfrm>
              <a:off x="6604703" y="3871311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рямоугольник 34"/>
            <p:cNvSpPr/>
            <p:nvPr/>
          </p:nvSpPr>
          <p:spPr>
            <a:xfrm>
              <a:off x="6611526" y="4007789"/>
              <a:ext cx="220748" cy="96011"/>
            </a:xfrm>
            <a:prstGeom prst="rect">
              <a:avLst/>
            </a:prstGeom>
            <a:solidFill>
              <a:srgbClr val="FF0000">
                <a:alpha val="34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1" name="Прямоугольник 10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оформлением разделов проекта 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69191"/>
            <a:ext cx="4695825" cy="466725"/>
          </a:xfrm>
          <a:prstGeom prst="rect">
            <a:avLst/>
          </a:prstGeom>
          <a:noFill/>
          <a:ln>
            <a:noFill/>
          </a:ln>
          <a:effectLst>
            <a:outerShdw blurRad="228600" dist="165100" dir="5580000" algn="ctr" rotWithShape="0">
              <a:schemeClr val="tx1">
                <a:alpha val="4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32" y="1067031"/>
            <a:ext cx="169545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5596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337"/>
          <a:stretch/>
        </p:blipFill>
        <p:spPr bwMode="auto">
          <a:xfrm>
            <a:off x="4402737" y="1484784"/>
            <a:ext cx="4366120" cy="4973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4762777" y="2574665"/>
            <a:ext cx="431523" cy="168535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7341235" y="2629699"/>
            <a:ext cx="405765" cy="183352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4467548" cy="62482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оформлением разделов проекта 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2413" name="Picture 12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277"/>
          <a:stretch/>
        </p:blipFill>
        <p:spPr bwMode="auto">
          <a:xfrm>
            <a:off x="3556648" y="417565"/>
            <a:ext cx="5249061" cy="99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556648" y="417565"/>
            <a:ext cx="5285879" cy="97123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700808"/>
            <a:ext cx="2905125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961" y="749462"/>
            <a:ext cx="3924300" cy="457200"/>
          </a:xfrm>
          <a:prstGeom prst="rect">
            <a:avLst/>
          </a:prstGeom>
          <a:noFill/>
          <a:ln>
            <a:noFill/>
          </a:ln>
          <a:effectLst>
            <a:outerShdw blurRad="228600" dist="279400" dir="2700000" algn="ctr" rotWithShape="0">
              <a:schemeClr val="tx1">
                <a:alpha val="4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2005053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1794685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1629195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2184567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2779208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2961527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3124212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3306531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3710438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3895562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4080686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4250707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4435831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4634980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4820104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5024862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5414744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5633527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5807431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8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04" y="6012189"/>
            <a:ext cx="891206" cy="144610"/>
          </a:xfrm>
          <a:prstGeom prst="rect">
            <a:avLst/>
          </a:prstGeom>
          <a:noFill/>
          <a:ln>
            <a:noFill/>
          </a:ln>
          <a:effectLst>
            <a:outerShdw blurRad="368300" dist="177800" dir="8580000" sx="122000" sy="122000" algn="ctr" rotWithShape="0">
              <a:srgbClr val="C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640921" y="1629194"/>
            <a:ext cx="881390" cy="460811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</p:spTree>
    <p:extLst>
      <p:ext uri="{BB962C8B-B14F-4D97-AF65-F5344CB8AC3E}">
        <p14:creationId xmlns:p14="http://schemas.microsoft.com/office/powerpoint/2010/main" val="1628371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103"/>
          <a:stretch/>
        </p:blipFill>
        <p:spPr bwMode="auto">
          <a:xfrm>
            <a:off x="4339046" y="1388310"/>
            <a:ext cx="4466128" cy="5403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7668343" y="1772816"/>
            <a:ext cx="500335" cy="288032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оформлением разделов проекта 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51" y="162363"/>
            <a:ext cx="4470405" cy="6228606"/>
          </a:xfrm>
          <a:prstGeom prst="rect">
            <a:avLst/>
          </a:prstGeom>
          <a:noFill/>
          <a:ln>
            <a:noFill/>
          </a:ln>
          <a:effectLst>
            <a:outerShdw blurRad="241300" dist="330200" dir="660000" algn="ctr" rotWithShape="0">
              <a:schemeClr val="tx1">
                <a:alpha val="4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413" name="Picture 12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277"/>
          <a:stretch/>
        </p:blipFill>
        <p:spPr bwMode="auto">
          <a:xfrm>
            <a:off x="3556648" y="417565"/>
            <a:ext cx="5249061" cy="99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593466" y="1136535"/>
            <a:ext cx="5249061" cy="25226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3687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48"/>
          <a:stretch/>
        </p:blipFill>
        <p:spPr bwMode="auto">
          <a:xfrm>
            <a:off x="4099515" y="1844099"/>
            <a:ext cx="4626320" cy="44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оформлением разделов проекта 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64288" y="5589240"/>
            <a:ext cx="547464" cy="238111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6804248" y="5949280"/>
            <a:ext cx="504056" cy="179642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3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6" y="117812"/>
            <a:ext cx="4581089" cy="6408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4147273" y="131481"/>
            <a:ext cx="4654121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65077" y="13593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r="50277" b="-21308"/>
          <a:stretch/>
        </p:blipFill>
        <p:spPr bwMode="auto">
          <a:xfrm>
            <a:off x="204924" y="146675"/>
            <a:ext cx="3942349" cy="463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252681" y="531696"/>
            <a:ext cx="3846834" cy="370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413" name="Picture 12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0277"/>
          <a:stretch/>
        </p:blipFill>
        <p:spPr bwMode="auto">
          <a:xfrm>
            <a:off x="3515515" y="765362"/>
            <a:ext cx="5249061" cy="992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3515515" y="1527407"/>
            <a:ext cx="2064597" cy="242016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8" name="Прямоугольник 17"/>
          <p:cNvSpPr/>
          <p:nvPr/>
        </p:nvSpPr>
        <p:spPr>
          <a:xfrm>
            <a:off x="1566527" y="11625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1039477" y="9529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2595227" y="8767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3077827" y="12641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3314699" y="1467314"/>
            <a:ext cx="208309" cy="12018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449177" y="14800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2633327" y="55313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3554077" y="55376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3738227" y="56329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3693777" y="57599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2830177" y="564561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1744327" y="57408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>
            <a:off x="2468227" y="59567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3052427" y="59567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>
            <a:off x="3935077" y="5969464"/>
            <a:ext cx="273732" cy="119056"/>
          </a:xfrm>
          <a:prstGeom prst="rect">
            <a:avLst/>
          </a:prstGeom>
          <a:solidFill>
            <a:srgbClr val="FF0000">
              <a:alpha val="3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2361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370" name="Picture 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1" y="541953"/>
            <a:ext cx="29718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701" y="541953"/>
            <a:ext cx="29718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6234" y="541953"/>
            <a:ext cx="29718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7991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982347"/>
              </p:ext>
            </p:extLst>
          </p:nvPr>
        </p:nvGraphicFramePr>
        <p:xfrm>
          <a:off x="2329512" y="620688"/>
          <a:ext cx="3487572" cy="47669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4" name="Image" r:id="rId4" imgW="8101587" imgH="11073016" progId="Photoshop.Image.10">
                  <p:embed/>
                </p:oleObj>
              </mc:Choice>
              <mc:Fallback>
                <p:oleObj name="Image" r:id="rId4" imgW="8101587" imgH="11073016" progId="Photoshop.Image.1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9512" y="620688"/>
                        <a:ext cx="3487572" cy="476690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9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84964"/>
              </p:ext>
            </p:extLst>
          </p:nvPr>
        </p:nvGraphicFramePr>
        <p:xfrm>
          <a:off x="93717" y="1412776"/>
          <a:ext cx="2876187" cy="39969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5" name="Image" r:id="rId6" imgW="7923810" imgH="11009524" progId="Photoshop.Image.10">
                  <p:embed/>
                </p:oleObj>
              </mc:Choice>
              <mc:Fallback>
                <p:oleObj name="Image" r:id="rId6" imgW="7923810" imgH="11009524" progId="Photoshop.Image.1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717" y="1412776"/>
                        <a:ext cx="2876187" cy="39969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91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6774390"/>
              </p:ext>
            </p:extLst>
          </p:nvPr>
        </p:nvGraphicFramePr>
        <p:xfrm>
          <a:off x="1907704" y="2666876"/>
          <a:ext cx="2901847" cy="40438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6" name="Image" r:id="rId8" imgW="7911111" imgH="11022222" progId="Photoshop.Image.10">
                  <p:embed/>
                </p:oleObj>
              </mc:Choice>
              <mc:Fallback>
                <p:oleObj name="Image" r:id="rId8" imgW="7911111" imgH="11022222" progId="Photoshop.Image.1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704" y="2666876"/>
                        <a:ext cx="2901847" cy="404383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990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3452924"/>
              </p:ext>
            </p:extLst>
          </p:nvPr>
        </p:nvGraphicFramePr>
        <p:xfrm>
          <a:off x="3851920" y="1484784"/>
          <a:ext cx="4740465" cy="4519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7" name="Image" r:id="rId10" imgW="13638095" imgH="13003175" progId="Photoshop.Image.10">
                  <p:embed/>
                </p:oleObj>
              </mc:Choice>
              <mc:Fallback>
                <p:oleObj name="Image" r:id="rId10" imgW="13638095" imgH="13003175" progId="Photoshop.Image.10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51920" y="1484784"/>
                        <a:ext cx="4740465" cy="45191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0" y="5373216"/>
            <a:ext cx="8841912" cy="369332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mtClean="0">
                <a:latin typeface="+mj-lt"/>
                <a:ea typeface="+mj-ea"/>
                <a:cs typeface="+mj-cs"/>
              </a:rPr>
              <a:t>Все бланки </a:t>
            </a:r>
            <a:r>
              <a:rPr lang="ru-RU">
                <a:latin typeface="+mj-lt"/>
                <a:ea typeface="+mj-ea"/>
                <a:cs typeface="+mj-cs"/>
              </a:rPr>
              <a:t>проектной документации </a:t>
            </a:r>
            <a:r>
              <a:rPr lang="ru-RU" smtClean="0">
                <a:latin typeface="+mj-lt"/>
                <a:ea typeface="+mj-ea"/>
                <a:cs typeface="+mj-cs"/>
              </a:rPr>
              <a:t>соответствуют ГОСТу</a:t>
            </a:r>
            <a:endParaRPr lang="ru-RU">
              <a:latin typeface="+mj-lt"/>
              <a:ea typeface="+mj-ea"/>
              <a:cs typeface="+mj-cs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оформлением разделов проекта 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моспроекта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512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00"/>
                            </p:stCondLst>
                            <p:childTnLst>
                              <p:par>
                                <p:cTn id="11" presetID="3" presetClass="emph" presetSubtype="10" accel="2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130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46145"/>
            <a:ext cx="8824283" cy="3694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12496" y="4377298"/>
            <a:ext cx="8836780" cy="707886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all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контролируемость Всех этапов СОЗДАНИЯ проектной документации во всех подразделениях </a:t>
            </a:r>
            <a:endParaRPr lang="ru-RU" sz="20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558" y="5334307"/>
            <a:ext cx="8758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>
                <a:cs typeface="Tahoma" pitchFamily="34" charset="0"/>
              </a:rPr>
              <a:t>Электронный архив является частью электронного документооборота, он состоит из нескольких взаимосвязанных между собой частей (архива типовых проектов, архива проектно-сметной документации и сопроводительной документации).</a:t>
            </a:r>
            <a:endParaRPr lang="ru-RU" sz="1600" dirty="0">
              <a:cs typeface="Tahoma" pitchFamily="34" charset="0"/>
            </a:endParaRPr>
          </a:p>
        </p:txBody>
      </p:sp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61558" y="2230098"/>
            <a:ext cx="1800200" cy="2010450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</p:spTree>
    <p:extLst>
      <p:ext uri="{BB962C8B-B14F-4D97-AF65-F5344CB8AC3E}">
        <p14:creationId xmlns:p14="http://schemas.microsoft.com/office/powerpoint/2010/main" val="239913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900" y="0"/>
            <a:ext cx="3682519" cy="3756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1" y="3861048"/>
            <a:ext cx="8820424" cy="2659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759550"/>
            <a:ext cx="1008112" cy="672074"/>
          </a:xfrm>
          <a:prstGeom prst="rect">
            <a:avLst/>
          </a:prstGeom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225" y="354591"/>
            <a:ext cx="4733140" cy="3460141"/>
          </a:xfrm>
          <a:prstGeom prst="rect">
            <a:avLst/>
          </a:prstGeom>
          <a:noFill/>
          <a:ln>
            <a:noFill/>
          </a:ln>
          <a:effectLst>
            <a:outerShdw blurRad="342900" dist="228600" dir="2700000" algn="ctr" rotWithShape="0">
              <a:schemeClr val="tx1">
                <a:alpha val="66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661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   </a:t>
            </a:r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ГРУППА </a:t>
            </a:r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КОНТРОЛЯ: СООТВЕСТВИЕ </a:t>
            </a:r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СТАНДАРТАМ </a:t>
            </a:r>
            <a:endParaRPr lang="ru-RU" sz="3000" b="1" cap="all" spc="0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62" y="1196752"/>
            <a:ext cx="2587925" cy="1018076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outerShdw blurRad="50800" dist="177800" dir="7920000" algn="ctr" rotWithShape="0">
              <a:schemeClr val="tx1">
                <a:alpha val="39000"/>
              </a:schemeClr>
            </a:outerShd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6" y="2488396"/>
            <a:ext cx="1624501" cy="1296144"/>
          </a:xfrm>
          <a:prstGeom prst="rect">
            <a:avLst/>
          </a:prstGeom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82820"/>
            <a:ext cx="3202410" cy="973188"/>
          </a:xfrm>
          <a:prstGeom prst="rect">
            <a:avLst/>
          </a:prstGeom>
          <a:noFill/>
          <a:ln w="34925">
            <a:solidFill>
              <a:srgbClr val="C00000"/>
            </a:solidFill>
            <a:miter lim="800000"/>
            <a:headEnd/>
            <a:tailEnd/>
          </a:ln>
          <a:effectLst>
            <a:outerShdw blurRad="241300" dist="254000" dir="8880000" algn="ctr" rotWithShape="0">
              <a:schemeClr val="tx1">
                <a:alpha val="51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9852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Заголовок 2"/>
          <p:cNvSpPr txBox="1">
            <a:spLocks/>
          </p:cNvSpPr>
          <p:nvPr/>
        </p:nvSpPr>
        <p:spPr>
          <a:xfrm>
            <a:off x="-7640" y="5417840"/>
            <a:ext cx="8849958" cy="603448"/>
          </a:xfrm>
          <a:prstGeom prst="rect">
            <a:avLst/>
          </a:prstGeom>
          <a:solidFill>
            <a:srgbClr val="E2D082"/>
          </a:solidFill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ru-RU"/>
            </a:defPPr>
            <a:lvl1pPr algn="r">
              <a:spcBef>
                <a:spcPct val="0"/>
              </a:spcBef>
              <a:buNone/>
              <a:defRPr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mtClean="0"/>
              <a:t>ТАМОЖНЯ   ДАЕТ     ДОБРО</a:t>
            </a:r>
            <a:endParaRPr lang="ru-RU"/>
          </a:p>
        </p:txBody>
      </p:sp>
      <p:grpSp>
        <p:nvGrpSpPr>
          <p:cNvPr id="8" name="Группа 7"/>
          <p:cNvGrpSpPr/>
          <p:nvPr/>
        </p:nvGrpSpPr>
        <p:grpSpPr>
          <a:xfrm>
            <a:off x="467544" y="474746"/>
            <a:ext cx="4149080" cy="4799078"/>
            <a:chOff x="971600" y="474746"/>
            <a:chExt cx="4149080" cy="4799078"/>
          </a:xfrm>
        </p:grpSpPr>
        <p:sp>
          <p:nvSpPr>
            <p:cNvPr id="7" name="Прямоугольник 6"/>
            <p:cNvSpPr/>
            <p:nvPr/>
          </p:nvSpPr>
          <p:spPr>
            <a:xfrm>
              <a:off x="971600" y="474746"/>
              <a:ext cx="4149080" cy="47990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17413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3608" y="474746"/>
              <a:ext cx="1028224" cy="6894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414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2368" y="487712"/>
              <a:ext cx="2808312" cy="3281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7415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4630" y="792341"/>
              <a:ext cx="2686050" cy="428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3608" y="1196752"/>
              <a:ext cx="4077072" cy="4077072"/>
            </a:xfrm>
            <a:prstGeom prst="rect">
              <a:avLst/>
            </a:prstGeom>
          </p:spPr>
        </p:pic>
      </p:grpSp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83079"/>
            <a:ext cx="1635066" cy="4790745"/>
          </a:xfrm>
          <a:prstGeom prst="rect">
            <a:avLst/>
          </a:prstGeom>
          <a:noFill/>
          <a:ln>
            <a:noFill/>
          </a:ln>
          <a:effectLst>
            <a:outerShdw blurRad="330200" dist="228600" dir="8280000" algn="ctr" rotWithShape="0">
              <a:schemeClr val="tx1">
                <a:alpha val="86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754409"/>
            <a:ext cx="1668990" cy="4528042"/>
          </a:xfrm>
          <a:prstGeom prst="rect">
            <a:avLst/>
          </a:prstGeom>
          <a:noFill/>
          <a:ln>
            <a:noFill/>
          </a:ln>
          <a:effectLst>
            <a:outerShdw blurRad="228600" dist="177800" dir="8520000" algn="ctr" rotWithShape="0">
              <a:schemeClr val="tx1">
                <a:alpha val="68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66940"/>
            <a:ext cx="1634103" cy="4302900"/>
          </a:xfrm>
          <a:prstGeom prst="rect">
            <a:avLst/>
          </a:prstGeom>
          <a:noFill/>
          <a:ln>
            <a:noFill/>
          </a:ln>
          <a:effectLst>
            <a:outerShdw blurRad="139700" dist="190500" dir="7500000" algn="ctr" rotWithShape="0">
              <a:schemeClr val="tx1">
                <a:alpha val="6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643" y="1299766"/>
            <a:ext cx="1470158" cy="3970074"/>
          </a:xfrm>
          <a:prstGeom prst="rect">
            <a:avLst/>
          </a:prstGeom>
          <a:noFill/>
          <a:ln>
            <a:noFill/>
          </a:ln>
          <a:effectLst>
            <a:outerShdw blurRad="317500" dist="330200" dir="7800000" algn="ctr" rotWithShape="0">
              <a:schemeClr val="tx1">
                <a:alpha val="74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-12496" y="6131126"/>
            <a:ext cx="8836780" cy="707886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all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контролируемость Всех этапов СОЗДАНИЯ проектной документации во всех подразделениях </a:t>
            </a:r>
            <a:endParaRPr lang="ru-RU" sz="2000" b="1" cap="all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2013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-661" y="620688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    Сканирование    :   «ПРЕВРАЩЕНИЕ» ЧЕРТЕЖЕЙ  В ЭЛЕКТРОННЫЙ ВИД</a:t>
            </a:r>
            <a:endParaRPr lang="ru-RU" sz="3000" b="1" cap="all" spc="0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9" name="Рисунок 8" descr="L:\Фотогpафы\производство-2\_MG_687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57" y="1020798"/>
            <a:ext cx="8755335" cy="5837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0178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6655" y="811888"/>
            <a:ext cx="3616826" cy="31893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-1" y="4269939"/>
            <a:ext cx="4546761" cy="400110"/>
          </a:xfrm>
          <a:prstGeom prst="rect">
            <a:avLst/>
          </a:prstGeom>
          <a:solidFill>
            <a:srgbClr val="8FA2C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smtClean="0"/>
              <a:t>АРХИВ НА ЭЛЕКТРОННЫХ НОСИТЕЛЯХ</a:t>
            </a:r>
            <a:endParaRPr lang="ru-RU" sz="2000" b="1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5641" y="3928009"/>
            <a:ext cx="3051119" cy="3233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572000" y="4269938"/>
            <a:ext cx="4260928" cy="40011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smtClean="0"/>
              <a:t>АРХИВ НА БУМАЖНЫХ НОСИТЕЛЯХ</a:t>
            </a:r>
            <a:endParaRPr lang="ru-RU" sz="2000" b="1"/>
          </a:p>
        </p:txBody>
      </p:sp>
      <p:grpSp>
        <p:nvGrpSpPr>
          <p:cNvPr id="25" name="Группа 24"/>
          <p:cNvGrpSpPr/>
          <p:nvPr/>
        </p:nvGrpSpPr>
        <p:grpSpPr>
          <a:xfrm>
            <a:off x="6399299" y="402279"/>
            <a:ext cx="2330991" cy="1665670"/>
            <a:chOff x="3324479" y="-344545"/>
            <a:chExt cx="3401365" cy="2430533"/>
          </a:xfrm>
        </p:grpSpPr>
        <p:pic>
          <p:nvPicPr>
            <p:cNvPr id="18439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4479" y="116632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8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7359" y="-42395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9995" y="-201421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0340" y="-344545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3" name="Прямоугольник 42"/>
          <p:cNvSpPr/>
          <p:nvPr/>
        </p:nvSpPr>
        <p:spPr>
          <a:xfrm>
            <a:off x="-11281" y="20222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    Сканирование    :   «ПРЕВРАЩЕНИЕ» ЧЕРТЕЖЕЙ  В ЭЛЕКТРОННЫЙ ВИД</a:t>
            </a:r>
            <a:endParaRPr lang="ru-RU" sz="3000" b="1" cap="all" spc="0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135979"/>
            <a:ext cx="1279509" cy="1469394"/>
          </a:xfrm>
          <a:prstGeom prst="rect">
            <a:avLst/>
          </a:prstGeom>
        </p:spPr>
      </p:pic>
      <p:sp>
        <p:nvSpPr>
          <p:cNvPr id="44" name="Стрелка вправо 43"/>
          <p:cNvSpPr/>
          <p:nvPr/>
        </p:nvSpPr>
        <p:spPr>
          <a:xfrm rot="8606230">
            <a:off x="5752662" y="1554857"/>
            <a:ext cx="952794" cy="590254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Стрелка вправо 51"/>
          <p:cNvSpPr/>
          <p:nvPr/>
        </p:nvSpPr>
        <p:spPr>
          <a:xfrm rot="5400000">
            <a:off x="6785731" y="3589333"/>
            <a:ext cx="705315" cy="653323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TextBox 63"/>
          <p:cNvSpPr txBox="1"/>
          <p:nvPr/>
        </p:nvSpPr>
        <p:spPr>
          <a:xfrm>
            <a:off x="7438065" y="3532524"/>
            <a:ext cx="1030846" cy="369332"/>
          </a:xfrm>
          <a:prstGeom prst="rect">
            <a:avLst/>
          </a:prstGeom>
          <a:noFill/>
          <a:ln>
            <a:solidFill>
              <a:srgbClr val="99CC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БУМАГА</a:t>
            </a:r>
            <a:endParaRPr lang="ru-RU"/>
          </a:p>
        </p:txBody>
      </p:sp>
      <p:sp>
        <p:nvSpPr>
          <p:cNvPr id="45" name="Стрелка вправо 44"/>
          <p:cNvSpPr/>
          <p:nvPr/>
        </p:nvSpPr>
        <p:spPr>
          <a:xfrm rot="10800000">
            <a:off x="2411760" y="1247846"/>
            <a:ext cx="1523711" cy="1008110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TextBox 53"/>
          <p:cNvSpPr txBox="1"/>
          <p:nvPr/>
        </p:nvSpPr>
        <p:spPr>
          <a:xfrm>
            <a:off x="2748644" y="1567235"/>
            <a:ext cx="1148781" cy="369332"/>
          </a:xfrm>
          <a:prstGeom prst="rect">
            <a:avLst/>
          </a:prstGeom>
          <a:solidFill>
            <a:srgbClr val="99CCFF"/>
          </a:solidFill>
          <a:ln>
            <a:solidFill>
              <a:srgbClr val="99CC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ФАЙЛ</a:t>
            </a:r>
            <a:endParaRPr lang="ru-RU"/>
          </a:p>
        </p:txBody>
      </p:sp>
      <p:sp>
        <p:nvSpPr>
          <p:cNvPr id="73" name="TextBox 72"/>
          <p:cNvSpPr txBox="1"/>
          <p:nvPr/>
        </p:nvSpPr>
        <p:spPr>
          <a:xfrm>
            <a:off x="341874" y="3050979"/>
            <a:ext cx="1148781" cy="369332"/>
          </a:xfrm>
          <a:prstGeom prst="rect">
            <a:avLst/>
          </a:prstGeom>
          <a:noFill/>
          <a:ln>
            <a:solidFill>
              <a:srgbClr val="99CC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ФАЙЛ</a:t>
            </a:r>
            <a:endParaRPr lang="ru-RU"/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522" y="988769"/>
            <a:ext cx="1474020" cy="1474020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736" y="5135979"/>
            <a:ext cx="1279509" cy="1469394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7084" y="5135979"/>
            <a:ext cx="1279509" cy="1469394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081007" y="1328315"/>
            <a:ext cx="1030846" cy="369332"/>
          </a:xfrm>
          <a:prstGeom prst="rect">
            <a:avLst/>
          </a:prstGeom>
          <a:noFill/>
          <a:ln>
            <a:solidFill>
              <a:srgbClr val="99CC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БУМАГА</a:t>
            </a:r>
            <a:endParaRPr lang="ru-RU"/>
          </a:p>
        </p:txBody>
      </p:sp>
      <p:grpSp>
        <p:nvGrpSpPr>
          <p:cNvPr id="66" name="Группа 65"/>
          <p:cNvGrpSpPr/>
          <p:nvPr/>
        </p:nvGrpSpPr>
        <p:grpSpPr>
          <a:xfrm>
            <a:off x="6361924" y="4729308"/>
            <a:ext cx="2330991" cy="1665670"/>
            <a:chOff x="3324479" y="-344545"/>
            <a:chExt cx="3401365" cy="2430533"/>
          </a:xfrm>
        </p:grpSpPr>
        <p:pic>
          <p:nvPicPr>
            <p:cNvPr id="67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4479" y="116632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8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7359" y="-42395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9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9995" y="-201421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0" name="Picture 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sharpenSoften amount="6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00340" y="-344545"/>
              <a:ext cx="2725504" cy="1969356"/>
            </a:xfrm>
            <a:prstGeom prst="rect">
              <a:avLst/>
            </a:prstGeom>
            <a:noFill/>
            <a:ln>
              <a:noFill/>
            </a:ln>
            <a:effectLst>
              <a:outerShdw blurRad="228600" dist="177800" dir="7740000" algn="ctr" rotWithShape="0">
                <a:schemeClr val="tx1">
                  <a:alpha val="63000"/>
                </a:scheme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71" name="TextBox 70"/>
          <p:cNvSpPr txBox="1"/>
          <p:nvPr/>
        </p:nvSpPr>
        <p:spPr>
          <a:xfrm>
            <a:off x="6046580" y="6420707"/>
            <a:ext cx="2573254" cy="369332"/>
          </a:xfrm>
          <a:prstGeom prst="rect">
            <a:avLst/>
          </a:prstGeom>
          <a:noFill/>
          <a:ln>
            <a:solidFill>
              <a:srgbClr val="99CCF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mtClean="0"/>
              <a:t>(ДЛЯ ПРОКУРОРА)</a:t>
            </a:r>
            <a:endParaRPr lang="ru-RU"/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606" y="5611185"/>
            <a:ext cx="2814103" cy="339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Стрелка вправо 71"/>
          <p:cNvSpPr/>
          <p:nvPr/>
        </p:nvSpPr>
        <p:spPr>
          <a:xfrm rot="5400000">
            <a:off x="1444668" y="3102338"/>
            <a:ext cx="705315" cy="653323"/>
          </a:xfrm>
          <a:prstGeom prst="righ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6663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6090"/>
            <a:ext cx="6840848" cy="18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1" y="811188"/>
            <a:ext cx="30003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06" y="1519448"/>
            <a:ext cx="29432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76" y="1985788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6" y="2446685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0" y="3429000"/>
            <a:ext cx="288607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1" y="2924944"/>
            <a:ext cx="24288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2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117" y="1733761"/>
            <a:ext cx="7403355" cy="2533861"/>
          </a:xfrm>
          <a:prstGeom prst="rect">
            <a:avLst/>
          </a:prstGeom>
          <a:noFill/>
          <a:ln>
            <a:noFill/>
          </a:ln>
          <a:effectLst>
            <a:outerShdw blurRad="469900" dist="419100" dir="7320000" algn="ctr" rotWithShape="0">
              <a:schemeClr val="tx1">
                <a:alpha val="7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992368" y="1772816"/>
            <a:ext cx="2664296" cy="43204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7" y="4395605"/>
            <a:ext cx="8827530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0" y="6457890"/>
            <a:ext cx="8871200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этапов работы с проектом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8744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0413445"/>
              </p:ext>
            </p:extLst>
          </p:nvPr>
        </p:nvGraphicFramePr>
        <p:xfrm>
          <a:off x="138056" y="908720"/>
          <a:ext cx="8544312" cy="58165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7" r:id="rId3" imgW="20215873" imgH="14311111" progId="">
                  <p:embed/>
                </p:oleObj>
              </mc:Choice>
              <mc:Fallback>
                <p:oleObj r:id="rId3" imgW="20215873" imgH="14311111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8056" y="908720"/>
                        <a:ext cx="8544312" cy="581657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-661" y="620688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   ХРАНИЛИЩЕ    ПРОЕКТОВ</a:t>
            </a:r>
            <a:r>
              <a:rPr lang="en-US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</a:t>
            </a:r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:   «ЭЛЕКТРОННЫЙ » АРХИВ</a:t>
            </a:r>
            <a:endParaRPr lang="ru-RU" sz="3000" b="1" cap="all" spc="0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68689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880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27" y="620688"/>
            <a:ext cx="7619146" cy="5388650"/>
          </a:xfrm>
          <a:prstGeom prst="rect">
            <a:avLst/>
          </a:prstGeom>
          <a:noFill/>
          <a:ln>
            <a:noFill/>
          </a:ln>
          <a:effectLst>
            <a:outerShdw blurRad="50800" dist="4572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-33189" y="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>
              <a:spcBef>
                <a:spcPct val="50000"/>
              </a:spcBef>
            </a:pPr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У каждого комплекта - архивный </a:t>
            </a:r>
            <a:r>
              <a:rPr lang="ru-RU" sz="2000" b="1" cap="all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номер, </a:t>
            </a:r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По которому он доступен.</a:t>
            </a:r>
            <a:endParaRPr lang="ru-RU" sz="2000"/>
          </a:p>
        </p:txBody>
      </p:sp>
      <p:sp>
        <p:nvSpPr>
          <p:cNvPr id="8" name="Прямоугольник 7"/>
          <p:cNvSpPr/>
          <p:nvPr/>
        </p:nvSpPr>
        <p:spPr>
          <a:xfrm>
            <a:off x="3398" y="646930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Хранение и просмотр любого проекта из архива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056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 advClick="0" advTm="12000">
        <p14:reveal/>
      </p:transition>
    </mc:Choice>
    <mc:Fallback>
      <p:transition spd="slow" advClick="0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27722"/>
            <a:ext cx="3138749" cy="2663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6090"/>
            <a:ext cx="6840848" cy="18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27145"/>
            <a:ext cx="29432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95611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" y="488995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9" y="6381328"/>
            <a:ext cx="288607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9" y="5948991"/>
            <a:ext cx="24288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07" y="1988840"/>
            <a:ext cx="7308304" cy="32568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30003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5"/>
          <p:cNvSpPr>
            <a:spLocks noChangeArrowheads="1"/>
          </p:cNvSpPr>
          <p:nvPr/>
        </p:nvSpPr>
        <p:spPr bwMode="auto">
          <a:xfrm>
            <a:off x="3419871" y="1772816"/>
            <a:ext cx="5298989" cy="432047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6457890"/>
            <a:ext cx="8871200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выпуска проектной документации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51256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-661" y="620688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     ПЕЧАТЬ     :   « ИЗ  ЭЛЕКТРОННОГО  ВИДА  » - НА  БУМАГУ</a:t>
            </a:r>
            <a:endParaRPr lang="ru-RU" sz="3000" b="1" cap="all" spc="0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Рисунок 4" descr="L:\Фотогpафы\производство-2\_MG_6852-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37" y="1028604"/>
            <a:ext cx="8743627" cy="5829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7771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выдачей проекта заказчику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15"/>
          <a:stretch/>
        </p:blipFill>
        <p:spPr bwMode="auto">
          <a:xfrm>
            <a:off x="103476" y="582233"/>
            <a:ext cx="5906744" cy="2270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07504" y="582232"/>
            <a:ext cx="2664296" cy="254480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96952"/>
            <a:ext cx="4924425" cy="3286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13" r="8655"/>
          <a:stretch/>
        </p:blipFill>
        <p:spPr bwMode="auto">
          <a:xfrm>
            <a:off x="3851920" y="713085"/>
            <a:ext cx="4810307" cy="2969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4925864" y="894513"/>
            <a:ext cx="1086296" cy="1330739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6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536" y="2492896"/>
            <a:ext cx="2777243" cy="3964994"/>
          </a:xfrm>
          <a:prstGeom prst="rect">
            <a:avLst/>
          </a:prstGeom>
          <a:noFill/>
          <a:ln>
            <a:noFill/>
          </a:ln>
          <a:effectLst>
            <a:outerShdw blurRad="292100" dist="330200" dir="7320000" algn="ctr" rotWithShape="0">
              <a:srgbClr val="002060">
                <a:alpha val="57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5"/>
          <p:cNvSpPr>
            <a:spLocks noChangeArrowheads="1"/>
          </p:cNvSpPr>
          <p:nvPr/>
        </p:nvSpPr>
        <p:spPr bwMode="auto">
          <a:xfrm>
            <a:off x="2462063" y="2492896"/>
            <a:ext cx="2758715" cy="3964994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946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69000"/>
                    </a14:imgEffect>
                    <a14:imgEffect>
                      <a14:brightnessContrast contrast="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961" y="3284984"/>
            <a:ext cx="3356223" cy="2120870"/>
          </a:xfrm>
          <a:prstGeom prst="rect">
            <a:avLst/>
          </a:prstGeom>
          <a:noFill/>
          <a:ln>
            <a:noFill/>
          </a:ln>
          <a:effectLst>
            <a:outerShdw blurRad="800100" dist="254000" dir="8220000" algn="ctr" rotWithShape="0">
              <a:srgbClr val="00206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9291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37" y="2683788"/>
            <a:ext cx="8640912" cy="2689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46090"/>
            <a:ext cx="6840848" cy="18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14603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32" y="546145"/>
            <a:ext cx="3000375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27145"/>
            <a:ext cx="2943225" cy="428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95611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8463" y="1746569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" y="2616431"/>
            <a:ext cx="2886075" cy="409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25" y="2184719"/>
            <a:ext cx="2428875" cy="41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8440" y="2224315"/>
            <a:ext cx="56292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377" y="3140968"/>
            <a:ext cx="8093183" cy="3294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" name="Rectangle 5"/>
          <p:cNvSpPr>
            <a:spLocks noChangeArrowheads="1"/>
          </p:cNvSpPr>
          <p:nvPr/>
        </p:nvSpPr>
        <p:spPr bwMode="auto">
          <a:xfrm>
            <a:off x="15032" y="3428999"/>
            <a:ext cx="712275" cy="360041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419"/>
          <a:stretch/>
        </p:blipFill>
        <p:spPr bwMode="auto">
          <a:xfrm>
            <a:off x="1624940" y="3185696"/>
            <a:ext cx="5218408" cy="3672303"/>
          </a:xfrm>
          <a:prstGeom prst="rect">
            <a:avLst/>
          </a:prstGeom>
          <a:noFill/>
          <a:ln>
            <a:noFill/>
          </a:ln>
          <a:effectLst>
            <a:outerShdw blurRad="431800" dist="457200" dir="6900000" algn="ctr" rotWithShape="0">
              <a:schemeClr val="tx1">
                <a:alpha val="47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1619672" y="3140968"/>
            <a:ext cx="5223676" cy="720079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12"/>
          <a:stretch/>
        </p:blipFill>
        <p:spPr bwMode="auto">
          <a:xfrm>
            <a:off x="5400136" y="3895988"/>
            <a:ext cx="3412813" cy="2962011"/>
          </a:xfrm>
          <a:prstGeom prst="rect">
            <a:avLst/>
          </a:prstGeom>
          <a:noFill/>
          <a:ln>
            <a:noFill/>
          </a:ln>
          <a:effectLst>
            <a:outerShdw blurRad="393700" dist="88900" dir="2700000" sx="108000" sy="108000" algn="ctr" rotWithShape="0">
              <a:schemeClr val="tx1">
                <a:alpha val="7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5400136" y="3852168"/>
            <a:ext cx="3449812" cy="720079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23" name="Прямоугольник 22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выдачей проекта заказчику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4724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/>
          <p:cNvSpPr/>
          <p:nvPr/>
        </p:nvSpPr>
        <p:spPr>
          <a:xfrm>
            <a:off x="0" y="0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6840848" cy="1825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404664"/>
            <a:ext cx="2990850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12"/>
          <a:stretch/>
        </p:blipFill>
        <p:spPr bwMode="auto">
          <a:xfrm>
            <a:off x="852433" y="841698"/>
            <a:ext cx="4032356" cy="3499718"/>
          </a:xfrm>
          <a:prstGeom prst="rect">
            <a:avLst/>
          </a:prstGeom>
          <a:noFill/>
          <a:ln>
            <a:noFill/>
          </a:ln>
          <a:effectLst>
            <a:outerShdw blurRad="393700" dist="88900" dir="2700000" sx="108000" sy="108000" algn="ctr" rotWithShape="0">
              <a:schemeClr val="tx1">
                <a:alpha val="73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 5"/>
          <p:cNvSpPr>
            <a:spLocks noChangeArrowheads="1"/>
          </p:cNvSpPr>
          <p:nvPr/>
        </p:nvSpPr>
        <p:spPr bwMode="auto">
          <a:xfrm>
            <a:off x="1748869" y="1916832"/>
            <a:ext cx="793464" cy="499185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sp>
        <p:nvSpPr>
          <p:cNvPr id="23" name="Прямоугольник 22"/>
          <p:cNvSpPr/>
          <p:nvPr/>
        </p:nvSpPr>
        <p:spPr>
          <a:xfrm>
            <a:off x="-7475" y="6457890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Контроль за выдачей проекта заказчику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67" y="1208210"/>
            <a:ext cx="3628113" cy="5249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4167" y="2290279"/>
            <a:ext cx="3628113" cy="946464"/>
          </a:xfrm>
          <a:prstGeom prst="rect">
            <a:avLst/>
          </a:prstGeom>
          <a:noFill/>
          <a:ln>
            <a:noFill/>
          </a:ln>
          <a:effectLst>
            <a:outerShdw dist="279400" dir="7500000" algn="ctr" rotWithShape="0">
              <a:schemeClr val="tx1">
                <a:alpha val="39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Rectangle 5"/>
          <p:cNvSpPr>
            <a:spLocks noChangeArrowheads="1"/>
          </p:cNvSpPr>
          <p:nvPr/>
        </p:nvSpPr>
        <p:spPr bwMode="auto">
          <a:xfrm>
            <a:off x="5793" y="364257"/>
            <a:ext cx="2139807" cy="499185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5" y="2290279"/>
            <a:ext cx="1261952" cy="946464"/>
          </a:xfrm>
          <a:prstGeom prst="rect">
            <a:avLst/>
          </a:prstGeom>
        </p:spPr>
      </p:pic>
      <p:sp>
        <p:nvSpPr>
          <p:cNvPr id="25" name="Rectangle 5"/>
          <p:cNvSpPr>
            <a:spLocks noChangeArrowheads="1"/>
          </p:cNvSpPr>
          <p:nvPr/>
        </p:nvSpPr>
        <p:spPr bwMode="auto">
          <a:xfrm>
            <a:off x="3453843" y="2290280"/>
            <a:ext cx="4756373" cy="963938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</p:spTree>
    <p:extLst>
      <p:ext uri="{BB962C8B-B14F-4D97-AF65-F5344CB8AC3E}">
        <p14:creationId xmlns:p14="http://schemas.microsoft.com/office/powerpoint/2010/main" val="680494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679" y="22149"/>
            <a:ext cx="8820424" cy="6858000"/>
          </a:xfrm>
          <a:prstGeom prst="rect">
            <a:avLst/>
          </a:prstGeom>
          <a:gradFill flip="none" rotWithShape="1">
            <a:gsLst>
              <a:gs pos="15000">
                <a:schemeClr val="tx1">
                  <a:lumMod val="75000"/>
                  <a:lumOff val="25000"/>
                </a:schemeClr>
              </a:gs>
              <a:gs pos="86000">
                <a:schemeClr val="bg1"/>
              </a:gs>
              <a:gs pos="100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8" b="35502"/>
          <a:stretch/>
        </p:blipFill>
        <p:spPr bwMode="auto">
          <a:xfrm>
            <a:off x="1985653" y="332656"/>
            <a:ext cx="6840848" cy="1065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70" y="154172"/>
            <a:ext cx="2120229" cy="211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20" y="2443360"/>
            <a:ext cx="2091506" cy="1522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933" y="404664"/>
            <a:ext cx="2267344" cy="2507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398" y="6469305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Хранение и просмотр любого проекта из архива 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-2738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Внутренний сайт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455442"/>
            <a:ext cx="2948705" cy="292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5615413" y="1412776"/>
            <a:ext cx="3217165" cy="360041"/>
          </a:xfrm>
          <a:prstGeom prst="rect">
            <a:avLst/>
          </a:prstGeom>
          <a:noFill/>
          <a:ln w="31750" cmpd="sng">
            <a:solidFill>
              <a:srgbClr val="FF0000"/>
            </a:solidFill>
            <a:miter lim="800000"/>
            <a:headEnd/>
            <a:tailEnd/>
          </a:ln>
          <a:effectLst/>
          <a:extLst/>
        </p:spPr>
        <p:txBody>
          <a:bodyPr wrap="none" lIns="64264" tIns="32132" rIns="64264" bIns="32132" anchor="ctr"/>
          <a:lstStyle/>
          <a:p>
            <a:endParaRPr lang="ru-RU" baseline="-25000"/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668" y="2117023"/>
            <a:ext cx="7072609" cy="3319796"/>
          </a:xfrm>
          <a:prstGeom prst="rect">
            <a:avLst/>
          </a:prstGeom>
          <a:noFill/>
          <a:ln>
            <a:noFill/>
          </a:ln>
          <a:effectLst>
            <a:outerShdw blurRad="533400" dist="292100" dir="10620000" sx="108000" sy="108000" algn="ctr" rotWithShape="0">
              <a:schemeClr val="tx1">
                <a:alpha val="45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049" y="5013176"/>
            <a:ext cx="8536603" cy="1254918"/>
          </a:xfrm>
          <a:prstGeom prst="rect">
            <a:avLst/>
          </a:prstGeom>
          <a:noFill/>
          <a:ln>
            <a:noFill/>
          </a:ln>
          <a:effectLst>
            <a:outerShdw dist="228600" dir="7740000" algn="ctr" rotWithShape="0">
              <a:srgbClr val="0070C0">
                <a:alpha val="28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4667" y="1797947"/>
            <a:ext cx="7072609" cy="406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81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9000"/>
                    </a14:imgEffect>
                    <a14:imgEffect>
                      <a14:saturation sat="45000"/>
                    </a14:imgEffect>
                    <a14:imgEffect>
                      <a14:brightnessContrast bright="-1000" contrast="5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7500" t="27477" r="27500" b="28772"/>
          <a:stretch/>
        </p:blipFill>
        <p:spPr>
          <a:xfrm>
            <a:off x="2607965" y="260648"/>
            <a:ext cx="3777840" cy="3672900"/>
          </a:xfrm>
          <a:prstGeom prst="rect">
            <a:avLst/>
          </a:prstGeom>
          <a:effectLst>
            <a:reflection blurRad="6350" endPos="0" dir="5400000" sy="-100000" algn="bl" rotWithShape="0"/>
          </a:effectLst>
        </p:spPr>
      </p:pic>
      <p:sp>
        <p:nvSpPr>
          <p:cNvPr id="23" name="Прямоугольник 22"/>
          <p:cNvSpPr/>
          <p:nvPr/>
        </p:nvSpPr>
        <p:spPr>
          <a:xfrm>
            <a:off x="-2679" y="4113352"/>
            <a:ext cx="8820424" cy="461665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Компьютерный  центр оао «моспроект»</a:t>
            </a:r>
            <a:endParaRPr lang="ru-RU" sz="2400" b="1" cap="all" dirty="0" smtClean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-2679" y="4589602"/>
            <a:ext cx="8820424" cy="1015663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all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2014</a:t>
            </a:r>
            <a:endParaRPr lang="ru-RU" sz="6000" b="1" cap="all" dirty="0" smtClean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2084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2163" y="1567982"/>
            <a:ext cx="7170317" cy="5288108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38" b="35502"/>
          <a:stretch/>
        </p:blipFill>
        <p:spPr bwMode="auto">
          <a:xfrm>
            <a:off x="11113" y="342180"/>
            <a:ext cx="8778876" cy="13674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1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371499"/>
            <a:ext cx="2040607" cy="6502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3398" y="5445224"/>
            <a:ext cx="8820424" cy="400110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r"/>
            <a:r>
              <a:rPr lang="ru-RU" sz="2000" b="1" cap="all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</a:rPr>
              <a:t>Постоянная поддержка  и информация</a:t>
            </a:r>
            <a:endParaRPr lang="ru-RU" sz="2000" b="1" cap="all" dirty="0" smtClean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2679" y="0"/>
            <a:ext cx="8820424" cy="461665"/>
          </a:xfrm>
          <a:prstGeom prst="rect">
            <a:avLst/>
          </a:prstGeom>
          <a:gradFill>
            <a:gsLst>
              <a:gs pos="0">
                <a:schemeClr val="tx2">
                  <a:lumMod val="42000"/>
                  <a:lumOff val="58000"/>
                </a:schemeClr>
              </a:gs>
              <a:gs pos="35000">
                <a:schemeClr val="dk1">
                  <a:tint val="37000"/>
                  <a:satMod val="300000"/>
                </a:schemeClr>
              </a:gs>
              <a:gs pos="100000">
                <a:schemeClr val="dk1">
                  <a:tint val="15000"/>
                  <a:satMod val="350000"/>
                </a:schemeClr>
              </a:gs>
            </a:gsLst>
          </a:gradFill>
          <a:ln>
            <a:solidFill>
              <a:schemeClr val="accent5">
                <a:lumMod val="20000"/>
                <a:lumOff val="80000"/>
                <a:alpha val="68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  <a:reflection endPos="0" dir="5400000" sy="-100000" algn="bl" rotWithShape="0"/>
          </a:effectLst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all" smtClean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Компьютерный  центр оао «моспроект»</a:t>
            </a:r>
            <a:endParaRPr lang="ru-RU" sz="2400" b="1" cap="all" dirty="0" smtClean="0">
              <a:ln w="0"/>
              <a:solidFill>
                <a:srgbClr val="00206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93459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став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Состав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тав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11215</TotalTime>
  <Words>1322</Words>
  <Application>Microsoft Office PowerPoint</Application>
  <PresentationFormat>Экран (4:3)</PresentationFormat>
  <Paragraphs>344</Paragraphs>
  <Slides>60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2" baseType="lpstr">
      <vt:lpstr>Составная</vt:lpstr>
      <vt:lpstr>Image</vt:lpstr>
      <vt:lpstr>Тема: «ЕСМ - система разработки и выпуска  проектной документации в ОАО «МОСПРОЕКТ»»</vt:lpstr>
      <vt:lpstr>ЕСМ - система разработки и выпуска  проектной документации</vt:lpstr>
      <vt:lpstr>ЕСМ - система разработки и выпуска  проектной документации</vt:lpstr>
      <vt:lpstr>ЕСМ - система разработки и выпуска  проектной документации</vt:lpstr>
      <vt:lpstr>ЕСМ - система разработки и выпуска  проектной документации</vt:lpstr>
      <vt:lpstr>ЕСМ - система разработки и выпуска  проектной документации</vt:lpstr>
      <vt:lpstr>Презентация PowerPoint</vt:lpstr>
      <vt:lpstr>Презентация PowerPoint</vt:lpstr>
      <vt:lpstr>Презентация PowerPoint</vt:lpstr>
      <vt:lpstr>Структура проектной организации</vt:lpstr>
      <vt:lpstr>Структура проектной мастерской </vt:lpstr>
      <vt:lpstr>Презентация PowerPoint</vt:lpstr>
      <vt:lpstr>ПРОЕКТИРОВЩИК  +ЗАКАЗЧИК  = ДОГОВОР ПОДРЯДА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ЕСМ - система разработки и выпуска  проектной документации</vt:lpstr>
      <vt:lpstr>ЕСМ – РЕШЕНИЕ ПРОБЛЕМ ПРОИЗВОДСТВА</vt:lpstr>
      <vt:lpstr>ЕСМ – РЕШЕНИЕ ПРОБЛЕМ ПРОИЗВОДСТВА</vt:lpstr>
      <vt:lpstr>ЕСМ – РЕШЕНИЕ ПРОБЛЕМ ПРОИЗВОДСТВА</vt:lpstr>
      <vt:lpstr>ЕСМ – РЕШЕНИЕ ПРОБЛЕМ ПРОИЗВОДСТВА</vt:lpstr>
      <vt:lpstr>ЕСМ – РЕШЕНИЕ ПРОБЛЕМ ПРОИЗВОДСТВА</vt:lpstr>
      <vt:lpstr>ЕСМ – РЕШЕНИЕ ПРОБЛЕМ ПРОИЗВОДСТВА</vt:lpstr>
      <vt:lpstr>ЕСМ – РЕШЕНИЕ ПРОБЛЕМ ПРОИЗВОДСТВА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«ЕСМ - система разработки и выпуска  проектной документации для строительства  в ОАО «МОСПРОЕКТ»»</dc:title>
  <dc:creator>Аксенкина Елена Михайловна</dc:creator>
  <cp:lastModifiedBy>Аксенкина Елена Михайловна</cp:lastModifiedBy>
  <cp:revision>231</cp:revision>
  <cp:lastPrinted>2014-09-03T11:16:54Z</cp:lastPrinted>
  <dcterms:created xsi:type="dcterms:W3CDTF">2014-08-19T13:04:26Z</dcterms:created>
  <dcterms:modified xsi:type="dcterms:W3CDTF">2014-09-03T12:29:36Z</dcterms:modified>
</cp:coreProperties>
</file>