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20"/>
  </p:notesMasterIdLst>
  <p:sldIdLst>
    <p:sldId id="256" r:id="rId2"/>
    <p:sldId id="282" r:id="rId3"/>
    <p:sldId id="272" r:id="rId4"/>
    <p:sldId id="273" r:id="rId5"/>
    <p:sldId id="274" r:id="rId6"/>
    <p:sldId id="291" r:id="rId7"/>
    <p:sldId id="275" r:id="rId8"/>
    <p:sldId id="276" r:id="rId9"/>
    <p:sldId id="277" r:id="rId10"/>
    <p:sldId id="278" r:id="rId11"/>
    <p:sldId id="290" r:id="rId12"/>
    <p:sldId id="286" r:id="rId13"/>
    <p:sldId id="287" r:id="rId14"/>
    <p:sldId id="284" r:id="rId15"/>
    <p:sldId id="285" r:id="rId16"/>
    <p:sldId id="288" r:id="rId17"/>
    <p:sldId id="289" r:id="rId18"/>
    <p:sldId id="28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андр Черкавский" initials="АЧ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CCCCFF"/>
    <a:srgbClr val="CC00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6" autoAdjust="0"/>
    <p:restoredTop sz="72606" autoAdjust="0"/>
  </p:normalViewPr>
  <p:slideViewPr>
    <p:cSldViewPr snapToGrid="0">
      <p:cViewPr varScale="1">
        <p:scale>
          <a:sx n="64" d="100"/>
          <a:sy n="64" d="100"/>
        </p:scale>
        <p:origin x="1200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524A6-FB9B-4415-9414-53A4BC0C0D06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5F9E6-011F-4812-B8BC-80244903F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80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5F9E6-011F-4812-B8BC-80244903F8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0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4BF52-6272-4EDC-B60E-61216F50210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750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5F9E6-011F-4812-B8BC-80244903F81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98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5F9E6-011F-4812-B8BC-80244903F8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40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5F9E6-011F-4812-B8BC-80244903F8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19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5F9E6-011F-4812-B8BC-80244903F8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02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5F9E6-011F-4812-B8BC-80244903F8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88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5F9E6-011F-4812-B8BC-80244903F8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70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5F9E6-011F-4812-B8BC-80244903F8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69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4BF52-6272-4EDC-B60E-61216F50210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819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4BF52-6272-4EDC-B60E-61216F50210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82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F321-DCA7-46E0-AA4F-A8E86B3611D2}" type="datetime1">
              <a:rPr lang="en-US" smtClean="0"/>
              <a:t>9/7/2015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34C7-B654-4160-B42A-0C0BC0D940ED}" type="datetime1">
              <a:rPr lang="en-US" smtClean="0"/>
              <a:t>9/7/2015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9E77-F911-486B-A431-E72CD747D791}" type="datetime1">
              <a:rPr lang="en-US" smtClean="0"/>
              <a:t>9/7/2015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C16C2-0508-43CD-AD95-51E029D62E6D}" type="datetime1">
              <a:rPr lang="en-US" smtClean="0"/>
              <a:t>9/7/2015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BC5BA1EE-AB9E-400C-BF52-2FAEC170D914}" type="datetime1">
              <a:rPr lang="en-US" smtClean="0"/>
              <a:t>9/7/2015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2109-D958-4BB4-A93F-E9F7AA70883B}" type="datetime1">
              <a:rPr lang="en-US" smtClean="0"/>
              <a:t>9/7/2015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CF9C-A3DA-4ED0-A7C2-FC0A1E65D716}" type="datetime1">
              <a:rPr lang="en-US" smtClean="0"/>
              <a:t>9/7/2015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813F-21C7-459E-AADA-249A76DE34C4}" type="datetime1">
              <a:rPr lang="en-US" smtClean="0"/>
              <a:t>9/7/2015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2919-611F-4C70-BF3D-B3C99EFB64C4}" type="datetime1">
              <a:rPr lang="en-US" smtClean="0"/>
              <a:t>9/7/2015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EF42-7545-4A9C-A399-BA0B6CCA976E}" type="datetime1">
              <a:rPr lang="en-US" smtClean="0"/>
              <a:t>9/7/2015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91CC3AC-4A99-4D67-A8BE-C96628470E59}" type="datetime1">
              <a:rPr lang="en-US" smtClean="0"/>
              <a:t>9/7/2015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3891A10-7D00-4E1D-B6D5-689E1B5CA566}" type="datetime1">
              <a:rPr lang="en-US" smtClean="0"/>
              <a:t>9/7/2015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dirty="0"/>
              <a:t>Свой среди чужих: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Как </a:t>
            </a:r>
            <a:r>
              <a:rPr lang="ru-RU" sz="4400" dirty="0"/>
              <a:t>относиться к иностранным поставщикам ИТ-решений.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4625" y="4289334"/>
            <a:ext cx="7891272" cy="2219750"/>
          </a:xfrm>
        </p:spPr>
        <p:txBody>
          <a:bodyPr>
            <a:normAutofit/>
          </a:bodyPr>
          <a:lstStyle/>
          <a:p>
            <a:r>
              <a:rPr lang="ru-RU" dirty="0" smtClean="0"/>
              <a:t>Точно так же, как монополия приводит к застою, конкуренция питает прогресс.</a:t>
            </a:r>
          </a:p>
          <a:p>
            <a:pPr algn="r"/>
            <a:r>
              <a:rPr lang="ru-RU" dirty="0" err="1" smtClean="0"/>
              <a:t>Коносуке</a:t>
            </a:r>
            <a:r>
              <a:rPr lang="ru-RU" dirty="0" smtClean="0"/>
              <a:t> </a:t>
            </a:r>
            <a:r>
              <a:rPr lang="ru-RU" dirty="0" err="1" smtClean="0"/>
              <a:t>Мацусита</a:t>
            </a:r>
            <a:endParaRPr lang="ru-RU" dirty="0" smtClean="0"/>
          </a:p>
          <a:p>
            <a:r>
              <a:rPr lang="ru-RU" dirty="0"/>
              <a:t>Может быть, мы и можем это сделать, а нужно ли нам совсем лишить конкуренции внутренний рынок? Наверное, </a:t>
            </a:r>
            <a:r>
              <a:rPr lang="ru-RU" dirty="0" smtClean="0"/>
              <a:t>нет.</a:t>
            </a:r>
          </a:p>
          <a:p>
            <a:pPr algn="r"/>
            <a:r>
              <a:rPr lang="ru-RU" dirty="0" smtClean="0"/>
              <a:t>В.В. Путин</a:t>
            </a:r>
          </a:p>
          <a:p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4098" name="Picture 2" descr="http://fortb.ru/images/%D0%91%D1%80%D0%B5%D0%BD%D0%B4%D1%8B/panasonic-log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74" y="61898"/>
            <a:ext cx="4121276" cy="123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601" y="173823"/>
            <a:ext cx="1031315" cy="100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40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954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Общая концепция применения </a:t>
            </a:r>
            <a:r>
              <a:rPr lang="en-US" sz="3600" dirty="0" smtClean="0"/>
              <a:t>ECM</a:t>
            </a:r>
            <a:endParaRPr lang="ru-RU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18658" y="2008188"/>
            <a:ext cx="2663687" cy="2982884"/>
            <a:chOff x="606284" y="2375936"/>
            <a:chExt cx="2663687" cy="2982884"/>
          </a:xfrm>
        </p:grpSpPr>
        <p:pic>
          <p:nvPicPr>
            <p:cNvPr id="10" name="Picture 4" descr="http://4vector.com/i/free-vector-document-folders_020301_DOCUMENT_FOLDERS/PNG/Document_folders_512/Document_Folder_blac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851" y="2375936"/>
              <a:ext cx="1782555" cy="1782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06284" y="4158491"/>
              <a:ext cx="26636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/>
                <a:t>Стратегия управления информацией</a:t>
              </a:r>
              <a:endParaRPr lang="ru-RU" sz="24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173893" y="2008188"/>
            <a:ext cx="2663687" cy="2613552"/>
            <a:chOff x="606284" y="2375936"/>
            <a:chExt cx="2663687" cy="2613552"/>
          </a:xfrm>
        </p:grpSpPr>
        <p:pic>
          <p:nvPicPr>
            <p:cNvPr id="13" name="Picture 4" descr="http://4vector.com/i/free-vector-document-folders_020301_DOCUMENT_FOLDERS/PNG/Document_folders_512/Document_Folder_blac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851" y="2375936"/>
              <a:ext cx="1782555" cy="1782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606284" y="4158491"/>
              <a:ext cx="26636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/>
                <a:t>Стратегия автоматизации</a:t>
              </a:r>
              <a:endParaRPr lang="ru-RU" sz="24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029737" y="2008188"/>
            <a:ext cx="2663687" cy="2613552"/>
            <a:chOff x="606284" y="2375936"/>
            <a:chExt cx="2663687" cy="2613552"/>
          </a:xfrm>
        </p:grpSpPr>
        <p:pic>
          <p:nvPicPr>
            <p:cNvPr id="16" name="Picture 4" descr="http://4vector.com/i/free-vector-document-folders_020301_DOCUMENT_FOLDERS/PNG/Document_folders_512/Document_Folder_blac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851" y="2375936"/>
              <a:ext cx="1782555" cy="1782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606284" y="4158491"/>
              <a:ext cx="26636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/>
                <a:t>Описанные бизнес-кейсы</a:t>
              </a:r>
              <a:endParaRPr lang="ru-RU" sz="24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004850" y="2008188"/>
            <a:ext cx="2663687" cy="2613552"/>
            <a:chOff x="606284" y="2375936"/>
            <a:chExt cx="2663687" cy="2613552"/>
          </a:xfrm>
        </p:grpSpPr>
        <p:pic>
          <p:nvPicPr>
            <p:cNvPr id="19" name="Picture 4" descr="http://4vector.com/i/free-vector-document-folders_020301_DOCUMENT_FOLDERS/PNG/Document_folders_512/Document_Folder_blac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851" y="2375936"/>
              <a:ext cx="1782555" cy="1782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606284" y="4158491"/>
              <a:ext cx="26636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/>
                <a:t>Проектная документация</a:t>
              </a:r>
              <a:endParaRPr lang="ru-RU" sz="2400" dirty="0"/>
            </a:p>
          </p:txBody>
        </p:sp>
      </p:grpSp>
      <p:sp>
        <p:nvSpPr>
          <p:cNvPr id="21" name="Right Arrow 20"/>
          <p:cNvSpPr/>
          <p:nvPr/>
        </p:nvSpPr>
        <p:spPr>
          <a:xfrm>
            <a:off x="2609022" y="2556565"/>
            <a:ext cx="745432" cy="6858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Right Arrow 21"/>
          <p:cNvSpPr/>
          <p:nvPr/>
        </p:nvSpPr>
        <p:spPr>
          <a:xfrm>
            <a:off x="5560943" y="2556565"/>
            <a:ext cx="745432" cy="6858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Right Arrow 22"/>
          <p:cNvSpPr/>
          <p:nvPr/>
        </p:nvSpPr>
        <p:spPr>
          <a:xfrm>
            <a:off x="8416788" y="2556565"/>
            <a:ext cx="745432" cy="6858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Left Brace 23"/>
          <p:cNvSpPr/>
          <p:nvPr/>
        </p:nvSpPr>
        <p:spPr>
          <a:xfrm rot="16200000">
            <a:off x="5914611" y="-188226"/>
            <a:ext cx="362779" cy="10908196"/>
          </a:xfrm>
          <a:prstGeom prst="leftBrace">
            <a:avLst>
              <a:gd name="adj1" fmla="val 8333"/>
              <a:gd name="adj2" fmla="val 4972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 24"/>
          <p:cNvSpPr/>
          <p:nvPr/>
        </p:nvSpPr>
        <p:spPr>
          <a:xfrm>
            <a:off x="1866902" y="5595730"/>
            <a:ext cx="8458197" cy="52677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НА БАЗЕ ЕДИНОЙ МЕТОДОЛОГИИ УПРАВЛЕНИЯ ИНФОРМАЦИЕЙ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82241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Примеры оптимизации управления информацией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Снижение расходов на хранение и передачу информации за счёт оркестровки сопутствующих бизнес-процессов.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5825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599"/>
            <a:ext cx="12192000" cy="139569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                Обработка информации с ЭТП</a:t>
            </a:r>
            <a:endParaRPr lang="ru-RU" sz="36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154567" y="1790972"/>
            <a:ext cx="1940179" cy="2913073"/>
            <a:chOff x="356965" y="1840573"/>
            <a:chExt cx="2701159" cy="3229486"/>
          </a:xfrm>
        </p:grpSpPr>
        <p:pic>
          <p:nvPicPr>
            <p:cNvPr id="5" name="Picture 8" descr="http://www.teamed.io/images/tech/databas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402" y="1840573"/>
              <a:ext cx="2050287" cy="2050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56965" y="3815257"/>
              <a:ext cx="2701159" cy="1254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doc, .</a:t>
              </a:r>
              <a:r>
                <a:rPr lang="en-US" dirty="0" err="1"/>
                <a:t>docx</a:t>
              </a:r>
              <a:r>
                <a:rPr lang="en-US" dirty="0"/>
                <a:t>, .</a:t>
              </a:r>
              <a:r>
                <a:rPr lang="en-US" dirty="0" err="1"/>
                <a:t>xls</a:t>
              </a:r>
              <a:r>
                <a:rPr lang="en-US" dirty="0"/>
                <a:t>, .</a:t>
              </a:r>
              <a:r>
                <a:rPr lang="en-US" dirty="0" err="1"/>
                <a:t>xlsx</a:t>
              </a:r>
              <a:r>
                <a:rPr lang="en-US" dirty="0"/>
                <a:t>, .txt, .rtf, .zip, .</a:t>
              </a:r>
              <a:r>
                <a:rPr lang="en-US" dirty="0" err="1"/>
                <a:t>rar</a:t>
              </a:r>
              <a:r>
                <a:rPr lang="en-US" dirty="0"/>
                <a:t>, .7z, .jpg, .gif, .</a:t>
              </a:r>
              <a:r>
                <a:rPr lang="en-US" dirty="0" err="1"/>
                <a:t>png</a:t>
              </a:r>
              <a:r>
                <a:rPr lang="en-US" dirty="0"/>
                <a:t>, .</a:t>
              </a:r>
              <a:r>
                <a:rPr lang="en-US" dirty="0" smtClean="0"/>
                <a:t>pdf</a:t>
              </a:r>
              <a:endParaRPr lang="ru-RU" dirty="0"/>
            </a:p>
          </p:txBody>
        </p:sp>
      </p:grpSp>
      <p:pic>
        <p:nvPicPr>
          <p:cNvPr id="8" name="Picture 6" descr="http://icons.iconarchive.com/icons/icons-land/vista-hardware-devices/256/Home-Server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680" y="2296116"/>
            <a:ext cx="1433019" cy="143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12094" y="3739323"/>
            <a:ext cx="2364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Модуль пакетной обработки документов</a:t>
            </a:r>
            <a:endParaRPr lang="ru-RU" dirty="0"/>
          </a:p>
        </p:txBody>
      </p:sp>
      <p:sp>
        <p:nvSpPr>
          <p:cNvPr id="11" name="Right Arrow 10"/>
          <p:cNvSpPr/>
          <p:nvPr/>
        </p:nvSpPr>
        <p:spPr>
          <a:xfrm>
            <a:off x="4466173" y="2711887"/>
            <a:ext cx="795084" cy="451925"/>
          </a:xfrm>
          <a:prstGeom prst="right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2" name="Right Arrow 11"/>
          <p:cNvSpPr/>
          <p:nvPr/>
        </p:nvSpPr>
        <p:spPr>
          <a:xfrm>
            <a:off x="4466173" y="4032636"/>
            <a:ext cx="795084" cy="451925"/>
          </a:xfrm>
          <a:prstGeom prst="right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pic>
        <p:nvPicPr>
          <p:cNvPr id="13" name="Picture 8" descr="http://www.teamed.io/images/tech/databa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995" y="2086349"/>
            <a:ext cx="903814" cy="90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257582" y="2926540"/>
            <a:ext cx="1570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.</a:t>
            </a:r>
            <a:r>
              <a:rPr lang="ru-RU" sz="1600" dirty="0" smtClean="0"/>
              <a:t>7</a:t>
            </a:r>
            <a:r>
              <a:rPr lang="en-US" sz="1600" dirty="0" smtClean="0"/>
              <a:t>z </a:t>
            </a:r>
            <a:r>
              <a:rPr lang="ru-RU" sz="1600" dirty="0" smtClean="0"/>
              <a:t>архив по каждому кейсу (конкурсу)</a:t>
            </a:r>
            <a:endParaRPr lang="ru-RU" sz="1600" dirty="0"/>
          </a:p>
        </p:txBody>
      </p:sp>
      <p:pic>
        <p:nvPicPr>
          <p:cNvPr id="15" name="Picture 4" descr="http://freeiconbox.com/icon/256/3606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57" y="3915534"/>
            <a:ext cx="965967" cy="96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144649" y="4810305"/>
            <a:ext cx="1796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Опись документов по кейсу (конкурсу)</a:t>
            </a:r>
            <a:endParaRPr lang="ru-RU" sz="1600" dirty="0"/>
          </a:p>
        </p:txBody>
      </p:sp>
      <p:sp>
        <p:nvSpPr>
          <p:cNvPr id="17" name="Right Arrow 16"/>
          <p:cNvSpPr/>
          <p:nvPr/>
        </p:nvSpPr>
        <p:spPr>
          <a:xfrm>
            <a:off x="6702592" y="2264541"/>
            <a:ext cx="861848" cy="789742"/>
          </a:xfrm>
          <a:prstGeom prst="right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Group 26"/>
          <p:cNvGrpSpPr/>
          <p:nvPr/>
        </p:nvGrpSpPr>
        <p:grpSpPr>
          <a:xfrm>
            <a:off x="7625219" y="1918666"/>
            <a:ext cx="1445618" cy="1820657"/>
            <a:chOff x="8559754" y="1937530"/>
            <a:chExt cx="1445618" cy="1820657"/>
          </a:xfrm>
        </p:grpSpPr>
        <p:pic>
          <p:nvPicPr>
            <p:cNvPr id="18" name="Picture 6" descr="http://icons.iconarchive.com/icons/icons-land/vista-hardware-devices/256/Home-Server-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2353" y="1937530"/>
              <a:ext cx="1433019" cy="1433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8559754" y="3388855"/>
              <a:ext cx="13569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ЭХД</a:t>
              </a:r>
              <a:endParaRPr lang="ru-RU" dirty="0"/>
            </a:p>
          </p:txBody>
        </p:sp>
      </p:grpSp>
      <p:sp>
        <p:nvSpPr>
          <p:cNvPr id="22" name="Right Arrow 21"/>
          <p:cNvSpPr/>
          <p:nvPr/>
        </p:nvSpPr>
        <p:spPr>
          <a:xfrm>
            <a:off x="9247722" y="2270117"/>
            <a:ext cx="861848" cy="789742"/>
          </a:xfrm>
          <a:prstGeom prst="right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9921838" y="5098685"/>
            <a:ext cx="2291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Долговременное хранение на оптических дисках</a:t>
            </a:r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/>
          <a:srcRect t="8277" b="4955"/>
          <a:stretch/>
        </p:blipFill>
        <p:spPr>
          <a:xfrm>
            <a:off x="10185975" y="379541"/>
            <a:ext cx="1800225" cy="4719144"/>
          </a:xfrm>
          <a:prstGeom prst="rect">
            <a:avLst/>
          </a:prstGeom>
        </p:spPr>
      </p:pic>
      <p:pic>
        <p:nvPicPr>
          <p:cNvPr id="3074" name="Picture 2" descr="http://zmeyka.su/images/external-link-25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38159">
            <a:off x="7785449" y="3934214"/>
            <a:ext cx="990419" cy="99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7133516" y="5130378"/>
            <a:ext cx="2283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Ссылка на документы кейса отдаётся в </a:t>
            </a:r>
            <a:r>
              <a:rPr lang="en-US" dirty="0" smtClean="0"/>
              <a:t>CRM</a:t>
            </a:r>
            <a:endParaRPr lang="ru-RU" dirty="0"/>
          </a:p>
        </p:txBody>
      </p:sp>
      <p:sp>
        <p:nvSpPr>
          <p:cNvPr id="34" name="Right Arrow 33"/>
          <p:cNvSpPr/>
          <p:nvPr/>
        </p:nvSpPr>
        <p:spPr>
          <a:xfrm>
            <a:off x="1953390" y="2630621"/>
            <a:ext cx="861848" cy="789742"/>
          </a:xfrm>
          <a:prstGeom prst="right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02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Возможная архитектура</a:t>
            </a:r>
            <a:endParaRPr lang="ru-R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8549640" y="2522136"/>
            <a:ext cx="3200400" cy="3192864"/>
          </a:xfrm>
        </p:spPr>
        <p:txBody>
          <a:bodyPr/>
          <a:lstStyle/>
          <a:p>
            <a:r>
              <a:rPr lang="ru-RU" dirty="0" smtClean="0"/>
              <a:t>Должна учитывать:</a:t>
            </a:r>
          </a:p>
          <a:p>
            <a:pPr marL="342900" indent="-342900">
              <a:buAutoNum type="arabicPeriod"/>
            </a:pPr>
            <a:r>
              <a:rPr lang="ru-RU" dirty="0" smtClean="0"/>
              <a:t>Стратегию управления информацией Банка.</a:t>
            </a:r>
          </a:p>
          <a:p>
            <a:pPr marL="342900" indent="-342900">
              <a:buAutoNum type="arabicPeriod"/>
            </a:pPr>
            <a:r>
              <a:rPr lang="ru-RU" dirty="0" smtClean="0"/>
              <a:t>Существующий ИТ-ландшафт.</a:t>
            </a:r>
          </a:p>
          <a:p>
            <a:pPr marL="342900" indent="-342900">
              <a:buAutoNum type="arabicPeriod"/>
            </a:pPr>
            <a:r>
              <a:rPr lang="ru-RU" dirty="0" smtClean="0"/>
              <a:t>Оркестровку сопутствующих бизнес-процессов.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16" y="691645"/>
            <a:ext cx="8148328" cy="558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05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96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Обработка исполнительных листов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1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11" y="1467478"/>
            <a:ext cx="1783881" cy="122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042" y="1297215"/>
            <a:ext cx="1509488" cy="150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978567" y="2728262"/>
            <a:ext cx="3218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Система сканирования и распознавания документов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776" y="4222607"/>
            <a:ext cx="1563193" cy="162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439760" y="5942767"/>
            <a:ext cx="25110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Перевод документов в электронный вид</a:t>
            </a:r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2548705" y="1846926"/>
            <a:ext cx="891056" cy="46483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2548705" y="4713189"/>
            <a:ext cx="891056" cy="46483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396" y="1170222"/>
            <a:ext cx="1618912" cy="161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6335966" y="2869694"/>
            <a:ext cx="3000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Верификация</a:t>
            </a:r>
            <a:endParaRPr lang="ru-RU" dirty="0"/>
          </a:p>
        </p:txBody>
      </p:sp>
      <p:sp>
        <p:nvSpPr>
          <p:cNvPr id="19" name="Стрелка вправо 18"/>
          <p:cNvSpPr/>
          <p:nvPr/>
        </p:nvSpPr>
        <p:spPr>
          <a:xfrm rot="16200000">
            <a:off x="4290722" y="3503169"/>
            <a:ext cx="594127" cy="46483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9007062" y="1846926"/>
            <a:ext cx="891056" cy="46483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0513" y="5942768"/>
            <a:ext cx="2518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Подача </a:t>
            </a:r>
            <a:r>
              <a:rPr lang="ru-RU" dirty="0" smtClean="0"/>
              <a:t>документов </a:t>
            </a:r>
            <a:r>
              <a:rPr lang="ru-RU" dirty="0"/>
              <a:t>на бумажном носителе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0" y="2784539"/>
            <a:ext cx="264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Подача </a:t>
            </a:r>
            <a:r>
              <a:rPr lang="ru-RU" dirty="0" smtClean="0"/>
              <a:t>документов </a:t>
            </a:r>
            <a:r>
              <a:rPr lang="ru-RU" dirty="0"/>
              <a:t>в электронном виде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7"/>
          <a:srcRect l="5793" t="2647" r="4637" b="1604"/>
          <a:stretch/>
        </p:blipFill>
        <p:spPr>
          <a:xfrm>
            <a:off x="625217" y="3851258"/>
            <a:ext cx="1411989" cy="2091509"/>
          </a:xfrm>
          <a:prstGeom prst="rect">
            <a:avLst/>
          </a:prstGeom>
        </p:spPr>
      </p:pic>
      <p:sp>
        <p:nvSpPr>
          <p:cNvPr id="27" name="Стрелка вправо 26"/>
          <p:cNvSpPr/>
          <p:nvPr/>
        </p:nvSpPr>
        <p:spPr>
          <a:xfrm>
            <a:off x="5713836" y="1829335"/>
            <a:ext cx="891056" cy="46483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invalidxmlfix.com/wp-content/uploads/2013/02/Outlook-repair1-300x30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372" y="3449333"/>
            <a:ext cx="1676960" cy="167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Multiply 12"/>
          <p:cNvSpPr/>
          <p:nvPr/>
        </p:nvSpPr>
        <p:spPr>
          <a:xfrm>
            <a:off x="6604892" y="3449333"/>
            <a:ext cx="2546641" cy="1995408"/>
          </a:xfrm>
          <a:prstGeom prst="mathMultiply">
            <a:avLst>
              <a:gd name="adj1" fmla="val 811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17"/>
          <p:cNvSpPr/>
          <p:nvPr/>
        </p:nvSpPr>
        <p:spPr>
          <a:xfrm>
            <a:off x="6335965" y="5126293"/>
            <a:ext cx="30000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Ручные операции контроля и исправления ошибок</a:t>
            </a:r>
            <a:endParaRPr lang="ru-RU" dirty="0"/>
          </a:p>
        </p:txBody>
      </p:sp>
      <p:pic>
        <p:nvPicPr>
          <p:cNvPr id="31" name="Picture 6" descr="http://icons.iconarchive.com/icons/icons-land/vista-hardware-devices/256/Home-Server-ico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149" y="1297215"/>
            <a:ext cx="1433019" cy="143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9420460" y="2748540"/>
            <a:ext cx="2771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Экспорт в целевую </a:t>
            </a:r>
            <a:r>
              <a:rPr lang="ru-RU" dirty="0" smtClean="0"/>
              <a:t>учётную систему</a:t>
            </a:r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466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96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Оптимизация процесса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1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4" y="895989"/>
            <a:ext cx="12067951" cy="538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01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370399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Обработка вложений</a:t>
            </a:r>
            <a:endParaRPr lang="ru-RU" sz="3600" dirty="0"/>
          </a:p>
        </p:txBody>
      </p:sp>
      <p:pic>
        <p:nvPicPr>
          <p:cNvPr id="2050" name="Picture 2" descr="http://www.factroom.ru/facts/wp-content/uploads/2015/05/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994" y="1915515"/>
            <a:ext cx="1084645" cy="108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ookfilm.net/images/pd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164" y="1915515"/>
            <a:ext cx="1082566" cy="108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5631450" y="2209361"/>
            <a:ext cx="861848" cy="471716"/>
          </a:xfrm>
          <a:prstGeom prst="right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ight Arrow 9"/>
          <p:cNvSpPr/>
          <p:nvPr/>
        </p:nvSpPr>
        <p:spPr>
          <a:xfrm>
            <a:off x="8576426" y="2209361"/>
            <a:ext cx="861848" cy="471716"/>
          </a:xfrm>
          <a:prstGeom prst="right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6" name="Picture 8" descr="http://www.teamed.io/images/tech/databas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808" y="4084766"/>
            <a:ext cx="1686909" cy="168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cons.iconseeker.com/png/fullsize/black-glossy/network-6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494" y="4084766"/>
            <a:ext cx="1584202" cy="158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32893" y="5668968"/>
            <a:ext cx="2146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Системы хранения информации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126421" y="5668968"/>
            <a:ext cx="2146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Каналы передачи информации</a:t>
            </a:r>
            <a:endParaRPr lang="ru-RU" dirty="0"/>
          </a:p>
        </p:txBody>
      </p:sp>
      <p:pic>
        <p:nvPicPr>
          <p:cNvPr id="2060" name="Picture 12" descr="http://www.cooldryrf.com/image/icons/charts-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473" y="4225161"/>
            <a:ext cx="1502340" cy="144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491274" y="5631835"/>
            <a:ext cx="2146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Стоимость модернизации</a:t>
            </a:r>
            <a:endParaRPr lang="ru-RU" dirty="0"/>
          </a:p>
        </p:txBody>
      </p:sp>
      <p:sp>
        <p:nvSpPr>
          <p:cNvPr id="19" name="Right Arrow 18"/>
          <p:cNvSpPr/>
          <p:nvPr/>
        </p:nvSpPr>
        <p:spPr>
          <a:xfrm rot="5400000">
            <a:off x="7717380" y="4659209"/>
            <a:ext cx="1054364" cy="538579"/>
          </a:xfrm>
          <a:prstGeom prst="rightArrow">
            <a:avLst/>
          </a:prstGeom>
          <a:solidFill>
            <a:srgbClr val="00B050"/>
          </a:solidFill>
          <a:ln>
            <a:solidFill>
              <a:srgbClr val="0099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66" name="Picture 18" descr="http://www.clker.com/cliparts/K/m/g/9/O/v/check-mark-m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38" y="4350154"/>
            <a:ext cx="1170043" cy="103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8" descr="http://www.clker.com/cliparts/K/m/g/9/O/v/check-mark-m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607" y="4358593"/>
            <a:ext cx="1170043" cy="103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http://www.teamed.io/images/tech/databas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324" y="1720980"/>
            <a:ext cx="1496840" cy="149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http://www.teamed.io/images/tech/databas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852" y="2062201"/>
            <a:ext cx="796265" cy="79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3298" y="1962021"/>
            <a:ext cx="2012874" cy="1181756"/>
          </a:xfrm>
          <a:prstGeom prst="rect">
            <a:avLst/>
          </a:prstGeom>
        </p:spPr>
      </p:pic>
      <p:sp>
        <p:nvSpPr>
          <p:cNvPr id="27" name="Right Arrow 26"/>
          <p:cNvSpPr/>
          <p:nvPr/>
        </p:nvSpPr>
        <p:spPr>
          <a:xfrm>
            <a:off x="1887476" y="2235700"/>
            <a:ext cx="861848" cy="471716"/>
          </a:xfrm>
          <a:prstGeom prst="right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0636" y="1855114"/>
            <a:ext cx="1347772" cy="120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5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Возможная архитектура</a:t>
            </a:r>
            <a:endParaRPr lang="ru-R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8549640" y="2522136"/>
            <a:ext cx="3200400" cy="3192864"/>
          </a:xfrm>
        </p:spPr>
        <p:txBody>
          <a:bodyPr/>
          <a:lstStyle/>
          <a:p>
            <a:r>
              <a:rPr lang="ru-RU" dirty="0" smtClean="0"/>
              <a:t>Должна учитывать:</a:t>
            </a:r>
          </a:p>
          <a:p>
            <a:pPr marL="342900" indent="-342900">
              <a:buAutoNum type="arabicPeriod"/>
            </a:pPr>
            <a:r>
              <a:rPr lang="ru-RU" dirty="0" smtClean="0"/>
              <a:t>Стратегию управления информацией Банка.</a:t>
            </a:r>
          </a:p>
          <a:p>
            <a:pPr marL="342900" indent="-342900">
              <a:buAutoNum type="arabicPeriod"/>
            </a:pPr>
            <a:r>
              <a:rPr lang="ru-RU" dirty="0" smtClean="0"/>
              <a:t>Существующий ИТ-ландшафт.</a:t>
            </a:r>
          </a:p>
          <a:p>
            <a:pPr marL="342900" indent="-342900">
              <a:buAutoNum type="arabicPeriod"/>
            </a:pPr>
            <a:r>
              <a:rPr lang="ru-RU" dirty="0" smtClean="0"/>
              <a:t>Оркестровку сопутствующих бизнес-процессов.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38" y="756139"/>
            <a:ext cx="8022602" cy="534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04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954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Основные выводы</a:t>
            </a:r>
            <a:endParaRPr lang="ru-RU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1386" y="1068081"/>
            <a:ext cx="6525985" cy="52047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8121" y="3092823"/>
            <a:ext cx="58129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Информация – это жизнь. Она быстро находит людей, которые признают её важность и действительно хотят ею обладать. </a:t>
            </a:r>
          </a:p>
          <a:p>
            <a:pPr algn="just"/>
            <a:r>
              <a:rPr lang="ru-RU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Информация обходит тех, кто только праздно собирает данные и не может пустить их в дело. </a:t>
            </a:r>
          </a:p>
          <a:p>
            <a:pPr algn="just"/>
            <a:r>
              <a:rPr lang="ru-RU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Будет использоваться информация или нет – зависит от человека.</a:t>
            </a:r>
            <a:endParaRPr lang="ru-RU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72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954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Управление корпоративным контентом (</a:t>
            </a:r>
            <a:r>
              <a:rPr lang="en-US" sz="3600" dirty="0" smtClean="0"/>
              <a:t>ECM)</a:t>
            </a:r>
            <a:endParaRPr lang="ru-RU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391" y="1295400"/>
            <a:ext cx="6544537" cy="380597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98408" y="2173856"/>
            <a:ext cx="2285999" cy="1725284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alibri" panose="020F0502020204030204" pitchFamily="34" charset="0"/>
              </a:rPr>
              <a:t>СНИЖЕНИЕ РИСКОВ</a:t>
            </a:r>
            <a:endParaRPr lang="ru-RU" sz="2000" b="1" dirty="0">
              <a:latin typeface="Calibri" panose="020F050202020403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468928" y="2173856"/>
            <a:ext cx="2285999" cy="1725284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alibri" panose="020F0502020204030204" pitchFamily="34" charset="0"/>
              </a:rPr>
              <a:t>СНИЖЕНИЕ ИЗДЕРЖЕК</a:t>
            </a:r>
            <a:endParaRPr lang="ru-RU" sz="2000" b="1" dirty="0">
              <a:latin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362975" y="4730062"/>
            <a:ext cx="2723070" cy="1725284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alibri" panose="020F0502020204030204" pitchFamily="34" charset="0"/>
              </a:rPr>
              <a:t>СОЗДАНИЕ ДОБАВЛЕННОЙ СТОИМОСТИ</a:t>
            </a:r>
            <a:endParaRPr lang="ru-RU" sz="2000" b="1" dirty="0">
              <a:latin typeface="Calibri" panose="020F050202020403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888857" y="4730062"/>
            <a:ext cx="2723070" cy="1725284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alibri" panose="020F0502020204030204" pitchFamily="34" charset="0"/>
              </a:rPr>
              <a:t>НОВЫЕ РЫНКИ</a:t>
            </a:r>
            <a:endParaRPr lang="ru-RU" sz="2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13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95400"/>
          </a:xfrm>
        </p:spPr>
        <p:txBody>
          <a:bodyPr>
            <a:normAutofit/>
          </a:bodyPr>
          <a:lstStyle/>
          <a:p>
            <a:pPr algn="ctr"/>
            <a:endParaRPr lang="ru-RU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2028" b="22587"/>
          <a:stretch/>
        </p:blipFill>
        <p:spPr>
          <a:xfrm>
            <a:off x="3923206" y="1480457"/>
            <a:ext cx="3801303" cy="21053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40720"/>
            <a:ext cx="7373394" cy="52490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r="14881"/>
          <a:stretch/>
        </p:blipFill>
        <p:spPr>
          <a:xfrm>
            <a:off x="6346426" y="740720"/>
            <a:ext cx="5845574" cy="5257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712579" y="2579486"/>
            <a:ext cx="107668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Примерно ¼  членов АПКИТ – </a:t>
            </a:r>
          </a:p>
          <a:p>
            <a:pPr algn="ctr"/>
            <a:r>
              <a:rPr lang="ru-RU" sz="5400" b="1" dirty="0" smtClean="0"/>
              <a:t>иностранные компании</a:t>
            </a:r>
            <a:endParaRPr lang="ru-RU" sz="5400" b="1" dirty="0"/>
          </a:p>
        </p:txBody>
      </p:sp>
      <p:sp>
        <p:nvSpPr>
          <p:cNvPr id="11" name="Rectangle 10"/>
          <p:cNvSpPr/>
          <p:nvPr/>
        </p:nvSpPr>
        <p:spPr>
          <a:xfrm>
            <a:off x="327754" y="6418977"/>
            <a:ext cx="5768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Источник: </a:t>
            </a:r>
            <a:r>
              <a:rPr lang="en-US" dirty="0" smtClean="0"/>
              <a:t>http</a:t>
            </a:r>
            <a:r>
              <a:rPr lang="en-US" dirty="0"/>
              <a:t>://www.apkit.ru/about/members/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932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954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Иностранные корни российского </a:t>
            </a:r>
            <a:r>
              <a:rPr lang="en-US" sz="3600" dirty="0" smtClean="0"/>
              <a:t>ECM</a:t>
            </a:r>
            <a:endParaRPr lang="ru-RU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  <p:pic>
        <p:nvPicPr>
          <p:cNvPr id="7170" name="Picture 2" descr="https://s-media-cache-ak0.pinimg.com/originals/a5/21/73/a52173e7a8d3edbce404ae3f46972ed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31" y="965809"/>
            <a:ext cx="10747652" cy="559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52531" y="5595365"/>
            <a:ext cx="1621971" cy="544285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EDMS</a:t>
            </a:r>
            <a:endParaRPr lang="ru-RU" dirty="0"/>
          </a:p>
        </p:txBody>
      </p:sp>
      <p:sp>
        <p:nvSpPr>
          <p:cNvPr id="6" name="Rounded Rectangle 5"/>
          <p:cNvSpPr/>
          <p:nvPr/>
        </p:nvSpPr>
        <p:spPr>
          <a:xfrm>
            <a:off x="2656115" y="5943711"/>
            <a:ext cx="1621971" cy="544285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ERMS</a:t>
            </a:r>
            <a:endParaRPr lang="ru-RU" dirty="0"/>
          </a:p>
        </p:txBody>
      </p:sp>
      <p:sp>
        <p:nvSpPr>
          <p:cNvPr id="7" name="Rounded Rectangle 6"/>
          <p:cNvSpPr/>
          <p:nvPr/>
        </p:nvSpPr>
        <p:spPr>
          <a:xfrm>
            <a:off x="7593657" y="5908677"/>
            <a:ext cx="1621971" cy="544285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BPMS</a:t>
            </a:r>
            <a:endParaRPr lang="ru-RU" dirty="0"/>
          </a:p>
        </p:txBody>
      </p:sp>
      <p:sp>
        <p:nvSpPr>
          <p:cNvPr id="8" name="Rounded Rectangle 7"/>
          <p:cNvSpPr/>
          <p:nvPr/>
        </p:nvSpPr>
        <p:spPr>
          <a:xfrm>
            <a:off x="9593907" y="5595366"/>
            <a:ext cx="1621971" cy="544285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ACMS</a:t>
            </a:r>
            <a:endParaRPr lang="ru-RU" dirty="0"/>
          </a:p>
        </p:txBody>
      </p:sp>
      <p:sp>
        <p:nvSpPr>
          <p:cNvPr id="9" name="Rounded Rectangle 8"/>
          <p:cNvSpPr/>
          <p:nvPr/>
        </p:nvSpPr>
        <p:spPr>
          <a:xfrm>
            <a:off x="4656365" y="6183202"/>
            <a:ext cx="2559013" cy="544285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Digital Mailroom</a:t>
            </a:r>
            <a:endParaRPr lang="ru-RU" dirty="0"/>
          </a:p>
        </p:txBody>
      </p:sp>
      <p:sp>
        <p:nvSpPr>
          <p:cNvPr id="10" name="Rounded Rectangle 9"/>
          <p:cNvSpPr/>
          <p:nvPr/>
        </p:nvSpPr>
        <p:spPr>
          <a:xfrm>
            <a:off x="4656365" y="4234651"/>
            <a:ext cx="1025366" cy="544285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СЭД</a:t>
            </a:r>
            <a:endParaRPr lang="ru-RU" dirty="0"/>
          </a:p>
        </p:txBody>
      </p:sp>
      <p:sp>
        <p:nvSpPr>
          <p:cNvPr id="11" name="Rounded Rectangle 10"/>
          <p:cNvSpPr/>
          <p:nvPr/>
        </p:nvSpPr>
        <p:spPr>
          <a:xfrm>
            <a:off x="6419850" y="4234650"/>
            <a:ext cx="1025366" cy="544285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ЭА</a:t>
            </a:r>
            <a:endParaRPr lang="ru-RU" dirty="0"/>
          </a:p>
        </p:txBody>
      </p:sp>
      <p:sp>
        <p:nvSpPr>
          <p:cNvPr id="12" name="Rounded Rectangle 11"/>
          <p:cNvSpPr/>
          <p:nvPr/>
        </p:nvSpPr>
        <p:spPr>
          <a:xfrm>
            <a:off x="2274503" y="2922873"/>
            <a:ext cx="2003582" cy="54428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Информ</a:t>
            </a:r>
            <a:r>
              <a:rPr lang="ru-RU" dirty="0" smtClean="0"/>
              <a:t>-я архитектура</a:t>
            </a:r>
            <a:endParaRPr lang="ru-RU" dirty="0"/>
          </a:p>
        </p:txBody>
      </p:sp>
      <p:sp>
        <p:nvSpPr>
          <p:cNvPr id="13" name="Rounded Rectangle 12"/>
          <p:cNvSpPr/>
          <p:nvPr/>
        </p:nvSpPr>
        <p:spPr>
          <a:xfrm>
            <a:off x="2274502" y="1803207"/>
            <a:ext cx="2003583" cy="54428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Находимость</a:t>
            </a:r>
            <a:endParaRPr lang="ru-RU" dirty="0"/>
          </a:p>
        </p:txBody>
      </p:sp>
      <p:sp>
        <p:nvSpPr>
          <p:cNvPr id="14" name="Rounded Rectangle 13"/>
          <p:cNvSpPr/>
          <p:nvPr/>
        </p:nvSpPr>
        <p:spPr>
          <a:xfrm>
            <a:off x="4920342" y="1076560"/>
            <a:ext cx="2295035" cy="61072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Комплексные решения</a:t>
            </a:r>
            <a:endParaRPr lang="ru-RU" dirty="0"/>
          </a:p>
        </p:txBody>
      </p:sp>
      <p:sp>
        <p:nvSpPr>
          <p:cNvPr id="15" name="Rounded Rectangle 14"/>
          <p:cNvSpPr/>
          <p:nvPr/>
        </p:nvSpPr>
        <p:spPr>
          <a:xfrm>
            <a:off x="7593656" y="1803208"/>
            <a:ext cx="2000251" cy="54428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Текстовая аналитика</a:t>
            </a:r>
            <a:endParaRPr lang="ru-RU" dirty="0"/>
          </a:p>
        </p:txBody>
      </p:sp>
      <p:sp>
        <p:nvSpPr>
          <p:cNvPr id="16" name="Rounded Rectangle 15"/>
          <p:cNvSpPr/>
          <p:nvPr/>
        </p:nvSpPr>
        <p:spPr>
          <a:xfrm>
            <a:off x="7669856" y="2859407"/>
            <a:ext cx="1924051" cy="54428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Единая методология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416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954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Условия для </a:t>
            </a:r>
            <a:r>
              <a:rPr lang="ru-RU" sz="3600" dirty="0" smtClean="0"/>
              <a:t>импортозамещения</a:t>
            </a:r>
            <a:endParaRPr lang="ru-RU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0" y="1556503"/>
            <a:ext cx="4572000" cy="56071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alibri" panose="020F0502020204030204" pitchFamily="34" charset="0"/>
              </a:rPr>
              <a:t>ИМПОРТОЗАМЕЩЕНИЕ</a:t>
            </a:r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78570" y="2330006"/>
            <a:ext cx="1434860" cy="56071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alibri" panose="020F0502020204030204" pitchFamily="34" charset="0"/>
              </a:rPr>
              <a:t>ИТ</a:t>
            </a:r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79430" y="3382396"/>
            <a:ext cx="3899140" cy="56071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alibri" panose="020F0502020204030204" pitchFamily="34" charset="0"/>
              </a:rPr>
              <a:t>Программное обеспечение</a:t>
            </a:r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13430" y="3382396"/>
            <a:ext cx="3899140" cy="56071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alibri" panose="020F0502020204030204" pitchFamily="34" charset="0"/>
              </a:rPr>
              <a:t>Аппаратное обеспечение</a:t>
            </a:r>
            <a:endParaRPr lang="ru-RU" sz="2400" dirty="0">
              <a:latin typeface="Calibri" panose="020F0502020204030204" pitchFamily="34" charset="0"/>
            </a:endParaRPr>
          </a:p>
        </p:txBody>
      </p:sp>
      <p:cxnSp>
        <p:nvCxnSpPr>
          <p:cNvPr id="9" name="Straight Arrow Connector 8"/>
          <p:cNvCxnSpPr>
            <a:stCxn id="5" idx="2"/>
            <a:endCxn id="6" idx="0"/>
          </p:cNvCxnSpPr>
          <p:nvPr/>
        </p:nvCxnSpPr>
        <p:spPr>
          <a:xfrm flipH="1">
            <a:off x="3429000" y="2890723"/>
            <a:ext cx="2667000" cy="491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2"/>
            <a:endCxn id="7" idx="0"/>
          </p:cNvCxnSpPr>
          <p:nvPr/>
        </p:nvCxnSpPr>
        <p:spPr>
          <a:xfrm>
            <a:off x="6096000" y="2890723"/>
            <a:ext cx="2667000" cy="491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3" idx="2"/>
            <a:endCxn id="5" idx="0"/>
          </p:cNvCxnSpPr>
          <p:nvPr/>
        </p:nvCxnSpPr>
        <p:spPr>
          <a:xfrm>
            <a:off x="6096000" y="2117220"/>
            <a:ext cx="0" cy="212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32759" y="4257978"/>
            <a:ext cx="2629618" cy="7232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alibri" panose="020F0502020204030204" pitchFamily="34" charset="0"/>
              </a:rPr>
              <a:t>Производственная база</a:t>
            </a:r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85227" y="4257978"/>
            <a:ext cx="2629618" cy="7232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alibri" panose="020F0502020204030204" pitchFamily="34" charset="0"/>
              </a:rPr>
              <a:t>Интеллектуальная собственность</a:t>
            </a:r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001550" y="4257978"/>
            <a:ext cx="2629618" cy="7232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alibri" panose="020F0502020204030204" pitchFamily="34" charset="0"/>
              </a:rPr>
              <a:t>Интеллектуальная собственность</a:t>
            </a:r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49082" y="4257978"/>
            <a:ext cx="2629618" cy="7232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alibri" panose="020F0502020204030204" pitchFamily="34" charset="0"/>
              </a:rPr>
              <a:t>Производственная база</a:t>
            </a:r>
            <a:endParaRPr lang="ru-RU" sz="2400" dirty="0">
              <a:latin typeface="Calibri" panose="020F0502020204030204" pitchFamily="34" charset="0"/>
            </a:endParaRPr>
          </a:p>
        </p:txBody>
      </p:sp>
      <p:cxnSp>
        <p:nvCxnSpPr>
          <p:cNvPr id="19" name="Straight Arrow Connector 18"/>
          <p:cNvCxnSpPr>
            <a:stCxn id="6" idx="2"/>
            <a:endCxn id="14" idx="0"/>
          </p:cNvCxnSpPr>
          <p:nvPr/>
        </p:nvCxnSpPr>
        <p:spPr>
          <a:xfrm flipH="1">
            <a:off x="1747568" y="3943113"/>
            <a:ext cx="1681432" cy="314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2"/>
            <a:endCxn id="15" idx="0"/>
          </p:cNvCxnSpPr>
          <p:nvPr/>
        </p:nvCxnSpPr>
        <p:spPr>
          <a:xfrm>
            <a:off x="3429000" y="3943113"/>
            <a:ext cx="1171036" cy="314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2"/>
            <a:endCxn id="17" idx="0"/>
          </p:cNvCxnSpPr>
          <p:nvPr/>
        </p:nvCxnSpPr>
        <p:spPr>
          <a:xfrm flipH="1">
            <a:off x="7463891" y="3943113"/>
            <a:ext cx="1299109" cy="314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7" idx="2"/>
            <a:endCxn id="16" idx="0"/>
          </p:cNvCxnSpPr>
          <p:nvPr/>
        </p:nvCxnSpPr>
        <p:spPr>
          <a:xfrm>
            <a:off x="8763000" y="3943113"/>
            <a:ext cx="1553359" cy="314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http://assets.strikingly.com/assets/themes/onyx_new/school-icon.png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012" y="5296055"/>
            <a:ext cx="1219111" cy="12191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orig13.deviantart.net/3976/f/2013/206/1/9/simple_linux_logo_by_dablim-d5k4gh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479" y="5310368"/>
            <a:ext cx="1219113" cy="121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steelheadcomposites.com/shc/wp-content/uploads/2015/02/icon-factory-2x.png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948" y="5296055"/>
            <a:ext cx="1231321" cy="12313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snapinc.net/img/solutions/icons/enterprise.png"/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414" y="5310367"/>
            <a:ext cx="1194662" cy="11946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powerstat.us/javax.faces.resource/cpu-icon.png.xhtml;jsessionid=6354B344DB733E6877FBFF14BCE44C79?ln=imag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316" y="1326560"/>
            <a:ext cx="1897693" cy="189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http://static1.squarespace.com/static/52e6834ee4b02049a12e419f/t/52e8fedee4b0acb3c202d745/1391001314061/software-noun-project-icon_2879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47" y="1426747"/>
            <a:ext cx="1692965" cy="169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51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18457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Импортозамещение или Индустриализация</a:t>
            </a:r>
            <a:endParaRPr lang="ru-RU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032" y="1029343"/>
            <a:ext cx="8179935" cy="58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954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Стратегии догоняющего и побеждающего</a:t>
            </a:r>
            <a:endParaRPr lang="ru-RU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  <p:pic>
        <p:nvPicPr>
          <p:cNvPr id="4098" name="Picture 2" descr="http://lib.rus.ec/i/7/375607/i_0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99117"/>
            <a:ext cx="38100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60673" y="3016694"/>
            <a:ext cx="21444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VS</a:t>
            </a:r>
            <a:endParaRPr lang="ru-RU" sz="6600" dirty="0"/>
          </a:p>
        </p:txBody>
      </p:sp>
      <p:pic>
        <p:nvPicPr>
          <p:cNvPr id="1030" name="Picture 6" descr="http://www.indiansworld.org/sites/default/files/images/2013100713391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431" y="2075267"/>
            <a:ext cx="38100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32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954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Комплексные решения</a:t>
            </a:r>
            <a:endParaRPr lang="ru-RU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2" descr="http://www.bodegaboy.com/wp-content/uploads/2015/01/sunnybo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10" y="1530625"/>
            <a:ext cx="11192980" cy="373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5616" y="1798876"/>
            <a:ext cx="57746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Сражаться и побеждать во всех битвах не есть высшее мастерство,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высшее </a:t>
            </a:r>
            <a:r>
              <a:rPr lang="ru-RU" sz="2400" dirty="0">
                <a:solidFill>
                  <a:schemeClr val="bg1"/>
                </a:solidFill>
              </a:rPr>
              <a:t>искусство состоит в том,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чтобы </a:t>
            </a:r>
            <a:r>
              <a:rPr lang="ru-RU" sz="2400" dirty="0">
                <a:solidFill>
                  <a:schemeClr val="bg1"/>
                </a:solidFill>
              </a:rPr>
              <a:t>покорить врага без </a:t>
            </a:r>
            <a:r>
              <a:rPr lang="ru-RU" sz="2400" dirty="0" smtClean="0">
                <a:solidFill>
                  <a:schemeClr val="bg1"/>
                </a:solidFill>
              </a:rPr>
              <a:t>сражения.</a:t>
            </a:r>
          </a:p>
          <a:p>
            <a:endParaRPr lang="ru-RU" sz="2400" dirty="0">
              <a:solidFill>
                <a:schemeClr val="bg1"/>
              </a:solidFill>
            </a:endParaRPr>
          </a:p>
          <a:p>
            <a:pPr algn="r"/>
            <a:r>
              <a:rPr lang="ru-RU" sz="2400" dirty="0" smtClean="0">
                <a:solidFill>
                  <a:schemeClr val="bg1"/>
                </a:solidFill>
              </a:rPr>
              <a:t>Сунь </a:t>
            </a:r>
            <a:r>
              <a:rPr lang="ru-RU" sz="2400" dirty="0" err="1" smtClean="0">
                <a:solidFill>
                  <a:schemeClr val="bg1"/>
                </a:solidFill>
              </a:rPr>
              <a:t>Цзы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90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954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Система ввода и хранения </a:t>
            </a:r>
            <a:br>
              <a:rPr lang="ru-RU" sz="3600" dirty="0" smtClean="0"/>
            </a:br>
            <a:r>
              <a:rPr lang="ru-RU" sz="3600" dirty="0" smtClean="0"/>
              <a:t>в финансовой компании</a:t>
            </a:r>
            <a:endParaRPr lang="ru-RU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9"/>
          <a:stretch/>
        </p:blipFill>
        <p:spPr>
          <a:xfrm>
            <a:off x="1111657" y="1295400"/>
            <a:ext cx="10199471" cy="513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6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Wood 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2147</TotalTime>
  <Words>425</Words>
  <Application>Microsoft Office PowerPoint</Application>
  <PresentationFormat>Widescreen</PresentationFormat>
  <Paragraphs>124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Bookman Old Style</vt:lpstr>
      <vt:lpstr>Calibri</vt:lpstr>
      <vt:lpstr>Cambria</vt:lpstr>
      <vt:lpstr>Century Gothic</vt:lpstr>
      <vt:lpstr>Times New Roman</vt:lpstr>
      <vt:lpstr>Wingdings</vt:lpstr>
      <vt:lpstr>Wood Type</vt:lpstr>
      <vt:lpstr>Свой среди чужих:  Как относиться к иностранным поставщикам ИТ-решений.</vt:lpstr>
      <vt:lpstr>Управление корпоративным контентом (ECM)</vt:lpstr>
      <vt:lpstr>PowerPoint Presentation</vt:lpstr>
      <vt:lpstr>Иностранные корни российского ECM</vt:lpstr>
      <vt:lpstr>Условия для импортозамещения</vt:lpstr>
      <vt:lpstr>Импортозамещение или Индустриализация</vt:lpstr>
      <vt:lpstr>Стратегии догоняющего и побеждающего</vt:lpstr>
      <vt:lpstr>Комплексные решения</vt:lpstr>
      <vt:lpstr>Система ввода и хранения  в финансовой компании</vt:lpstr>
      <vt:lpstr>Общая концепция применения ECM</vt:lpstr>
      <vt:lpstr>Примеры оптимизации управления информацией</vt:lpstr>
      <vt:lpstr>                 Обработка информации с ЭТП</vt:lpstr>
      <vt:lpstr>Возможная архитектура</vt:lpstr>
      <vt:lpstr>Обработка исполнительных листов</vt:lpstr>
      <vt:lpstr>Оптимизация процесса</vt:lpstr>
      <vt:lpstr>Обработка вложений</vt:lpstr>
      <vt:lpstr>Возможная архитектура</vt:lpstr>
      <vt:lpstr>Основные выводы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Александр Черкавский</dc:creator>
  <cp:lastModifiedBy>Александр Черкавский</cp:lastModifiedBy>
  <cp:revision>71</cp:revision>
  <dcterms:created xsi:type="dcterms:W3CDTF">2014-04-14T05:25:07Z</dcterms:created>
  <dcterms:modified xsi:type="dcterms:W3CDTF">2015-09-07T08:13:55Z</dcterms:modified>
</cp:coreProperties>
</file>