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notesMasterIdLst>
    <p:notesMasterId r:id="rId20"/>
  </p:notesMasterIdLst>
  <p:sldIdLst>
    <p:sldId id="256" r:id="rId2"/>
    <p:sldId id="282" r:id="rId3"/>
    <p:sldId id="272" r:id="rId4"/>
    <p:sldId id="273" r:id="rId5"/>
    <p:sldId id="274" r:id="rId6"/>
    <p:sldId id="291" r:id="rId7"/>
    <p:sldId id="275" r:id="rId8"/>
    <p:sldId id="276" r:id="rId9"/>
    <p:sldId id="277" r:id="rId10"/>
    <p:sldId id="278" r:id="rId11"/>
    <p:sldId id="290" r:id="rId12"/>
    <p:sldId id="286" r:id="rId13"/>
    <p:sldId id="287" r:id="rId14"/>
    <p:sldId id="284" r:id="rId15"/>
    <p:sldId id="285" r:id="rId16"/>
    <p:sldId id="288" r:id="rId17"/>
    <p:sldId id="289" r:id="rId18"/>
    <p:sldId id="283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лександр Черкавский" initials="АЧ" lastIdx="7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66"/>
    <a:srgbClr val="CCCCFF"/>
    <a:srgbClr val="CC00FF"/>
    <a:srgbClr val="CC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06" autoAdjust="0"/>
    <p:restoredTop sz="72606" autoAdjust="0"/>
  </p:normalViewPr>
  <p:slideViewPr>
    <p:cSldViewPr snapToGrid="0">
      <p:cViewPr varScale="1">
        <p:scale>
          <a:sx n="64" d="100"/>
          <a:sy n="64" d="100"/>
        </p:scale>
        <p:origin x="1200" y="7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D524A6-FB9B-4415-9414-53A4BC0C0D06}" type="datetimeFigureOut">
              <a:rPr lang="en-US" smtClean="0"/>
              <a:t>9/7/2015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65F9E6-011F-4812-B8BC-80244903F8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8806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65F9E6-011F-4812-B8BC-80244903F81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109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54BF52-6272-4EDC-B60E-61216F502100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97505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65F9E6-011F-4812-B8BC-80244903F81E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8987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65F9E6-011F-4812-B8BC-80244903F81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00402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65F9E6-011F-4812-B8BC-80244903F81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4195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aseline="0" dirty="0" smtClean="0"/>
          </a:p>
          <a:p>
            <a:endParaRPr lang="ru-RU" baseline="0" dirty="0" smtClean="0"/>
          </a:p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65F9E6-011F-4812-B8BC-80244903F81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3029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65F9E6-011F-4812-B8BC-80244903F81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0885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65F9E6-011F-4812-B8BC-80244903F81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6709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65F9E6-011F-4812-B8BC-80244903F81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4691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54BF52-6272-4EDC-B60E-61216F502100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08190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54BF52-6272-4EDC-B60E-61216F502100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5822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82762"/>
            <a:ext cx="10222992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5000"/>
              </a:lnSpc>
              <a:defRPr sz="7200" b="1" cap="none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4F321-DCA7-46E0-AA4F-A8E86B3611D2}" type="datetime1">
              <a:rPr lang="en-US" smtClean="0"/>
              <a:t>9/7/2015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 b="1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734C7-B654-4160-B42A-0C0BC0D940ED}" type="datetime1">
              <a:rPr lang="en-US" smtClean="0"/>
              <a:t>9/7/2015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D9E77-F911-486B-A431-E72CD747D791}" type="datetime1">
              <a:rPr lang="en-US" smtClean="0"/>
              <a:t>9/7/2015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C16C2-0508-43CD-AD95-51E029D62E6D}" type="datetime1">
              <a:rPr lang="en-US" smtClean="0"/>
              <a:t>9/7/2015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5000"/>
              </a:lnSpc>
              <a:defRPr sz="7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BC5BA1EE-AB9E-400C-BF52-2FAEC170D914}" type="datetime1">
              <a:rPr lang="en-US" smtClean="0"/>
              <a:t>9/7/2015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82109-D958-4BB4-A93F-E9F7AA70883B}" type="datetime1">
              <a:rPr lang="en-US" smtClean="0"/>
              <a:t>9/7/2015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8CF9C-A3DA-4ED0-A7C2-FC0A1E65D716}" type="datetime1">
              <a:rPr lang="en-US" smtClean="0"/>
              <a:t>9/7/2015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9813F-21C7-459E-AADA-249A76DE34C4}" type="datetime1">
              <a:rPr lang="en-US" smtClean="0"/>
              <a:t>9/7/2015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2919-611F-4C70-BF3D-B3C99EFB64C4}" type="datetime1">
              <a:rPr lang="en-US" smtClean="0"/>
              <a:t>9/7/2015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6EF42-7545-4A9C-A399-BA0B6CCA976E}" type="datetime1">
              <a:rPr lang="en-US" smtClean="0"/>
              <a:t>9/7/2015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A91CC3AC-4A99-4D67-A8BE-C96628470E59}" type="datetime1">
              <a:rPr lang="en-US" smtClean="0"/>
              <a:t>9/7/2015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63891A10-7D00-4E1D-B6D5-689E1B5CA566}" type="datetime1">
              <a:rPr lang="en-US" smtClean="0"/>
              <a:t>9/7/2015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 cap="none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2"/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9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emf"/><Relationship Id="rId3" Type="http://schemas.openxmlformats.org/officeDocument/2006/relationships/image" Target="../media/image38.png"/><Relationship Id="rId7" Type="http://schemas.openxmlformats.org/officeDocument/2006/relationships/image" Target="../media/image41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24.png"/><Relationship Id="rId9" Type="http://schemas.openxmlformats.org/officeDocument/2006/relationships/image" Target="../media/image4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4400" dirty="0"/>
              <a:t>Свой среди чужих: </a:t>
            </a:r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sz="4400" dirty="0" smtClean="0"/>
              <a:t>Как </a:t>
            </a:r>
            <a:r>
              <a:rPr lang="ru-RU" sz="4400" dirty="0"/>
              <a:t>относиться к иностранным поставщикам ИТ-решений.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14625" y="4289334"/>
            <a:ext cx="7891272" cy="2219750"/>
          </a:xfrm>
        </p:spPr>
        <p:txBody>
          <a:bodyPr>
            <a:normAutofit/>
          </a:bodyPr>
          <a:lstStyle/>
          <a:p>
            <a:r>
              <a:rPr lang="ru-RU" dirty="0" smtClean="0"/>
              <a:t>Точно так же, как монополия приводит к застою, конкуренция питает прогресс.</a:t>
            </a:r>
          </a:p>
          <a:p>
            <a:pPr algn="r"/>
            <a:r>
              <a:rPr lang="ru-RU" dirty="0" err="1" smtClean="0"/>
              <a:t>Коносуке</a:t>
            </a:r>
            <a:r>
              <a:rPr lang="ru-RU" dirty="0" smtClean="0"/>
              <a:t> </a:t>
            </a:r>
            <a:r>
              <a:rPr lang="ru-RU" dirty="0" err="1" smtClean="0"/>
              <a:t>Мацусита</a:t>
            </a:r>
            <a:endParaRPr lang="ru-RU" dirty="0" smtClean="0"/>
          </a:p>
          <a:p>
            <a:r>
              <a:rPr lang="ru-RU" dirty="0"/>
              <a:t>Может быть, мы и можем это сделать, а нужно ли нам совсем лишить конкуренции внутренний рынок? Наверное, </a:t>
            </a:r>
            <a:r>
              <a:rPr lang="ru-RU" dirty="0" smtClean="0"/>
              <a:t>нет.</a:t>
            </a:r>
          </a:p>
          <a:p>
            <a:pPr algn="r"/>
            <a:r>
              <a:rPr lang="ru-RU" dirty="0" smtClean="0"/>
              <a:t>В.В. Путин</a:t>
            </a:r>
          </a:p>
          <a:p>
            <a:endParaRPr lang="ru-RU" dirty="0"/>
          </a:p>
          <a:p>
            <a:pPr algn="r"/>
            <a:endParaRPr lang="ru-RU" dirty="0" smtClean="0"/>
          </a:p>
          <a:p>
            <a:pPr algn="r"/>
            <a:endParaRPr lang="ru-RU" dirty="0"/>
          </a:p>
          <a:p>
            <a:pPr algn="r"/>
            <a:endParaRPr lang="ru-RU" dirty="0" smtClean="0"/>
          </a:p>
          <a:p>
            <a:pPr algn="r"/>
            <a:endParaRPr lang="ru-RU" dirty="0"/>
          </a:p>
          <a:p>
            <a:pPr algn="r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4098" name="Picture 2" descr="http://fortb.ru/images/%D0%91%D1%80%D0%B5%D0%BD%D0%B4%D1%8B/panasonic-logo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374" y="61898"/>
            <a:ext cx="4121276" cy="1230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6601" y="173823"/>
            <a:ext cx="1031315" cy="1006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406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95400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/>
              <a:t>Общая концепция применения </a:t>
            </a:r>
            <a:r>
              <a:rPr lang="en-US" sz="3600" dirty="0" smtClean="0"/>
              <a:t>ECM</a:t>
            </a:r>
            <a:endParaRPr lang="ru-RU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10</a:t>
            </a:fld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218658" y="2008188"/>
            <a:ext cx="2663687" cy="2982884"/>
            <a:chOff x="606284" y="2375936"/>
            <a:chExt cx="2663687" cy="2982884"/>
          </a:xfrm>
        </p:grpSpPr>
        <p:pic>
          <p:nvPicPr>
            <p:cNvPr id="10" name="Picture 4" descr="http://4vector.com/i/free-vector-document-folders_020301_DOCUMENT_FOLDERS/PNG/Document_folders_512/Document_Folder_black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6851" y="2375936"/>
              <a:ext cx="1782555" cy="17825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extBox 10"/>
            <p:cNvSpPr txBox="1"/>
            <p:nvPr/>
          </p:nvSpPr>
          <p:spPr>
            <a:xfrm>
              <a:off x="606284" y="4158491"/>
              <a:ext cx="266368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dirty="0" smtClean="0"/>
                <a:t>Стратегия управления информацией</a:t>
              </a:r>
              <a:endParaRPr lang="ru-RU" sz="2400" dirty="0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3173893" y="2008188"/>
            <a:ext cx="2663687" cy="2613552"/>
            <a:chOff x="606284" y="2375936"/>
            <a:chExt cx="2663687" cy="2613552"/>
          </a:xfrm>
        </p:grpSpPr>
        <p:pic>
          <p:nvPicPr>
            <p:cNvPr id="13" name="Picture 4" descr="http://4vector.com/i/free-vector-document-folders_020301_DOCUMENT_FOLDERS/PNG/Document_folders_512/Document_Folder_black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6851" y="2375936"/>
              <a:ext cx="1782555" cy="17825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TextBox 13"/>
            <p:cNvSpPr txBox="1"/>
            <p:nvPr/>
          </p:nvSpPr>
          <p:spPr>
            <a:xfrm>
              <a:off x="606284" y="4158491"/>
              <a:ext cx="266368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dirty="0" smtClean="0"/>
                <a:t>Стратегия автоматизации</a:t>
              </a:r>
              <a:endParaRPr lang="ru-RU" sz="2400" dirty="0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6029737" y="2008188"/>
            <a:ext cx="2663687" cy="2613552"/>
            <a:chOff x="606284" y="2375936"/>
            <a:chExt cx="2663687" cy="2613552"/>
          </a:xfrm>
        </p:grpSpPr>
        <p:pic>
          <p:nvPicPr>
            <p:cNvPr id="16" name="Picture 4" descr="http://4vector.com/i/free-vector-document-folders_020301_DOCUMENT_FOLDERS/PNG/Document_folders_512/Document_Folder_black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6851" y="2375936"/>
              <a:ext cx="1782555" cy="17825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TextBox 16"/>
            <p:cNvSpPr txBox="1"/>
            <p:nvPr/>
          </p:nvSpPr>
          <p:spPr>
            <a:xfrm>
              <a:off x="606284" y="4158491"/>
              <a:ext cx="266368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dirty="0" smtClean="0"/>
                <a:t>Описанные бизнес-кейсы</a:t>
              </a:r>
              <a:endParaRPr lang="ru-RU" sz="2400" dirty="0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9004850" y="2008188"/>
            <a:ext cx="2663687" cy="2613552"/>
            <a:chOff x="606284" y="2375936"/>
            <a:chExt cx="2663687" cy="2613552"/>
          </a:xfrm>
        </p:grpSpPr>
        <p:pic>
          <p:nvPicPr>
            <p:cNvPr id="19" name="Picture 4" descr="http://4vector.com/i/free-vector-document-folders_020301_DOCUMENT_FOLDERS/PNG/Document_folders_512/Document_Folder_black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6851" y="2375936"/>
              <a:ext cx="1782555" cy="17825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TextBox 19"/>
            <p:cNvSpPr txBox="1"/>
            <p:nvPr/>
          </p:nvSpPr>
          <p:spPr>
            <a:xfrm>
              <a:off x="606284" y="4158491"/>
              <a:ext cx="266368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dirty="0" smtClean="0"/>
                <a:t>Проектная документация</a:t>
              </a:r>
              <a:endParaRPr lang="ru-RU" sz="2400" dirty="0"/>
            </a:p>
          </p:txBody>
        </p:sp>
      </p:grpSp>
      <p:sp>
        <p:nvSpPr>
          <p:cNvPr id="21" name="Right Arrow 20"/>
          <p:cNvSpPr/>
          <p:nvPr/>
        </p:nvSpPr>
        <p:spPr>
          <a:xfrm>
            <a:off x="2609022" y="2556565"/>
            <a:ext cx="745432" cy="68580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Right Arrow 21"/>
          <p:cNvSpPr/>
          <p:nvPr/>
        </p:nvSpPr>
        <p:spPr>
          <a:xfrm>
            <a:off x="5560943" y="2556565"/>
            <a:ext cx="745432" cy="68580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Right Arrow 22"/>
          <p:cNvSpPr/>
          <p:nvPr/>
        </p:nvSpPr>
        <p:spPr>
          <a:xfrm>
            <a:off x="8416788" y="2556565"/>
            <a:ext cx="745432" cy="68580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Left Brace 23"/>
          <p:cNvSpPr/>
          <p:nvPr/>
        </p:nvSpPr>
        <p:spPr>
          <a:xfrm rot="16200000">
            <a:off x="5914611" y="-188226"/>
            <a:ext cx="362779" cy="10908196"/>
          </a:xfrm>
          <a:prstGeom prst="leftBrace">
            <a:avLst>
              <a:gd name="adj1" fmla="val 8333"/>
              <a:gd name="adj2" fmla="val 49727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Rectangle 24"/>
          <p:cNvSpPr/>
          <p:nvPr/>
        </p:nvSpPr>
        <p:spPr>
          <a:xfrm>
            <a:off x="1866902" y="5595730"/>
            <a:ext cx="8458197" cy="526774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НА БАЗЕ ЕДИНОЙ МЕТОДОЛОГИИ УПРАВЛЕНИЯ ИНФОРМАЦИЕЙ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822411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Примеры оптимизации управления информацией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Снижение расходов на хранение и передачу информации за счёт оркестровки сопутствующих бизнес-процессов.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858258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2599"/>
            <a:ext cx="12192000" cy="1395693"/>
          </a:xfrm>
        </p:spPr>
        <p:txBody>
          <a:bodyPr>
            <a:normAutofit/>
          </a:bodyPr>
          <a:lstStyle/>
          <a:p>
            <a:r>
              <a:rPr lang="ru-RU" sz="3600" dirty="0" smtClean="0"/>
              <a:t>                 Обработка информации с ЭТП</a:t>
            </a:r>
            <a:endParaRPr lang="ru-RU" sz="3600" dirty="0"/>
          </a:p>
        </p:txBody>
      </p:sp>
      <p:grpSp>
        <p:nvGrpSpPr>
          <p:cNvPr id="26" name="Group 25"/>
          <p:cNvGrpSpPr/>
          <p:nvPr/>
        </p:nvGrpSpPr>
        <p:grpSpPr>
          <a:xfrm>
            <a:off x="154567" y="1790972"/>
            <a:ext cx="1940179" cy="2913073"/>
            <a:chOff x="356965" y="1840573"/>
            <a:chExt cx="2701159" cy="3229486"/>
          </a:xfrm>
        </p:grpSpPr>
        <p:pic>
          <p:nvPicPr>
            <p:cNvPr id="5" name="Picture 8" descr="http://www.teamed.io/images/tech/database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2402" y="1840573"/>
              <a:ext cx="2050287" cy="20502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Box 5"/>
            <p:cNvSpPr txBox="1"/>
            <p:nvPr/>
          </p:nvSpPr>
          <p:spPr>
            <a:xfrm>
              <a:off x="356965" y="3815257"/>
              <a:ext cx="2701159" cy="12548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doc, .</a:t>
              </a:r>
              <a:r>
                <a:rPr lang="en-US" dirty="0" err="1"/>
                <a:t>docx</a:t>
              </a:r>
              <a:r>
                <a:rPr lang="en-US" dirty="0"/>
                <a:t>, .</a:t>
              </a:r>
              <a:r>
                <a:rPr lang="en-US" dirty="0" err="1"/>
                <a:t>xls</a:t>
              </a:r>
              <a:r>
                <a:rPr lang="en-US" dirty="0"/>
                <a:t>, .</a:t>
              </a:r>
              <a:r>
                <a:rPr lang="en-US" dirty="0" err="1"/>
                <a:t>xlsx</a:t>
              </a:r>
              <a:r>
                <a:rPr lang="en-US" dirty="0"/>
                <a:t>, .txt, .rtf, .zip, .</a:t>
              </a:r>
              <a:r>
                <a:rPr lang="en-US" dirty="0" err="1"/>
                <a:t>rar</a:t>
              </a:r>
              <a:r>
                <a:rPr lang="en-US" dirty="0"/>
                <a:t>, .7z, .jpg, .gif, .</a:t>
              </a:r>
              <a:r>
                <a:rPr lang="en-US" dirty="0" err="1"/>
                <a:t>png</a:t>
              </a:r>
              <a:r>
                <a:rPr lang="en-US" dirty="0"/>
                <a:t>, .</a:t>
              </a:r>
              <a:r>
                <a:rPr lang="en-US" dirty="0" smtClean="0"/>
                <a:t>pdf</a:t>
              </a:r>
              <a:endParaRPr lang="ru-RU" dirty="0"/>
            </a:p>
          </p:txBody>
        </p:sp>
      </p:grpSp>
      <p:pic>
        <p:nvPicPr>
          <p:cNvPr id="8" name="Picture 6" descr="http://icons.iconarchive.com/icons/icons-land/vista-hardware-devices/256/Home-Server-icon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3680" y="2296116"/>
            <a:ext cx="1433019" cy="1433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412094" y="3739323"/>
            <a:ext cx="23648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Модуль пакетной обработки документов</a:t>
            </a:r>
            <a:endParaRPr lang="ru-RU" dirty="0"/>
          </a:p>
        </p:txBody>
      </p:sp>
      <p:sp>
        <p:nvSpPr>
          <p:cNvPr id="11" name="Right Arrow 10"/>
          <p:cNvSpPr/>
          <p:nvPr/>
        </p:nvSpPr>
        <p:spPr>
          <a:xfrm>
            <a:off x="4466173" y="2711887"/>
            <a:ext cx="795084" cy="451925"/>
          </a:xfrm>
          <a:prstGeom prst="rightArrow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12" name="Right Arrow 11"/>
          <p:cNvSpPr/>
          <p:nvPr/>
        </p:nvSpPr>
        <p:spPr>
          <a:xfrm>
            <a:off x="4466173" y="4032636"/>
            <a:ext cx="795084" cy="451925"/>
          </a:xfrm>
          <a:prstGeom prst="rightArrow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pic>
        <p:nvPicPr>
          <p:cNvPr id="13" name="Picture 8" descr="http://www.teamed.io/images/tech/databas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4995" y="2086349"/>
            <a:ext cx="903814" cy="903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5257582" y="2926540"/>
            <a:ext cx="15706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.</a:t>
            </a:r>
            <a:r>
              <a:rPr lang="ru-RU" sz="1600" dirty="0" smtClean="0"/>
              <a:t>7</a:t>
            </a:r>
            <a:r>
              <a:rPr lang="en-US" sz="1600" dirty="0" smtClean="0"/>
              <a:t>z </a:t>
            </a:r>
            <a:r>
              <a:rPr lang="ru-RU" sz="1600" dirty="0" smtClean="0"/>
              <a:t>архив по каждому кейсу (конкурсу)</a:t>
            </a:r>
            <a:endParaRPr lang="ru-RU" sz="1600" dirty="0"/>
          </a:p>
        </p:txBody>
      </p:sp>
      <p:pic>
        <p:nvPicPr>
          <p:cNvPr id="15" name="Picture 4" descr="http://freeiconbox.com/icon/256/36063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557" y="3915534"/>
            <a:ext cx="965967" cy="965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5144649" y="4810305"/>
            <a:ext cx="17964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Опись документов по кейсу (конкурсу)</a:t>
            </a:r>
            <a:endParaRPr lang="ru-RU" sz="1600" dirty="0"/>
          </a:p>
        </p:txBody>
      </p:sp>
      <p:sp>
        <p:nvSpPr>
          <p:cNvPr id="17" name="Right Arrow 16"/>
          <p:cNvSpPr/>
          <p:nvPr/>
        </p:nvSpPr>
        <p:spPr>
          <a:xfrm>
            <a:off x="6702592" y="2264541"/>
            <a:ext cx="861848" cy="789742"/>
          </a:xfrm>
          <a:prstGeom prst="rightArrow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7" name="Group 26"/>
          <p:cNvGrpSpPr/>
          <p:nvPr/>
        </p:nvGrpSpPr>
        <p:grpSpPr>
          <a:xfrm>
            <a:off x="7625219" y="1918666"/>
            <a:ext cx="1445618" cy="1820657"/>
            <a:chOff x="8559754" y="1937530"/>
            <a:chExt cx="1445618" cy="1820657"/>
          </a:xfrm>
        </p:grpSpPr>
        <p:pic>
          <p:nvPicPr>
            <p:cNvPr id="18" name="Picture 6" descr="http://icons.iconarchive.com/icons/icons-land/vista-hardware-devices/256/Home-Server-icon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72353" y="1937530"/>
              <a:ext cx="1433019" cy="14330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TextBox 18"/>
            <p:cNvSpPr txBox="1"/>
            <p:nvPr/>
          </p:nvSpPr>
          <p:spPr>
            <a:xfrm>
              <a:off x="8559754" y="3388855"/>
              <a:ext cx="135696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smtClean="0"/>
                <a:t>ЭХД</a:t>
              </a:r>
              <a:endParaRPr lang="ru-RU" dirty="0"/>
            </a:p>
          </p:txBody>
        </p:sp>
      </p:grpSp>
      <p:sp>
        <p:nvSpPr>
          <p:cNvPr id="22" name="Right Arrow 21"/>
          <p:cNvSpPr/>
          <p:nvPr/>
        </p:nvSpPr>
        <p:spPr>
          <a:xfrm>
            <a:off x="9247722" y="2270117"/>
            <a:ext cx="861848" cy="789742"/>
          </a:xfrm>
          <a:prstGeom prst="rightArrow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/>
          <p:cNvSpPr txBox="1"/>
          <p:nvPr/>
        </p:nvSpPr>
        <p:spPr>
          <a:xfrm>
            <a:off x="9921838" y="5098685"/>
            <a:ext cx="22912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Долговременное хранение на оптических дисках</a:t>
            </a:r>
            <a:endParaRPr lang="ru-RU" dirty="0"/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6"/>
          <a:srcRect t="8277" b="4955"/>
          <a:stretch/>
        </p:blipFill>
        <p:spPr>
          <a:xfrm>
            <a:off x="10185975" y="379541"/>
            <a:ext cx="1800225" cy="4719144"/>
          </a:xfrm>
          <a:prstGeom prst="rect">
            <a:avLst/>
          </a:prstGeom>
        </p:spPr>
      </p:pic>
      <p:pic>
        <p:nvPicPr>
          <p:cNvPr id="3074" name="Picture 2" descr="http://zmeyka.su/images/external-link-256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138159">
            <a:off x="7785449" y="3934214"/>
            <a:ext cx="990419" cy="990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TextBox 31"/>
          <p:cNvSpPr txBox="1"/>
          <p:nvPr/>
        </p:nvSpPr>
        <p:spPr>
          <a:xfrm>
            <a:off x="7133516" y="5130378"/>
            <a:ext cx="22837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Ссылка на документы кейса отдаётся в </a:t>
            </a:r>
            <a:r>
              <a:rPr lang="en-US" dirty="0" smtClean="0"/>
              <a:t>CRM</a:t>
            </a:r>
            <a:endParaRPr lang="ru-RU" dirty="0"/>
          </a:p>
        </p:txBody>
      </p:sp>
      <p:sp>
        <p:nvSpPr>
          <p:cNvPr id="34" name="Right Arrow 33"/>
          <p:cNvSpPr/>
          <p:nvPr/>
        </p:nvSpPr>
        <p:spPr>
          <a:xfrm>
            <a:off x="1953390" y="2630621"/>
            <a:ext cx="861848" cy="789742"/>
          </a:xfrm>
          <a:prstGeom prst="rightArrow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Slide Number Placeholder 3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4020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Возможная архитектура</a:t>
            </a:r>
            <a:endParaRPr lang="ru-RU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2"/>
          </p:nvPr>
        </p:nvSpPr>
        <p:spPr>
          <a:xfrm>
            <a:off x="8549640" y="2522136"/>
            <a:ext cx="3200400" cy="3192864"/>
          </a:xfrm>
        </p:spPr>
        <p:txBody>
          <a:bodyPr/>
          <a:lstStyle/>
          <a:p>
            <a:r>
              <a:rPr lang="ru-RU" dirty="0" smtClean="0"/>
              <a:t>Должна учитывать:</a:t>
            </a:r>
          </a:p>
          <a:p>
            <a:pPr marL="342900" indent="-342900">
              <a:buAutoNum type="arabicPeriod"/>
            </a:pPr>
            <a:r>
              <a:rPr lang="ru-RU" dirty="0" smtClean="0"/>
              <a:t>Стратегию управления информацией Банка.</a:t>
            </a:r>
          </a:p>
          <a:p>
            <a:pPr marL="342900" indent="-342900">
              <a:buAutoNum type="arabicPeriod"/>
            </a:pPr>
            <a:r>
              <a:rPr lang="ru-RU" dirty="0" smtClean="0"/>
              <a:t>Существующий ИТ-ландшафт.</a:t>
            </a:r>
          </a:p>
          <a:p>
            <a:pPr marL="342900" indent="-342900">
              <a:buAutoNum type="arabicPeriod"/>
            </a:pPr>
            <a:r>
              <a:rPr lang="ru-RU" dirty="0" smtClean="0"/>
              <a:t>Оркестровку сопутствующих бизнес-процессов.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13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16" y="691645"/>
            <a:ext cx="8148328" cy="5581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050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89663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/>
              <a:t>Обработка исполнительных листов</a:t>
            </a:r>
            <a:endParaRPr lang="ru-RU" sz="36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14</a:t>
            </a:fld>
            <a:endParaRPr lang="en-US" dirty="0"/>
          </a:p>
        </p:txBody>
      </p:sp>
      <p:sp>
        <p:nvSpPr>
          <p:cNvPr id="5" name="Slide Number Placeholder 1"/>
          <p:cNvSpPr txBox="1">
            <a:spLocks/>
          </p:cNvSpPr>
          <p:nvPr/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400" b="1" kern="1200">
                <a:solidFill>
                  <a:srgbClr val="FFFFFF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FAB73BC-B049-4115-A692-8D63A059BFB8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311" y="1467478"/>
            <a:ext cx="1783881" cy="122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3042" y="1297215"/>
            <a:ext cx="1509488" cy="1509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978567" y="2728262"/>
            <a:ext cx="32184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 Система сканирования и распознавания документов</a:t>
            </a: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8776" y="4222607"/>
            <a:ext cx="1563193" cy="1628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3439760" y="5942767"/>
            <a:ext cx="25110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Перевод документов в электронный вид</a:t>
            </a:r>
            <a:endParaRPr lang="ru-RU" dirty="0"/>
          </a:p>
        </p:txBody>
      </p:sp>
      <p:sp>
        <p:nvSpPr>
          <p:cNvPr id="12" name="Стрелка вправо 11"/>
          <p:cNvSpPr/>
          <p:nvPr/>
        </p:nvSpPr>
        <p:spPr>
          <a:xfrm>
            <a:off x="2548705" y="1846926"/>
            <a:ext cx="891056" cy="464830"/>
          </a:xfrm>
          <a:prstGeom prst="right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>
            <a:off x="2548705" y="4713189"/>
            <a:ext cx="891056" cy="464830"/>
          </a:xfrm>
          <a:prstGeom prst="right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1396" y="1170222"/>
            <a:ext cx="1618912" cy="161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6335966" y="2869694"/>
            <a:ext cx="30000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Верификация</a:t>
            </a:r>
            <a:endParaRPr lang="ru-RU" dirty="0"/>
          </a:p>
        </p:txBody>
      </p:sp>
      <p:sp>
        <p:nvSpPr>
          <p:cNvPr id="19" name="Стрелка вправо 18"/>
          <p:cNvSpPr/>
          <p:nvPr/>
        </p:nvSpPr>
        <p:spPr>
          <a:xfrm rot="16200000">
            <a:off x="4290722" y="3503169"/>
            <a:ext cx="594127" cy="464830"/>
          </a:xfrm>
          <a:prstGeom prst="right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право 22"/>
          <p:cNvSpPr/>
          <p:nvPr/>
        </p:nvSpPr>
        <p:spPr>
          <a:xfrm>
            <a:off x="9007062" y="1846926"/>
            <a:ext cx="891056" cy="464830"/>
          </a:xfrm>
          <a:prstGeom prst="right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30513" y="5942768"/>
            <a:ext cx="25181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Подача </a:t>
            </a:r>
            <a:r>
              <a:rPr lang="ru-RU" dirty="0" smtClean="0"/>
              <a:t>документов </a:t>
            </a:r>
            <a:r>
              <a:rPr lang="ru-RU" dirty="0"/>
              <a:t>на бумажном носителе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0" y="2784539"/>
            <a:ext cx="2641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Подача </a:t>
            </a:r>
            <a:r>
              <a:rPr lang="ru-RU" dirty="0" smtClean="0"/>
              <a:t>документов </a:t>
            </a:r>
            <a:r>
              <a:rPr lang="ru-RU" dirty="0"/>
              <a:t>в электронном виде</a:t>
            </a: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 rotWithShape="1">
          <a:blip r:embed="rId7"/>
          <a:srcRect l="5793" t="2647" r="4637" b="1604"/>
          <a:stretch/>
        </p:blipFill>
        <p:spPr>
          <a:xfrm>
            <a:off x="625217" y="3851258"/>
            <a:ext cx="1411989" cy="2091509"/>
          </a:xfrm>
          <a:prstGeom prst="rect">
            <a:avLst/>
          </a:prstGeom>
        </p:spPr>
      </p:pic>
      <p:sp>
        <p:nvSpPr>
          <p:cNvPr id="27" name="Стрелка вправо 26"/>
          <p:cNvSpPr/>
          <p:nvPr/>
        </p:nvSpPr>
        <p:spPr>
          <a:xfrm>
            <a:off x="5713836" y="1829335"/>
            <a:ext cx="891056" cy="464830"/>
          </a:xfrm>
          <a:prstGeom prst="right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http://invalidxmlfix.com/wp-content/uploads/2013/02/Outlook-repair1-300x300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2372" y="3449333"/>
            <a:ext cx="1676960" cy="1676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Multiply 12"/>
          <p:cNvSpPr/>
          <p:nvPr/>
        </p:nvSpPr>
        <p:spPr>
          <a:xfrm>
            <a:off x="6604892" y="3449333"/>
            <a:ext cx="2546641" cy="1995408"/>
          </a:xfrm>
          <a:prstGeom prst="mathMultiply">
            <a:avLst>
              <a:gd name="adj1" fmla="val 8117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17"/>
          <p:cNvSpPr/>
          <p:nvPr/>
        </p:nvSpPr>
        <p:spPr>
          <a:xfrm>
            <a:off x="6335965" y="5126293"/>
            <a:ext cx="300006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Ручные операции контроля и исправления ошибок</a:t>
            </a:r>
            <a:endParaRPr lang="ru-RU" dirty="0"/>
          </a:p>
        </p:txBody>
      </p:sp>
      <p:pic>
        <p:nvPicPr>
          <p:cNvPr id="31" name="Picture 6" descr="http://icons.iconarchive.com/icons/icons-land/vista-hardware-devices/256/Home-Server-icon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8149" y="1297215"/>
            <a:ext cx="1433019" cy="1433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TextBox 31"/>
          <p:cNvSpPr txBox="1"/>
          <p:nvPr/>
        </p:nvSpPr>
        <p:spPr>
          <a:xfrm>
            <a:off x="9420460" y="2748540"/>
            <a:ext cx="27715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Экспорт в целевую </a:t>
            </a:r>
            <a:r>
              <a:rPr lang="ru-RU" dirty="0" smtClean="0"/>
              <a:t>учётную систему</a:t>
            </a:r>
            <a:endParaRPr lang="ru-RU" dirty="0"/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4666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89663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/>
              <a:t>Оптимизация процесса</a:t>
            </a:r>
            <a:endParaRPr lang="ru-RU" sz="36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15</a:t>
            </a:fld>
            <a:endParaRPr lang="en-US" dirty="0"/>
          </a:p>
        </p:txBody>
      </p:sp>
      <p:sp>
        <p:nvSpPr>
          <p:cNvPr id="5" name="Slide Number Placeholder 1"/>
          <p:cNvSpPr txBox="1">
            <a:spLocks/>
          </p:cNvSpPr>
          <p:nvPr/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400" b="1" kern="1200">
                <a:solidFill>
                  <a:srgbClr val="FFFFFF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FAB73BC-B049-4115-A692-8D63A059BFB8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24" y="895989"/>
            <a:ext cx="12067951" cy="5386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011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16</a:t>
            </a:fld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370399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Обработка вложений</a:t>
            </a:r>
            <a:endParaRPr lang="ru-RU" sz="3600" dirty="0"/>
          </a:p>
        </p:txBody>
      </p:sp>
      <p:pic>
        <p:nvPicPr>
          <p:cNvPr id="2050" name="Picture 2" descr="http://www.factroom.ru/facts/wp-content/uploads/2015/05/1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0994" y="1915515"/>
            <a:ext cx="1084645" cy="1084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bookfilm.net/images/pdf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6164" y="1915515"/>
            <a:ext cx="1082566" cy="1082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ight Arrow 5"/>
          <p:cNvSpPr/>
          <p:nvPr/>
        </p:nvSpPr>
        <p:spPr>
          <a:xfrm>
            <a:off x="5631450" y="2209361"/>
            <a:ext cx="861848" cy="471716"/>
          </a:xfrm>
          <a:prstGeom prst="rightArrow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Right Arrow 9"/>
          <p:cNvSpPr/>
          <p:nvPr/>
        </p:nvSpPr>
        <p:spPr>
          <a:xfrm>
            <a:off x="8576426" y="2209361"/>
            <a:ext cx="861848" cy="471716"/>
          </a:xfrm>
          <a:prstGeom prst="rightArrow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6" name="Picture 8" descr="http://www.teamed.io/images/tech/databas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2808" y="4084766"/>
            <a:ext cx="1686909" cy="1686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://icons.iconseeker.com/png/fullsize/black-glossy/network-64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9494" y="4084766"/>
            <a:ext cx="1584202" cy="1584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732893" y="5668968"/>
            <a:ext cx="21467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Системы хранения информации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5126421" y="5668968"/>
            <a:ext cx="21467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Каналы передачи информации</a:t>
            </a:r>
            <a:endParaRPr lang="ru-RU" dirty="0"/>
          </a:p>
        </p:txBody>
      </p:sp>
      <p:pic>
        <p:nvPicPr>
          <p:cNvPr id="2060" name="Picture 12" descr="http://www.cooldryrf.com/image/icons/charts-icon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3473" y="4225161"/>
            <a:ext cx="1502340" cy="1443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8491274" y="5631835"/>
            <a:ext cx="21467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Стоимость модернизации</a:t>
            </a:r>
            <a:endParaRPr lang="ru-RU" dirty="0"/>
          </a:p>
        </p:txBody>
      </p:sp>
      <p:sp>
        <p:nvSpPr>
          <p:cNvPr id="19" name="Right Arrow 18"/>
          <p:cNvSpPr/>
          <p:nvPr/>
        </p:nvSpPr>
        <p:spPr>
          <a:xfrm rot="5400000">
            <a:off x="7717380" y="4659209"/>
            <a:ext cx="1054364" cy="538579"/>
          </a:xfrm>
          <a:prstGeom prst="rightArrow">
            <a:avLst/>
          </a:prstGeom>
          <a:solidFill>
            <a:srgbClr val="00B050"/>
          </a:solidFill>
          <a:ln>
            <a:solidFill>
              <a:srgbClr val="0099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66" name="Picture 18" descr="http://www.clker.com/cliparts/K/m/g/9/O/v/check-mark-md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938" y="4350154"/>
            <a:ext cx="1170043" cy="1036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8" descr="http://www.clker.com/cliparts/K/m/g/9/O/v/check-mark-md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3607" y="4358593"/>
            <a:ext cx="1170043" cy="1036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8" descr="http://www.teamed.io/images/tech/databas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9324" y="1720980"/>
            <a:ext cx="1496840" cy="1496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8" descr="http://www.teamed.io/images/tech/databas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6852" y="2062201"/>
            <a:ext cx="796265" cy="796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93298" y="1962021"/>
            <a:ext cx="2012874" cy="1181756"/>
          </a:xfrm>
          <a:prstGeom prst="rect">
            <a:avLst/>
          </a:prstGeom>
        </p:spPr>
      </p:pic>
      <p:sp>
        <p:nvSpPr>
          <p:cNvPr id="27" name="Right Arrow 26"/>
          <p:cNvSpPr/>
          <p:nvPr/>
        </p:nvSpPr>
        <p:spPr>
          <a:xfrm>
            <a:off x="1887476" y="2235700"/>
            <a:ext cx="861848" cy="471716"/>
          </a:xfrm>
          <a:prstGeom prst="rightArrow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0636" y="1855114"/>
            <a:ext cx="1347772" cy="1203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58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Возможная архитектура</a:t>
            </a:r>
            <a:endParaRPr lang="ru-RU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2"/>
          </p:nvPr>
        </p:nvSpPr>
        <p:spPr>
          <a:xfrm>
            <a:off x="8549640" y="2522136"/>
            <a:ext cx="3200400" cy="3192864"/>
          </a:xfrm>
        </p:spPr>
        <p:txBody>
          <a:bodyPr/>
          <a:lstStyle/>
          <a:p>
            <a:r>
              <a:rPr lang="ru-RU" dirty="0" smtClean="0"/>
              <a:t>Должна учитывать:</a:t>
            </a:r>
          </a:p>
          <a:p>
            <a:pPr marL="342900" indent="-342900">
              <a:buAutoNum type="arabicPeriod"/>
            </a:pPr>
            <a:r>
              <a:rPr lang="ru-RU" dirty="0" smtClean="0"/>
              <a:t>Стратегию управления информацией Банка.</a:t>
            </a:r>
          </a:p>
          <a:p>
            <a:pPr marL="342900" indent="-342900">
              <a:buAutoNum type="arabicPeriod"/>
            </a:pPr>
            <a:r>
              <a:rPr lang="ru-RU" dirty="0" smtClean="0"/>
              <a:t>Существующий ИТ-ландшафт.</a:t>
            </a:r>
          </a:p>
          <a:p>
            <a:pPr marL="342900" indent="-342900">
              <a:buAutoNum type="arabicPeriod"/>
            </a:pPr>
            <a:r>
              <a:rPr lang="ru-RU" dirty="0" smtClean="0"/>
              <a:t>Оркестровку сопутствующих бизнес-процессов.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17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538" y="756139"/>
            <a:ext cx="8022602" cy="5345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048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95400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/>
              <a:t>Основные выводы</a:t>
            </a:r>
            <a:endParaRPr lang="ru-RU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18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1386" y="1068081"/>
            <a:ext cx="6525985" cy="520470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98121" y="3092823"/>
            <a:ext cx="581297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Информация – это жизнь. Она быстро находит людей, которые признают её важность и действительно хотят ею обладать. </a:t>
            </a:r>
          </a:p>
          <a:p>
            <a:pPr algn="just"/>
            <a:r>
              <a:rPr lang="ru-RU" sz="20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Информация обходит тех, кто только праздно собирает данные и не может пустить их в дело. </a:t>
            </a:r>
          </a:p>
          <a:p>
            <a:pPr algn="just"/>
            <a:r>
              <a:rPr lang="ru-RU" sz="20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Будет использоваться информация или нет – зависит от человека.</a:t>
            </a:r>
            <a:endParaRPr lang="ru-RU" sz="20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2726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95400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/>
              <a:t>Управление корпоративным контентом (</a:t>
            </a:r>
            <a:r>
              <a:rPr lang="en-US" sz="3600" dirty="0" smtClean="0"/>
              <a:t>ECM)</a:t>
            </a:r>
            <a:endParaRPr lang="ru-RU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4391" y="1295400"/>
            <a:ext cx="6544537" cy="3805970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198408" y="2173856"/>
            <a:ext cx="2285999" cy="1725284"/>
          </a:xfrm>
          <a:prstGeom prst="ellipse">
            <a:avLst/>
          </a:prstGeom>
          <a:solidFill>
            <a:srgbClr val="FFCC66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Calibri" panose="020F0502020204030204" pitchFamily="34" charset="0"/>
              </a:rPr>
              <a:t>СНИЖЕНИЕ РИСКОВ</a:t>
            </a:r>
            <a:endParaRPr lang="ru-RU" sz="2000" b="1" dirty="0">
              <a:latin typeface="Calibri" panose="020F0502020204030204" pitchFamily="34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9468928" y="2173856"/>
            <a:ext cx="2285999" cy="1725284"/>
          </a:xfrm>
          <a:prstGeom prst="ellipse">
            <a:avLst/>
          </a:prstGeom>
          <a:solidFill>
            <a:srgbClr val="FFCC66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Calibri" panose="020F0502020204030204" pitchFamily="34" charset="0"/>
              </a:rPr>
              <a:t>СНИЖЕНИЕ ИЗДЕРЖЕК</a:t>
            </a:r>
            <a:endParaRPr lang="ru-RU" sz="2000" b="1" dirty="0">
              <a:latin typeface="Calibri" panose="020F0502020204030204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1362975" y="4730062"/>
            <a:ext cx="2723070" cy="1725284"/>
          </a:xfrm>
          <a:prstGeom prst="ellipse">
            <a:avLst/>
          </a:prstGeom>
          <a:solidFill>
            <a:srgbClr val="FFCC66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Calibri" panose="020F0502020204030204" pitchFamily="34" charset="0"/>
              </a:rPr>
              <a:t>СОЗДАНИЕ ДОБАВЛЕННОЙ СТОИМОСТИ</a:t>
            </a:r>
            <a:endParaRPr lang="ru-RU" sz="2000" b="1" dirty="0">
              <a:latin typeface="Calibri" panose="020F0502020204030204" pitchFamily="34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7888857" y="4730062"/>
            <a:ext cx="2723070" cy="1725284"/>
          </a:xfrm>
          <a:prstGeom prst="ellipse">
            <a:avLst/>
          </a:prstGeom>
          <a:solidFill>
            <a:srgbClr val="FFCC66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Calibri" panose="020F0502020204030204" pitchFamily="34" charset="0"/>
              </a:rPr>
              <a:t>НОВЫЕ РЫНКИ</a:t>
            </a:r>
            <a:endParaRPr lang="ru-RU" sz="2000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1132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95400"/>
          </a:xfrm>
        </p:spPr>
        <p:txBody>
          <a:bodyPr>
            <a:normAutofit/>
          </a:bodyPr>
          <a:lstStyle/>
          <a:p>
            <a:pPr algn="ctr"/>
            <a:endParaRPr lang="ru-RU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3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t="22028" b="22587"/>
          <a:stretch/>
        </p:blipFill>
        <p:spPr>
          <a:xfrm>
            <a:off x="3923206" y="1480457"/>
            <a:ext cx="3801303" cy="210533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740720"/>
            <a:ext cx="7373394" cy="52490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/>
          <a:srcRect r="14881"/>
          <a:stretch/>
        </p:blipFill>
        <p:spPr>
          <a:xfrm>
            <a:off x="6346426" y="740720"/>
            <a:ext cx="5845574" cy="52578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10" name="TextBox 9"/>
          <p:cNvSpPr txBox="1"/>
          <p:nvPr/>
        </p:nvSpPr>
        <p:spPr>
          <a:xfrm>
            <a:off x="712579" y="2579486"/>
            <a:ext cx="1076684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/>
              <a:t>Примерно ¼  членов АПКИТ – </a:t>
            </a:r>
          </a:p>
          <a:p>
            <a:pPr algn="ctr"/>
            <a:r>
              <a:rPr lang="ru-RU" sz="5400" b="1" dirty="0" smtClean="0"/>
              <a:t>иностранные компании</a:t>
            </a:r>
            <a:endParaRPr lang="ru-RU" sz="5400" b="1" dirty="0"/>
          </a:p>
        </p:txBody>
      </p:sp>
      <p:sp>
        <p:nvSpPr>
          <p:cNvPr id="11" name="Rectangle 10"/>
          <p:cNvSpPr/>
          <p:nvPr/>
        </p:nvSpPr>
        <p:spPr>
          <a:xfrm>
            <a:off x="327754" y="6418977"/>
            <a:ext cx="57682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Источник: </a:t>
            </a:r>
            <a:r>
              <a:rPr lang="en-US" dirty="0" smtClean="0"/>
              <a:t>http</a:t>
            </a:r>
            <a:r>
              <a:rPr lang="en-US" dirty="0"/>
              <a:t>://www.apkit.ru/about/members/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9329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95400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/>
              <a:t>Иностранные корни российского </a:t>
            </a:r>
            <a:r>
              <a:rPr lang="en-US" sz="3600" dirty="0" smtClean="0"/>
              <a:t>ECM</a:t>
            </a:r>
            <a:endParaRPr lang="ru-RU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4</a:t>
            </a:fld>
            <a:endParaRPr lang="en-US" dirty="0"/>
          </a:p>
        </p:txBody>
      </p:sp>
      <p:pic>
        <p:nvPicPr>
          <p:cNvPr id="7170" name="Picture 2" descr="https://s-media-cache-ak0.pinimg.com/originals/a5/21/73/a52173e7a8d3edbce404ae3f46972eda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531" y="965809"/>
            <a:ext cx="10747652" cy="5598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652531" y="5595365"/>
            <a:ext cx="1621971" cy="544285"/>
          </a:xfrm>
          <a:prstGeom prst="round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EDMS</a:t>
            </a:r>
            <a:endParaRPr lang="ru-RU" dirty="0"/>
          </a:p>
        </p:txBody>
      </p:sp>
      <p:sp>
        <p:nvSpPr>
          <p:cNvPr id="6" name="Rounded Rectangle 5"/>
          <p:cNvSpPr/>
          <p:nvPr/>
        </p:nvSpPr>
        <p:spPr>
          <a:xfrm>
            <a:off x="2656115" y="5943711"/>
            <a:ext cx="1621971" cy="544285"/>
          </a:xfrm>
          <a:prstGeom prst="round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ERMS</a:t>
            </a:r>
            <a:endParaRPr lang="ru-RU" dirty="0"/>
          </a:p>
        </p:txBody>
      </p:sp>
      <p:sp>
        <p:nvSpPr>
          <p:cNvPr id="7" name="Rounded Rectangle 6"/>
          <p:cNvSpPr/>
          <p:nvPr/>
        </p:nvSpPr>
        <p:spPr>
          <a:xfrm>
            <a:off x="7593657" y="5908677"/>
            <a:ext cx="1621971" cy="544285"/>
          </a:xfrm>
          <a:prstGeom prst="round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BPMS</a:t>
            </a:r>
            <a:endParaRPr lang="ru-RU" dirty="0"/>
          </a:p>
        </p:txBody>
      </p:sp>
      <p:sp>
        <p:nvSpPr>
          <p:cNvPr id="8" name="Rounded Rectangle 7"/>
          <p:cNvSpPr/>
          <p:nvPr/>
        </p:nvSpPr>
        <p:spPr>
          <a:xfrm>
            <a:off x="9593907" y="5595366"/>
            <a:ext cx="1621971" cy="544285"/>
          </a:xfrm>
          <a:prstGeom prst="round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ACMS</a:t>
            </a:r>
            <a:endParaRPr lang="ru-RU" dirty="0"/>
          </a:p>
        </p:txBody>
      </p:sp>
      <p:sp>
        <p:nvSpPr>
          <p:cNvPr id="9" name="Rounded Rectangle 8"/>
          <p:cNvSpPr/>
          <p:nvPr/>
        </p:nvSpPr>
        <p:spPr>
          <a:xfrm>
            <a:off x="4656365" y="6183202"/>
            <a:ext cx="2559013" cy="544285"/>
          </a:xfrm>
          <a:prstGeom prst="round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Digital Mailroom</a:t>
            </a:r>
            <a:endParaRPr lang="ru-RU" dirty="0"/>
          </a:p>
        </p:txBody>
      </p:sp>
      <p:sp>
        <p:nvSpPr>
          <p:cNvPr id="10" name="Rounded Rectangle 9"/>
          <p:cNvSpPr/>
          <p:nvPr/>
        </p:nvSpPr>
        <p:spPr>
          <a:xfrm>
            <a:off x="4656365" y="4234651"/>
            <a:ext cx="1025366" cy="544285"/>
          </a:xfrm>
          <a:prstGeom prst="roundRect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СЭД</a:t>
            </a:r>
            <a:endParaRPr lang="ru-RU" dirty="0"/>
          </a:p>
        </p:txBody>
      </p:sp>
      <p:sp>
        <p:nvSpPr>
          <p:cNvPr id="11" name="Rounded Rectangle 10"/>
          <p:cNvSpPr/>
          <p:nvPr/>
        </p:nvSpPr>
        <p:spPr>
          <a:xfrm>
            <a:off x="6419850" y="4234650"/>
            <a:ext cx="1025366" cy="544285"/>
          </a:xfrm>
          <a:prstGeom prst="roundRect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ЭА</a:t>
            </a:r>
            <a:endParaRPr lang="ru-RU" dirty="0"/>
          </a:p>
        </p:txBody>
      </p:sp>
      <p:sp>
        <p:nvSpPr>
          <p:cNvPr id="12" name="Rounded Rectangle 11"/>
          <p:cNvSpPr/>
          <p:nvPr/>
        </p:nvSpPr>
        <p:spPr>
          <a:xfrm>
            <a:off x="2274503" y="2922873"/>
            <a:ext cx="2003582" cy="54428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Информ</a:t>
            </a:r>
            <a:r>
              <a:rPr lang="ru-RU" dirty="0" smtClean="0"/>
              <a:t>-я архитектура</a:t>
            </a:r>
            <a:endParaRPr lang="ru-RU" dirty="0"/>
          </a:p>
        </p:txBody>
      </p:sp>
      <p:sp>
        <p:nvSpPr>
          <p:cNvPr id="13" name="Rounded Rectangle 12"/>
          <p:cNvSpPr/>
          <p:nvPr/>
        </p:nvSpPr>
        <p:spPr>
          <a:xfrm>
            <a:off x="2274502" y="1803207"/>
            <a:ext cx="2003583" cy="54428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Находимость</a:t>
            </a:r>
            <a:endParaRPr lang="ru-RU" dirty="0"/>
          </a:p>
        </p:txBody>
      </p:sp>
      <p:sp>
        <p:nvSpPr>
          <p:cNvPr id="14" name="Rounded Rectangle 13"/>
          <p:cNvSpPr/>
          <p:nvPr/>
        </p:nvSpPr>
        <p:spPr>
          <a:xfrm>
            <a:off x="4920342" y="1076560"/>
            <a:ext cx="2295035" cy="610726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Комплексные решения</a:t>
            </a:r>
            <a:endParaRPr lang="ru-RU" dirty="0"/>
          </a:p>
        </p:txBody>
      </p:sp>
      <p:sp>
        <p:nvSpPr>
          <p:cNvPr id="15" name="Rounded Rectangle 14"/>
          <p:cNvSpPr/>
          <p:nvPr/>
        </p:nvSpPr>
        <p:spPr>
          <a:xfrm>
            <a:off x="7593656" y="1803208"/>
            <a:ext cx="2000251" cy="54428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Текстовая аналитика</a:t>
            </a:r>
            <a:endParaRPr lang="ru-RU" dirty="0"/>
          </a:p>
        </p:txBody>
      </p:sp>
      <p:sp>
        <p:nvSpPr>
          <p:cNvPr id="16" name="Rounded Rectangle 15"/>
          <p:cNvSpPr/>
          <p:nvPr/>
        </p:nvSpPr>
        <p:spPr>
          <a:xfrm>
            <a:off x="7669856" y="2859407"/>
            <a:ext cx="1924051" cy="54428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Единая методология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04168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95400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/>
              <a:t>Условия для </a:t>
            </a:r>
            <a:r>
              <a:rPr lang="ru-RU" sz="3600" dirty="0" smtClean="0"/>
              <a:t>импортозамещения</a:t>
            </a:r>
            <a:endParaRPr lang="ru-RU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5</a:t>
            </a:fld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3810000" y="1556503"/>
            <a:ext cx="4572000" cy="56071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Calibri" panose="020F0502020204030204" pitchFamily="34" charset="0"/>
              </a:rPr>
              <a:t>ИМПОРТОЗАМЕЩЕНИЕ</a:t>
            </a:r>
            <a:endParaRPr lang="ru-RU" sz="2400" dirty="0">
              <a:latin typeface="Calibri" panose="020F050202020403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378570" y="2330006"/>
            <a:ext cx="1434860" cy="56071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Calibri" panose="020F0502020204030204" pitchFamily="34" charset="0"/>
              </a:rPr>
              <a:t>ИТ</a:t>
            </a:r>
            <a:endParaRPr lang="ru-RU" sz="2400" dirty="0">
              <a:latin typeface="Calibri" panose="020F050202020403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479430" y="3382396"/>
            <a:ext cx="3899140" cy="56071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Calibri" panose="020F0502020204030204" pitchFamily="34" charset="0"/>
              </a:rPr>
              <a:t>Программное обеспечение</a:t>
            </a:r>
            <a:endParaRPr lang="ru-RU" sz="2400" dirty="0">
              <a:latin typeface="Calibri" panose="020F050202020403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813430" y="3382396"/>
            <a:ext cx="3899140" cy="56071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Calibri" panose="020F0502020204030204" pitchFamily="34" charset="0"/>
              </a:rPr>
              <a:t>Аппаратное обеспечение</a:t>
            </a:r>
            <a:endParaRPr lang="ru-RU" sz="2400" dirty="0">
              <a:latin typeface="Calibri" panose="020F0502020204030204" pitchFamily="34" charset="0"/>
            </a:endParaRPr>
          </a:p>
        </p:txBody>
      </p:sp>
      <p:cxnSp>
        <p:nvCxnSpPr>
          <p:cNvPr id="9" name="Straight Arrow Connector 8"/>
          <p:cNvCxnSpPr>
            <a:stCxn id="5" idx="2"/>
            <a:endCxn id="6" idx="0"/>
          </p:cNvCxnSpPr>
          <p:nvPr/>
        </p:nvCxnSpPr>
        <p:spPr>
          <a:xfrm flipH="1">
            <a:off x="3429000" y="2890723"/>
            <a:ext cx="2667000" cy="4916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5" idx="2"/>
            <a:endCxn id="7" idx="0"/>
          </p:cNvCxnSpPr>
          <p:nvPr/>
        </p:nvCxnSpPr>
        <p:spPr>
          <a:xfrm>
            <a:off x="6096000" y="2890723"/>
            <a:ext cx="2667000" cy="4916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3" idx="2"/>
            <a:endCxn id="5" idx="0"/>
          </p:cNvCxnSpPr>
          <p:nvPr/>
        </p:nvCxnSpPr>
        <p:spPr>
          <a:xfrm>
            <a:off x="6096000" y="2117220"/>
            <a:ext cx="0" cy="2127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432759" y="4257978"/>
            <a:ext cx="2629618" cy="72321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Calibri" panose="020F0502020204030204" pitchFamily="34" charset="0"/>
              </a:rPr>
              <a:t>Производственная база</a:t>
            </a:r>
            <a:endParaRPr lang="ru-RU" sz="2400" dirty="0">
              <a:latin typeface="Calibri" panose="020F050202020403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285227" y="4257978"/>
            <a:ext cx="2629618" cy="72321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Calibri" panose="020F0502020204030204" pitchFamily="34" charset="0"/>
              </a:rPr>
              <a:t>Интеллектуальная собственность</a:t>
            </a:r>
            <a:endParaRPr lang="ru-RU" sz="2400" dirty="0">
              <a:latin typeface="Calibri" panose="020F050202020403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9001550" y="4257978"/>
            <a:ext cx="2629618" cy="72321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Calibri" panose="020F0502020204030204" pitchFamily="34" charset="0"/>
              </a:rPr>
              <a:t>Интеллектуальная собственность</a:t>
            </a:r>
            <a:endParaRPr lang="ru-RU" sz="2400" dirty="0">
              <a:latin typeface="Calibri" panose="020F050202020403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149082" y="4257978"/>
            <a:ext cx="2629618" cy="72321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Calibri" panose="020F0502020204030204" pitchFamily="34" charset="0"/>
              </a:rPr>
              <a:t>Производственная база</a:t>
            </a:r>
            <a:endParaRPr lang="ru-RU" sz="2400" dirty="0">
              <a:latin typeface="Calibri" panose="020F0502020204030204" pitchFamily="34" charset="0"/>
            </a:endParaRPr>
          </a:p>
        </p:txBody>
      </p:sp>
      <p:cxnSp>
        <p:nvCxnSpPr>
          <p:cNvPr id="19" name="Straight Arrow Connector 18"/>
          <p:cNvCxnSpPr>
            <a:stCxn id="6" idx="2"/>
            <a:endCxn id="14" idx="0"/>
          </p:cNvCxnSpPr>
          <p:nvPr/>
        </p:nvCxnSpPr>
        <p:spPr>
          <a:xfrm flipH="1">
            <a:off x="1747568" y="3943113"/>
            <a:ext cx="1681432" cy="3148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6" idx="2"/>
            <a:endCxn id="15" idx="0"/>
          </p:cNvCxnSpPr>
          <p:nvPr/>
        </p:nvCxnSpPr>
        <p:spPr>
          <a:xfrm>
            <a:off x="3429000" y="3943113"/>
            <a:ext cx="1171036" cy="3148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7" idx="2"/>
            <a:endCxn id="17" idx="0"/>
          </p:cNvCxnSpPr>
          <p:nvPr/>
        </p:nvCxnSpPr>
        <p:spPr>
          <a:xfrm flipH="1">
            <a:off x="7463891" y="3943113"/>
            <a:ext cx="1299109" cy="3148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7" idx="2"/>
            <a:endCxn id="16" idx="0"/>
          </p:cNvCxnSpPr>
          <p:nvPr/>
        </p:nvCxnSpPr>
        <p:spPr>
          <a:xfrm>
            <a:off x="8763000" y="3943113"/>
            <a:ext cx="1553359" cy="3148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6" name="Picture 4" descr="http://assets.strikingly.com/assets/themes/onyx_new/school-icon.png"/>
          <p:cNvPicPr>
            <a:picLocks noChangeAspect="1" noChangeArrowheads="1"/>
          </p:cNvPicPr>
          <p:nvPr/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8012" y="5296055"/>
            <a:ext cx="1219111" cy="121911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://orig13.deviantart.net/3976/f/2013/206/1/9/simple_linux_logo_by_dablim-d5k4ghu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0479" y="5310368"/>
            <a:ext cx="1219113" cy="1219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http://steelheadcomposites.com/shc/wp-content/uploads/2015/02/icon-factory-2x.png"/>
          <p:cNvPicPr>
            <a:picLocks noChangeAspect="1" noChangeArrowheads="1"/>
          </p:cNvPicPr>
          <p:nvPr/>
        </p:nvPicPr>
        <p:blipFill>
          <a:blip r:embed="rId5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948" y="5296055"/>
            <a:ext cx="1231321" cy="123132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http://www.snapinc.net/img/solutions/icons/enterprise.png"/>
          <p:cNvPicPr>
            <a:picLocks noChangeAspect="1" noChangeArrowheads="1"/>
          </p:cNvPicPr>
          <p:nvPr/>
        </p:nvPicPr>
        <p:blipFill>
          <a:blip r:embed="rId6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2414" y="5310367"/>
            <a:ext cx="1194662" cy="119466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0" name="Picture 18" descr="http://powerstat.us/javax.faces.resource/cpu-icon.png.xhtml;jsessionid=6354B344DB733E6877FBFF14BCE44C79?ln=images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4316" y="1326560"/>
            <a:ext cx="1897693" cy="1893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6" name="Picture 24" descr="http://static1.squarespace.com/static/52e6834ee4b02049a12e419f/t/52e8fedee4b0acb3c202d745/1391001314061/software-noun-project-icon_28793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947" y="1426747"/>
            <a:ext cx="1692965" cy="1692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3510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18457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/>
              <a:t>Импортозамещение или Индустриализация</a:t>
            </a:r>
            <a:endParaRPr lang="ru-RU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6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6032" y="1029343"/>
            <a:ext cx="8179935" cy="5839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63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95400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/>
              <a:t>Стратегии догоняющего и побеждающего</a:t>
            </a:r>
            <a:endParaRPr lang="ru-RU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7</a:t>
            </a:fld>
            <a:endParaRPr lang="en-US" dirty="0"/>
          </a:p>
        </p:txBody>
      </p:sp>
      <p:pic>
        <p:nvPicPr>
          <p:cNvPr id="4098" name="Picture 2" descr="http://lib.rus.ec/i/7/375607/i_01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399117"/>
            <a:ext cx="3810000" cy="2343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660673" y="3016694"/>
            <a:ext cx="21444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/>
              <a:t>VS</a:t>
            </a:r>
            <a:endParaRPr lang="ru-RU" sz="6600" dirty="0"/>
          </a:p>
        </p:txBody>
      </p:sp>
      <p:pic>
        <p:nvPicPr>
          <p:cNvPr id="1030" name="Picture 6" descr="http://www.indiansworld.org/sites/default/files/images/20131007133912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2431" y="2075267"/>
            <a:ext cx="3810000" cy="2990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5320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95400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/>
              <a:t>Комплексные решения</a:t>
            </a:r>
            <a:endParaRPr lang="ru-RU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8</a:t>
            </a:fld>
            <a:endParaRPr lang="en-US" dirty="0"/>
          </a:p>
        </p:txBody>
      </p:sp>
      <p:pic>
        <p:nvPicPr>
          <p:cNvPr id="5" name="Picture 2" descr="http://www.bodegaboy.com/wp-content/uploads/2015/01/sunnybo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510" y="1530625"/>
            <a:ext cx="11192980" cy="3730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15616" y="1798876"/>
            <a:ext cx="577463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Сражаться и побеждать во всех битвах не есть высшее мастерство, </a:t>
            </a:r>
            <a:endParaRPr lang="ru-RU" sz="2400" dirty="0" smtClean="0">
              <a:solidFill>
                <a:schemeClr val="bg1"/>
              </a:solidFill>
            </a:endParaRPr>
          </a:p>
          <a:p>
            <a:r>
              <a:rPr lang="ru-RU" sz="2400" dirty="0" smtClean="0">
                <a:solidFill>
                  <a:schemeClr val="bg1"/>
                </a:solidFill>
              </a:rPr>
              <a:t>высшее </a:t>
            </a:r>
            <a:r>
              <a:rPr lang="ru-RU" sz="2400" dirty="0">
                <a:solidFill>
                  <a:schemeClr val="bg1"/>
                </a:solidFill>
              </a:rPr>
              <a:t>искусство состоит в том, </a:t>
            </a:r>
            <a:endParaRPr lang="ru-RU" sz="2400" dirty="0" smtClean="0">
              <a:solidFill>
                <a:schemeClr val="bg1"/>
              </a:solidFill>
            </a:endParaRPr>
          </a:p>
          <a:p>
            <a:r>
              <a:rPr lang="ru-RU" sz="2400" dirty="0" smtClean="0">
                <a:solidFill>
                  <a:schemeClr val="bg1"/>
                </a:solidFill>
              </a:rPr>
              <a:t>чтобы </a:t>
            </a:r>
            <a:r>
              <a:rPr lang="ru-RU" sz="2400" dirty="0">
                <a:solidFill>
                  <a:schemeClr val="bg1"/>
                </a:solidFill>
              </a:rPr>
              <a:t>покорить врага без </a:t>
            </a:r>
            <a:r>
              <a:rPr lang="ru-RU" sz="2400" dirty="0" smtClean="0">
                <a:solidFill>
                  <a:schemeClr val="bg1"/>
                </a:solidFill>
              </a:rPr>
              <a:t>сражения.</a:t>
            </a:r>
          </a:p>
          <a:p>
            <a:endParaRPr lang="ru-RU" sz="2400" dirty="0">
              <a:solidFill>
                <a:schemeClr val="bg1"/>
              </a:solidFill>
            </a:endParaRPr>
          </a:p>
          <a:p>
            <a:pPr algn="r"/>
            <a:r>
              <a:rPr lang="ru-RU" sz="2400" dirty="0" smtClean="0">
                <a:solidFill>
                  <a:schemeClr val="bg1"/>
                </a:solidFill>
              </a:rPr>
              <a:t>Сунь </a:t>
            </a:r>
            <a:r>
              <a:rPr lang="ru-RU" sz="2400" dirty="0" err="1" smtClean="0">
                <a:solidFill>
                  <a:schemeClr val="bg1"/>
                </a:solidFill>
              </a:rPr>
              <a:t>Цзы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0900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95400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/>
              <a:t>Система ввода и хранения </a:t>
            </a:r>
            <a:br>
              <a:rPr lang="ru-RU" sz="3600" dirty="0" smtClean="0"/>
            </a:br>
            <a:r>
              <a:rPr lang="ru-RU" sz="3600" dirty="0" smtClean="0"/>
              <a:t>в финансовой компании</a:t>
            </a:r>
            <a:endParaRPr lang="ru-RU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9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609"/>
          <a:stretch/>
        </p:blipFill>
        <p:spPr>
          <a:xfrm>
            <a:off x="1111657" y="1295400"/>
            <a:ext cx="10199471" cy="5132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167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84ACB6"/>
      </a:dk2>
      <a:lt2>
        <a:srgbClr val="EBE9DD"/>
      </a:lt2>
      <a:accent1>
        <a:srgbClr val="6F8183"/>
      </a:accent1>
      <a:accent2>
        <a:srgbClr val="967E96"/>
      </a:accent2>
      <a:accent3>
        <a:srgbClr val="CCC893"/>
      </a:accent3>
      <a:accent4>
        <a:srgbClr val="A54D74"/>
      </a:accent4>
      <a:accent5>
        <a:srgbClr val="949C6B"/>
      </a:accent5>
      <a:accent6>
        <a:srgbClr val="766A50"/>
      </a:accent6>
      <a:hlink>
        <a:srgbClr val="CC6600"/>
      </a:hlink>
      <a:folHlink>
        <a:srgbClr val="777777"/>
      </a:folHlink>
    </a:clrScheme>
    <a:fontScheme name="Wood Type">
      <a:majorFont>
        <a:latin typeface="Century Gothic" panose="020B0502020202020204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man Old Style" panose="02050604050505020204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8E89CD47-BF55-4DDE-B823-2283AA7E769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Wood Type</Template>
  <TotalTime>2147</TotalTime>
  <Words>425</Words>
  <Application>Microsoft Office PowerPoint</Application>
  <PresentationFormat>Widescreen</PresentationFormat>
  <Paragraphs>124</Paragraphs>
  <Slides>18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Bookman Old Style</vt:lpstr>
      <vt:lpstr>Calibri</vt:lpstr>
      <vt:lpstr>Cambria</vt:lpstr>
      <vt:lpstr>Century Gothic</vt:lpstr>
      <vt:lpstr>Times New Roman</vt:lpstr>
      <vt:lpstr>Wingdings</vt:lpstr>
      <vt:lpstr>Wood Type</vt:lpstr>
      <vt:lpstr>Свой среди чужих:  Как относиться к иностранным поставщикам ИТ-решений.</vt:lpstr>
      <vt:lpstr>Управление корпоративным контентом (ECM)</vt:lpstr>
      <vt:lpstr>PowerPoint Presentation</vt:lpstr>
      <vt:lpstr>Иностранные корни российского ECM</vt:lpstr>
      <vt:lpstr>Условия для импортозамещения</vt:lpstr>
      <vt:lpstr>Импортозамещение или Индустриализация</vt:lpstr>
      <vt:lpstr>Стратегии догоняющего и побеждающего</vt:lpstr>
      <vt:lpstr>Комплексные решения</vt:lpstr>
      <vt:lpstr>Система ввода и хранения  в финансовой компании</vt:lpstr>
      <vt:lpstr>Общая концепция применения ECM</vt:lpstr>
      <vt:lpstr>Примеры оптимизации управления информацией</vt:lpstr>
      <vt:lpstr>                 Обработка информации с ЭТП</vt:lpstr>
      <vt:lpstr>Возможная архитектура</vt:lpstr>
      <vt:lpstr>Обработка исполнительных листов</vt:lpstr>
      <vt:lpstr>Оптимизация процесса</vt:lpstr>
      <vt:lpstr>Обработка вложений</vt:lpstr>
      <vt:lpstr>Возможная архитектура</vt:lpstr>
      <vt:lpstr>Основные выводы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Александр Черкавский</dc:creator>
  <cp:lastModifiedBy>Александр Черкавский</cp:lastModifiedBy>
  <cp:revision>71</cp:revision>
  <dcterms:created xsi:type="dcterms:W3CDTF">2014-04-14T05:25:07Z</dcterms:created>
  <dcterms:modified xsi:type="dcterms:W3CDTF">2015-09-07T08:13:55Z</dcterms:modified>
</cp:coreProperties>
</file>