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10"/>
  </p:notesMasterIdLst>
  <p:sldIdLst>
    <p:sldId id="549" r:id="rId2"/>
    <p:sldId id="550" r:id="rId3"/>
    <p:sldId id="547" r:id="rId4"/>
    <p:sldId id="546" r:id="rId5"/>
    <p:sldId id="544" r:id="rId6"/>
    <p:sldId id="551" r:id="rId7"/>
    <p:sldId id="548" r:id="rId8"/>
    <p:sldId id="552" r:id="rId9"/>
  </p:sldIdLst>
  <p:sldSz cx="9144000" cy="6858000" type="screen4x3"/>
  <p:notesSz cx="7019925" cy="930592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F3333"/>
    <a:srgbClr val="003556"/>
    <a:srgbClr val="000000"/>
    <a:srgbClr val="FF5800"/>
    <a:srgbClr val="B6C000"/>
    <a:srgbClr val="F2F9BE"/>
    <a:srgbClr val="C8D200"/>
    <a:srgbClr val="00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1" autoAdjust="0"/>
    <p:restoredTop sz="88000" autoAdjust="0"/>
  </p:normalViewPr>
  <p:slideViewPr>
    <p:cSldViewPr snapToGrid="0">
      <p:cViewPr>
        <p:scale>
          <a:sx n="100" d="100"/>
          <a:sy n="100" d="100"/>
        </p:scale>
        <p:origin x="-2028" y="-54"/>
      </p:cViewPr>
      <p:guideLst>
        <p:guide orient="horz" pos="2160"/>
        <p:guide pos="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2" y="-84"/>
      </p:cViewPr>
      <p:guideLst>
        <p:guide orient="horz" pos="2931"/>
        <p:guide pos="2211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D8B0D5-2422-4952-ABC1-F23A95AD1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16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Компания «Логика бизнеса» за последний год выполнила несколько проектов по внедрению своих СПО-решений для управления корпоративным контентом (ECM). Мы хотели уточнить этот тренд и провели для этого в рамках нашего ECM-сообщества небольшое исследование. В докладе будут представлены результаты исследования: планируют ли российские организации переход на СПО-решения для ECM, какие преимущества они видят и что их ограничивает при переходе на СПО.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Россвязь – Росреестр Татарстана – ФСИН – ФМС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Псков – Курскпромбанк – Южно-Сахалинск – ПЗЦМ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Патриот – КТРВ –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Котлин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Новатор – Башкирия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B0D5-2422-4952-ABC1-F23A95AD17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Тренд по переходу на СПО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есть: примерно половина участников исследования уже используют или планируют использовать такие прикладные решения.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На рынке сильно не хватает полноценных СПО-решений для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готовых к использованию без доработок. Поэтому многие ИТ-компании будут заниматься (и уже занимаются) разработкой таких решений.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Многие из тех, кто не собирается переходить на СПО, делают это из желания сохранить инвестиции в существующие ECM-системы.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Те, кто уже использует СПО для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ECM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или планирует это сделать, движимы желанием сэкономить на лицензионных платежах, а также возможностью снять текущие политические риски. На последнюю причину указывают в основном организации из госсектора.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B0D5-2422-4952-ABC1-F23A95AD17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Подчеркивая Вывод 2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многие ИТ-компании будут заниматься (и уже занимаются) разработкой таких решений</a:t>
            </a:r>
            <a:r>
              <a:rPr lang="ru-RU" dirty="0" smtClean="0"/>
              <a:t>) мы разработали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8B0D5-2422-4952-ABC1-F23A95AD17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1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9" y="72978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8" y="1679917"/>
            <a:ext cx="8769267" cy="4931305"/>
          </a:xfrm>
        </p:spPr>
        <p:txBody>
          <a:bodyPr/>
          <a:lstStyle>
            <a:lvl2pPr marL="447675" indent="-227013">
              <a:defRPr/>
            </a:lvl2pPr>
            <a:lvl3pPr marL="893763" indent="-228600">
              <a:defRPr/>
            </a:lvl3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29D103D1-87CB-4D02-84EE-F809D9E0B949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CD94D48D-0E95-40D5-BE11-29FCA2514F1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86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29997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742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967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E107C9B8-A882-4A42-A2E3-02021CE68521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1C4C9680-DBE6-4C79-A41F-154EB539D98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8" y="738408"/>
            <a:ext cx="8828533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008" y="1680081"/>
            <a:ext cx="8803133" cy="4939771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37ACCC42-9CD9-460E-A6B7-DC22D05C29B7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51DE329F-AA42-4533-9509-CFBBBF8E790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18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97" y="884239"/>
            <a:ext cx="2098675" cy="553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70" y="884239"/>
            <a:ext cx="6143625" cy="5537200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4118B9FE-38DF-4B87-8D7F-2E072A0E9AAF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4D148E30-C1C6-49A4-8D7A-18AF9DEC299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06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283968" y="2130439"/>
            <a:ext cx="4174232" cy="1470025"/>
          </a:xfrm>
        </p:spPr>
        <p:txBody>
          <a:bodyPr anchor="t">
            <a:normAutofit/>
          </a:bodyPr>
          <a:lstStyle>
            <a:lvl1pPr algn="l">
              <a:defRPr sz="2200">
                <a:latin typeface="Trebuchet MS" panose="020B0603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176464" cy="14177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3" y="1376772"/>
            <a:ext cx="3600968" cy="3753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570688"/>
            <a:ext cx="1381892" cy="5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9" y="721155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2019482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>
              <a:buNone/>
              <a:defRPr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D4A37325-0FB3-4B06-9494-3A30AD1C8A35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205BD474-5766-4EB4-B026-CB476F33BAE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1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9" y="721155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551322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 marL="446088" indent="15875">
              <a:buNone/>
              <a:defRPr sz="1400" baseline="0"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03D6D10F-2EBE-4991-9F49-B94A807E5023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F036CD18-42E5-49EC-9016-B7D8A4DDE81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90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BF798A32-7A51-4FD1-9356-825AC1451D44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58C9D404-86CF-4A0E-B486-ED55E02CD14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95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2" y="721155"/>
            <a:ext cx="8837000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4734" y="1679755"/>
            <a:ext cx="4328584" cy="49228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1491" y="1679755"/>
            <a:ext cx="4328584" cy="49228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9F5B6A5C-3182-48E8-AE2A-C48AB3A16B94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75BF6981-38D0-4E79-B947-9675C8D9D48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0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8" y="729782"/>
            <a:ext cx="8777733" cy="92473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4727" y="1724893"/>
            <a:ext cx="431947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4727" y="2364656"/>
            <a:ext cx="431947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4" y="1724893"/>
            <a:ext cx="43211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4" y="2364656"/>
            <a:ext cx="43211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A3B0F3AF-DF33-44C9-AF35-59FE74C8E2C9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AEEA3EDB-54A2-4D4B-AB3F-D41EAD59776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73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98B07665-08F2-46F0-99EA-B9ED6512F78C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C8F50E88-0318-4D07-83CF-8D180E08449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90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4E8D68EE-8938-48A5-8ABD-2D821EE962AA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9E1446F3-E3C6-452D-868A-6812632E2B1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4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724032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72404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 b="1"/>
            </a:lvl2pPr>
            <a:lvl3pPr>
              <a:defRPr sz="1600" b="1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88608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4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41318DA8-B739-40AC-A0BF-807876E07C44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7F35C74B-1598-4959-A48A-A6170CBA9EB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05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27077"/>
            <a:ext cx="87868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br>
              <a:rPr lang="en-US" altLang="ru-RU" smtClean="0"/>
            </a:br>
            <a:r>
              <a:rPr lang="en-US" altLang="ru-RU" smtClean="0"/>
              <a:t>Second Line here if necessary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90" y="1660526"/>
            <a:ext cx="8778875" cy="494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quarter" idx="2"/>
          </p:nvPr>
        </p:nvSpPr>
        <p:spPr>
          <a:xfrm>
            <a:off x="6496050" y="6608764"/>
            <a:ext cx="2647950" cy="249237"/>
          </a:xfrm>
          <a:prstGeom prst="rect">
            <a:avLst/>
          </a:prstGeom>
          <a:noFill/>
          <a:extLst/>
        </p:spPr>
        <p:txBody>
          <a:bodyPr/>
          <a:lstStyle>
            <a:lvl1pPr algn="r">
              <a:defRPr sz="900">
                <a:solidFill>
                  <a:srgbClr val="233356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46A48259-F7AB-4C69-B1D4-28977E5B63AE}" type="datetime4">
              <a:rPr lang="ru-RU"/>
              <a:pPr>
                <a:defRPr/>
              </a:pPr>
              <a:t>6 сентября 2015 г.</a:t>
            </a:fld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|  </a:t>
            </a:r>
            <a:r>
              <a:rPr lang="en-US" b="1" dirty="0"/>
              <a:t>ЛОГИКА </a:t>
            </a:r>
            <a:r>
              <a:rPr lang="ru-RU" b="1" dirty="0"/>
              <a:t>БИЗНЕСА</a:t>
            </a:r>
            <a:r>
              <a:rPr lang="en-US" dirty="0"/>
              <a:t>  |  </a:t>
            </a:r>
            <a:fld id="{FD87E236-EA90-40C8-88AF-9ABBDAD5BA6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Datumsplatzhalter 1"/>
          <p:cNvSpPr txBox="1">
            <a:spLocks/>
          </p:cNvSpPr>
          <p:nvPr userDrawn="1"/>
        </p:nvSpPr>
        <p:spPr bwMode="auto">
          <a:xfrm>
            <a:off x="3054352" y="233364"/>
            <a:ext cx="60118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 dirty="0" smtClean="0">
                <a:solidFill>
                  <a:srgbClr val="233356"/>
                </a:solidFill>
                <a:ea typeface="MS PGothic" pitchFamily="34" charset="-128"/>
              </a:rPr>
              <a:t>ГК АйТи</a:t>
            </a:r>
            <a:endParaRPr lang="en-US" sz="1100" dirty="0" smtClean="0">
              <a:solidFill>
                <a:srgbClr val="233356"/>
              </a:solidFill>
              <a:ea typeface="MS PGothic" pitchFamily="34" charset="-128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2076"/>
            <a:ext cx="1420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5000"/>
        </a:spcAft>
        <a:buClr>
          <a:srgbClr val="038299"/>
        </a:buClr>
        <a:buSzPct val="120000"/>
        <a:defRPr>
          <a:solidFill>
            <a:srgbClr val="003556"/>
          </a:solidFill>
          <a:latin typeface="+mn-lt"/>
          <a:ea typeface="+mn-ea"/>
          <a:cs typeface="+mn-cs"/>
        </a:defRPr>
      </a:lvl1pPr>
      <a:lvl2pPr marL="688975" indent="-227013" algn="l" rtl="0" eaLnBrk="0" fontAlgn="base" hangingPunct="0">
        <a:spcBef>
          <a:spcPct val="20000"/>
        </a:spcBef>
        <a:spcAft>
          <a:spcPct val="5000"/>
        </a:spcAft>
        <a:buClr>
          <a:srgbClr val="395592"/>
        </a:buClr>
        <a:buSzPct val="80000"/>
        <a:buFont typeface="Wingdings" pitchFamily="2" charset="2"/>
        <a:buChar char="n"/>
        <a:defRPr>
          <a:solidFill>
            <a:srgbClr val="003556"/>
          </a:solidFill>
          <a:latin typeface="+mn-lt"/>
        </a:defRPr>
      </a:lvl2pPr>
      <a:lvl3pPr marL="1144588" indent="-228600" algn="l" rtl="0" eaLnBrk="0" fontAlgn="base" hangingPunct="0">
        <a:spcBef>
          <a:spcPct val="20000"/>
        </a:spcBef>
        <a:spcAft>
          <a:spcPct val="5000"/>
        </a:spcAft>
        <a:buClr>
          <a:srgbClr val="395592"/>
        </a:buClr>
        <a:buSzPct val="90000"/>
        <a:buFont typeface="Trebuchet MS" pitchFamily="34" charset="0"/>
        <a:buChar char="—"/>
        <a:defRPr sz="1600">
          <a:solidFill>
            <a:srgbClr val="0035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140000"/>
        <a:buChar char="•"/>
        <a:defRPr sz="1500">
          <a:solidFill>
            <a:srgbClr val="0035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png"/><Relationship Id="rId7" Type="http://schemas.openxmlformats.org/officeDocument/2006/relationships/hyperlink" Target="http://ecm.blogic20.ru/logikaecm/docflow-alfresco/demo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663" y="2465860"/>
            <a:ext cx="4411662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100" b="0" dirty="0" smtClean="0"/>
              <a:t>РЕЗУЛЬТАТЫ ИССЛЕДОВАНИЯ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«РОССИЙСКИЙ РЫНОК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ru-RU" sz="2100" dirty="0" smtClean="0"/>
              <a:t>СПО-РЕШЕНИЙ ДЛЯ </a:t>
            </a:r>
            <a:r>
              <a:rPr lang="en-US" sz="2100" dirty="0" smtClean="0"/>
              <a:t>ECM</a:t>
            </a:r>
            <a:r>
              <a:rPr lang="ru-RU" sz="2100" dirty="0" smtClean="0"/>
              <a:t> 2015»</a:t>
            </a:r>
            <a:endParaRPr lang="ru-RU" sz="2100" b="0" dirty="0"/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4611688"/>
            <a:ext cx="4175125" cy="1417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1600" b="1" dirty="0" smtClean="0"/>
              <a:t>ОЛЕГ БЕЙЛЕЗОН</a:t>
            </a:r>
            <a:r>
              <a:rPr lang="en-US" altLang="ru-RU" sz="1600" b="1" dirty="0" smtClean="0"/>
              <a:t> </a:t>
            </a:r>
            <a:endParaRPr lang="ru-RU" altLang="ru-RU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РУКОВОДИТЕЛЬ ПРАКТИКИ </a:t>
            </a:r>
            <a:r>
              <a:rPr lang="en-US" altLang="ru-RU" sz="1600" dirty="0" smtClean="0"/>
              <a:t>ALFRESCO</a:t>
            </a:r>
            <a:endParaRPr lang="ru-RU" altLang="ru-RU" sz="16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«ЛОГИКА БИЗНЕСА» (ГК АЙТИ)</a:t>
            </a:r>
            <a:endParaRPr lang="ru-RU" altLang="ru-RU" sz="16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1600" dirty="0"/>
          </a:p>
          <a:p>
            <a:pPr eaLnBrk="1" hangingPunct="1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МОСКВА,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9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СЕНТЯБРЯ 2015</a:t>
            </a:r>
            <a:endParaRPr lang="ru-RU" altLang="ru-RU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605074"/>
            <a:ext cx="1743076" cy="7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990977" y="2934467"/>
            <a:ext cx="1685925" cy="2303747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>
              <a:spcBef>
                <a:spcPts val="600"/>
              </a:spcBef>
            </a:pPr>
            <a:r>
              <a:rPr lang="ru-RU" sz="1400" dirty="0" smtClean="0"/>
              <a:t>Книги по </a:t>
            </a:r>
            <a:r>
              <a:rPr lang="en-US" sz="1400" dirty="0" smtClean="0"/>
              <a:t>ECM</a:t>
            </a:r>
            <a:endParaRPr lang="ru-RU" sz="1050" dirty="0"/>
          </a:p>
        </p:txBody>
      </p:sp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730252"/>
            <a:ext cx="8769350" cy="823913"/>
          </a:xfrm>
        </p:spPr>
        <p:txBody>
          <a:bodyPr/>
          <a:lstStyle/>
          <a:p>
            <a:r>
              <a:rPr lang="ru-RU" altLang="ru-RU" sz="2000" dirty="0" smtClean="0"/>
              <a:t>«ЛОГИКА БИЗНЕСА» </a:t>
            </a:r>
            <a:r>
              <a:rPr lang="ru-RU" altLang="ru-RU" sz="2000" b="0" dirty="0" smtClean="0">
                <a:latin typeface="Trebuchet MS"/>
              </a:rPr>
              <a:t>—</a:t>
            </a:r>
            <a:r>
              <a:rPr lang="ru-RU" altLang="ru-RU" sz="2000" b="0" dirty="0" smtClean="0"/>
              <a:t> ВАШ ПАРТНЕР </a:t>
            </a:r>
            <a:r>
              <a:rPr lang="ru-RU" altLang="ru-RU" sz="2000" dirty="0" smtClean="0"/>
              <a:t>№1</a:t>
            </a:r>
            <a:r>
              <a:rPr lang="ru-RU" altLang="ru-RU" sz="2000" b="0" dirty="0" smtClean="0"/>
              <a:t> В ОБЛАСТИ </a:t>
            </a:r>
            <a:r>
              <a:rPr lang="en-US" altLang="ru-RU" sz="2000" b="0" dirty="0" smtClean="0"/>
              <a:t>ECM</a:t>
            </a:r>
            <a:endParaRPr lang="ru-RU" altLang="ru-RU" sz="2000" b="0" dirty="0" smtClean="0"/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 сентября 2015 г.</a:t>
            </a:fld>
            <a:r>
              <a:rPr lang="en-US" altLang="ru-RU" dirty="0" smtClean="0">
                <a:solidFill>
                  <a:srgbClr val="233356"/>
                </a:solidFill>
              </a:rPr>
              <a:t> </a:t>
            </a:r>
            <a:r>
              <a:rPr lang="ru-RU" altLang="ru-RU" dirty="0" smtClean="0">
                <a:solidFill>
                  <a:srgbClr val="233356"/>
                </a:solidFill>
              </a:rPr>
              <a:t> </a:t>
            </a:r>
            <a:r>
              <a:rPr lang="en-US" altLang="ru-RU" dirty="0" smtClean="0">
                <a:solidFill>
                  <a:srgbClr val="233356"/>
                </a:solidFill>
              </a:rPr>
              <a:t>|  </a:t>
            </a:r>
            <a:r>
              <a:rPr lang="en-US" altLang="ru-RU" b="1" dirty="0" smtClean="0">
                <a:solidFill>
                  <a:srgbClr val="233356"/>
                </a:solidFill>
              </a:rPr>
              <a:t>ЛОГИКА </a:t>
            </a:r>
            <a:r>
              <a:rPr lang="ru-RU" altLang="ru-RU" b="1" dirty="0" smtClean="0">
                <a:solidFill>
                  <a:srgbClr val="233356"/>
                </a:solidFill>
              </a:rPr>
              <a:t>БИЗНЕСА</a:t>
            </a:r>
            <a:r>
              <a:rPr lang="en-US" altLang="ru-RU" dirty="0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</a:t>
            </a:fld>
            <a:r>
              <a:rPr lang="en-US" altLang="ru-RU" dirty="0" smtClean="0">
                <a:solidFill>
                  <a:srgbClr val="233356"/>
                </a:solidFill>
              </a:rPr>
              <a:t> 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30" y="5575299"/>
            <a:ext cx="8810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8" y="5545138"/>
            <a:ext cx="10271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29" y="5549107"/>
            <a:ext cx="6905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345745" y="5409220"/>
            <a:ext cx="8470014" cy="10081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077913">
              <a:defRPr/>
            </a:pPr>
            <a:endParaRPr lang="ru-RU" sz="1400" dirty="0">
              <a:solidFill>
                <a:srgbClr val="233356"/>
              </a:solidFill>
            </a:endParaRPr>
          </a:p>
        </p:txBody>
      </p:sp>
      <p:pic>
        <p:nvPicPr>
          <p:cNvPr id="71691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9" y="5709616"/>
            <a:ext cx="1111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5861858" y="1491218"/>
            <a:ext cx="2955379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>
                <a:solidFill>
                  <a:srgbClr val="233356"/>
                </a:solidFill>
              </a:rPr>
              <a:t>ABBYY Corporate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>
                <a:solidFill>
                  <a:srgbClr val="233356"/>
                </a:solidFill>
              </a:rPr>
              <a:t>Projects Platinum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 smtClean="0">
                <a:solidFill>
                  <a:srgbClr val="233356"/>
                </a:solidFill>
              </a:rPr>
              <a:t>Partner</a:t>
            </a:r>
            <a:endParaRPr lang="en-US" sz="1200" b="1" dirty="0">
              <a:solidFill>
                <a:srgbClr val="23335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860381" y="3911063"/>
            <a:ext cx="2955379" cy="1327151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>
                <a:solidFill>
                  <a:srgbClr val="233356"/>
                </a:solidFill>
              </a:rPr>
              <a:t>IBM Premier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>
                <a:solidFill>
                  <a:srgbClr val="233356"/>
                </a:solidFill>
              </a:rPr>
              <a:t>Business </a:t>
            </a:r>
            <a:r>
              <a:rPr lang="en-US" sz="1200" b="1" dirty="0" smtClean="0">
                <a:solidFill>
                  <a:srgbClr val="233356"/>
                </a:solidFill>
              </a:rPr>
              <a:t>Partner</a:t>
            </a:r>
            <a:endParaRPr lang="ru-RU" sz="1200" b="1" dirty="0" smtClean="0">
              <a:solidFill>
                <a:srgbClr val="233356"/>
              </a:solidFill>
            </a:endParaRPr>
          </a:p>
        </p:txBody>
      </p:sp>
      <p:pic>
        <p:nvPicPr>
          <p:cNvPr id="71694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56" y="4084101"/>
            <a:ext cx="11541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71" y="1692830"/>
            <a:ext cx="11017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59" y="5736429"/>
            <a:ext cx="1322387" cy="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5861858" y="2934467"/>
            <a:ext cx="2955379" cy="8129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 smtClean="0">
                <a:solidFill>
                  <a:srgbClr val="233356"/>
                </a:solidFill>
              </a:rPr>
              <a:t>Alfresco</a:t>
            </a:r>
            <a:r>
              <a:rPr lang="en-US" sz="1200" b="1" dirty="0">
                <a:solidFill>
                  <a:srgbClr val="233356"/>
                </a:solidFill>
              </a:rPr>
              <a:t/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 smtClean="0">
                <a:solidFill>
                  <a:srgbClr val="233356"/>
                </a:solidFill>
              </a:rPr>
              <a:t>Silver Partner</a:t>
            </a:r>
            <a:endParaRPr lang="ru-RU" sz="1200" b="1" dirty="0">
              <a:solidFill>
                <a:srgbClr val="233356"/>
              </a:solidFill>
            </a:endParaRPr>
          </a:p>
        </p:txBody>
      </p:sp>
      <p:pic>
        <p:nvPicPr>
          <p:cNvPr id="20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69" y="3184809"/>
            <a:ext cx="1135413" cy="3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03" y="5549108"/>
            <a:ext cx="998681" cy="68659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345744" y="1491218"/>
            <a:ext cx="1627956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600" dirty="0" smtClean="0">
              <a:cs typeface="Arial" charset="0"/>
            </a:endParaRPr>
          </a:p>
          <a:p>
            <a:pPr algn="ctr">
              <a:defRPr/>
            </a:pPr>
            <a:r>
              <a:rPr lang="ru-RU" sz="1600" dirty="0" smtClean="0">
                <a:cs typeface="Arial" charset="0"/>
              </a:rPr>
              <a:t/>
            </a:r>
            <a:br>
              <a:rPr lang="ru-RU" sz="1600" dirty="0" smtClean="0">
                <a:cs typeface="Arial" charset="0"/>
              </a:rPr>
            </a:br>
            <a:r>
              <a:rPr lang="ru-RU" sz="1300" dirty="0" smtClean="0">
                <a:cs typeface="Arial" charset="0"/>
              </a:rPr>
              <a:t>ЛБ основана в 2011</a:t>
            </a:r>
            <a:br>
              <a:rPr lang="ru-RU" sz="1300" dirty="0" smtClean="0">
                <a:cs typeface="Arial" charset="0"/>
              </a:rPr>
            </a:br>
            <a:r>
              <a:rPr lang="ru-RU" sz="1300" dirty="0" smtClean="0">
                <a:cs typeface="Arial" charset="0"/>
              </a:rPr>
              <a:t>Входит в ГК АйТи</a:t>
            </a:r>
            <a:endParaRPr lang="ru-RU" sz="1300" dirty="0">
              <a:cs typeface="Arial" charset="0"/>
            </a:endParaRPr>
          </a:p>
        </p:txBody>
      </p:sp>
      <p:pic>
        <p:nvPicPr>
          <p:cNvPr id="24" name="Изображение 2" descr="250px-Логотип_АйТи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1" y="1716668"/>
            <a:ext cx="838201" cy="2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 bwMode="auto">
          <a:xfrm>
            <a:off x="2177536" y="1491218"/>
            <a:ext cx="1627956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600" dirty="0"/>
          </a:p>
          <a:p>
            <a:pPr algn="ctr">
              <a:spcBef>
                <a:spcPts val="1200"/>
              </a:spcBef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cs typeface="Arial" charset="0"/>
              </a:rPr>
              <a:t>СЭД, ЭХД, ЭА</a:t>
            </a:r>
            <a:endParaRPr lang="ru-RU" sz="1100" dirty="0"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45747" y="2934467"/>
            <a:ext cx="3459747" cy="885059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5800"/>
                </a:solidFill>
              </a:rPr>
              <a:t>1</a:t>
            </a:r>
            <a:r>
              <a:rPr lang="ru-RU" sz="2800" b="1" dirty="0" smtClean="0"/>
              <a:t> 000 000 </a:t>
            </a:r>
            <a:r>
              <a:rPr lang="ru-RU" sz="2800" b="1" dirty="0" smtClean="0"/>
              <a:t>000 Р</a:t>
            </a:r>
            <a:endParaRPr lang="ru-RU" sz="2800" b="1" dirty="0"/>
          </a:p>
          <a:p>
            <a:pPr algn="ctr">
              <a:defRPr/>
            </a:pPr>
            <a:r>
              <a:rPr lang="ru-RU" sz="1600" dirty="0" smtClean="0">
                <a:cs typeface="Arial" charset="0"/>
              </a:rPr>
              <a:t>Оборот 2014</a:t>
            </a:r>
            <a:endParaRPr lang="ru-RU" sz="1100" dirty="0">
              <a:cs typeface="Arial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6" y="1664255"/>
            <a:ext cx="1154429" cy="4658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00" y="3155129"/>
            <a:ext cx="1023224" cy="15815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3" name="Прямоугольник 32"/>
          <p:cNvSpPr/>
          <p:nvPr/>
        </p:nvSpPr>
        <p:spPr bwMode="auto">
          <a:xfrm>
            <a:off x="3990977" y="1491216"/>
            <a:ext cx="1685925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smtClean="0">
                <a:cs typeface="Arial" charset="0"/>
              </a:rPr>
              <a:t>300</a:t>
            </a:r>
            <a:endParaRPr lang="ru-RU" sz="1200" b="1" dirty="0">
              <a:cs typeface="Arial" charset="0"/>
            </a:endParaRPr>
          </a:p>
          <a:p>
            <a:pPr algn="ctr">
              <a:defRPr/>
            </a:pPr>
            <a:r>
              <a:rPr lang="en-US" sz="1400" dirty="0" smtClean="0"/>
              <a:t>ECM-</a:t>
            </a:r>
            <a:r>
              <a:rPr lang="ru-RU" sz="1400" dirty="0" smtClean="0"/>
              <a:t>специалистов</a:t>
            </a:r>
            <a:endParaRPr lang="ru-RU" sz="1100" dirty="0"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45744" y="3994408"/>
            <a:ext cx="1627956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600" dirty="0" smtClean="0">
              <a:cs typeface="Arial" charset="0"/>
            </a:endParaRPr>
          </a:p>
          <a:p>
            <a:pPr algn="ctr"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числе</a:t>
            </a:r>
            <a:r>
              <a:rPr lang="en-US" sz="1400" dirty="0" smtClean="0"/>
              <a:t> </a:t>
            </a:r>
            <a:r>
              <a:rPr lang="ru-RU" sz="1400" dirty="0" smtClean="0"/>
              <a:t>лидеров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ECM-</a:t>
            </a:r>
            <a:r>
              <a:rPr lang="ru-RU" sz="1400" dirty="0" smtClean="0"/>
              <a:t>рынка</a:t>
            </a:r>
            <a:endParaRPr lang="ru-RU" sz="1050" dirty="0"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0" y="4191116"/>
            <a:ext cx="962956" cy="32545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 bwMode="auto">
          <a:xfrm>
            <a:off x="2177536" y="3994408"/>
            <a:ext cx="1627956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 dirty="0" smtClean="0"/>
              <a:t>30</a:t>
            </a:r>
            <a:r>
              <a:rPr lang="ru-RU" sz="5400" b="1" dirty="0"/>
              <a:t>%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Ежегодный рост</a:t>
            </a:r>
            <a:endParaRPr lang="ru-RU" sz="10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663577"/>
            <a:ext cx="8769350" cy="823913"/>
          </a:xfrm>
        </p:spPr>
        <p:txBody>
          <a:bodyPr/>
          <a:lstStyle/>
          <a:p>
            <a:r>
              <a:rPr lang="ru-RU" altLang="ru-RU" sz="2000" dirty="0" smtClean="0"/>
              <a:t>ПРЕДПОСЫЛКИ </a:t>
            </a:r>
            <a:r>
              <a:rPr lang="ru-RU" altLang="ru-RU" sz="2000" b="0" dirty="0" smtClean="0"/>
              <a:t>ПРОВЕДЕНИЯ ИССЛЕДОВАНИЯ</a:t>
            </a:r>
            <a:endParaRPr lang="ru-RU" altLang="ru-RU" sz="2000" b="0" dirty="0" smtClean="0"/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7 сентября 2015 г.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  <a:r>
              <a:rPr lang="ru-RU" altLang="ru-RU" smtClean="0">
                <a:solidFill>
                  <a:srgbClr val="233356"/>
                </a:solidFill>
              </a:rPr>
              <a:t> </a:t>
            </a:r>
            <a:r>
              <a:rPr lang="en-US" altLang="ru-RU" smtClean="0">
                <a:solidFill>
                  <a:srgbClr val="233356"/>
                </a:solidFill>
              </a:rPr>
              <a:t>|  </a:t>
            </a:r>
            <a:r>
              <a:rPr lang="en-US" altLang="ru-RU" b="1" smtClean="0">
                <a:solidFill>
                  <a:srgbClr val="233356"/>
                </a:solidFill>
              </a:rPr>
              <a:t>ЛОГИКА </a:t>
            </a:r>
            <a:r>
              <a:rPr lang="ru-RU" altLang="ru-RU" b="1" smtClean="0">
                <a:solidFill>
                  <a:srgbClr val="233356"/>
                </a:solidFill>
              </a:rPr>
              <a:t>БИЗНЕСА</a:t>
            </a:r>
            <a:r>
              <a:rPr lang="en-US" altLang="ru-RU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</a:p>
        </p:txBody>
      </p:sp>
      <p:pic>
        <p:nvPicPr>
          <p:cNvPr id="40" name="Picture 2" descr="http://blogic20.ru/sites/default/files/files/ufa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05" y="4685297"/>
            <a:ext cx="703364" cy="7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ecm.blogic20.ru/files/files/rosreest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98" y="2178325"/>
            <a:ext cx="1066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http://minjust.ru/sites/default/files/logo-new_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3"/>
          <a:stretch/>
        </p:blipFill>
        <p:spPr bwMode="auto">
          <a:xfrm>
            <a:off x="4972086" y="2005202"/>
            <a:ext cx="819643" cy="7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bashinform.ru/upload/iblock/fe0/_znpritqwpee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65" y="2036225"/>
            <a:ext cx="1168080" cy="7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http://www.ktrv.ru/images-new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9" y="4811099"/>
            <a:ext cx="2484276" cy="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2" y="3349075"/>
            <a:ext cx="706553" cy="7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49" name="Picture 12" descr="&amp;Scy;&amp;ocy;&amp;vcy;&amp;iecy;&amp;tcy; &amp;pcy;&amp;ocy; &amp;mcy;&amp;ocy;&amp;dcy;&amp;iecy;&amp;rcy;&amp;ncy;&amp;icy;&amp;zcy;&amp;acy;&amp;tscy;&amp;icy;&amp;icy; &amp;ecy;&amp;kcy;&amp;ocy;&amp;ncy;&amp;ocy;&amp;mcy;&amp;icy;&amp;kcy;&amp;icy; &amp;icy; &amp;icy;&amp;ncy;&amp;ncy;&amp;ocy;&amp;vcy;&amp;acy;&amp;tscy;&amp;icy;&amp;ocy;&amp;ncy;&amp;ncy;&amp;ocy;&amp;mcy;&amp;ucy; &amp;rcy;&amp;acy;&amp;zcy;&amp;vcy;&amp;icy;&amp;tcy;&amp;icy;&amp;yucy; &amp;Rcy;&amp;ocy;&amp;scy;&amp;scy;&amp;icy;&amp;i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24" y="1992726"/>
            <a:ext cx="787251" cy="7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otlin-novator.ru/images/kotlin/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65" y="4770069"/>
            <a:ext cx="1190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k-patriot.ru/wp-content/uploads/2014/11/park-faceboo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1" y="4843312"/>
            <a:ext cx="1319114" cy="4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44" y="3523098"/>
            <a:ext cx="2159825" cy="439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4" y="3327207"/>
            <a:ext cx="1409524" cy="831746"/>
          </a:xfrm>
          <a:prstGeom prst="rect">
            <a:avLst/>
          </a:prstGeom>
        </p:spPr>
      </p:pic>
      <p:pic>
        <p:nvPicPr>
          <p:cNvPr id="4108" name="Picture 12" descr="http://www.dzintarsshop-arhangelsk.ru/upload/dzintars/gallery/big/Gerb_Juzhno-Sahalinsk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12448" r="24066" b="12822"/>
          <a:stretch/>
        </p:blipFill>
        <p:spPr bwMode="auto">
          <a:xfrm>
            <a:off x="4590154" y="3383543"/>
            <a:ext cx="630513" cy="7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 bwMode="auto">
          <a:xfrm>
            <a:off x="733425" y="3312823"/>
            <a:ext cx="1228725" cy="122872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663577"/>
            <a:ext cx="8769350" cy="823913"/>
          </a:xfrm>
        </p:spPr>
        <p:txBody>
          <a:bodyPr/>
          <a:lstStyle/>
          <a:p>
            <a:r>
              <a:rPr lang="ru-RU" altLang="ru-RU" sz="2000" dirty="0" smtClean="0"/>
              <a:t>ПАРАМЕТРЫ </a:t>
            </a:r>
            <a:r>
              <a:rPr lang="ru-RU" altLang="ru-RU" sz="2000" b="0" dirty="0" smtClean="0"/>
              <a:t>ИССЛЕДОВАНИЯ</a:t>
            </a:r>
            <a:endParaRPr lang="ru-RU" altLang="ru-RU" sz="2000" b="0" dirty="0" smtClean="0"/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 сентября 2015 г.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  <a:r>
              <a:rPr lang="ru-RU" altLang="ru-RU" smtClean="0">
                <a:solidFill>
                  <a:srgbClr val="233356"/>
                </a:solidFill>
              </a:rPr>
              <a:t> </a:t>
            </a:r>
            <a:r>
              <a:rPr lang="en-US" altLang="ru-RU" smtClean="0">
                <a:solidFill>
                  <a:srgbClr val="233356"/>
                </a:solidFill>
              </a:rPr>
              <a:t>|  </a:t>
            </a:r>
            <a:r>
              <a:rPr lang="en-US" altLang="ru-RU" b="1" smtClean="0">
                <a:solidFill>
                  <a:srgbClr val="233356"/>
                </a:solidFill>
              </a:rPr>
              <a:t>ЛОГИКА </a:t>
            </a:r>
            <a:r>
              <a:rPr lang="ru-RU" altLang="ru-RU" b="1" smtClean="0">
                <a:solidFill>
                  <a:srgbClr val="233356"/>
                </a:solidFill>
              </a:rPr>
              <a:t>БИЗНЕСА</a:t>
            </a:r>
            <a:r>
              <a:rPr lang="en-US" altLang="ru-RU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</a:p>
        </p:txBody>
      </p:sp>
      <p:sp>
        <p:nvSpPr>
          <p:cNvPr id="76" name="Овал 75"/>
          <p:cNvSpPr>
            <a:spLocks noChangeAspect="1"/>
          </p:cNvSpPr>
          <p:nvPr/>
        </p:nvSpPr>
        <p:spPr bwMode="auto">
          <a:xfrm>
            <a:off x="2348413" y="3530586"/>
            <a:ext cx="777709" cy="7777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 bwMode="auto">
          <a:xfrm>
            <a:off x="3625177" y="3561205"/>
            <a:ext cx="731962" cy="73196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 bwMode="auto">
          <a:xfrm>
            <a:off x="4781918" y="3469710"/>
            <a:ext cx="914952" cy="91495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 noChangeAspect="1"/>
          </p:cNvSpPr>
          <p:nvPr/>
        </p:nvSpPr>
        <p:spPr bwMode="auto">
          <a:xfrm>
            <a:off x="6069379" y="3538331"/>
            <a:ext cx="777709" cy="7777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1" name="Овал 80"/>
          <p:cNvSpPr>
            <a:spLocks noChangeAspect="1"/>
          </p:cNvSpPr>
          <p:nvPr/>
        </p:nvSpPr>
        <p:spPr bwMode="auto">
          <a:xfrm>
            <a:off x="7234782" y="3480214"/>
            <a:ext cx="869204" cy="869204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3" name="Inhaltsplatzhalter 2"/>
          <p:cNvSpPr txBox="1">
            <a:spLocks/>
          </p:cNvSpPr>
          <p:nvPr/>
        </p:nvSpPr>
        <p:spPr bwMode="auto">
          <a:xfrm>
            <a:off x="2176278" y="4413233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Муниципальный</a:t>
            </a:r>
            <a:br>
              <a:rPr lang="ru-RU" sz="1200" kern="0" dirty="0" smtClean="0"/>
            </a:br>
            <a:r>
              <a:rPr lang="ru-RU" sz="1200" kern="0" dirty="0" smtClean="0"/>
              <a:t>госсектор</a:t>
            </a:r>
            <a:endParaRPr lang="ru-RU" sz="1200" kern="0" dirty="0" smtClean="0"/>
          </a:p>
        </p:txBody>
      </p:sp>
      <p:sp>
        <p:nvSpPr>
          <p:cNvPr id="84" name="Inhaltsplatzhalter 2"/>
          <p:cNvSpPr txBox="1">
            <a:spLocks/>
          </p:cNvSpPr>
          <p:nvPr/>
        </p:nvSpPr>
        <p:spPr bwMode="auto">
          <a:xfrm>
            <a:off x="3414896" y="4413233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Региональный</a:t>
            </a:r>
            <a:br>
              <a:rPr lang="ru-RU" sz="1200" kern="0" dirty="0" smtClean="0"/>
            </a:br>
            <a:r>
              <a:rPr lang="ru-RU" sz="1200" kern="0" dirty="0" smtClean="0"/>
              <a:t>госсектор</a:t>
            </a:r>
            <a:endParaRPr lang="ru-RU" sz="1200" kern="0" dirty="0" smtClean="0"/>
          </a:p>
        </p:txBody>
      </p:sp>
      <p:sp>
        <p:nvSpPr>
          <p:cNvPr id="85" name="Inhaltsplatzhalter 2"/>
          <p:cNvSpPr txBox="1">
            <a:spLocks/>
          </p:cNvSpPr>
          <p:nvPr/>
        </p:nvSpPr>
        <p:spPr bwMode="auto">
          <a:xfrm>
            <a:off x="4662671" y="4413233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Федеральный</a:t>
            </a:r>
            <a:br>
              <a:rPr lang="ru-RU" sz="1200" kern="0" dirty="0" smtClean="0"/>
            </a:br>
            <a:r>
              <a:rPr lang="ru-RU" sz="1200" kern="0" dirty="0" smtClean="0"/>
              <a:t>госсектор</a:t>
            </a:r>
            <a:endParaRPr lang="ru-RU" sz="1200" kern="0" dirty="0" smtClean="0"/>
          </a:p>
        </p:txBody>
      </p:sp>
      <p:sp>
        <p:nvSpPr>
          <p:cNvPr id="110" name="Овал 109"/>
          <p:cNvSpPr>
            <a:spLocks noChangeAspect="1"/>
          </p:cNvSpPr>
          <p:nvPr/>
        </p:nvSpPr>
        <p:spPr bwMode="auto">
          <a:xfrm>
            <a:off x="2413739" y="5057552"/>
            <a:ext cx="777709" cy="7777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1" name="Овал 110"/>
          <p:cNvSpPr>
            <a:spLocks noChangeAspect="1"/>
          </p:cNvSpPr>
          <p:nvPr/>
        </p:nvSpPr>
        <p:spPr bwMode="auto">
          <a:xfrm>
            <a:off x="3625177" y="5080429"/>
            <a:ext cx="731962" cy="73196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 bwMode="auto">
          <a:xfrm>
            <a:off x="4813396" y="5018446"/>
            <a:ext cx="869204" cy="869204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3" name="Овал 112"/>
          <p:cNvSpPr>
            <a:spLocks noChangeAspect="1"/>
          </p:cNvSpPr>
          <p:nvPr/>
        </p:nvSpPr>
        <p:spPr bwMode="auto">
          <a:xfrm>
            <a:off x="6061537" y="5018446"/>
            <a:ext cx="869204" cy="869204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4" name="Овал 113"/>
          <p:cNvSpPr>
            <a:spLocks noChangeAspect="1"/>
          </p:cNvSpPr>
          <p:nvPr/>
        </p:nvSpPr>
        <p:spPr bwMode="auto">
          <a:xfrm>
            <a:off x="7310901" y="5041319"/>
            <a:ext cx="823457" cy="82345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6" name="Inhaltsplatzhalter 2"/>
          <p:cNvSpPr txBox="1">
            <a:spLocks/>
          </p:cNvSpPr>
          <p:nvPr/>
        </p:nvSpPr>
        <p:spPr bwMode="auto">
          <a:xfrm>
            <a:off x="2287876" y="5939096"/>
            <a:ext cx="1048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Строительство</a:t>
            </a:r>
            <a:endParaRPr lang="ru-RU" sz="1200" kern="0" dirty="0" smtClean="0"/>
          </a:p>
        </p:txBody>
      </p:sp>
      <p:sp>
        <p:nvSpPr>
          <p:cNvPr id="122" name="Inhaltsplatzhalter 2"/>
          <p:cNvSpPr txBox="1">
            <a:spLocks/>
          </p:cNvSpPr>
          <p:nvPr/>
        </p:nvSpPr>
        <p:spPr bwMode="auto">
          <a:xfrm>
            <a:off x="3485689" y="5939096"/>
            <a:ext cx="1048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Ритейл</a:t>
            </a:r>
            <a:endParaRPr lang="ru-RU" sz="1200" kern="0" dirty="0" smtClean="0"/>
          </a:p>
        </p:txBody>
      </p:sp>
      <p:sp>
        <p:nvSpPr>
          <p:cNvPr id="123" name="Inhaltsplatzhalter 2"/>
          <p:cNvSpPr txBox="1">
            <a:spLocks/>
          </p:cNvSpPr>
          <p:nvPr/>
        </p:nvSpPr>
        <p:spPr bwMode="auto">
          <a:xfrm>
            <a:off x="4723939" y="5939096"/>
            <a:ext cx="1048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Телеком</a:t>
            </a:r>
            <a:r>
              <a:rPr lang="en-US" sz="1200" kern="0" dirty="0" smtClean="0"/>
              <a:t>/</a:t>
            </a:r>
            <a:r>
              <a:rPr lang="ru-RU" sz="1200" kern="0" dirty="0" smtClean="0"/>
              <a:t>ИТ</a:t>
            </a:r>
            <a:endParaRPr lang="ru-RU" sz="1200" kern="0" dirty="0" smtClean="0"/>
          </a:p>
        </p:txBody>
      </p:sp>
      <p:sp>
        <p:nvSpPr>
          <p:cNvPr id="124" name="Inhaltsplatzhalter 2"/>
          <p:cNvSpPr txBox="1">
            <a:spLocks/>
          </p:cNvSpPr>
          <p:nvPr/>
        </p:nvSpPr>
        <p:spPr bwMode="auto">
          <a:xfrm>
            <a:off x="5972081" y="5939096"/>
            <a:ext cx="1048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Образование</a:t>
            </a:r>
            <a:endParaRPr lang="ru-RU" sz="1200" kern="0" dirty="0" smtClean="0"/>
          </a:p>
        </p:txBody>
      </p:sp>
      <p:sp>
        <p:nvSpPr>
          <p:cNvPr id="125" name="Inhaltsplatzhalter 2"/>
          <p:cNvSpPr txBox="1">
            <a:spLocks/>
          </p:cNvSpPr>
          <p:nvPr/>
        </p:nvSpPr>
        <p:spPr bwMode="auto">
          <a:xfrm>
            <a:off x="5885566" y="4413233"/>
            <a:ext cx="1152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ТЭК</a:t>
            </a:r>
            <a:endParaRPr lang="ru-RU" sz="1200" kern="0" dirty="0" smtClean="0"/>
          </a:p>
        </p:txBody>
      </p:sp>
      <p:sp>
        <p:nvSpPr>
          <p:cNvPr id="126" name="Inhaltsplatzhalter 2"/>
          <p:cNvSpPr txBox="1">
            <a:spLocks/>
          </p:cNvSpPr>
          <p:nvPr/>
        </p:nvSpPr>
        <p:spPr bwMode="auto">
          <a:xfrm>
            <a:off x="7089527" y="4413233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Финансовый</a:t>
            </a:r>
            <a:br>
              <a:rPr lang="ru-RU" sz="1200" kern="0" dirty="0" smtClean="0"/>
            </a:br>
            <a:r>
              <a:rPr lang="ru-RU" sz="1200" kern="0" dirty="0" smtClean="0"/>
              <a:t>сектор</a:t>
            </a:r>
            <a:endParaRPr lang="ru-RU" sz="1200" kern="0" dirty="0" smtClean="0"/>
          </a:p>
        </p:txBody>
      </p:sp>
      <p:sp>
        <p:nvSpPr>
          <p:cNvPr id="127" name="Inhaltsplatzhalter 2"/>
          <p:cNvSpPr txBox="1">
            <a:spLocks/>
          </p:cNvSpPr>
          <p:nvPr/>
        </p:nvSpPr>
        <p:spPr bwMode="auto">
          <a:xfrm>
            <a:off x="7129118" y="5939096"/>
            <a:ext cx="11870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Другие отрасли</a:t>
            </a:r>
            <a:endParaRPr lang="ru-RU" sz="1200" kern="0" dirty="0" smtClean="0"/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>
            <a:off x="1031513" y="4966056"/>
            <a:ext cx="960700" cy="9607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0" name="Inhaltsplatzhalter 2"/>
          <p:cNvSpPr txBox="1">
            <a:spLocks/>
          </p:cNvSpPr>
          <p:nvPr/>
        </p:nvSpPr>
        <p:spPr bwMode="auto">
          <a:xfrm>
            <a:off x="980615" y="5932457"/>
            <a:ext cx="1048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Производство</a:t>
            </a:r>
            <a:endParaRPr lang="ru-RU" sz="1200" kern="0" dirty="0" smtClean="0"/>
          </a:p>
        </p:txBody>
      </p:sp>
      <p:sp>
        <p:nvSpPr>
          <p:cNvPr id="131" name="Inhaltsplatzhalter 2"/>
          <p:cNvSpPr txBox="1">
            <a:spLocks/>
          </p:cNvSpPr>
          <p:nvPr/>
        </p:nvSpPr>
        <p:spPr bwMode="auto">
          <a:xfrm>
            <a:off x="730813" y="3737306"/>
            <a:ext cx="1228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</a:rPr>
              <a:t>n=</a:t>
            </a:r>
            <a:r>
              <a:rPr lang="ru-RU" sz="2400" b="1" kern="0" dirty="0" smtClean="0">
                <a:solidFill>
                  <a:schemeClr val="bg1"/>
                </a:solidFill>
              </a:rPr>
              <a:t>102</a:t>
            </a:r>
            <a:endParaRPr lang="ru-RU" sz="2800" b="1" kern="0" dirty="0" smtClean="0">
              <a:solidFill>
                <a:schemeClr val="bg1"/>
              </a:solidFill>
            </a:endParaRPr>
          </a:p>
        </p:txBody>
      </p:sp>
      <p:sp>
        <p:nvSpPr>
          <p:cNvPr id="132" name="Овал 131"/>
          <p:cNvSpPr/>
          <p:nvPr/>
        </p:nvSpPr>
        <p:spPr bwMode="auto">
          <a:xfrm>
            <a:off x="1054387" y="1574235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3" name="Inhaltsplatzhalter 2"/>
          <p:cNvSpPr txBox="1">
            <a:spLocks/>
          </p:cNvSpPr>
          <p:nvPr/>
        </p:nvSpPr>
        <p:spPr bwMode="auto">
          <a:xfrm>
            <a:off x="935600" y="2517758"/>
            <a:ext cx="1152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Онлайн-опрос</a:t>
            </a:r>
            <a:br>
              <a:rPr lang="ru-RU" sz="1200" kern="0" dirty="0" smtClean="0"/>
            </a:br>
            <a:r>
              <a:rPr lang="ru-RU" sz="1200" kern="0" dirty="0" smtClean="0"/>
              <a:t>конечных</a:t>
            </a:r>
            <a:br>
              <a:rPr lang="ru-RU" sz="1200" kern="0" dirty="0" smtClean="0"/>
            </a:br>
            <a:r>
              <a:rPr lang="ru-RU" sz="1200" kern="0" dirty="0" smtClean="0"/>
              <a:t>пользователей</a:t>
            </a:r>
            <a:endParaRPr lang="ru-RU" sz="12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98" y="1730355"/>
            <a:ext cx="404351" cy="6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Овал 133"/>
          <p:cNvSpPr/>
          <p:nvPr/>
        </p:nvSpPr>
        <p:spPr bwMode="auto">
          <a:xfrm>
            <a:off x="3126122" y="1574235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5" name="Inhaltsplatzhalter 2"/>
          <p:cNvSpPr txBox="1">
            <a:spLocks/>
          </p:cNvSpPr>
          <p:nvPr/>
        </p:nvSpPr>
        <p:spPr bwMode="auto">
          <a:xfrm>
            <a:off x="2335547" y="2517758"/>
            <a:ext cx="2495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Участники</a:t>
            </a:r>
            <a:br>
              <a:rPr lang="ru-RU" sz="1200" kern="0" dirty="0" smtClean="0"/>
            </a:br>
            <a:r>
              <a:rPr lang="en-US" sz="1200" kern="0" dirty="0" smtClean="0"/>
              <a:t>ECM-</a:t>
            </a:r>
            <a:r>
              <a:rPr lang="ru-RU" sz="1200" kern="0" dirty="0" smtClean="0"/>
              <a:t>сообщества</a:t>
            </a:r>
            <a:br>
              <a:rPr lang="ru-RU" sz="1200" kern="0" dirty="0" smtClean="0"/>
            </a:br>
            <a:r>
              <a:rPr lang="ru-RU" sz="1200" kern="0" dirty="0" smtClean="0"/>
              <a:t>«Логика бизнеса»</a:t>
            </a:r>
            <a:endParaRPr lang="ru-RU" sz="1200" kern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40" y="1796525"/>
            <a:ext cx="595313" cy="47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Овал 136"/>
          <p:cNvSpPr/>
          <p:nvPr/>
        </p:nvSpPr>
        <p:spPr bwMode="auto">
          <a:xfrm>
            <a:off x="7203466" y="1574235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8" name="Inhaltsplatzhalter 2"/>
          <p:cNvSpPr txBox="1">
            <a:spLocks/>
          </p:cNvSpPr>
          <p:nvPr/>
        </p:nvSpPr>
        <p:spPr bwMode="auto">
          <a:xfrm>
            <a:off x="7020199" y="2517758"/>
            <a:ext cx="12814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Август 2015</a:t>
            </a:r>
            <a:endParaRPr lang="ru-RU" sz="1200" kern="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66" y="1763827"/>
            <a:ext cx="524152" cy="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Овал 139"/>
          <p:cNvSpPr/>
          <p:nvPr/>
        </p:nvSpPr>
        <p:spPr bwMode="auto">
          <a:xfrm>
            <a:off x="5239394" y="1574235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41" name="Inhaltsplatzhalter 2"/>
          <p:cNvSpPr txBox="1">
            <a:spLocks/>
          </p:cNvSpPr>
          <p:nvPr/>
        </p:nvSpPr>
        <p:spPr bwMode="auto">
          <a:xfrm>
            <a:off x="5056127" y="2517758"/>
            <a:ext cx="128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en-US" sz="1200" kern="0" dirty="0" smtClean="0"/>
              <a:t>3</a:t>
            </a:r>
            <a:r>
              <a:rPr lang="ru-RU" sz="1200" kern="0" dirty="0" smtClean="0"/>
              <a:t> вопроса</a:t>
            </a:r>
            <a:br>
              <a:rPr lang="ru-RU" sz="1200" kern="0" dirty="0" smtClean="0"/>
            </a:br>
            <a:r>
              <a:rPr lang="ru-RU" sz="1200" kern="0" dirty="0" smtClean="0"/>
              <a:t>об СПО для </a:t>
            </a:r>
            <a:r>
              <a:rPr lang="en-US" sz="1200" kern="0" dirty="0" smtClean="0"/>
              <a:t>ECM</a:t>
            </a:r>
            <a:endParaRPr lang="ru-RU" sz="1200" kern="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03" y="1834387"/>
            <a:ext cx="509128" cy="42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1047198" y="5323299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13,7%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2287876" y="3798861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7,8%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2" name="Inhaltsplatzhalter 2"/>
          <p:cNvSpPr txBox="1">
            <a:spLocks/>
          </p:cNvSpPr>
          <p:nvPr/>
        </p:nvSpPr>
        <p:spPr bwMode="auto">
          <a:xfrm>
            <a:off x="3526494" y="3798861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6,9%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4" name="Inhaltsplatzhalter 2"/>
          <p:cNvSpPr txBox="1">
            <a:spLocks/>
          </p:cNvSpPr>
          <p:nvPr/>
        </p:nvSpPr>
        <p:spPr bwMode="auto">
          <a:xfrm>
            <a:off x="4774726" y="3798861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10,8%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6" name="Inhaltsplatzhalter 2"/>
          <p:cNvSpPr txBox="1">
            <a:spLocks/>
          </p:cNvSpPr>
          <p:nvPr/>
        </p:nvSpPr>
        <p:spPr bwMode="auto">
          <a:xfrm>
            <a:off x="5997164" y="3798861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7,8%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7" name="Inhaltsplatzhalter 2"/>
          <p:cNvSpPr txBox="1">
            <a:spLocks/>
          </p:cNvSpPr>
          <p:nvPr/>
        </p:nvSpPr>
        <p:spPr bwMode="auto">
          <a:xfrm>
            <a:off x="7208314" y="3798861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9,8%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8" name="Inhaltsplatzhalter 2"/>
          <p:cNvSpPr txBox="1">
            <a:spLocks/>
          </p:cNvSpPr>
          <p:nvPr/>
        </p:nvSpPr>
        <p:spPr bwMode="auto">
          <a:xfrm>
            <a:off x="2337930" y="5329938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7,8%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49" name="Inhaltsplatzhalter 2"/>
          <p:cNvSpPr txBox="1">
            <a:spLocks/>
          </p:cNvSpPr>
          <p:nvPr/>
        </p:nvSpPr>
        <p:spPr bwMode="auto">
          <a:xfrm>
            <a:off x="3526493" y="5329938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6,9%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4774726" y="5329938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9,8%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51" name="Inhaltsplatzhalter 2"/>
          <p:cNvSpPr txBox="1">
            <a:spLocks/>
          </p:cNvSpPr>
          <p:nvPr/>
        </p:nvSpPr>
        <p:spPr bwMode="auto">
          <a:xfrm>
            <a:off x="6035069" y="5329938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9,8%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7261560" y="5329938"/>
            <a:ext cx="922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600" b="1" kern="0" dirty="0" smtClean="0">
                <a:solidFill>
                  <a:schemeClr val="bg1"/>
                </a:solidFill>
              </a:rPr>
              <a:t>8,8%</a:t>
            </a:r>
            <a:endParaRPr lang="ru-RU" sz="1600" b="1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 bwMode="auto">
          <a:xfrm>
            <a:off x="4828807" y="2262346"/>
            <a:ext cx="1447800" cy="144780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 bwMode="auto">
          <a:xfrm>
            <a:off x="609982" y="2262346"/>
            <a:ext cx="1447800" cy="14478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663577"/>
            <a:ext cx="8769350" cy="823913"/>
          </a:xfrm>
        </p:spPr>
        <p:txBody>
          <a:bodyPr/>
          <a:lstStyle/>
          <a:p>
            <a:r>
              <a:rPr lang="ru-RU" altLang="ru-RU" sz="2000" dirty="0" smtClean="0"/>
              <a:t>РОССИЙСКИЙ РЫНОК </a:t>
            </a:r>
            <a:r>
              <a:rPr lang="ru-RU" altLang="ru-RU" sz="2000" dirty="0" smtClean="0">
                <a:solidFill>
                  <a:srgbClr val="0070C0"/>
                </a:solidFill>
              </a:rPr>
              <a:t>СПО-РЕШЕНИЙ ДЛЯ </a:t>
            </a:r>
            <a:r>
              <a:rPr lang="en-US" altLang="ru-RU" sz="2000" dirty="0" smtClean="0">
                <a:solidFill>
                  <a:srgbClr val="0070C0"/>
                </a:solidFill>
              </a:rPr>
              <a:t>ECM </a:t>
            </a:r>
            <a:r>
              <a:rPr lang="en-US" altLang="ru-RU" sz="2000" dirty="0" smtClean="0"/>
              <a:t>2015</a:t>
            </a:r>
            <a:endParaRPr lang="ru-RU" altLang="ru-RU" sz="2000" dirty="0" smtClean="0"/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 сентября 2015 г.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  <a:r>
              <a:rPr lang="ru-RU" altLang="ru-RU" smtClean="0">
                <a:solidFill>
                  <a:srgbClr val="233356"/>
                </a:solidFill>
              </a:rPr>
              <a:t> </a:t>
            </a:r>
            <a:r>
              <a:rPr lang="en-US" altLang="ru-RU" smtClean="0">
                <a:solidFill>
                  <a:srgbClr val="233356"/>
                </a:solidFill>
              </a:rPr>
              <a:t>|  </a:t>
            </a:r>
            <a:r>
              <a:rPr lang="en-US" altLang="ru-RU" b="1" smtClean="0">
                <a:solidFill>
                  <a:srgbClr val="233356"/>
                </a:solidFill>
              </a:rPr>
              <a:t>ЛОГИКА </a:t>
            </a:r>
            <a:r>
              <a:rPr lang="ru-RU" altLang="ru-RU" b="1" smtClean="0">
                <a:solidFill>
                  <a:srgbClr val="233356"/>
                </a:solidFill>
              </a:rPr>
              <a:t>БИЗНЕСА</a:t>
            </a:r>
            <a:r>
              <a:rPr lang="en-US" altLang="ru-RU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5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870066" y="4613541"/>
            <a:ext cx="1440000" cy="95251"/>
          </a:xfrm>
          <a:prstGeom prst="rect">
            <a:avLst/>
          </a:prstGeom>
          <a:solidFill>
            <a:srgbClr val="00A4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70066" y="5009009"/>
            <a:ext cx="1296000" cy="9525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870066" y="4224031"/>
            <a:ext cx="2484000" cy="9525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870065" y="5104260"/>
            <a:ext cx="2033985" cy="184666"/>
          </a:xfrm>
        </p:spPr>
        <p:txBody>
          <a:bodyPr wrap="square" lIns="0" tIns="0" rIns="0" bIns="0" anchor="ctr">
            <a:spAutoFit/>
          </a:bodyPr>
          <a:lstStyle>
            <a:lvl2pPr marL="447675" indent="-227013">
              <a:defRPr/>
            </a:lvl2pPr>
            <a:lvl3pPr marL="893763" indent="-228600">
              <a:defRPr/>
            </a:lvl3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200" dirty="0" smtClean="0"/>
              <a:t>Гибкость в адаптации — 38%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609982" y="2571382"/>
            <a:ext cx="1447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Нет</a:t>
            </a:r>
            <a:br>
              <a:rPr lang="ru-RU" sz="2000" b="1" kern="0" dirty="0" smtClean="0">
                <a:solidFill>
                  <a:schemeClr val="bg1"/>
                </a:solidFill>
              </a:rPr>
            </a:br>
            <a:r>
              <a:rPr lang="ru-RU" sz="3200" b="1" kern="0" dirty="0" smtClean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4828807" y="2571382"/>
            <a:ext cx="1447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Да</a:t>
            </a:r>
            <a:br>
              <a:rPr lang="ru-RU" sz="2000" b="1" kern="0" dirty="0" smtClean="0">
                <a:solidFill>
                  <a:schemeClr val="bg1"/>
                </a:solidFill>
              </a:rPr>
            </a:br>
            <a:r>
              <a:rPr lang="ru-RU" sz="3200" b="1" kern="0" dirty="0" smtClean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870066" y="4319282"/>
            <a:ext cx="20069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Экономия средств </a:t>
            </a:r>
            <a:r>
              <a:rPr lang="ru-RU" sz="1200" dirty="0"/>
              <a:t>— </a:t>
            </a:r>
            <a:r>
              <a:rPr lang="ru-RU" sz="1200" kern="0" dirty="0" smtClean="0"/>
              <a:t>69%</a:t>
            </a:r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4870066" y="4708792"/>
            <a:ext cx="28451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Снижение политических рисков </a:t>
            </a:r>
            <a:r>
              <a:rPr lang="ru-RU" sz="1200" dirty="0" smtClean="0"/>
              <a:t>— 40%</a:t>
            </a:r>
            <a:endParaRPr lang="ru-RU" sz="1200" kern="0" dirty="0" smtClean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67882" y="4207959"/>
            <a:ext cx="2340000" cy="952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67882" y="4636583"/>
            <a:ext cx="1332000" cy="9525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67883" y="5026094"/>
            <a:ext cx="1260000" cy="952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67882" y="5421561"/>
            <a:ext cx="720000" cy="952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1" name="Inhaltsplatzhalter 2"/>
          <p:cNvSpPr txBox="1">
            <a:spLocks/>
          </p:cNvSpPr>
          <p:nvPr/>
        </p:nvSpPr>
        <p:spPr bwMode="auto">
          <a:xfrm>
            <a:off x="667883" y="4303210"/>
            <a:ext cx="30436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Нет готовых решений </a:t>
            </a:r>
            <a:r>
              <a:rPr lang="ru-RU" sz="1200" dirty="0" smtClean="0"/>
              <a:t>— </a:t>
            </a:r>
            <a:r>
              <a:rPr lang="ru-RU" sz="1200" kern="0" dirty="0" smtClean="0"/>
              <a:t>65%</a:t>
            </a:r>
          </a:p>
        </p:txBody>
      </p:sp>
      <p:sp>
        <p:nvSpPr>
          <p:cNvPr id="32" name="Inhaltsplatzhalter 2"/>
          <p:cNvSpPr txBox="1">
            <a:spLocks/>
          </p:cNvSpPr>
          <p:nvPr/>
        </p:nvSpPr>
        <p:spPr bwMode="auto">
          <a:xfrm>
            <a:off x="665346" y="4731835"/>
            <a:ext cx="23425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Нет успешных проектов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37%</a:t>
            </a:r>
          </a:p>
        </p:txBody>
      </p:sp>
      <p:sp>
        <p:nvSpPr>
          <p:cNvPr id="34" name="Inhaltsplatzhalter 2"/>
          <p:cNvSpPr txBox="1">
            <a:spLocks/>
          </p:cNvSpPr>
          <p:nvPr/>
        </p:nvSpPr>
        <p:spPr bwMode="auto">
          <a:xfrm>
            <a:off x="665346" y="5121345"/>
            <a:ext cx="28874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/>
              <a:t>Желание сохранить </a:t>
            </a:r>
            <a:r>
              <a:rPr lang="ru-RU" sz="1200" kern="0" dirty="0" smtClean="0"/>
              <a:t>инвестиции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35%</a:t>
            </a:r>
          </a:p>
        </p:txBody>
      </p:sp>
      <p:sp>
        <p:nvSpPr>
          <p:cNvPr id="35" name="Inhaltsplatzhalter 2"/>
          <p:cNvSpPr txBox="1">
            <a:spLocks/>
          </p:cNvSpPr>
          <p:nvPr/>
        </p:nvSpPr>
        <p:spPr bwMode="auto">
          <a:xfrm>
            <a:off x="665346" y="5516813"/>
            <a:ext cx="30461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/>
              <a:t>Ограничения по </a:t>
            </a:r>
            <a:r>
              <a:rPr lang="ru-RU" sz="1200" kern="0" dirty="0" smtClean="0"/>
              <a:t>масштабируемости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20%</a:t>
            </a:r>
          </a:p>
        </p:txBody>
      </p:sp>
      <p:sp>
        <p:nvSpPr>
          <p:cNvPr id="36" name="Inhaltsplatzhalter 2"/>
          <p:cNvSpPr txBox="1">
            <a:spLocks/>
          </p:cNvSpPr>
          <p:nvPr/>
        </p:nvSpPr>
        <p:spPr bwMode="auto">
          <a:xfrm>
            <a:off x="2133089" y="3161579"/>
            <a:ext cx="1185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Уходим</a:t>
            </a:r>
            <a:br>
              <a:rPr lang="ru-RU" sz="1200" kern="0" dirty="0" smtClean="0"/>
            </a:br>
            <a:r>
              <a:rPr lang="ru-RU" sz="1200" kern="0" dirty="0" smtClean="0"/>
              <a:t>от </a:t>
            </a:r>
            <a:r>
              <a:rPr lang="ru-RU" sz="1200" kern="0" dirty="0" smtClean="0"/>
              <a:t>СПО! </a:t>
            </a:r>
            <a:r>
              <a:rPr lang="ru-RU" sz="1200" b="1" kern="0" dirty="0" smtClean="0"/>
              <a:t>1</a:t>
            </a:r>
            <a:r>
              <a:rPr lang="ru-RU" sz="1200" b="1" kern="0" dirty="0" smtClean="0"/>
              <a:t>%</a:t>
            </a:r>
            <a:endParaRPr lang="ru-RU" sz="1050" b="1" kern="0" dirty="0" smtClean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896066" y="1948929"/>
            <a:ext cx="547200" cy="95251"/>
          </a:xfrm>
          <a:prstGeom prst="rect">
            <a:avLst/>
          </a:prstGeom>
          <a:solidFill>
            <a:srgbClr val="00A4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443266" y="2344397"/>
            <a:ext cx="1504800" cy="9525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870066" y="1559419"/>
            <a:ext cx="1026000" cy="9525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0" name="Inhaltsplatzhalter 2"/>
          <p:cNvSpPr txBox="1">
            <a:spLocks/>
          </p:cNvSpPr>
          <p:nvPr/>
        </p:nvSpPr>
        <p:spPr bwMode="auto">
          <a:xfrm>
            <a:off x="6443265" y="2439648"/>
            <a:ext cx="20339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None/>
              <a:defRPr/>
            </a:pPr>
            <a:r>
              <a:rPr lang="ru-RU" sz="1200" kern="0" dirty="0" smtClean="0"/>
              <a:t>Через несколько лет — 22%</a:t>
            </a:r>
          </a:p>
        </p:txBody>
      </p:sp>
      <p:sp>
        <p:nvSpPr>
          <p:cNvPr id="41" name="Inhaltsplatzhalter 2"/>
          <p:cNvSpPr txBox="1">
            <a:spLocks/>
          </p:cNvSpPr>
          <p:nvPr/>
        </p:nvSpPr>
        <p:spPr bwMode="auto">
          <a:xfrm>
            <a:off x="4870066" y="1654670"/>
            <a:ext cx="1721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Уже используем </a:t>
            </a:r>
            <a:r>
              <a:rPr lang="ru-RU" sz="1200" dirty="0"/>
              <a:t>— </a:t>
            </a:r>
            <a:r>
              <a:rPr lang="ru-RU" sz="1200" kern="0" dirty="0" smtClean="0"/>
              <a:t>15%</a:t>
            </a:r>
          </a:p>
        </p:txBody>
      </p:sp>
      <p:sp>
        <p:nvSpPr>
          <p:cNvPr id="42" name="Inhaltsplatzhalter 2"/>
          <p:cNvSpPr txBox="1">
            <a:spLocks/>
          </p:cNvSpPr>
          <p:nvPr/>
        </p:nvSpPr>
        <p:spPr bwMode="auto">
          <a:xfrm>
            <a:off x="5896066" y="2044180"/>
            <a:ext cx="16286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Через год </a:t>
            </a:r>
            <a:r>
              <a:rPr lang="ru-RU" sz="1200" dirty="0" smtClean="0"/>
              <a:t>— 8%</a:t>
            </a:r>
            <a:endParaRPr lang="ru-RU" sz="1200" kern="0" dirty="0" smtClean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67882" y="5817028"/>
            <a:ext cx="756000" cy="952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4" name="Inhaltsplatzhalter 2"/>
          <p:cNvSpPr txBox="1">
            <a:spLocks/>
          </p:cNvSpPr>
          <p:nvPr/>
        </p:nvSpPr>
        <p:spPr bwMode="auto">
          <a:xfrm>
            <a:off x="665346" y="5912280"/>
            <a:ext cx="30805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Другое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21%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4870066" y="5421561"/>
            <a:ext cx="1296000" cy="9525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4867530" y="5516813"/>
            <a:ext cx="36097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Открытые коды, независимость от вендора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36%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4872602" y="5817028"/>
            <a:ext cx="864000" cy="952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4870066" y="5912280"/>
            <a:ext cx="30805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Повышение безопасности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24%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872602" y="6217078"/>
            <a:ext cx="1080000" cy="952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4870066" y="6312330"/>
            <a:ext cx="30805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Другое</a:t>
            </a:r>
            <a:r>
              <a:rPr lang="en-US" sz="1200" kern="0" dirty="0" smtClean="0"/>
              <a:t> </a:t>
            </a:r>
            <a:r>
              <a:rPr lang="ru-RU" sz="1200" dirty="0" smtClean="0"/>
              <a:t>— </a:t>
            </a:r>
            <a:r>
              <a:rPr lang="ru-RU" sz="1200" kern="0" dirty="0" smtClean="0"/>
              <a:t>30%</a:t>
            </a:r>
          </a:p>
        </p:txBody>
      </p:sp>
      <p:sp>
        <p:nvSpPr>
          <p:cNvPr id="55" name="Inhaltsplatzhalter 2"/>
          <p:cNvSpPr txBox="1">
            <a:spLocks/>
          </p:cNvSpPr>
          <p:nvPr/>
        </p:nvSpPr>
        <p:spPr bwMode="auto">
          <a:xfrm>
            <a:off x="667882" y="3918488"/>
            <a:ext cx="30436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266700" lvl="1" indent="-26670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400" b="1" kern="0" dirty="0" smtClean="0"/>
              <a:t>2.	ЧТО ОГРАНИЧИВАЕТ?</a:t>
            </a:r>
            <a:endParaRPr lang="ru-RU" sz="1200" kern="0" dirty="0" smtClean="0"/>
          </a:p>
        </p:txBody>
      </p:sp>
      <p:sp>
        <p:nvSpPr>
          <p:cNvPr id="56" name="Inhaltsplatzhalter 2"/>
          <p:cNvSpPr txBox="1">
            <a:spLocks/>
          </p:cNvSpPr>
          <p:nvPr/>
        </p:nvSpPr>
        <p:spPr bwMode="auto">
          <a:xfrm>
            <a:off x="4867530" y="3918488"/>
            <a:ext cx="40478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266700" lvl="1" indent="-26670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400" b="1" kern="0" dirty="0" smtClean="0"/>
              <a:t>3.	КАКИЕ ПРЕИМУЩЕСТВА СПО АКТУАЛЬНЫ?</a:t>
            </a:r>
            <a:endParaRPr lang="ru-RU" sz="12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6807" y="14853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670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400" b="1" kern="0" dirty="0"/>
              <a:t>1.	ПЛАНИРУЕТЕ ЛИ ВЫ ПЕРЕХОД</a:t>
            </a:r>
            <a:br>
              <a:rPr lang="ru-RU" sz="1400" b="1" kern="0" dirty="0"/>
            </a:br>
            <a:r>
              <a:rPr lang="ru-RU" sz="1400" b="1" kern="0" dirty="0"/>
              <a:t>НА СПО-РЕШЕНИЯ ДЛЯ ECM?</a:t>
            </a:r>
          </a:p>
        </p:txBody>
      </p:sp>
      <p:sp>
        <p:nvSpPr>
          <p:cNvPr id="47" name="Овал 46"/>
          <p:cNvSpPr/>
          <p:nvPr/>
        </p:nvSpPr>
        <p:spPr bwMode="auto">
          <a:xfrm>
            <a:off x="2635732" y="2835447"/>
            <a:ext cx="180000" cy="1800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8" name="Inhaltsplatzhalter 2"/>
          <p:cNvSpPr txBox="1">
            <a:spLocks/>
          </p:cNvSpPr>
          <p:nvPr/>
        </p:nvSpPr>
        <p:spPr bwMode="auto">
          <a:xfrm>
            <a:off x="313957" y="6414188"/>
            <a:ext cx="2228850" cy="2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9525" lvl="1" indent="0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Август 2015, </a:t>
            </a:r>
            <a:r>
              <a:rPr lang="en-US" sz="1200" kern="0" dirty="0" smtClean="0"/>
              <a:t>n=102</a:t>
            </a:r>
            <a:endParaRPr lang="ru-RU" sz="1200" kern="0" dirty="0" smtClean="0"/>
          </a:p>
        </p:txBody>
      </p:sp>
      <p:sp>
        <p:nvSpPr>
          <p:cNvPr id="46" name="Овал 45"/>
          <p:cNvSpPr/>
          <p:nvPr/>
        </p:nvSpPr>
        <p:spPr bwMode="auto">
          <a:xfrm>
            <a:off x="3515414" y="2626246"/>
            <a:ext cx="720000" cy="720000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524939" y="2786452"/>
            <a:ext cx="720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100" kern="0" dirty="0" smtClean="0"/>
              <a:t>Думаем</a:t>
            </a:r>
            <a:r>
              <a:rPr lang="ru-RU" sz="1200" kern="0" dirty="0" smtClean="0"/>
              <a:t/>
            </a:r>
            <a:br>
              <a:rPr lang="ru-RU" sz="1200" kern="0" dirty="0" smtClean="0"/>
            </a:br>
            <a:r>
              <a:rPr lang="ru-RU" kern="0" dirty="0" smtClean="0"/>
              <a:t>9%</a:t>
            </a:r>
            <a:endParaRPr lang="ru-RU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471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000" y="895350"/>
            <a:ext cx="8769267" cy="823912"/>
          </a:xfrm>
        </p:spPr>
        <p:txBody>
          <a:bodyPr/>
          <a:lstStyle/>
          <a:p>
            <a:r>
              <a:rPr lang="ru-RU" dirty="0" smtClean="0"/>
              <a:t>«ЛОГИКА СЭД» НА ПЛАТФОРМЕ ALFRESCO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437" y="2042855"/>
            <a:ext cx="1871373" cy="495108"/>
          </a:xfrm>
          <a:prstGeom prst="rect">
            <a:avLst/>
          </a:prstGeom>
          <a:solidFill>
            <a:srgbClr val="66CCFF"/>
          </a:solidFill>
        </p:spPr>
        <p:txBody>
          <a:bodyPr wrap="none" lIns="144000" tIns="108000" rIns="144000" bIns="10800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«Логика СЭД»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37437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Входящие</a:t>
            </a:r>
            <a:br>
              <a:rPr lang="ru-RU" sz="1600" dirty="0" smtClean="0"/>
            </a:br>
            <a:r>
              <a:rPr lang="ru-RU" sz="1600" dirty="0" smtClean="0"/>
              <a:t>и исходящие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6" y="895350"/>
            <a:ext cx="1333986" cy="581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2594837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Внутренние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42712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Нормативные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700112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Области</a:t>
            </a:r>
            <a:br>
              <a:rPr lang="ru-RU" sz="1600" dirty="0" smtClean="0"/>
            </a:br>
            <a:r>
              <a:rPr lang="ru-RU" sz="1600" dirty="0" smtClean="0"/>
              <a:t>совместной</a:t>
            </a:r>
            <a:br>
              <a:rPr lang="ru-RU" sz="1600" dirty="0" smtClean="0"/>
            </a:br>
            <a:r>
              <a:rPr lang="ru-RU" sz="1600" dirty="0" smtClean="0"/>
              <a:t>работы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7437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Выдача</a:t>
            </a:r>
            <a:br>
              <a:rPr lang="ru-RU" sz="1600" dirty="0" smtClean="0"/>
            </a:br>
            <a:r>
              <a:rPr lang="ru-RU" sz="1600" dirty="0" smtClean="0"/>
              <a:t>и контроль</a:t>
            </a:r>
            <a:br>
              <a:rPr lang="ru-RU" sz="1600" dirty="0" smtClean="0"/>
            </a:br>
            <a:r>
              <a:rPr lang="ru-RU" sz="1600" dirty="0" smtClean="0"/>
              <a:t>поручений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94837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Договорные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42712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ОРД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00112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Репозиторий</a:t>
            </a:r>
            <a:br>
              <a:rPr lang="ru-RU" sz="1600" dirty="0" smtClean="0"/>
            </a:br>
            <a:r>
              <a:rPr lang="ru-RU" sz="1600" dirty="0" smtClean="0"/>
              <a:t>документов</a:t>
            </a:r>
            <a:endParaRPr lang="ru-RU" sz="1600" dirty="0"/>
          </a:p>
        </p:txBody>
      </p:sp>
      <p:pic>
        <p:nvPicPr>
          <p:cNvPr id="19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5"/>
          <a:stretch/>
        </p:blipFill>
        <p:spPr bwMode="auto">
          <a:xfrm>
            <a:off x="8233769" y="2661834"/>
            <a:ext cx="40843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5"/>
          <a:stretch/>
        </p:blipFill>
        <p:spPr bwMode="auto">
          <a:xfrm>
            <a:off x="8233769" y="3765940"/>
            <a:ext cx="40843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526502" y="4894605"/>
            <a:ext cx="8034787" cy="16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</a:pPr>
            <a:r>
              <a:rPr lang="ru-RU" sz="1600" b="1" kern="0" dirty="0"/>
              <a:t>«Логика </a:t>
            </a:r>
            <a:r>
              <a:rPr lang="ru-RU" sz="1600" b="1" kern="0" dirty="0" smtClean="0"/>
              <a:t>СЭД»:</a:t>
            </a:r>
            <a:endParaRPr lang="ru-RU" sz="1600" b="1" kern="0" dirty="0"/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15 лет опыта на рынке СЭД 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Построена на передовой ECM-платформе Alfresco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Легко добавляется новый функционал </a:t>
            </a:r>
          </a:p>
        </p:txBody>
      </p:sp>
    </p:spTree>
    <p:extLst>
      <p:ext uri="{BB962C8B-B14F-4D97-AF65-F5344CB8AC3E}">
        <p14:creationId xmlns:p14="http://schemas.microsoft.com/office/powerpoint/2010/main" val="4449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40" y="4054588"/>
            <a:ext cx="716735" cy="716735"/>
          </a:xfrm>
          <a:prstGeom prst="rect">
            <a:avLst/>
          </a:prstGeom>
        </p:spPr>
      </p:pic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862304"/>
            <a:ext cx="8769350" cy="823913"/>
          </a:xfrm>
        </p:spPr>
        <p:txBody>
          <a:bodyPr/>
          <a:lstStyle/>
          <a:p>
            <a:r>
              <a:rPr lang="ru-RU" altLang="ru-RU" sz="2000" b="0" dirty="0" smtClean="0"/>
              <a:t>НОВАЯ ВЕРСИЯ </a:t>
            </a:r>
            <a:r>
              <a:rPr lang="ru-RU" altLang="ru-RU" sz="2000" dirty="0" smtClean="0"/>
              <a:t>«ЛОГИКА СЭД 1.2»</a:t>
            </a:r>
            <a:br>
              <a:rPr lang="ru-RU" altLang="ru-RU" sz="2000" dirty="0" smtClean="0"/>
            </a:br>
            <a:r>
              <a:rPr lang="ru-RU" altLang="ru-RU" sz="2000" b="0" dirty="0" smtClean="0"/>
              <a:t>НА ПЛАТФОРМЕ </a:t>
            </a:r>
            <a:r>
              <a:rPr lang="en-US" altLang="ru-RU" sz="2000" b="0" dirty="0" smtClean="0"/>
              <a:t>ALFRESCO</a:t>
            </a:r>
            <a:endParaRPr lang="ru-RU" altLang="ru-RU" sz="2000" b="0" dirty="0" smtClean="0"/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7 сентября 2015 г.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  <a:r>
              <a:rPr lang="ru-RU" altLang="ru-RU" smtClean="0">
                <a:solidFill>
                  <a:srgbClr val="233356"/>
                </a:solidFill>
              </a:rPr>
              <a:t> </a:t>
            </a:r>
            <a:r>
              <a:rPr lang="en-US" altLang="ru-RU" smtClean="0">
                <a:solidFill>
                  <a:srgbClr val="233356"/>
                </a:solidFill>
              </a:rPr>
              <a:t>|  </a:t>
            </a:r>
            <a:r>
              <a:rPr lang="en-US" altLang="ru-RU" b="1" smtClean="0">
                <a:solidFill>
                  <a:srgbClr val="233356"/>
                </a:solidFill>
              </a:rPr>
              <a:t>ЛОГИКА </a:t>
            </a:r>
            <a:r>
              <a:rPr lang="ru-RU" altLang="ru-RU" b="1" smtClean="0">
                <a:solidFill>
                  <a:srgbClr val="233356"/>
                </a:solidFill>
              </a:rPr>
              <a:t>БИЗНЕСА</a:t>
            </a:r>
            <a:r>
              <a:rPr lang="en-US" altLang="ru-RU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7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</a:p>
        </p:txBody>
      </p:sp>
      <p:sp>
        <p:nvSpPr>
          <p:cNvPr id="132" name="Овал 131"/>
          <p:cNvSpPr/>
          <p:nvPr/>
        </p:nvSpPr>
        <p:spPr bwMode="auto">
          <a:xfrm>
            <a:off x="3128732" y="2126957"/>
            <a:ext cx="914952" cy="91495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3" name="Inhaltsplatzhalter 2"/>
          <p:cNvSpPr txBox="1">
            <a:spLocks/>
          </p:cNvSpPr>
          <p:nvPr/>
        </p:nvSpPr>
        <p:spPr bwMode="auto">
          <a:xfrm>
            <a:off x="2912545" y="3070480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Новых пользовательских функций</a:t>
            </a:r>
            <a:endParaRPr lang="ru-RU" sz="1200" kern="0" dirty="0" smtClean="0"/>
          </a:p>
        </p:txBody>
      </p:sp>
      <p:sp>
        <p:nvSpPr>
          <p:cNvPr id="41" name="Овал 40"/>
          <p:cNvSpPr/>
          <p:nvPr/>
        </p:nvSpPr>
        <p:spPr bwMode="auto">
          <a:xfrm>
            <a:off x="5033732" y="2126957"/>
            <a:ext cx="914952" cy="91495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13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2" name="Inhaltsplatzhalter 2"/>
          <p:cNvSpPr txBox="1">
            <a:spLocks/>
          </p:cNvSpPr>
          <p:nvPr/>
        </p:nvSpPr>
        <p:spPr bwMode="auto">
          <a:xfrm>
            <a:off x="4817545" y="3070480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Новых административных функций</a:t>
            </a:r>
            <a:endParaRPr lang="ru-RU" sz="1200" kern="0" dirty="0" smtClean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49" y="995654"/>
            <a:ext cx="1234458" cy="5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вал 46"/>
          <p:cNvSpPr/>
          <p:nvPr/>
        </p:nvSpPr>
        <p:spPr bwMode="auto">
          <a:xfrm>
            <a:off x="1223732" y="3955481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48" name="Inhaltsplatzhalter 2"/>
          <p:cNvSpPr txBox="1">
            <a:spLocks/>
          </p:cNvSpPr>
          <p:nvPr/>
        </p:nvSpPr>
        <p:spPr bwMode="auto">
          <a:xfrm>
            <a:off x="1007545" y="489900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/>
              <a:t>Мероприятия</a:t>
            </a:r>
            <a:endParaRPr lang="ru-RU" sz="1200" kern="0" dirty="0" smtClean="0"/>
          </a:p>
        </p:txBody>
      </p:sp>
      <p:sp>
        <p:nvSpPr>
          <p:cNvPr id="49" name="Овал 48"/>
          <p:cNvSpPr/>
          <p:nvPr/>
        </p:nvSpPr>
        <p:spPr bwMode="auto">
          <a:xfrm>
            <a:off x="3128732" y="3955481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50" name="Inhaltsplatzhalter 2"/>
          <p:cNvSpPr txBox="1">
            <a:spLocks/>
          </p:cNvSpPr>
          <p:nvPr/>
        </p:nvSpPr>
        <p:spPr bwMode="auto">
          <a:xfrm>
            <a:off x="2912545" y="4899004"/>
            <a:ext cx="1371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/>
              <a:t>Совещания</a:t>
            </a:r>
            <a:endParaRPr lang="ru-RU" sz="1200" kern="0" dirty="0" smtClean="0"/>
          </a:p>
        </p:txBody>
      </p:sp>
      <p:sp>
        <p:nvSpPr>
          <p:cNvPr id="51" name="Овал 50"/>
          <p:cNvSpPr/>
          <p:nvPr/>
        </p:nvSpPr>
        <p:spPr bwMode="auto">
          <a:xfrm>
            <a:off x="5045869" y="3955481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52" name="Inhaltsplatzhalter 2"/>
          <p:cNvSpPr txBox="1">
            <a:spLocks/>
          </p:cNvSpPr>
          <p:nvPr/>
        </p:nvSpPr>
        <p:spPr bwMode="auto">
          <a:xfrm>
            <a:off x="4829682" y="4899004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/>
              <a:t>Оперативное хранение</a:t>
            </a:r>
            <a:endParaRPr lang="ru-RU" sz="1200" kern="0" dirty="0" smtClean="0"/>
          </a:p>
        </p:txBody>
      </p:sp>
      <p:sp>
        <p:nvSpPr>
          <p:cNvPr id="53" name="Овал 52"/>
          <p:cNvSpPr/>
          <p:nvPr/>
        </p:nvSpPr>
        <p:spPr bwMode="auto">
          <a:xfrm>
            <a:off x="6950869" y="3955481"/>
            <a:ext cx="914952" cy="914952"/>
          </a:xfrm>
          <a:prstGeom prst="ellipse">
            <a:avLst/>
          </a:prstGeom>
          <a:noFill/>
          <a:ln w="19050" cap="flat" cmpd="sng" algn="ctr">
            <a:solidFill>
              <a:srgbClr val="00A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54" name="Inhaltsplatzhalter 2"/>
          <p:cNvSpPr txBox="1">
            <a:spLocks/>
          </p:cNvSpPr>
          <p:nvPr/>
        </p:nvSpPr>
        <p:spPr bwMode="auto">
          <a:xfrm>
            <a:off x="6734682" y="4899004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  <a:defRPr/>
            </a:pPr>
            <a:r>
              <a:rPr lang="ru-RU" sz="1200" kern="0" dirty="0" smtClean="0"/>
              <a:t>Секретари</a:t>
            </a:r>
            <a:br>
              <a:rPr lang="ru-RU" sz="1200" kern="0" dirty="0" smtClean="0"/>
            </a:br>
            <a:r>
              <a:rPr lang="ru-RU" sz="1200" kern="0" dirty="0" smtClean="0"/>
              <a:t>и </a:t>
            </a:r>
            <a:r>
              <a:rPr lang="ru-RU" sz="1200" kern="0" dirty="0"/>
              <a:t>заместители</a:t>
            </a:r>
            <a:endParaRPr lang="ru-RU" sz="1200" kern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70" y="4189119"/>
            <a:ext cx="518024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77" y="4124826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70" y="4156972"/>
            <a:ext cx="406949" cy="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6680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Демо-стенд: </a:t>
            </a:r>
            <a:r>
              <a:rPr lang="arn-CL" sz="1600" dirty="0" smtClean="0">
                <a:hlinkClick r:id="rId7"/>
              </a:rPr>
              <a:t>http</a:t>
            </a:r>
            <a:r>
              <a:rPr lang="arn-CL" sz="1600" dirty="0">
                <a:hlinkClick r:id="rId7"/>
              </a:rPr>
              <a:t>://</a:t>
            </a:r>
            <a:r>
              <a:rPr lang="arn-CL" sz="1600" dirty="0" smtClean="0">
                <a:hlinkClick r:id="rId7"/>
              </a:rPr>
              <a:t>ecm.blogic20.ru/logikaecm/docflow-alfresco/demo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60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3" y="1082216"/>
            <a:ext cx="1331398" cy="36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284663" y="3219450"/>
            <a:ext cx="4173537" cy="1470025"/>
          </a:xfrm>
        </p:spPr>
        <p:txBody>
          <a:bodyPr>
            <a:normAutofit fontScale="90000"/>
          </a:bodyPr>
          <a:lstStyle/>
          <a:p>
            <a:r>
              <a:rPr lang="ru-RU" altLang="ru-RU" sz="2000" b="0" dirty="0" smtClean="0"/>
              <a:t>СПАСИБО ЗА ВНИМАНИЕ!</a:t>
            </a:r>
            <a:br>
              <a:rPr lang="ru-RU" altLang="ru-RU" sz="2000" b="0" dirty="0" smtClean="0"/>
            </a:br>
            <a:r>
              <a:rPr lang="ru-RU" altLang="ru-RU" sz="2000" dirty="0" smtClean="0"/>
              <a:t>ВОПРОСЫ?</a:t>
            </a:r>
            <a:br>
              <a:rPr lang="ru-RU" altLang="ru-RU" sz="2000" dirty="0" smtClean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sz="1400" b="0" dirty="0"/>
              <a:t>Компания «Логика бизнеса» (ГК АйТи)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115280 Москва</a:t>
            </a:r>
            <a:br>
              <a:rPr lang="ru-RU" sz="1400" b="0" dirty="0"/>
            </a:br>
            <a:r>
              <a:rPr lang="ru-RU" sz="1400" b="0" dirty="0"/>
              <a:t>ул. Ленинская Слобода, д.19, стр. 6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Телефоны:</a:t>
            </a:r>
            <a:br>
              <a:rPr lang="ru-RU" sz="1400" b="0" dirty="0"/>
            </a:br>
            <a:r>
              <a:rPr lang="ru-RU" sz="1400" b="0" dirty="0"/>
              <a:t>+7 (495) 974-79-79, 79-80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en-US" sz="1400" b="0" dirty="0"/>
              <a:t>ecm.blogic20.ru</a:t>
            </a:r>
            <a:endParaRPr lang="ru-RU" alt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4" y="605074"/>
            <a:ext cx="1743076" cy="7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9&quot;&gt;&lt;object type=&quot;3&quot; unique_id=&quot;12886&quot;&gt;&lt;property id=&quot;20148&quot; value=&quot;5&quot;/&gt;&lt;property id=&quot;20300&quot; value=&quot;Slide 10 - &amp;quot;Software AG Colors&amp;quot;&quot;/&gt;&lt;property id=&quot;20307&quot; value=&quot;283&quot;/&gt;&lt;/object&gt;&lt;object type=&quot;3&quot; unique_id=&quot;13079&quot;&gt;&lt;property id=&quot;20148&quot; value=&quot;5&quot;/&gt;&lt;property id=&quot;20300&quot; value=&quot;Slide 1 - &amp;quot;Presentation Title Here&amp;#x0D;&amp;#x0A;Additional title space or subtitle if needed&amp;quot;&quot;/&gt;&lt;property id=&quot;20307&quot; value=&quot;290&quot;/&gt;&lt;/object&gt;&lt;object type=&quot;3&quot; unique_id=&quot;13111&quot;&gt;&lt;property id=&quot;20148&quot; value=&quot;5&quot;/&gt;&lt;property id=&quot;20300&quot; value=&quot;Slide 13 - &amp;quot;Thank you!&amp;quot;&quot;/&gt;&lt;property id=&quot;20307&quot; value=&quot;291&quot;/&gt;&lt;/object&gt;&lt;object type=&quot;3&quot; unique_id=&quot;15705&quot;&gt;&lt;property id=&quot;20148&quot; value=&quot;5&quot;/&gt;&lt;property id=&quot;20300&quot; value=&quot;Slide 15&quot;/&gt;&lt;property id=&quot;20307&quot; value=&quot;313&quot;/&gt;&lt;/object&gt;&lt;object type=&quot;3&quot; unique_id=&quot;16820&quot;&gt;&lt;property id=&quot;20148&quot; value=&quot;5&quot;/&gt;&lt;property id=&quot;20300&quot; value=&quot;Slide 11 - &amp;quot;Section Divider Page Title&amp;#x0D;&amp;#x0A;Section subtitle/information here&amp;quot;&quot;/&gt;&lt;property id=&quot;20307&quot; value=&quot;322&quot;/&gt;&lt;/object&gt;&lt;object type=&quot;3&quot; unique_id=&quot;16923&quot;&gt;&lt;property id=&quot;20148&quot; value=&quot;5&quot;/&gt;&lt;property id=&quot;20300&quot; value=&quot;Slide 12 - &amp;quot;Section Divider Page Title&amp;#x0D;&amp;#x0A;Section subtitle/information here&amp;quot;&quot;/&gt;&lt;property id=&quot;20307&quot; value=&quot;323&quot;/&gt;&lt;/object&gt;&lt;object type=&quot;3&quot; unique_id=&quot;17345&quot;&gt;&lt;property id=&quot;20148&quot; value=&quot;5&quot;/&gt;&lt;property id=&quot;20300&quot; value=&quot;Slide 2 - &amp;quot;Single-line Headline – 24 point&amp;quot;&quot;/&gt;&lt;property id=&quot;20307&quot; value=&quot;324&quot;/&gt;&lt;/object&gt;&lt;object type=&quot;3&quot; unique_id=&quot;17346&quot;&gt;&lt;property id=&quot;20148&quot; value=&quot;5&quot;/&gt;&lt;property id=&quot;20300&quot; value=&quot;Slide 4 - &amp;quot;Headline on the content page also possibly &amp;#x0D;&amp;#x0A;with a second line – 24 point&amp;quot;&quot;/&gt;&lt;property id=&quot;20307&quot; value=&quot;325&quot;/&gt;&lt;/object&gt;&lt;object type=&quot;3&quot; unique_id=&quot;17347&quot;&gt;&lt;property id=&quot;20148&quot; value=&quot;5&quot;/&gt;&lt;property id=&quot;20300&quot; value=&quot;Slide 5 - &amp;quot;Optional text page with two columns&amp;quot;&quot;/&gt;&lt;property id=&quot;20307&quot; value=&quot;326&quot;/&gt;&lt;/object&gt;&lt;object type=&quot;3&quot; unique_id=&quot;17348&quot;&gt;&lt;property id=&quot;20148&quot; value=&quot;5&quot;/&gt;&lt;property id=&quot;20300&quot; value=&quot;Slide 6 - &amp;quot;Optional text page with NO image and callout in the margin area&amp;quot;&quot;/&gt;&lt;property id=&quot;20307&quot; value=&quot;327&quot;/&gt;&lt;/object&gt;&lt;object type=&quot;3&quot; unique_id=&quot;17349&quot;&gt;&lt;property id=&quot;20148&quot; value=&quot;5&quot;/&gt;&lt;property id=&quot;20300&quot; value=&quot;Slide 7 - &amp;quot;Image with headline&amp;quot;&quot;/&gt;&lt;property id=&quot;20307&quot; value=&quot;328&quot;/&gt;&lt;/object&gt;&lt;object type=&quot;3&quot; unique_id=&quot;17350&quot;&gt;&lt;property id=&quot;20148&quot; value=&quot;5&quot;/&gt;&lt;property id=&quot;20300&quot; value=&quot;Slide 8 - &amp;quot;Optional page with a smaller image and explanation in the margin area&amp;quot;&quot;/&gt;&lt;property id=&quot;20307&quot; value=&quot;329&quot;/&gt;&lt;/object&gt;&lt;object type=&quot;3&quot; unique_id=&quot;17351&quot;&gt;&lt;property id=&quot;20148&quot; value=&quot;5&quot;/&gt;&lt;property id=&quot;20300&quot; value=&quot;Slide 9 - &amp;quot;The Basic Grid&amp;quot;&quot;/&gt;&lt;property id=&quot;20307&quot; value=&quot;330&quot;/&gt;&lt;/object&gt;&lt;object type=&quot;3&quot; unique_id=&quot;17746&quot;&gt;&lt;property id=&quot;20148&quot; value=&quot;5&quot;/&gt;&lt;property id=&quot;20300&quot; value=&quot;Slide 3 - &amp;quot;Single-line Headline – 24 point&amp;quot;&quot;/&gt;&lt;property id=&quot;20307&quot; value=&quot;331&quot;/&gt;&lt;/object&gt;&lt;object type=&quot;3&quot; unique_id=&quot;19976&quot;&gt;&lt;property id=&quot;20148&quot; value=&quot;5&quot;/&gt;&lt;property id=&quot;20300&quot; value=&quot;Slide 14 - &amp;quot;Images&amp;quot;&quot;/&gt;&lt;property id=&quot;20307&quot; value=&quot;332&quot;/&gt;&lt;/object&gt;&lt;/object&gt;&lt;object type=&quot;8&quot; unique_id=&quot;100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6_BL_Master_Style01">
  <a:themeElements>
    <a:clrScheme name="SAG_PPT_Template_Feb10 14">
      <a:dk1>
        <a:srgbClr val="233356"/>
      </a:dk1>
      <a:lt1>
        <a:srgbClr val="FFFFFF"/>
      </a:lt1>
      <a:dk2>
        <a:srgbClr val="233356"/>
      </a:dk2>
      <a:lt2>
        <a:srgbClr val="E2E7DD"/>
      </a:lt2>
      <a:accent1>
        <a:srgbClr val="96AB39"/>
      </a:accent1>
      <a:accent2>
        <a:srgbClr val="C6092A"/>
      </a:accent2>
      <a:accent3>
        <a:srgbClr val="FFFFFF"/>
      </a:accent3>
      <a:accent4>
        <a:srgbClr val="1C2A48"/>
      </a:accent4>
      <a:accent5>
        <a:srgbClr val="C9D2AE"/>
      </a:accent5>
      <a:accent6>
        <a:srgbClr val="B30725"/>
      </a:accent6>
      <a:hlink>
        <a:srgbClr val="038299"/>
      </a:hlink>
      <a:folHlink>
        <a:srgbClr val="D16E00"/>
      </a:folHlink>
    </a:clrScheme>
    <a:fontScheme name="SAG_PPT_Template_Feb1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AG_PPT_Template_Feb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3">
        <a:dk1>
          <a:srgbClr val="233356"/>
        </a:dk1>
        <a:lt1>
          <a:srgbClr val="FFFFFF"/>
        </a:lt1>
        <a:dk2>
          <a:srgbClr val="000000"/>
        </a:dk2>
        <a:lt2>
          <a:srgbClr val="E2E7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C2A4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14">
        <a:dk1>
          <a:srgbClr val="233356"/>
        </a:dk1>
        <a:lt1>
          <a:srgbClr val="FFFFFF"/>
        </a:lt1>
        <a:dk2>
          <a:srgbClr val="233356"/>
        </a:dk2>
        <a:lt2>
          <a:srgbClr val="E2E7DD"/>
        </a:lt2>
        <a:accent1>
          <a:srgbClr val="96AB39"/>
        </a:accent1>
        <a:accent2>
          <a:srgbClr val="C6092A"/>
        </a:accent2>
        <a:accent3>
          <a:srgbClr val="FFFFFF"/>
        </a:accent3>
        <a:accent4>
          <a:srgbClr val="1C2A48"/>
        </a:accent4>
        <a:accent5>
          <a:srgbClr val="C9D2AE"/>
        </a:accent5>
        <a:accent6>
          <a:srgbClr val="B30725"/>
        </a:accent6>
        <a:hlink>
          <a:srgbClr val="038299"/>
        </a:hlink>
        <a:folHlink>
          <a:srgbClr val="D1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100865</TotalTime>
  <Words>532</Words>
  <Application>Microsoft Office PowerPoint</Application>
  <PresentationFormat>Экран (4:3)</PresentationFormat>
  <Paragraphs>128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6_BL_Master_Style01</vt:lpstr>
      <vt:lpstr>РЕЗУЛЬТАТЫ ИССЛЕДОВАНИЯ «РОССИЙСКИЙ РЫНОК СПО-РЕШЕНИЙ ДЛЯ ECM 2015»</vt:lpstr>
      <vt:lpstr>«ЛОГИКА БИЗНЕСА» — ВАШ ПАРТНЕР №1 В ОБЛАСТИ ECM</vt:lpstr>
      <vt:lpstr>ПРЕДПОСЫЛКИ ПРОВЕДЕНИЯ ИССЛЕДОВАНИЯ</vt:lpstr>
      <vt:lpstr>ПАРАМЕТРЫ ИССЛЕДОВАНИЯ</vt:lpstr>
      <vt:lpstr>РОССИЙСКИЙ РЫНОК СПО-РЕШЕНИЙ ДЛЯ ECM 2015</vt:lpstr>
      <vt:lpstr>«ЛОГИКА СЭД» НА ПЛАТФОРМЕ ALFRESCO</vt:lpstr>
      <vt:lpstr>НОВАЯ ВЕРСИЯ «ЛОГИКА СЭД 1.2» НА ПЛАТФОРМЕ ALFRESCO</vt:lpstr>
      <vt:lpstr>СПАСИБО ЗА ВНИМАНИЕ! ВОПРОСЫ?  Компания «Логика бизнеса» (ГК АйТи)  115280 Москва ул. Ленинская Слобода, д.19, стр. 6  Телефоны: +7 (495) 974-79-79, 79-80  ecm.blogic20.ru</vt:lpstr>
    </vt:vector>
  </TitlesOfParts>
  <Company>simon-design.net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 PPT Template</dc:title>
  <dc:creator>MSI</dc:creator>
  <cp:lastModifiedBy>Ешич Николай Георгиевич</cp:lastModifiedBy>
  <cp:revision>612</cp:revision>
  <cp:lastPrinted>2013-01-31T10:05:29Z</cp:lastPrinted>
  <dcterms:created xsi:type="dcterms:W3CDTF">2010-09-08T16:18:11Z</dcterms:created>
  <dcterms:modified xsi:type="dcterms:W3CDTF">2015-09-07T15:23:04Z</dcterms:modified>
</cp:coreProperties>
</file>