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57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6F95"/>
    <a:srgbClr val="263B84"/>
    <a:srgbClr val="1C6693"/>
    <a:srgbClr val="002C4D"/>
    <a:srgbClr val="66FFFF"/>
    <a:srgbClr val="41B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6E6F-B04F-4797-8A77-C2AA8F351805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A893-7F96-42C4-9132-8C47968C5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726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6E6F-B04F-4797-8A77-C2AA8F351805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A893-7F96-42C4-9132-8C47968C5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738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6E6F-B04F-4797-8A77-C2AA8F351805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A893-7F96-42C4-9132-8C47968C5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385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190625" y="1151930"/>
            <a:ext cx="9810750" cy="2321719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5625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190625" y="3536156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pPr lvl="0">
              <a:defRPr sz="1800"/>
            </a:pPr>
            <a:r>
              <a:rPr sz="2250"/>
              <a:t>Body Level One</a:t>
            </a:r>
          </a:p>
          <a:p>
            <a:pPr lvl="1">
              <a:defRPr sz="1800"/>
            </a:pPr>
            <a:r>
              <a:rPr sz="2250"/>
              <a:t>Body Level Two</a:t>
            </a:r>
          </a:p>
          <a:p>
            <a:pPr lvl="2">
              <a:defRPr sz="1800"/>
            </a:pPr>
            <a:r>
              <a:rPr sz="2250"/>
              <a:t>Body Level Three</a:t>
            </a:r>
          </a:p>
          <a:p>
            <a:pPr lvl="3">
              <a:defRPr sz="1800"/>
            </a:pPr>
            <a:r>
              <a:rPr sz="2250"/>
              <a:t>Body Level Four</a:t>
            </a:r>
          </a:p>
          <a:p>
            <a:pPr lvl="4">
              <a:defRPr sz="1800"/>
            </a:pPr>
            <a:r>
              <a:rPr sz="225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29717475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6E6F-B04F-4797-8A77-C2AA8F351805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A893-7F96-42C4-9132-8C47968C5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388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6E6F-B04F-4797-8A77-C2AA8F351805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A893-7F96-42C4-9132-8C47968C5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569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6E6F-B04F-4797-8A77-C2AA8F351805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A893-7F96-42C4-9132-8C47968C5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39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6E6F-B04F-4797-8A77-C2AA8F351805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A893-7F96-42C4-9132-8C47968C5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157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6E6F-B04F-4797-8A77-C2AA8F351805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A893-7F96-42C4-9132-8C47968C5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30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6E6F-B04F-4797-8A77-C2AA8F351805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A893-7F96-42C4-9132-8C47968C5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65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6E6F-B04F-4797-8A77-C2AA8F351805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A893-7F96-42C4-9132-8C47968C5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505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6E6F-B04F-4797-8A77-C2AA8F351805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A893-7F96-42C4-9132-8C47968C5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71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96E6F-B04F-4797-8A77-C2AA8F351805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AA893-7F96-42C4-9132-8C47968C5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71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152" y="2695880"/>
            <a:ext cx="11977352" cy="2387600"/>
          </a:xfrm>
        </p:spPr>
        <p:txBody>
          <a:bodyPr>
            <a:normAutofit fontScale="90000"/>
          </a:bodyPr>
          <a:lstStyle/>
          <a:p>
            <a:r>
              <a:rPr lang="ru-RU" b="1" spc="160" dirty="0" smtClean="0">
                <a:solidFill>
                  <a:srgbClr val="356F95"/>
                </a:solidFill>
                <a:effectLst>
                  <a:glow rad="381000">
                    <a:srgbClr val="66FFFF">
                      <a:alpha val="50000"/>
                    </a:srgbClr>
                  </a:glow>
                </a:effectLst>
              </a:rPr>
              <a:t/>
            </a:r>
            <a:br>
              <a:rPr lang="ru-RU" b="1" spc="160" dirty="0" smtClean="0">
                <a:solidFill>
                  <a:srgbClr val="356F95"/>
                </a:solidFill>
                <a:effectLst>
                  <a:glow rad="381000">
                    <a:srgbClr val="66FFFF">
                      <a:alpha val="50000"/>
                    </a:srgbClr>
                  </a:glow>
                </a:effectLst>
              </a:rPr>
            </a:br>
            <a:r>
              <a:rPr lang="ru-RU" b="1" spc="160" dirty="0" smtClean="0">
                <a:solidFill>
                  <a:srgbClr val="356F95"/>
                </a:solidFill>
                <a:effectLst>
                  <a:glow rad="381000">
                    <a:srgbClr val="66FFFF">
                      <a:alpha val="50000"/>
                    </a:srgbClr>
                  </a:glow>
                </a:effectLst>
              </a:rPr>
              <a:t>Электронное взаимодействие</a:t>
            </a:r>
            <a:br>
              <a:rPr lang="ru-RU" b="1" spc="160" dirty="0" smtClean="0">
                <a:solidFill>
                  <a:srgbClr val="356F95"/>
                </a:solidFill>
                <a:effectLst>
                  <a:glow rad="381000">
                    <a:srgbClr val="66FFFF">
                      <a:alpha val="50000"/>
                    </a:srgbClr>
                  </a:glow>
                </a:effectLst>
              </a:rPr>
            </a:br>
            <a:r>
              <a:rPr lang="ru-RU" b="1" spc="160" dirty="0">
                <a:solidFill>
                  <a:srgbClr val="356F95"/>
                </a:solidFill>
                <a:effectLst>
                  <a:glow rad="381000">
                    <a:srgbClr val="66FFFF">
                      <a:alpha val="50000"/>
                    </a:srgbClr>
                  </a:glow>
                </a:effectLst>
              </a:rPr>
              <a:t>государства с организациями </a:t>
            </a:r>
            <a:r>
              <a:rPr lang="en-US" b="1" spc="160" dirty="0" smtClean="0">
                <a:solidFill>
                  <a:srgbClr val="356F95"/>
                </a:solidFill>
                <a:effectLst>
                  <a:glow rad="381000">
                    <a:srgbClr val="66FFFF">
                      <a:alpha val="50000"/>
                    </a:srgbClr>
                  </a:glow>
                </a:effectLst>
              </a:rPr>
              <a:t/>
            </a:r>
            <a:br>
              <a:rPr lang="en-US" b="1" spc="160" dirty="0" smtClean="0">
                <a:solidFill>
                  <a:srgbClr val="356F95"/>
                </a:solidFill>
                <a:effectLst>
                  <a:glow rad="381000">
                    <a:srgbClr val="66FFFF">
                      <a:alpha val="50000"/>
                    </a:srgbClr>
                  </a:glow>
                </a:effectLst>
              </a:rPr>
            </a:br>
            <a:r>
              <a:rPr lang="ru-RU" b="1" spc="160" dirty="0" smtClean="0">
                <a:solidFill>
                  <a:srgbClr val="356F95"/>
                </a:solidFill>
                <a:effectLst>
                  <a:glow rad="381000">
                    <a:srgbClr val="66FFFF">
                      <a:alpha val="50000"/>
                    </a:srgbClr>
                  </a:glow>
                </a:effectLst>
              </a:rPr>
              <a:t>и </a:t>
            </a:r>
            <a:r>
              <a:rPr lang="ru-RU" b="1" spc="160" dirty="0">
                <a:solidFill>
                  <a:srgbClr val="356F95"/>
                </a:solidFill>
                <a:effectLst>
                  <a:glow rad="381000">
                    <a:srgbClr val="66FFFF">
                      <a:alpha val="50000"/>
                    </a:srgbClr>
                  </a:glow>
                </a:effectLst>
              </a:rPr>
              <a:t>гражданами: стратегия и </a:t>
            </a:r>
            <a:r>
              <a:rPr lang="ru-RU" b="1" spc="160" dirty="0" smtClean="0">
                <a:solidFill>
                  <a:srgbClr val="356F95"/>
                </a:solidFill>
                <a:effectLst>
                  <a:glow rad="381000">
                    <a:srgbClr val="66FFFF">
                      <a:alpha val="50000"/>
                    </a:srgbClr>
                  </a:glow>
                </a:effectLst>
              </a:rPr>
              <a:t>практика</a:t>
            </a:r>
            <a:endParaRPr lang="ru-RU" b="1" spc="160" dirty="0">
              <a:solidFill>
                <a:srgbClr val="356F95"/>
              </a:solidFill>
              <a:effectLst>
                <a:glow rad="381000">
                  <a:srgbClr val="66FFFF">
                    <a:alpha val="50000"/>
                  </a:srgb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0328" y="5465681"/>
            <a:ext cx="9144000" cy="1392319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2800" i="1" dirty="0">
                <a:solidFill>
                  <a:srgbClr val="356F95"/>
                </a:solidFill>
              </a:rPr>
              <a:t>Ведущий:</a:t>
            </a:r>
            <a:r>
              <a:rPr lang="ru-RU" sz="2800" dirty="0">
                <a:solidFill>
                  <a:srgbClr val="356F95"/>
                </a:solidFill>
              </a:rPr>
              <a:t> </a:t>
            </a:r>
            <a:r>
              <a:rPr lang="ru-RU" sz="2800" b="1" dirty="0">
                <a:solidFill>
                  <a:srgbClr val="356F95"/>
                </a:solidFill>
              </a:rPr>
              <a:t>Станислав Макаров</a:t>
            </a:r>
            <a:r>
              <a:rPr lang="ru-RU" sz="2800" dirty="0">
                <a:solidFill>
                  <a:srgbClr val="356F95"/>
                </a:solidFill>
              </a:rPr>
              <a:t>, обозреватель PC </a:t>
            </a:r>
            <a:r>
              <a:rPr lang="ru-RU" sz="2800" dirty="0" err="1">
                <a:solidFill>
                  <a:srgbClr val="356F95"/>
                </a:solidFill>
              </a:rPr>
              <a:t>Week</a:t>
            </a:r>
            <a:r>
              <a:rPr lang="ru-RU" sz="2800" dirty="0">
                <a:solidFill>
                  <a:srgbClr val="356F95"/>
                </a:solidFill>
              </a:rPr>
              <a:t>/RE </a:t>
            </a:r>
          </a:p>
        </p:txBody>
      </p:sp>
      <p:pic>
        <p:nvPicPr>
          <p:cNvPr id="4" name="Picture 2" descr="Russian Enterprise Content Summit 2015 (RECS 201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924" y="136567"/>
            <a:ext cx="3277762" cy="141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97" y="428438"/>
            <a:ext cx="3550276" cy="93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66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54"/>
          <p:cNvSpPr/>
          <p:nvPr/>
        </p:nvSpPr>
        <p:spPr>
          <a:xfrm>
            <a:off x="2178550" y="4468204"/>
            <a:ext cx="962379" cy="407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 defTabSz="457200"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z="31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2180" dirty="0" err="1"/>
              <a:t>бумага</a:t>
            </a:r>
            <a:endParaRPr sz="2180" dirty="0"/>
          </a:p>
        </p:txBody>
      </p:sp>
      <p:sp>
        <p:nvSpPr>
          <p:cNvPr id="44" name="Shape 55"/>
          <p:cNvSpPr/>
          <p:nvPr/>
        </p:nvSpPr>
        <p:spPr>
          <a:xfrm>
            <a:off x="5138895" y="4168877"/>
            <a:ext cx="670376" cy="407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 defTabSz="457200"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z="31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2180" dirty="0"/>
              <a:t>ЭДО</a:t>
            </a:r>
          </a:p>
        </p:txBody>
      </p:sp>
      <p:sp>
        <p:nvSpPr>
          <p:cNvPr id="45" name="Shape 56"/>
          <p:cNvSpPr/>
          <p:nvPr/>
        </p:nvSpPr>
        <p:spPr>
          <a:xfrm>
            <a:off x="8058020" y="4286860"/>
            <a:ext cx="1465209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 defTabSz="457200"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z="31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lang="ru-RU" sz="1687" dirty="0"/>
              <a:t>Электронный</a:t>
            </a:r>
            <a:r>
              <a:rPr lang="ru-RU" sz="1266" dirty="0"/>
              <a:t> </a:t>
            </a:r>
            <a:endParaRPr sz="2180" dirty="0"/>
          </a:p>
        </p:txBody>
      </p:sp>
      <p:sp>
        <p:nvSpPr>
          <p:cNvPr id="46" name="Shape 57"/>
          <p:cNvSpPr/>
          <p:nvPr/>
        </p:nvSpPr>
        <p:spPr>
          <a:xfrm>
            <a:off x="4437219" y="4567920"/>
            <a:ext cx="2084738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 defTabSz="457200"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z="31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1687" dirty="0" err="1"/>
              <a:t>обмен</a:t>
            </a:r>
            <a:r>
              <a:rPr sz="1687" dirty="0"/>
              <a:t> </a:t>
            </a:r>
            <a:r>
              <a:rPr sz="1687" dirty="0" err="1"/>
              <a:t>документами</a:t>
            </a:r>
            <a:endParaRPr sz="1687" dirty="0"/>
          </a:p>
        </p:txBody>
      </p:sp>
      <p:sp>
        <p:nvSpPr>
          <p:cNvPr id="47" name="Shape 58"/>
          <p:cNvSpPr/>
          <p:nvPr/>
        </p:nvSpPr>
        <p:spPr>
          <a:xfrm>
            <a:off x="7931524" y="4602150"/>
            <a:ext cx="1671997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 defTabSz="457200"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z="31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1687" dirty="0" err="1"/>
              <a:t>обмен</a:t>
            </a:r>
            <a:r>
              <a:rPr sz="1687" dirty="0"/>
              <a:t> </a:t>
            </a:r>
            <a:r>
              <a:rPr sz="1687" dirty="0" err="1"/>
              <a:t>данными</a:t>
            </a:r>
            <a:endParaRPr sz="1687" dirty="0"/>
          </a:p>
        </p:txBody>
      </p:sp>
      <p:sp>
        <p:nvSpPr>
          <p:cNvPr id="39" name="Полилиния 38"/>
          <p:cNvSpPr/>
          <p:nvPr/>
        </p:nvSpPr>
        <p:spPr>
          <a:xfrm>
            <a:off x="2190997" y="2035833"/>
            <a:ext cx="7791756" cy="2172537"/>
          </a:xfrm>
          <a:custGeom>
            <a:avLst/>
            <a:gdLst>
              <a:gd name="connsiteX0" fmla="*/ 0 w 11081609"/>
              <a:gd name="connsiteY0" fmla="*/ 2951125 h 3089830"/>
              <a:gd name="connsiteX1" fmla="*/ 6366294 w 11081609"/>
              <a:gd name="connsiteY1" fmla="*/ 2778597 h 3089830"/>
              <a:gd name="connsiteX2" fmla="*/ 10765766 w 11081609"/>
              <a:gd name="connsiteY2" fmla="*/ 207925 h 3089830"/>
              <a:gd name="connsiteX3" fmla="*/ 10731260 w 11081609"/>
              <a:gd name="connsiteY3" fmla="*/ 156167 h 3089830"/>
              <a:gd name="connsiteX4" fmla="*/ 10731260 w 11081609"/>
              <a:gd name="connsiteY4" fmla="*/ 190672 h 308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81609" h="3089830">
                <a:moveTo>
                  <a:pt x="0" y="2951125"/>
                </a:moveTo>
                <a:cubicBezTo>
                  <a:pt x="2286000" y="3093461"/>
                  <a:pt x="4572000" y="3235797"/>
                  <a:pt x="6366294" y="2778597"/>
                </a:cubicBezTo>
                <a:cubicBezTo>
                  <a:pt x="8160588" y="2321397"/>
                  <a:pt x="10038272" y="644997"/>
                  <a:pt x="10765766" y="207925"/>
                </a:cubicBezTo>
                <a:cubicBezTo>
                  <a:pt x="11493260" y="-229147"/>
                  <a:pt x="10737011" y="159042"/>
                  <a:pt x="10731260" y="156167"/>
                </a:cubicBezTo>
                <a:cubicBezTo>
                  <a:pt x="10725509" y="153292"/>
                  <a:pt x="10728384" y="171982"/>
                  <a:pt x="10731260" y="190672"/>
                </a:cubicBezTo>
              </a:path>
            </a:pathLst>
          </a:cu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32146" rIns="64293" bIns="32146" numCol="1" spcCol="38100" rtlCol="0" anchor="t">
            <a:noAutofit/>
          </a:bodyPr>
          <a:lstStyle/>
          <a:p>
            <a:pPr defTabSz="642915" latinLnBrk="1" hangingPunct="0"/>
            <a:endParaRPr lang="ru-RU" sz="1266">
              <a:solidFill>
                <a:srgbClr val="000000"/>
              </a:solidFill>
            </a:endParaRPr>
          </a:p>
        </p:txBody>
      </p:sp>
      <p:sp>
        <p:nvSpPr>
          <p:cNvPr id="40" name="Дуга 39"/>
          <p:cNvSpPr/>
          <p:nvPr/>
        </p:nvSpPr>
        <p:spPr>
          <a:xfrm>
            <a:off x="-6038115" y="-3884282"/>
            <a:ext cx="16538454" cy="8026733"/>
          </a:xfrm>
          <a:prstGeom prst="arc">
            <a:avLst>
              <a:gd name="adj1" fmla="val 771785"/>
              <a:gd name="adj2" fmla="val 5395533"/>
            </a:avLst>
          </a:prstGeom>
          <a:noFill/>
          <a:ln w="57150" cap="flat">
            <a:solidFill>
              <a:schemeClr val="accent5">
                <a:lumMod val="60000"/>
                <a:lumOff val="40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32146" rIns="64293" bIns="32146" numCol="1" spcCol="38100" rtlCol="0" anchor="t">
            <a:noAutofit/>
          </a:bodyPr>
          <a:lstStyle/>
          <a:p>
            <a:pPr defTabSz="642915" latinLnBrk="1" hangingPunct="0"/>
            <a:endParaRPr lang="ru-RU" sz="1266">
              <a:solidFill>
                <a:srgbClr val="000000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2556832" y="3950511"/>
            <a:ext cx="234303" cy="289055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endParaRPr lang="ru-RU" sz="1687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5407604" y="3626464"/>
            <a:ext cx="234303" cy="289055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endParaRPr lang="ru-RU" sz="1687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8866953" y="2278131"/>
            <a:ext cx="234303" cy="289055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endParaRPr lang="ru-RU" sz="1687">
              <a:solidFill>
                <a:srgbClr val="FFFFFF"/>
              </a:solidFill>
              <a:sym typeface="Helvetica Light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2178550" y="5194004"/>
            <a:ext cx="7594699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miter lim="400000"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4" name="Shape 54"/>
          <p:cNvSpPr/>
          <p:nvPr/>
        </p:nvSpPr>
        <p:spPr>
          <a:xfrm>
            <a:off x="2144711" y="5226231"/>
            <a:ext cx="7617535" cy="418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 defTabSz="457200"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z="31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lang="ru-RU" sz="2250" dirty="0">
                <a:solidFill>
                  <a:srgbClr val="0070C0"/>
                </a:solidFill>
              </a:rPr>
              <a:t>повышение эффективности B2B и B2G взаимодействия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6113" y="5544105"/>
            <a:ext cx="1433931" cy="11491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78550" y="6524007"/>
            <a:ext cx="9272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Источник: Экспертный совет «Электронные документы – эффективная экономика»</a:t>
            </a:r>
            <a:endParaRPr lang="ru-RU" i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83257" y="170503"/>
            <a:ext cx="10585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356F95"/>
                </a:solidFill>
              </a:rPr>
              <a:t>Э</a:t>
            </a:r>
            <a:r>
              <a:rPr lang="ru-RU" sz="3600" b="0" i="0" dirty="0" smtClean="0">
                <a:solidFill>
                  <a:srgbClr val="356F95"/>
                </a:solidFill>
                <a:effectLst/>
              </a:rPr>
              <a:t>лектронное взаимодействие – выгоды очевидны.</a:t>
            </a:r>
          </a:p>
          <a:p>
            <a:r>
              <a:rPr lang="ru-RU" sz="3600" dirty="0" smtClean="0">
                <a:solidFill>
                  <a:srgbClr val="356F95"/>
                </a:solidFill>
              </a:rPr>
              <a:t>Стратегический курс понятен.</a:t>
            </a:r>
            <a:endParaRPr lang="ru-RU" sz="3600" b="0" i="0" dirty="0" smtClean="0">
              <a:solidFill>
                <a:srgbClr val="356F95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663852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41" grpId="0" animBg="1"/>
      <p:bldP spid="62" grpId="0" animBg="1"/>
      <p:bldP spid="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3830" t="41329" r="33206" b="34023"/>
          <a:stretch/>
        </p:blipFill>
        <p:spPr>
          <a:xfrm>
            <a:off x="1380987" y="2498500"/>
            <a:ext cx="4247080" cy="2562896"/>
          </a:xfrm>
          <a:prstGeom prst="rect">
            <a:avLst/>
          </a:prstGeom>
        </p:spPr>
      </p:pic>
      <p:pic>
        <p:nvPicPr>
          <p:cNvPr id="5122" name="Picture 2" descr="http://vkontakterulit.ru/images/sots_set_vkontakte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346" y="1842022"/>
            <a:ext cx="4647350" cy="236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77960" y="3276922"/>
            <a:ext cx="440212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solidFill>
                  <a:srgbClr val="1C6693"/>
                </a:solidFill>
              </a:rPr>
              <a:t>41 </a:t>
            </a:r>
            <a:r>
              <a:rPr lang="ru-RU" sz="3200" dirty="0" smtClean="0">
                <a:solidFill>
                  <a:srgbClr val="1C6693"/>
                </a:solidFill>
              </a:rPr>
              <a:t>млн. в сутки</a:t>
            </a:r>
            <a:endParaRPr lang="ru-RU" dirty="0">
              <a:solidFill>
                <a:srgbClr val="1C669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6828" y="1842022"/>
            <a:ext cx="1880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263B84"/>
                </a:solidFill>
                <a:latin typeface="Arial Black" panose="020B0A04020102020204" pitchFamily="34" charset="0"/>
              </a:rPr>
              <a:t>ЕПГУ</a:t>
            </a:r>
            <a:endParaRPr lang="ru-RU" dirty="0">
              <a:solidFill>
                <a:srgbClr val="263B84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6943" y="337892"/>
            <a:ext cx="91246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356F95"/>
                </a:solidFill>
              </a:rPr>
              <a:t>Но статистика говорит о невысоком интересе граждан </a:t>
            </a:r>
            <a:br>
              <a:rPr lang="ru-RU" sz="2800" dirty="0" smtClean="0">
                <a:solidFill>
                  <a:srgbClr val="356F95"/>
                </a:solidFill>
              </a:rPr>
            </a:br>
            <a:r>
              <a:rPr lang="ru-RU" sz="2800" dirty="0" smtClean="0">
                <a:solidFill>
                  <a:srgbClr val="356F95"/>
                </a:solidFill>
              </a:rPr>
              <a:t>и организаций у электронному общению с государством.</a:t>
            </a:r>
            <a:endParaRPr lang="ru-RU" sz="2000" dirty="0">
              <a:solidFill>
                <a:srgbClr val="356F95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69430" y="5642846"/>
            <a:ext cx="47321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356F95"/>
                </a:solidFill>
              </a:rPr>
              <a:t>Почему так?</a:t>
            </a:r>
            <a:endParaRPr lang="ru-RU" sz="3600" b="0" i="0" dirty="0" smtClean="0">
              <a:solidFill>
                <a:srgbClr val="356F95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6440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18243" y="269231"/>
            <a:ext cx="10585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0" i="0" dirty="0" smtClean="0">
                <a:solidFill>
                  <a:srgbClr val="356F95"/>
                </a:solidFill>
                <a:effectLst/>
              </a:rPr>
              <a:t>Кто больше в выигрыше от перехода к электронному взаимодействию – государство или граждане?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3438" y="-61629"/>
            <a:ext cx="1303562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500" i="1" dirty="0" smtClean="0">
                <a:solidFill>
                  <a:srgbClr val="356F95"/>
                </a:solidFill>
              </a:rPr>
              <a:t>1.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18243" y="6150114"/>
            <a:ext cx="105852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222222"/>
                </a:solidFill>
                <a:effectLst/>
              </a:rPr>
              <a:t>Государство получает полную прозрачность и контроль за гражданами и организациями, </a:t>
            </a:r>
            <a:br>
              <a:rPr lang="ru-RU" sz="2000" b="0" i="0" dirty="0" smtClean="0">
                <a:solidFill>
                  <a:srgbClr val="222222"/>
                </a:solidFill>
                <a:effectLst/>
              </a:rPr>
            </a:br>
            <a:r>
              <a:rPr lang="ru-RU" sz="2000" b="0" i="0" dirty="0" smtClean="0">
                <a:solidFill>
                  <a:srgbClr val="222222"/>
                </a:solidFill>
                <a:effectLst/>
              </a:rPr>
              <a:t>а мы, граждане – всего лишь экономию времени. 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169789" y="5228381"/>
            <a:ext cx="45739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0" dirty="0" smtClean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Is </a:t>
            </a:r>
            <a:r>
              <a:rPr lang="en-US" sz="3200" b="1" i="0" dirty="0" err="1" smtClean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fecit</a:t>
            </a:r>
            <a:r>
              <a:rPr lang="en-US" sz="3200" b="1" i="0" dirty="0" smtClean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cui </a:t>
            </a:r>
            <a:r>
              <a:rPr lang="en-US" sz="3200" b="1" i="0" dirty="0" err="1" smtClean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prodest</a:t>
            </a:r>
            <a:r>
              <a:rPr lang="ru-RU" sz="3200" b="1" dirty="0">
                <a:solidFill>
                  <a:srgbClr val="000000"/>
                </a:solidFill>
                <a:latin typeface="Helvetica" panose="020B0604020202020204" pitchFamily="34" charset="0"/>
              </a:rPr>
              <a:t>!</a:t>
            </a:r>
            <a:endParaRPr lang="en-US" sz="3200" b="1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38" y="2131279"/>
            <a:ext cx="4148461" cy="1501454"/>
          </a:xfrm>
          <a:prstGeom prst="rect">
            <a:avLst/>
          </a:prstGeom>
        </p:spPr>
      </p:pic>
      <p:pic>
        <p:nvPicPr>
          <p:cNvPr id="14" name="Picture 2" descr="http://domoupravmakarenko14sochi.ru/wp-content/uploads/2013/06/slide_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776" y="2183729"/>
            <a:ext cx="4348191" cy="283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237601" y="3394338"/>
            <a:ext cx="2665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Что изменилось для государства?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475262" y="3294443"/>
            <a:ext cx="33812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2014 – 3 млрд. руб.</a:t>
            </a:r>
          </a:p>
          <a:p>
            <a:r>
              <a:rPr lang="ru-RU" sz="2800" dirty="0" smtClean="0"/>
              <a:t>2015 – 3,7 </a:t>
            </a:r>
            <a:r>
              <a:rPr lang="ru-RU" sz="2800" dirty="0" smtClean="0"/>
              <a:t>млрд. руб.</a:t>
            </a:r>
            <a:endParaRPr lang="ru-RU" sz="2800" dirty="0" smtClean="0"/>
          </a:p>
          <a:p>
            <a:r>
              <a:rPr lang="ru-RU" sz="2800" dirty="0" smtClean="0"/>
              <a:t>2016 – 3,7</a:t>
            </a:r>
            <a:r>
              <a:rPr lang="ru-RU" sz="2800" dirty="0" smtClean="0"/>
              <a:t> млрд. руб.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30019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18243" y="269231"/>
            <a:ext cx="10585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0" i="0" dirty="0" smtClean="0">
                <a:solidFill>
                  <a:srgbClr val="356F95"/>
                </a:solidFill>
                <a:effectLst/>
              </a:rPr>
              <a:t>Что препятствует повсеместному переходу </a:t>
            </a:r>
            <a:br>
              <a:rPr lang="ru-RU" sz="3600" b="0" i="0" dirty="0" smtClean="0">
                <a:solidFill>
                  <a:srgbClr val="356F95"/>
                </a:solidFill>
                <a:effectLst/>
              </a:rPr>
            </a:br>
            <a:r>
              <a:rPr lang="ru-RU" sz="3600" b="0" i="0" dirty="0" smtClean="0">
                <a:solidFill>
                  <a:srgbClr val="356F95"/>
                </a:solidFill>
                <a:effectLst/>
              </a:rPr>
              <a:t>на электронное взаимодействие?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3438" y="-61629"/>
            <a:ext cx="1303562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500" i="1" dirty="0">
                <a:solidFill>
                  <a:srgbClr val="356F95"/>
                </a:solidFill>
              </a:rPr>
              <a:t>2</a:t>
            </a:r>
            <a:r>
              <a:rPr lang="ru-RU" sz="11500" i="1" dirty="0" smtClean="0">
                <a:solidFill>
                  <a:srgbClr val="356F95"/>
                </a:solidFill>
              </a:rPr>
              <a:t>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18243" y="5842337"/>
            <a:ext cx="106848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222222"/>
                </a:solidFill>
                <a:effectLst/>
              </a:rPr>
              <a:t>Сейчас большинство </a:t>
            </a:r>
            <a:r>
              <a:rPr lang="ru-RU" sz="2000" b="0" i="0" dirty="0" err="1" smtClean="0">
                <a:solidFill>
                  <a:srgbClr val="222222"/>
                </a:solidFill>
                <a:effectLst/>
              </a:rPr>
              <a:t>госуслуг</a:t>
            </a:r>
            <a:r>
              <a:rPr lang="ru-RU" sz="2000" b="0" i="0" dirty="0" smtClean="0">
                <a:solidFill>
                  <a:srgbClr val="222222"/>
                </a:solidFill>
                <a:effectLst/>
              </a:rPr>
              <a:t> являются </a:t>
            </a:r>
            <a:r>
              <a:rPr lang="ru-RU" sz="2000" b="0" i="0" dirty="0" err="1" smtClean="0">
                <a:solidFill>
                  <a:srgbClr val="222222"/>
                </a:solidFill>
                <a:effectLst/>
              </a:rPr>
              <a:t>квази</a:t>
            </a:r>
            <a:r>
              <a:rPr lang="ru-RU" sz="2000" b="0" i="0" dirty="0" smtClean="0">
                <a:solidFill>
                  <a:srgbClr val="222222"/>
                </a:solidFill>
                <a:effectLst/>
              </a:rPr>
              <a:t>-электронными – они по сути автоматизируют старые бумажные процессы и помогают нам заполнять бумажные формы. </a:t>
            </a:r>
          </a:p>
          <a:p>
            <a:r>
              <a:rPr lang="ru-RU" sz="2000" b="0" i="0" dirty="0" smtClean="0">
                <a:solidFill>
                  <a:srgbClr val="222222"/>
                </a:solidFill>
                <a:effectLst/>
              </a:rPr>
              <a:t>При внедрении новых технологий должны изменяться бизнес-процессы, но как этого добиться?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13" y="1932203"/>
            <a:ext cx="5023682" cy="29905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8097" t="20731" r="37066" b="59727"/>
          <a:stretch/>
        </p:blipFill>
        <p:spPr>
          <a:xfrm>
            <a:off x="5729495" y="2361113"/>
            <a:ext cx="6462505" cy="12948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51584" y="3735338"/>
            <a:ext cx="1751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Апрель, 2015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0832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18243" y="269231"/>
            <a:ext cx="10585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0" i="0" dirty="0" smtClean="0">
                <a:solidFill>
                  <a:srgbClr val="356F95"/>
                </a:solidFill>
                <a:effectLst/>
              </a:rPr>
              <a:t>Как мотивировать людей переходить </a:t>
            </a:r>
            <a:br>
              <a:rPr lang="ru-RU" sz="3600" b="0" i="0" dirty="0" smtClean="0">
                <a:solidFill>
                  <a:srgbClr val="356F95"/>
                </a:solidFill>
                <a:effectLst/>
              </a:rPr>
            </a:br>
            <a:r>
              <a:rPr lang="ru-RU" sz="3600" b="0" i="0" dirty="0" smtClean="0">
                <a:solidFill>
                  <a:srgbClr val="356F95"/>
                </a:solidFill>
                <a:effectLst/>
              </a:rPr>
              <a:t>на электронное взаимодействие?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3438" y="-61629"/>
            <a:ext cx="1303562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500" i="1" dirty="0" smtClean="0">
                <a:solidFill>
                  <a:srgbClr val="356F95"/>
                </a:solidFill>
              </a:rPr>
              <a:t>3.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18243" y="6150114"/>
            <a:ext cx="105852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222222"/>
                </a:solidFill>
                <a:effectLst/>
              </a:rPr>
              <a:t>Например, ФНС просто перестала принимать отчеты по НДС в бумажном виде. </a:t>
            </a:r>
            <a:br>
              <a:rPr lang="ru-RU" sz="2000" b="0" i="0" dirty="0" smtClean="0">
                <a:solidFill>
                  <a:srgbClr val="222222"/>
                </a:solidFill>
                <a:effectLst/>
              </a:rPr>
            </a:br>
            <a:r>
              <a:rPr lang="ru-RU" sz="2000" b="0" i="0" dirty="0" smtClean="0">
                <a:solidFill>
                  <a:srgbClr val="222222"/>
                </a:solidFill>
                <a:effectLst/>
              </a:rPr>
              <a:t>Можно ли перейти к электронному взаимодействию с государством без принуждения?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000" y="1682771"/>
            <a:ext cx="2932828" cy="40236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06850" y="2617370"/>
            <a:ext cx="5370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- Бумагу не принимать!</a:t>
            </a:r>
          </a:p>
          <a:p>
            <a:r>
              <a:rPr lang="ru-RU" sz="3200" dirty="0" smtClean="0"/>
              <a:t>- Только в электронном виде!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906850" y="4229853"/>
            <a:ext cx="4713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Петровские методы в действии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30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18243" y="269231"/>
            <a:ext cx="105852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0" i="0" dirty="0" smtClean="0">
                <a:solidFill>
                  <a:srgbClr val="356F95"/>
                </a:solidFill>
                <a:effectLst/>
              </a:rPr>
              <a:t>Идентификация личности в интернете – это ключ </a:t>
            </a:r>
            <a:br>
              <a:rPr lang="ru-RU" sz="3600" b="0" i="0" dirty="0" smtClean="0">
                <a:solidFill>
                  <a:srgbClr val="356F95"/>
                </a:solidFill>
                <a:effectLst/>
              </a:rPr>
            </a:br>
            <a:r>
              <a:rPr lang="ru-RU" sz="3600" b="0" i="0" dirty="0" smtClean="0">
                <a:solidFill>
                  <a:srgbClr val="356F95"/>
                </a:solidFill>
                <a:effectLst/>
              </a:rPr>
              <a:t>к широкому использованию электронных сервисов. Как решить эту проблему?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3438" y="-61629"/>
            <a:ext cx="1303562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500" i="1" dirty="0">
                <a:solidFill>
                  <a:srgbClr val="356F95"/>
                </a:solidFill>
              </a:rPr>
              <a:t>4</a:t>
            </a:r>
            <a:r>
              <a:rPr lang="ru-RU" sz="11500" i="1" dirty="0" smtClean="0">
                <a:solidFill>
                  <a:srgbClr val="356F95"/>
                </a:solidFill>
              </a:rPr>
              <a:t>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18243" y="6150114"/>
            <a:ext cx="10220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222222"/>
                </a:solidFill>
                <a:effectLst/>
              </a:rPr>
              <a:t>Что мешает – устаревшее регулирование, несовершенство технологий </a:t>
            </a:r>
            <a:br>
              <a:rPr lang="ru-RU" sz="2000" b="0" i="0" dirty="0" smtClean="0">
                <a:solidFill>
                  <a:srgbClr val="222222"/>
                </a:solidFill>
                <a:effectLst/>
              </a:rPr>
            </a:br>
            <a:r>
              <a:rPr lang="ru-RU" sz="2000" b="0" i="0" dirty="0" smtClean="0">
                <a:solidFill>
                  <a:srgbClr val="222222"/>
                </a:solidFill>
                <a:effectLst/>
              </a:rPr>
              <a:t>или обычный человеческий консерватизм?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30" y="2675144"/>
            <a:ext cx="1982810" cy="24103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4438" y="3825539"/>
            <a:ext cx="1171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УЭК</a:t>
            </a:r>
            <a:endParaRPr lang="ru-RU" sz="16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55114" t="30766" r="21724" b="25924"/>
          <a:stretch/>
        </p:blipFill>
        <p:spPr>
          <a:xfrm>
            <a:off x="5306095" y="2094049"/>
            <a:ext cx="3657601" cy="38451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6420" y="3340516"/>
            <a:ext cx="1968387" cy="210864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2190" y="5129194"/>
            <a:ext cx="20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УЭК умерла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136419" y="2404072"/>
            <a:ext cx="1968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Зато теперь есть ЕСИА!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653692" y="2766299"/>
            <a:ext cx="1249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= 12,7%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64984" y="4848992"/>
            <a:ext cx="149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= 7,1%</a:t>
            </a:r>
            <a:endParaRPr lang="ru-RU" b="1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7134895" y="4932608"/>
            <a:ext cx="2034863" cy="147217"/>
          </a:xfrm>
          <a:prstGeom prst="straightConnector1">
            <a:avLst/>
          </a:prstGeom>
          <a:ln>
            <a:solidFill>
              <a:srgbClr val="002C4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833775" y="2797076"/>
            <a:ext cx="2192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населения России</a:t>
            </a:r>
            <a:endParaRPr lang="ru-RU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9072597" y="3626832"/>
            <a:ext cx="2869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получения реальных </a:t>
            </a:r>
            <a:r>
              <a:rPr lang="ru-RU" dirty="0" err="1" smtClean="0"/>
              <a:t>госуслуг</a:t>
            </a:r>
            <a:r>
              <a:rPr lang="ru-RU" dirty="0" smtClean="0"/>
              <a:t> нужна подтвержденная регистрация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31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18243" y="269231"/>
            <a:ext cx="105852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0" i="0" dirty="0" smtClean="0">
                <a:solidFill>
                  <a:srgbClr val="356F95"/>
                </a:solidFill>
                <a:effectLst/>
              </a:rPr>
              <a:t>Переход к электронным документам должен способствовать большей открытости информации. Так ли это на самом деле?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3438" y="-61629"/>
            <a:ext cx="1303562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500" i="1" dirty="0" smtClean="0">
                <a:solidFill>
                  <a:srgbClr val="356F95"/>
                </a:solidFill>
              </a:rPr>
              <a:t>5.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18243" y="5842337"/>
            <a:ext cx="105852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222222"/>
                </a:solidFill>
                <a:effectLst/>
              </a:rPr>
              <a:t>Открытое правительство, открытый бюджет, открытый регион, открытые </a:t>
            </a:r>
            <a:r>
              <a:rPr lang="ru-RU" sz="2000" b="0" i="0" dirty="0" err="1" smtClean="0">
                <a:solidFill>
                  <a:srgbClr val="222222"/>
                </a:solidFill>
                <a:effectLst/>
              </a:rPr>
              <a:t>госзакупки</a:t>
            </a:r>
            <a:r>
              <a:rPr lang="ru-RU" sz="2000" b="0" i="0" dirty="0" smtClean="0">
                <a:solidFill>
                  <a:srgbClr val="222222"/>
                </a:solidFill>
                <a:effectLst/>
              </a:rPr>
              <a:t> – эти инициативы подразумевают  предоставление доступа гражданам к документам различных</a:t>
            </a:r>
          </a:p>
          <a:p>
            <a:r>
              <a:rPr lang="ru-RU" sz="2000" b="0" i="0" dirty="0" smtClean="0">
                <a:solidFill>
                  <a:srgbClr val="222222"/>
                </a:solidFill>
                <a:effectLst/>
              </a:rPr>
              <a:t>госструктур, что можно обеспечить только в электронном виде. Но это теория…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984" y="2203756"/>
            <a:ext cx="6950433" cy="316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52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18243" y="269231"/>
            <a:ext cx="10585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0" i="0" dirty="0" smtClean="0">
                <a:solidFill>
                  <a:srgbClr val="356F95"/>
                </a:solidFill>
                <a:effectLst/>
              </a:rPr>
              <a:t>Когда реально восторжествует </a:t>
            </a:r>
            <a:br>
              <a:rPr lang="ru-RU" sz="3600" b="0" i="0" dirty="0" smtClean="0">
                <a:solidFill>
                  <a:srgbClr val="356F95"/>
                </a:solidFill>
                <a:effectLst/>
              </a:rPr>
            </a:br>
            <a:r>
              <a:rPr lang="ru-RU" sz="3600" b="0" i="0" dirty="0" smtClean="0">
                <a:solidFill>
                  <a:srgbClr val="356F95"/>
                </a:solidFill>
                <a:effectLst/>
              </a:rPr>
              <a:t>принцип «одного окна»?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3438" y="-61629"/>
            <a:ext cx="1303562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500" i="1" dirty="0">
                <a:solidFill>
                  <a:srgbClr val="356F95"/>
                </a:solidFill>
              </a:rPr>
              <a:t>6</a:t>
            </a:r>
            <a:r>
              <a:rPr lang="ru-RU" sz="11500" i="1" dirty="0" smtClean="0">
                <a:solidFill>
                  <a:srgbClr val="356F95"/>
                </a:solidFill>
              </a:rPr>
              <a:t>.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402" y="1619471"/>
            <a:ext cx="2085615" cy="12513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569" y="2135271"/>
            <a:ext cx="1552037" cy="15520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8393" y="939353"/>
            <a:ext cx="1195918" cy="11959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5216" y="3864702"/>
            <a:ext cx="1131999" cy="12200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0017" y="4056204"/>
            <a:ext cx="2238375" cy="20478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07535" y="2731126"/>
            <a:ext cx="1136789" cy="13520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5487" y="4216870"/>
            <a:ext cx="1455853" cy="12968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530" y="2079500"/>
            <a:ext cx="3419007" cy="3226595"/>
          </a:xfrm>
          <a:prstGeom prst="rect">
            <a:avLst/>
          </a:prstGeom>
        </p:spPr>
      </p:pic>
      <p:cxnSp>
        <p:nvCxnSpPr>
          <p:cNvPr id="14" name="Скругленная соединительная линия 13"/>
          <p:cNvCxnSpPr>
            <a:stCxn id="12" idx="3"/>
          </p:cNvCxnSpPr>
          <p:nvPr/>
        </p:nvCxnSpPr>
        <p:spPr>
          <a:xfrm flipV="1">
            <a:off x="3984537" y="2398519"/>
            <a:ext cx="1088131" cy="129427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>
            <a:stCxn id="12" idx="3"/>
            <a:endCxn id="5" idx="1"/>
          </p:cNvCxnSpPr>
          <p:nvPr/>
        </p:nvCxnSpPr>
        <p:spPr>
          <a:xfrm flipV="1">
            <a:off x="3984537" y="1537312"/>
            <a:ext cx="4993856" cy="215548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кругленная соединительная линия 19"/>
          <p:cNvCxnSpPr>
            <a:stCxn id="12" idx="3"/>
            <a:endCxn id="11" idx="1"/>
          </p:cNvCxnSpPr>
          <p:nvPr/>
        </p:nvCxnSpPr>
        <p:spPr>
          <a:xfrm>
            <a:off x="3984537" y="3692798"/>
            <a:ext cx="960950" cy="1172477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кругленная соединительная линия 24"/>
          <p:cNvCxnSpPr>
            <a:endCxn id="3" idx="1"/>
          </p:cNvCxnSpPr>
          <p:nvPr/>
        </p:nvCxnSpPr>
        <p:spPr>
          <a:xfrm flipV="1">
            <a:off x="3984537" y="2911290"/>
            <a:ext cx="4142032" cy="781508"/>
          </a:xfrm>
          <a:prstGeom prst="curvedConnector3">
            <a:avLst>
              <a:gd name="adj1" fmla="val 64303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кругленная соединительная линия 27"/>
          <p:cNvCxnSpPr/>
          <p:nvPr/>
        </p:nvCxnSpPr>
        <p:spPr>
          <a:xfrm>
            <a:off x="3984537" y="3692798"/>
            <a:ext cx="3419007" cy="735569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кругленная соединительная линия 32"/>
          <p:cNvCxnSpPr>
            <a:stCxn id="12" idx="3"/>
            <a:endCxn id="6" idx="1"/>
          </p:cNvCxnSpPr>
          <p:nvPr/>
        </p:nvCxnSpPr>
        <p:spPr>
          <a:xfrm>
            <a:off x="3984537" y="3692798"/>
            <a:ext cx="5880679" cy="781926"/>
          </a:xfrm>
          <a:prstGeom prst="curvedConnector3">
            <a:avLst>
              <a:gd name="adj1" fmla="val 7847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318243" y="5750456"/>
            <a:ext cx="105852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222222"/>
                </a:solidFill>
              </a:rPr>
              <a:t>В</a:t>
            </a:r>
            <a:r>
              <a:rPr lang="ru-RU" sz="2000" b="0" i="0" dirty="0" smtClean="0">
                <a:solidFill>
                  <a:srgbClr val="222222"/>
                </a:solidFill>
                <a:effectLst/>
              </a:rPr>
              <a:t>едомственные барьеры успешно вырастают и в электронной среде, поэтому гражданину приходится заходить во множество личных кабинетов. Иногда проще плюнуть, чем во всем этом разбираться. Есть ли решение у этой проблемы?</a:t>
            </a:r>
            <a:endParaRPr lang="ru-RU" sz="2000" dirty="0"/>
          </a:p>
        </p:txBody>
      </p:sp>
      <p:cxnSp>
        <p:nvCxnSpPr>
          <p:cNvPr id="40" name="Скругленная соединительная линия 39"/>
          <p:cNvCxnSpPr/>
          <p:nvPr/>
        </p:nvCxnSpPr>
        <p:spPr>
          <a:xfrm flipV="1">
            <a:off x="3984537" y="3536551"/>
            <a:ext cx="6922998" cy="156247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3450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320</Words>
  <Application>Microsoft Office PowerPoint</Application>
  <PresentationFormat>Широкоэкранный</PresentationFormat>
  <Paragraphs>52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Helvetica</vt:lpstr>
      <vt:lpstr>Helvetica Light</vt:lpstr>
      <vt:lpstr>Тема Office</vt:lpstr>
      <vt:lpstr> Электронное взаимодействие государства с организациями  и гражданами: стратегия и практика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Электронное взаимодействие государства с организациями  и гражданами: стратегия и практика</dc:title>
  <dc:creator>Stas Makarov</dc:creator>
  <cp:lastModifiedBy>Stas Makarov</cp:lastModifiedBy>
  <cp:revision>22</cp:revision>
  <dcterms:created xsi:type="dcterms:W3CDTF">2015-09-07T21:57:15Z</dcterms:created>
  <dcterms:modified xsi:type="dcterms:W3CDTF">2015-09-08T01:07:59Z</dcterms:modified>
</cp:coreProperties>
</file>