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5" r:id="rId3"/>
    <p:sldId id="267" r:id="rId4"/>
    <p:sldId id="257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56F95"/>
    <a:srgbClr val="263B84"/>
    <a:srgbClr val="1C6693"/>
    <a:srgbClr val="002C4D"/>
    <a:srgbClr val="66FFFF"/>
    <a:srgbClr val="41B24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96E6F-B04F-4797-8A77-C2AA8F351805}" type="datetimeFigureOut">
              <a:rPr lang="ru-RU" smtClean="0"/>
              <a:t>08.09.2015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A893-7F96-42C4-9132-8C47968C5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07263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96E6F-B04F-4797-8A77-C2AA8F351805}" type="datetimeFigureOut">
              <a:rPr lang="ru-RU" smtClean="0"/>
              <a:t>08.09.2015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A893-7F96-42C4-9132-8C47968C5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7381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96E6F-B04F-4797-8A77-C2AA8F351805}" type="datetimeFigureOut">
              <a:rPr lang="ru-RU" smtClean="0"/>
              <a:t>08.09.2015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A893-7F96-42C4-9132-8C47968C5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63853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hape 5"/>
          <p:cNvSpPr>
            <a:spLocks noGrp="1"/>
          </p:cNvSpPr>
          <p:nvPr>
            <p:ph type="title"/>
          </p:nvPr>
        </p:nvSpPr>
        <p:spPr>
          <a:xfrm>
            <a:off x="1190625" y="1151930"/>
            <a:ext cx="9810750" cy="2321719"/>
          </a:xfrm>
          <a:prstGeom prst="rect">
            <a:avLst/>
          </a:prstGeom>
        </p:spPr>
        <p:txBody>
          <a:bodyPr anchor="b"/>
          <a:lstStyle/>
          <a:p>
            <a:pPr lvl="0">
              <a:defRPr sz="1800"/>
            </a:pPr>
            <a:r>
              <a:rPr sz="5625"/>
              <a:t>Title Text</a:t>
            </a:r>
          </a:p>
        </p:txBody>
      </p:sp>
      <p:sp>
        <p:nvSpPr>
          <p:cNvPr id="6" name="Shape 6"/>
          <p:cNvSpPr>
            <a:spLocks noGrp="1"/>
          </p:cNvSpPr>
          <p:nvPr>
            <p:ph type="body" idx="1"/>
          </p:nvPr>
        </p:nvSpPr>
        <p:spPr>
          <a:xfrm>
            <a:off x="1190625" y="3536156"/>
            <a:ext cx="9810750" cy="794742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2250"/>
            </a:lvl1pPr>
            <a:lvl2pPr marL="0" indent="160729" algn="ctr">
              <a:spcBef>
                <a:spcPts val="0"/>
              </a:spcBef>
              <a:buSzTx/>
              <a:buNone/>
              <a:defRPr sz="2250"/>
            </a:lvl2pPr>
            <a:lvl3pPr marL="0" indent="321457" algn="ctr">
              <a:spcBef>
                <a:spcPts val="0"/>
              </a:spcBef>
              <a:buSzTx/>
              <a:buNone/>
              <a:defRPr sz="2250"/>
            </a:lvl3pPr>
            <a:lvl4pPr marL="0" indent="482186" algn="ctr">
              <a:spcBef>
                <a:spcPts val="0"/>
              </a:spcBef>
              <a:buSzTx/>
              <a:buNone/>
              <a:defRPr sz="2250"/>
            </a:lvl4pPr>
            <a:lvl5pPr marL="0" indent="642915" algn="ctr">
              <a:spcBef>
                <a:spcPts val="0"/>
              </a:spcBef>
              <a:buSzTx/>
              <a:buNone/>
              <a:defRPr sz="2250"/>
            </a:lvl5pPr>
          </a:lstStyle>
          <a:p>
            <a:pPr lvl="0">
              <a:defRPr sz="1800"/>
            </a:pPr>
            <a:r>
              <a:rPr sz="2250"/>
              <a:t>Body Level One</a:t>
            </a:r>
          </a:p>
          <a:p>
            <a:pPr lvl="1">
              <a:defRPr sz="1800"/>
            </a:pPr>
            <a:r>
              <a:rPr sz="2250"/>
              <a:t>Body Level Two</a:t>
            </a:r>
          </a:p>
          <a:p>
            <a:pPr lvl="2">
              <a:defRPr sz="1800"/>
            </a:pPr>
            <a:r>
              <a:rPr sz="2250"/>
              <a:t>Body Level Three</a:t>
            </a:r>
          </a:p>
          <a:p>
            <a:pPr lvl="3">
              <a:defRPr sz="1800"/>
            </a:pPr>
            <a:r>
              <a:rPr sz="2250"/>
              <a:t>Body Level Four</a:t>
            </a:r>
          </a:p>
          <a:p>
            <a:pPr lvl="4">
              <a:defRPr sz="1800"/>
            </a:pPr>
            <a:r>
              <a:rPr sz="2250"/>
              <a:t>Body Level Five</a:t>
            </a:r>
          </a:p>
        </p:txBody>
      </p:sp>
    </p:spTree>
    <p:extLst>
      <p:ext uri="{BB962C8B-B14F-4D97-AF65-F5344CB8AC3E}">
        <p14:creationId xmlns:p14="http://schemas.microsoft.com/office/powerpoint/2010/main" val="329717475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96E6F-B04F-4797-8A77-C2AA8F351805}" type="datetimeFigureOut">
              <a:rPr lang="ru-RU" smtClean="0"/>
              <a:t>08.09.2015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A893-7F96-42C4-9132-8C47968C5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3880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96E6F-B04F-4797-8A77-C2AA8F351805}" type="datetimeFigureOut">
              <a:rPr lang="ru-RU" smtClean="0"/>
              <a:t>08.09.2015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A893-7F96-42C4-9132-8C47968C5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4569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96E6F-B04F-4797-8A77-C2AA8F351805}" type="datetimeFigureOut">
              <a:rPr lang="ru-RU" smtClean="0"/>
              <a:t>08.09.2015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A893-7F96-42C4-9132-8C47968C5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0392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96E6F-B04F-4797-8A77-C2AA8F351805}" type="datetimeFigureOut">
              <a:rPr lang="ru-RU" smtClean="0"/>
              <a:t>08.09.2015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A893-7F96-42C4-9132-8C47968C5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515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96E6F-B04F-4797-8A77-C2AA8F351805}" type="datetimeFigureOut">
              <a:rPr lang="ru-RU" smtClean="0"/>
              <a:t>08.09.2015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A893-7F96-42C4-9132-8C47968C5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4306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96E6F-B04F-4797-8A77-C2AA8F351805}" type="datetimeFigureOut">
              <a:rPr lang="ru-RU" smtClean="0"/>
              <a:t>08.09.2015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A893-7F96-42C4-9132-8C47968C5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7650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96E6F-B04F-4797-8A77-C2AA8F351805}" type="datetimeFigureOut">
              <a:rPr lang="ru-RU" smtClean="0"/>
              <a:t>08.09.2015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A893-7F96-42C4-9132-8C47968C5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65052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A96E6F-B04F-4797-8A77-C2AA8F351805}" type="datetimeFigureOut">
              <a:rPr lang="ru-RU" smtClean="0"/>
              <a:t>08.09.2015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5AA893-7F96-42C4-9132-8C47968C5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37121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A96E6F-B04F-4797-8A77-C2AA8F351805}" type="datetimeFigureOut">
              <a:rPr lang="ru-RU" smtClean="0"/>
              <a:t>08.09.2015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15AA893-7F96-42C4-9132-8C47968C54B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7136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0152" y="2695880"/>
            <a:ext cx="11977352" cy="2387600"/>
          </a:xfrm>
        </p:spPr>
        <p:txBody>
          <a:bodyPr>
            <a:normAutofit fontScale="90000"/>
          </a:bodyPr>
          <a:lstStyle/>
          <a:p>
            <a:r>
              <a:rPr lang="ru-RU" b="1" spc="160" dirty="0" smtClean="0">
                <a:solidFill>
                  <a:srgbClr val="356F95"/>
                </a:solidFill>
                <a:effectLst>
                  <a:glow rad="381000">
                    <a:srgbClr val="66FFFF">
                      <a:alpha val="50000"/>
                    </a:srgbClr>
                  </a:glow>
                </a:effectLst>
              </a:rPr>
              <a:t/>
            </a:r>
            <a:br>
              <a:rPr lang="ru-RU" b="1" spc="160" dirty="0" smtClean="0">
                <a:solidFill>
                  <a:srgbClr val="356F95"/>
                </a:solidFill>
                <a:effectLst>
                  <a:glow rad="381000">
                    <a:srgbClr val="66FFFF">
                      <a:alpha val="50000"/>
                    </a:srgbClr>
                  </a:glow>
                </a:effectLst>
              </a:rPr>
            </a:br>
            <a:r>
              <a:rPr lang="ru-RU" b="1" spc="160" dirty="0" smtClean="0">
                <a:solidFill>
                  <a:srgbClr val="356F95"/>
                </a:solidFill>
                <a:effectLst>
                  <a:glow rad="381000">
                    <a:srgbClr val="66FFFF">
                      <a:alpha val="50000"/>
                    </a:srgbClr>
                  </a:glow>
                </a:effectLst>
              </a:rPr>
              <a:t>Электронное взаимодействие</a:t>
            </a:r>
            <a:br>
              <a:rPr lang="ru-RU" b="1" spc="160" dirty="0" smtClean="0">
                <a:solidFill>
                  <a:srgbClr val="356F95"/>
                </a:solidFill>
                <a:effectLst>
                  <a:glow rad="381000">
                    <a:srgbClr val="66FFFF">
                      <a:alpha val="50000"/>
                    </a:srgbClr>
                  </a:glow>
                </a:effectLst>
              </a:rPr>
            </a:br>
            <a:r>
              <a:rPr lang="ru-RU" b="1" spc="160" dirty="0">
                <a:solidFill>
                  <a:srgbClr val="356F95"/>
                </a:solidFill>
                <a:effectLst>
                  <a:glow rad="381000">
                    <a:srgbClr val="66FFFF">
                      <a:alpha val="50000"/>
                    </a:srgbClr>
                  </a:glow>
                </a:effectLst>
              </a:rPr>
              <a:t>государства с организациями </a:t>
            </a:r>
            <a:r>
              <a:rPr lang="en-US" b="1" spc="160" dirty="0" smtClean="0">
                <a:solidFill>
                  <a:srgbClr val="356F95"/>
                </a:solidFill>
                <a:effectLst>
                  <a:glow rad="381000">
                    <a:srgbClr val="66FFFF">
                      <a:alpha val="50000"/>
                    </a:srgbClr>
                  </a:glow>
                </a:effectLst>
              </a:rPr>
              <a:t/>
            </a:r>
            <a:br>
              <a:rPr lang="en-US" b="1" spc="160" dirty="0" smtClean="0">
                <a:solidFill>
                  <a:srgbClr val="356F95"/>
                </a:solidFill>
                <a:effectLst>
                  <a:glow rad="381000">
                    <a:srgbClr val="66FFFF">
                      <a:alpha val="50000"/>
                    </a:srgbClr>
                  </a:glow>
                </a:effectLst>
              </a:rPr>
            </a:br>
            <a:r>
              <a:rPr lang="ru-RU" b="1" spc="160" dirty="0" smtClean="0">
                <a:solidFill>
                  <a:srgbClr val="356F95"/>
                </a:solidFill>
                <a:effectLst>
                  <a:glow rad="381000">
                    <a:srgbClr val="66FFFF">
                      <a:alpha val="50000"/>
                    </a:srgbClr>
                  </a:glow>
                </a:effectLst>
              </a:rPr>
              <a:t>и </a:t>
            </a:r>
            <a:r>
              <a:rPr lang="ru-RU" b="1" spc="160" dirty="0">
                <a:solidFill>
                  <a:srgbClr val="356F95"/>
                </a:solidFill>
                <a:effectLst>
                  <a:glow rad="381000">
                    <a:srgbClr val="66FFFF">
                      <a:alpha val="50000"/>
                    </a:srgbClr>
                  </a:glow>
                </a:effectLst>
              </a:rPr>
              <a:t>гражданами: стратегия и </a:t>
            </a:r>
            <a:r>
              <a:rPr lang="ru-RU" b="1" spc="160" dirty="0" smtClean="0">
                <a:solidFill>
                  <a:srgbClr val="356F95"/>
                </a:solidFill>
                <a:effectLst>
                  <a:glow rad="381000">
                    <a:srgbClr val="66FFFF">
                      <a:alpha val="50000"/>
                    </a:srgbClr>
                  </a:glow>
                </a:effectLst>
              </a:rPr>
              <a:t>практика</a:t>
            </a:r>
            <a:endParaRPr lang="ru-RU" b="1" spc="160" dirty="0">
              <a:solidFill>
                <a:srgbClr val="356F95"/>
              </a:solidFill>
              <a:effectLst>
                <a:glow rad="381000">
                  <a:srgbClr val="66FFFF">
                    <a:alpha val="50000"/>
                  </a:srgbClr>
                </a:glo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0328" y="5465681"/>
            <a:ext cx="9144000" cy="1392319"/>
          </a:xfrm>
        </p:spPr>
        <p:txBody>
          <a:bodyPr>
            <a:normAutofit/>
          </a:bodyPr>
          <a:lstStyle/>
          <a:p>
            <a:endParaRPr lang="ru-RU" sz="2800" dirty="0" smtClean="0"/>
          </a:p>
          <a:p>
            <a:r>
              <a:rPr lang="ru-RU" sz="2800" i="1" dirty="0">
                <a:solidFill>
                  <a:srgbClr val="356F95"/>
                </a:solidFill>
              </a:rPr>
              <a:t>Ведущий:</a:t>
            </a:r>
            <a:r>
              <a:rPr lang="ru-RU" sz="2800" dirty="0">
                <a:solidFill>
                  <a:srgbClr val="356F95"/>
                </a:solidFill>
              </a:rPr>
              <a:t> </a:t>
            </a:r>
            <a:r>
              <a:rPr lang="ru-RU" sz="2800" b="1" dirty="0">
                <a:solidFill>
                  <a:srgbClr val="356F95"/>
                </a:solidFill>
              </a:rPr>
              <a:t>Станислав Макаров</a:t>
            </a:r>
            <a:r>
              <a:rPr lang="ru-RU" sz="2800" dirty="0">
                <a:solidFill>
                  <a:srgbClr val="356F95"/>
                </a:solidFill>
              </a:rPr>
              <a:t>, обозреватель PC </a:t>
            </a:r>
            <a:r>
              <a:rPr lang="ru-RU" sz="2800" dirty="0" err="1">
                <a:solidFill>
                  <a:srgbClr val="356F95"/>
                </a:solidFill>
              </a:rPr>
              <a:t>Week</a:t>
            </a:r>
            <a:r>
              <a:rPr lang="ru-RU" sz="2800" dirty="0">
                <a:solidFill>
                  <a:srgbClr val="356F95"/>
                </a:solidFill>
              </a:rPr>
              <a:t>/RE </a:t>
            </a:r>
          </a:p>
        </p:txBody>
      </p:sp>
      <p:pic>
        <p:nvPicPr>
          <p:cNvPr id="4" name="Picture 2" descr="Russian Enterprise Content Summit 2015 (RECS 2015)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57924" y="136567"/>
            <a:ext cx="3277762" cy="14158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597" y="428438"/>
            <a:ext cx="3550276" cy="936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8667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Shape 54"/>
          <p:cNvSpPr/>
          <p:nvPr/>
        </p:nvSpPr>
        <p:spPr>
          <a:xfrm>
            <a:off x="2178550" y="4468204"/>
            <a:ext cx="962379" cy="407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algn="l" defTabSz="457200">
              <a:tabLst>
                <a:tab pos="355600" algn="l"/>
                <a:tab pos="711200" algn="l"/>
                <a:tab pos="1079500" algn="l"/>
                <a:tab pos="1435100" algn="l"/>
                <a:tab pos="1790700" algn="l"/>
                <a:tab pos="2159000" algn="l"/>
                <a:tab pos="2514600" algn="l"/>
                <a:tab pos="2870200" algn="l"/>
                <a:tab pos="3238500" algn="l"/>
                <a:tab pos="3594100" algn="l"/>
                <a:tab pos="3949700" algn="l"/>
                <a:tab pos="4318000" algn="l"/>
              </a:tabLst>
              <a:defRPr sz="31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/>
            </a:pPr>
            <a:r>
              <a:rPr sz="2180" dirty="0" err="1"/>
              <a:t>бумага</a:t>
            </a:r>
            <a:endParaRPr sz="2180" dirty="0"/>
          </a:p>
        </p:txBody>
      </p:sp>
      <p:sp>
        <p:nvSpPr>
          <p:cNvPr id="44" name="Shape 55"/>
          <p:cNvSpPr/>
          <p:nvPr/>
        </p:nvSpPr>
        <p:spPr>
          <a:xfrm>
            <a:off x="5138895" y="4168877"/>
            <a:ext cx="670376" cy="40761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algn="l" defTabSz="457200">
              <a:tabLst>
                <a:tab pos="355600" algn="l"/>
                <a:tab pos="711200" algn="l"/>
                <a:tab pos="1079500" algn="l"/>
                <a:tab pos="1435100" algn="l"/>
                <a:tab pos="1790700" algn="l"/>
                <a:tab pos="2159000" algn="l"/>
                <a:tab pos="2514600" algn="l"/>
                <a:tab pos="2870200" algn="l"/>
                <a:tab pos="3238500" algn="l"/>
                <a:tab pos="3594100" algn="l"/>
                <a:tab pos="3949700" algn="l"/>
                <a:tab pos="4318000" algn="l"/>
              </a:tabLst>
              <a:defRPr sz="31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/>
            </a:pPr>
            <a:r>
              <a:rPr sz="2180" dirty="0"/>
              <a:t>ЭДО</a:t>
            </a:r>
          </a:p>
        </p:txBody>
      </p:sp>
      <p:sp>
        <p:nvSpPr>
          <p:cNvPr id="45" name="Shape 56"/>
          <p:cNvSpPr/>
          <p:nvPr/>
        </p:nvSpPr>
        <p:spPr>
          <a:xfrm>
            <a:off x="8058020" y="4286860"/>
            <a:ext cx="1465209" cy="331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algn="l" defTabSz="457200">
              <a:tabLst>
                <a:tab pos="355600" algn="l"/>
                <a:tab pos="711200" algn="l"/>
                <a:tab pos="1079500" algn="l"/>
                <a:tab pos="1435100" algn="l"/>
                <a:tab pos="1790700" algn="l"/>
                <a:tab pos="2159000" algn="l"/>
                <a:tab pos="2514600" algn="l"/>
                <a:tab pos="2870200" algn="l"/>
                <a:tab pos="3238500" algn="l"/>
                <a:tab pos="3594100" algn="l"/>
                <a:tab pos="3949700" algn="l"/>
                <a:tab pos="4318000" algn="l"/>
              </a:tabLst>
              <a:defRPr sz="31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/>
            </a:pPr>
            <a:r>
              <a:rPr lang="ru-RU" sz="1687" dirty="0"/>
              <a:t>Электронный</a:t>
            </a:r>
            <a:r>
              <a:rPr lang="ru-RU" sz="1266" dirty="0"/>
              <a:t> </a:t>
            </a:r>
            <a:endParaRPr sz="2180" dirty="0"/>
          </a:p>
        </p:txBody>
      </p:sp>
      <p:sp>
        <p:nvSpPr>
          <p:cNvPr id="46" name="Shape 57"/>
          <p:cNvSpPr/>
          <p:nvPr/>
        </p:nvSpPr>
        <p:spPr>
          <a:xfrm>
            <a:off x="4437219" y="4567920"/>
            <a:ext cx="2084738" cy="331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algn="l" defTabSz="457200">
              <a:tabLst>
                <a:tab pos="355600" algn="l"/>
                <a:tab pos="711200" algn="l"/>
                <a:tab pos="1079500" algn="l"/>
                <a:tab pos="1435100" algn="l"/>
                <a:tab pos="1790700" algn="l"/>
                <a:tab pos="2159000" algn="l"/>
                <a:tab pos="2514600" algn="l"/>
                <a:tab pos="2870200" algn="l"/>
                <a:tab pos="3238500" algn="l"/>
                <a:tab pos="3594100" algn="l"/>
                <a:tab pos="3949700" algn="l"/>
                <a:tab pos="4318000" algn="l"/>
              </a:tabLst>
              <a:defRPr sz="31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/>
            </a:pPr>
            <a:r>
              <a:rPr sz="1687" dirty="0" err="1"/>
              <a:t>обмен</a:t>
            </a:r>
            <a:r>
              <a:rPr sz="1687" dirty="0"/>
              <a:t> </a:t>
            </a:r>
            <a:r>
              <a:rPr sz="1687" dirty="0" err="1"/>
              <a:t>документами</a:t>
            </a:r>
            <a:endParaRPr sz="1687" dirty="0"/>
          </a:p>
        </p:txBody>
      </p:sp>
      <p:sp>
        <p:nvSpPr>
          <p:cNvPr id="47" name="Shape 58"/>
          <p:cNvSpPr/>
          <p:nvPr/>
        </p:nvSpPr>
        <p:spPr>
          <a:xfrm>
            <a:off x="7931524" y="4602150"/>
            <a:ext cx="1671997" cy="3317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algn="l" defTabSz="457200">
              <a:tabLst>
                <a:tab pos="355600" algn="l"/>
                <a:tab pos="711200" algn="l"/>
                <a:tab pos="1079500" algn="l"/>
                <a:tab pos="1435100" algn="l"/>
                <a:tab pos="1790700" algn="l"/>
                <a:tab pos="2159000" algn="l"/>
                <a:tab pos="2514600" algn="l"/>
                <a:tab pos="2870200" algn="l"/>
                <a:tab pos="3238500" algn="l"/>
                <a:tab pos="3594100" algn="l"/>
                <a:tab pos="3949700" algn="l"/>
                <a:tab pos="4318000" algn="l"/>
              </a:tabLst>
              <a:defRPr sz="31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/>
            </a:pPr>
            <a:r>
              <a:rPr sz="1687" dirty="0" err="1"/>
              <a:t>обмен</a:t>
            </a:r>
            <a:r>
              <a:rPr sz="1687" dirty="0"/>
              <a:t> </a:t>
            </a:r>
            <a:r>
              <a:rPr sz="1687" dirty="0" err="1"/>
              <a:t>данными</a:t>
            </a:r>
            <a:endParaRPr sz="1687" dirty="0"/>
          </a:p>
        </p:txBody>
      </p:sp>
      <p:sp>
        <p:nvSpPr>
          <p:cNvPr id="39" name="Полилиния 38"/>
          <p:cNvSpPr/>
          <p:nvPr/>
        </p:nvSpPr>
        <p:spPr>
          <a:xfrm>
            <a:off x="2190997" y="2035833"/>
            <a:ext cx="7791756" cy="2172537"/>
          </a:xfrm>
          <a:custGeom>
            <a:avLst/>
            <a:gdLst>
              <a:gd name="connsiteX0" fmla="*/ 0 w 11081609"/>
              <a:gd name="connsiteY0" fmla="*/ 2951125 h 3089830"/>
              <a:gd name="connsiteX1" fmla="*/ 6366294 w 11081609"/>
              <a:gd name="connsiteY1" fmla="*/ 2778597 h 3089830"/>
              <a:gd name="connsiteX2" fmla="*/ 10765766 w 11081609"/>
              <a:gd name="connsiteY2" fmla="*/ 207925 h 3089830"/>
              <a:gd name="connsiteX3" fmla="*/ 10731260 w 11081609"/>
              <a:gd name="connsiteY3" fmla="*/ 156167 h 3089830"/>
              <a:gd name="connsiteX4" fmla="*/ 10731260 w 11081609"/>
              <a:gd name="connsiteY4" fmla="*/ 190672 h 30898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081609" h="3089830">
                <a:moveTo>
                  <a:pt x="0" y="2951125"/>
                </a:moveTo>
                <a:cubicBezTo>
                  <a:pt x="2286000" y="3093461"/>
                  <a:pt x="4572000" y="3235797"/>
                  <a:pt x="6366294" y="2778597"/>
                </a:cubicBezTo>
                <a:cubicBezTo>
                  <a:pt x="8160588" y="2321397"/>
                  <a:pt x="10038272" y="644997"/>
                  <a:pt x="10765766" y="207925"/>
                </a:cubicBezTo>
                <a:cubicBezTo>
                  <a:pt x="11493260" y="-229147"/>
                  <a:pt x="10737011" y="159042"/>
                  <a:pt x="10731260" y="156167"/>
                </a:cubicBezTo>
                <a:cubicBezTo>
                  <a:pt x="10725509" y="153292"/>
                  <a:pt x="10728384" y="171982"/>
                  <a:pt x="10731260" y="190672"/>
                </a:cubicBezTo>
              </a:path>
            </a:pathLst>
          </a:custGeom>
          <a:noFill/>
          <a:ln w="12700" cap="flat">
            <a:noFill/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4293" tIns="32146" rIns="64293" bIns="32146" numCol="1" spcCol="38100" rtlCol="0" anchor="t">
            <a:noAutofit/>
          </a:bodyPr>
          <a:lstStyle/>
          <a:p>
            <a:pPr defTabSz="642915" latinLnBrk="1" hangingPunct="0"/>
            <a:endParaRPr lang="ru-RU" sz="1266">
              <a:solidFill>
                <a:srgbClr val="000000"/>
              </a:solidFill>
            </a:endParaRPr>
          </a:p>
        </p:txBody>
      </p:sp>
      <p:sp>
        <p:nvSpPr>
          <p:cNvPr id="40" name="Дуга 39"/>
          <p:cNvSpPr/>
          <p:nvPr/>
        </p:nvSpPr>
        <p:spPr>
          <a:xfrm>
            <a:off x="-6038115" y="-3884282"/>
            <a:ext cx="16538454" cy="8026733"/>
          </a:xfrm>
          <a:prstGeom prst="arc">
            <a:avLst>
              <a:gd name="adj1" fmla="val 771785"/>
              <a:gd name="adj2" fmla="val 5395533"/>
            </a:avLst>
          </a:prstGeom>
          <a:noFill/>
          <a:ln w="57150" cap="flat">
            <a:solidFill>
              <a:schemeClr val="accent5">
                <a:lumMod val="60000"/>
                <a:lumOff val="40000"/>
              </a:schemeClr>
            </a:solidFill>
            <a:prstDash val="solid"/>
            <a:miter lim="400000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64293" tIns="32146" rIns="64293" bIns="32146" numCol="1" spcCol="38100" rtlCol="0" anchor="t">
            <a:noAutofit/>
          </a:bodyPr>
          <a:lstStyle/>
          <a:p>
            <a:pPr defTabSz="642915" latinLnBrk="1" hangingPunct="0"/>
            <a:endParaRPr lang="ru-RU" sz="1266">
              <a:solidFill>
                <a:srgbClr val="000000"/>
              </a:solidFill>
            </a:endParaRPr>
          </a:p>
        </p:txBody>
      </p:sp>
      <p:sp>
        <p:nvSpPr>
          <p:cNvPr id="41" name="Овал 40"/>
          <p:cNvSpPr/>
          <p:nvPr/>
        </p:nvSpPr>
        <p:spPr>
          <a:xfrm>
            <a:off x="2556832" y="3950511"/>
            <a:ext cx="234303" cy="289055"/>
          </a:xfrm>
          <a:prstGeom prst="ellipse">
            <a:avLst/>
          </a:prstGeom>
          <a:solidFill>
            <a:srgbClr val="FFC000"/>
          </a:solidFill>
          <a:ln w="12700" cap="flat">
            <a:solidFill>
              <a:schemeClr val="accent5">
                <a:lumMod val="60000"/>
                <a:lumOff val="40000"/>
              </a:schemeClr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algn="ctr" defTabSz="410751" latinLnBrk="1" hangingPunct="0"/>
            <a:endParaRPr lang="ru-RU" sz="1687">
              <a:solidFill>
                <a:srgbClr val="FFFFFF"/>
              </a:solidFill>
              <a:sym typeface="Helvetica Light"/>
            </a:endParaRPr>
          </a:p>
        </p:txBody>
      </p:sp>
      <p:sp>
        <p:nvSpPr>
          <p:cNvPr id="62" name="Овал 61"/>
          <p:cNvSpPr/>
          <p:nvPr/>
        </p:nvSpPr>
        <p:spPr>
          <a:xfrm>
            <a:off x="5407604" y="3626464"/>
            <a:ext cx="234303" cy="289055"/>
          </a:xfrm>
          <a:prstGeom prst="ellipse">
            <a:avLst/>
          </a:prstGeom>
          <a:solidFill>
            <a:srgbClr val="FFC000"/>
          </a:solidFill>
          <a:ln w="12700" cap="flat">
            <a:solidFill>
              <a:schemeClr val="accent5">
                <a:lumMod val="60000"/>
                <a:lumOff val="40000"/>
              </a:schemeClr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algn="ctr" defTabSz="410751" latinLnBrk="1" hangingPunct="0"/>
            <a:endParaRPr lang="ru-RU" sz="1687">
              <a:solidFill>
                <a:srgbClr val="FFFFFF"/>
              </a:solidFill>
              <a:sym typeface="Helvetica Light"/>
            </a:endParaRPr>
          </a:p>
        </p:txBody>
      </p:sp>
      <p:sp>
        <p:nvSpPr>
          <p:cNvPr id="63" name="Овал 62"/>
          <p:cNvSpPr/>
          <p:nvPr/>
        </p:nvSpPr>
        <p:spPr>
          <a:xfrm>
            <a:off x="8866953" y="2278131"/>
            <a:ext cx="234303" cy="289055"/>
          </a:xfrm>
          <a:prstGeom prst="ellipse">
            <a:avLst/>
          </a:prstGeom>
          <a:solidFill>
            <a:srgbClr val="FFC000"/>
          </a:solidFill>
          <a:ln w="12700" cap="flat">
            <a:solidFill>
              <a:schemeClr val="accent5">
                <a:lumMod val="60000"/>
                <a:lumOff val="40000"/>
              </a:schemeClr>
            </a:solidFill>
            <a:miter lim="400000"/>
          </a:ln>
          <a:effectLst>
            <a:outerShdw blurRad="38100" dist="25400" dir="5400000" rotWithShape="0">
              <a:srgbClr val="000000">
                <a:alpha val="50000"/>
              </a:srgb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35719" tIns="35719" rIns="35719" bIns="35719" numCol="1" spcCol="38100" rtlCol="0" anchor="ctr">
            <a:spAutoFit/>
          </a:bodyPr>
          <a:lstStyle/>
          <a:p>
            <a:pPr algn="ctr" defTabSz="410751" latinLnBrk="1" hangingPunct="0"/>
            <a:endParaRPr lang="ru-RU" sz="1687">
              <a:solidFill>
                <a:srgbClr val="FFFFFF"/>
              </a:solidFill>
              <a:sym typeface="Helvetica Light"/>
            </a:endParaRPr>
          </a:p>
        </p:txBody>
      </p:sp>
      <p:cxnSp>
        <p:nvCxnSpPr>
          <p:cNvPr id="48" name="Прямая со стрелкой 47"/>
          <p:cNvCxnSpPr/>
          <p:nvPr/>
        </p:nvCxnSpPr>
        <p:spPr>
          <a:xfrm>
            <a:off x="2178550" y="5194004"/>
            <a:ext cx="7594699" cy="0"/>
          </a:xfrm>
          <a:prstGeom prst="straightConnector1">
            <a:avLst/>
          </a:prstGeom>
          <a:noFill/>
          <a:ln w="57150" cap="flat">
            <a:solidFill>
              <a:schemeClr val="accent1"/>
            </a:solidFill>
            <a:prstDash val="solid"/>
            <a:miter lim="400000"/>
            <a:headEnd type="none" w="med" len="med"/>
            <a:tailEnd type="arrow" w="med" len="med"/>
          </a:ln>
          <a:effectLst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</p:cxnSp>
      <p:sp>
        <p:nvSpPr>
          <p:cNvPr id="64" name="Shape 54"/>
          <p:cNvSpPr/>
          <p:nvPr/>
        </p:nvSpPr>
        <p:spPr>
          <a:xfrm>
            <a:off x="2144711" y="5226231"/>
            <a:ext cx="7617535" cy="418384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none" lIns="35719" tIns="35719" rIns="35719" bIns="35719" anchor="ctr">
            <a:spAutoFit/>
          </a:bodyPr>
          <a:lstStyle>
            <a:lvl1pPr algn="l" defTabSz="457200">
              <a:tabLst>
                <a:tab pos="355600" algn="l"/>
                <a:tab pos="711200" algn="l"/>
                <a:tab pos="1079500" algn="l"/>
                <a:tab pos="1435100" algn="l"/>
                <a:tab pos="1790700" algn="l"/>
                <a:tab pos="2159000" algn="l"/>
                <a:tab pos="2514600" algn="l"/>
                <a:tab pos="2870200" algn="l"/>
                <a:tab pos="3238500" algn="l"/>
                <a:tab pos="3594100" algn="l"/>
                <a:tab pos="3949700" algn="l"/>
                <a:tab pos="4318000" algn="l"/>
              </a:tabLst>
              <a:defRPr sz="3100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lvl="0">
              <a:defRPr sz="1800"/>
            </a:pPr>
            <a:r>
              <a:rPr lang="ru-RU" sz="2250" dirty="0">
                <a:solidFill>
                  <a:srgbClr val="0070C0"/>
                </a:solidFill>
              </a:rPr>
              <a:t>повышение эффективности B2B и B2G взаимодействия</a:t>
            </a: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46113" y="5544105"/>
            <a:ext cx="1433931" cy="114917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178550" y="6524007"/>
            <a:ext cx="927278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i="1" dirty="0" smtClean="0"/>
              <a:t>Источник: Экспертный совет «Электронные документы – эффективная экономика»</a:t>
            </a:r>
            <a:endParaRPr lang="ru-RU" i="1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683257" y="170503"/>
            <a:ext cx="105852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356F95"/>
                </a:solidFill>
              </a:rPr>
              <a:t>Э</a:t>
            </a:r>
            <a:r>
              <a:rPr lang="ru-RU" sz="3600" b="0" i="0" dirty="0" smtClean="0">
                <a:solidFill>
                  <a:srgbClr val="356F95"/>
                </a:solidFill>
                <a:effectLst/>
              </a:rPr>
              <a:t>лектронное взаимодействие – выгоды очевидны.</a:t>
            </a:r>
          </a:p>
          <a:p>
            <a:r>
              <a:rPr lang="ru-RU" sz="3600" dirty="0" smtClean="0">
                <a:solidFill>
                  <a:srgbClr val="356F95"/>
                </a:solidFill>
              </a:rPr>
              <a:t>Стратегический курс понятен.</a:t>
            </a:r>
            <a:endParaRPr lang="ru-RU" sz="3600" b="0" i="0" dirty="0" smtClean="0">
              <a:solidFill>
                <a:srgbClr val="356F95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66385218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/>
      <p:bldP spid="44" grpId="0" animBg="1"/>
      <p:bldP spid="45" grpId="0" animBg="1"/>
      <p:bldP spid="46" grpId="0" animBg="1"/>
      <p:bldP spid="47" grpId="0" animBg="1"/>
      <p:bldP spid="41" grpId="0" animBg="1"/>
      <p:bldP spid="62" grpId="0" animBg="1"/>
      <p:bldP spid="6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43830" t="41329" r="33206" b="34023"/>
          <a:stretch/>
        </p:blipFill>
        <p:spPr>
          <a:xfrm>
            <a:off x="1380987" y="2498500"/>
            <a:ext cx="4247080" cy="2562896"/>
          </a:xfrm>
          <a:prstGeom prst="rect">
            <a:avLst/>
          </a:prstGeom>
        </p:spPr>
      </p:pic>
      <p:pic>
        <p:nvPicPr>
          <p:cNvPr id="5122" name="Picture 2" descr="http://vkontakterulit.ru/images/sots_set_vkontakte_logo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5346" y="1842022"/>
            <a:ext cx="4647350" cy="2365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677960" y="3276922"/>
            <a:ext cx="4402122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500" b="1" dirty="0" smtClean="0">
                <a:solidFill>
                  <a:srgbClr val="1C6693"/>
                </a:solidFill>
              </a:rPr>
              <a:t>41 </a:t>
            </a:r>
            <a:r>
              <a:rPr lang="ru-RU" sz="3200" dirty="0" smtClean="0">
                <a:solidFill>
                  <a:srgbClr val="1C6693"/>
                </a:solidFill>
              </a:rPr>
              <a:t>млн. в сутки</a:t>
            </a:r>
            <a:endParaRPr lang="ru-RU" dirty="0">
              <a:solidFill>
                <a:srgbClr val="1C6693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6828" y="1842022"/>
            <a:ext cx="18803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263B84"/>
                </a:solidFill>
                <a:latin typeface="Arial Black" panose="020B0A04020102020204" pitchFamily="34" charset="0"/>
              </a:rPr>
              <a:t>ЕПГУ</a:t>
            </a:r>
            <a:endParaRPr lang="ru-RU" dirty="0">
              <a:solidFill>
                <a:srgbClr val="263B84"/>
              </a:solidFill>
              <a:latin typeface="Arial Black" panose="020B0A04020102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86943" y="337892"/>
            <a:ext cx="912468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rgbClr val="356F95"/>
                </a:solidFill>
              </a:rPr>
              <a:t>Но статистика говорит о невысоком интересе граждан </a:t>
            </a:r>
            <a:br>
              <a:rPr lang="ru-RU" sz="2800" dirty="0" smtClean="0">
                <a:solidFill>
                  <a:srgbClr val="356F95"/>
                </a:solidFill>
              </a:rPr>
            </a:br>
            <a:r>
              <a:rPr lang="ru-RU" sz="2800" dirty="0" smtClean="0">
                <a:solidFill>
                  <a:srgbClr val="356F95"/>
                </a:solidFill>
              </a:rPr>
              <a:t>и организаций у электронному общению с государством.</a:t>
            </a:r>
            <a:endParaRPr lang="ru-RU" sz="2000" dirty="0">
              <a:solidFill>
                <a:srgbClr val="356F95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669430" y="5642846"/>
            <a:ext cx="473214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dirty="0" smtClean="0">
                <a:solidFill>
                  <a:srgbClr val="356F95"/>
                </a:solidFill>
              </a:rPr>
              <a:t>Почему так?</a:t>
            </a:r>
            <a:endParaRPr lang="ru-RU" sz="3600" b="0" i="0" dirty="0" smtClean="0">
              <a:solidFill>
                <a:srgbClr val="356F95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4864405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18243" y="269231"/>
            <a:ext cx="105852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0" i="0" dirty="0" smtClean="0">
                <a:solidFill>
                  <a:srgbClr val="356F95"/>
                </a:solidFill>
                <a:effectLst/>
              </a:rPr>
              <a:t>Кто больше в выигрыше от перехода к электронному взаимодействию – государство или граждане?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3438" y="-61629"/>
            <a:ext cx="130356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i="1" dirty="0" smtClean="0">
                <a:solidFill>
                  <a:srgbClr val="356F95"/>
                </a:solidFill>
              </a:rPr>
              <a:t>1.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8243" y="6150114"/>
            <a:ext cx="105852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solidFill>
                  <a:srgbClr val="222222"/>
                </a:solidFill>
                <a:effectLst/>
              </a:rPr>
              <a:t>Государство получает полную прозрачность и контроль за гражданами и организациями, </a:t>
            </a:r>
            <a:br>
              <a:rPr lang="ru-RU" sz="2000" b="0" i="0" dirty="0" smtClean="0">
                <a:solidFill>
                  <a:srgbClr val="222222"/>
                </a:solidFill>
                <a:effectLst/>
              </a:rPr>
            </a:br>
            <a:r>
              <a:rPr lang="ru-RU" sz="2000" b="0" i="0" dirty="0" smtClean="0">
                <a:solidFill>
                  <a:srgbClr val="222222"/>
                </a:solidFill>
                <a:effectLst/>
              </a:rPr>
              <a:t>а мы, граждане – всего лишь экономию времени. </a:t>
            </a:r>
            <a:endParaRPr lang="ru-RU" sz="2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169789" y="5228381"/>
            <a:ext cx="45739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i="0" dirty="0" smtClean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Is </a:t>
            </a:r>
            <a:r>
              <a:rPr lang="en-US" sz="3200" b="1" i="0" dirty="0" err="1" smtClean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fecit</a:t>
            </a:r>
            <a:r>
              <a:rPr lang="en-US" sz="3200" b="1" i="0" dirty="0" smtClean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 cui </a:t>
            </a:r>
            <a:r>
              <a:rPr lang="en-US" sz="3200" b="1" i="0" dirty="0" err="1" smtClean="0">
                <a:solidFill>
                  <a:srgbClr val="000000"/>
                </a:solidFill>
                <a:effectLst/>
                <a:latin typeface="Helvetica" panose="020B0604020202020204" pitchFamily="34" charset="0"/>
              </a:rPr>
              <a:t>prodest</a:t>
            </a:r>
            <a:r>
              <a:rPr lang="ru-RU" sz="3200" b="1" dirty="0">
                <a:solidFill>
                  <a:srgbClr val="000000"/>
                </a:solidFill>
                <a:latin typeface="Helvetica" panose="020B0604020202020204" pitchFamily="34" charset="0"/>
              </a:rPr>
              <a:t>!</a:t>
            </a:r>
            <a:endParaRPr lang="en-US" sz="3200" b="1" i="0" dirty="0">
              <a:solidFill>
                <a:srgbClr val="000000"/>
              </a:solidFill>
              <a:effectLst/>
              <a:latin typeface="Helvetica" panose="020B0604020202020204" pitchFamily="34" charset="0"/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3438" y="2131279"/>
            <a:ext cx="4148461" cy="1501454"/>
          </a:xfrm>
          <a:prstGeom prst="rect">
            <a:avLst/>
          </a:prstGeom>
        </p:spPr>
      </p:pic>
      <p:pic>
        <p:nvPicPr>
          <p:cNvPr id="14" name="Picture 2" descr="http://domoupravmakarenko14sochi.ru/wp-content/uploads/2013/06/slide_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1776" y="2183729"/>
            <a:ext cx="4348191" cy="283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/>
          <p:cNvSpPr txBox="1"/>
          <p:nvPr/>
        </p:nvSpPr>
        <p:spPr>
          <a:xfrm>
            <a:off x="9237601" y="3394338"/>
            <a:ext cx="266592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Что изменилось для государства?</a:t>
            </a:r>
            <a:endParaRPr lang="ru-RU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1475262" y="3294443"/>
            <a:ext cx="338121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2014 – 3 млрд. руб.</a:t>
            </a:r>
          </a:p>
          <a:p>
            <a:r>
              <a:rPr lang="ru-RU" sz="2800" dirty="0" smtClean="0"/>
              <a:t>2015 – 3,7 </a:t>
            </a:r>
            <a:r>
              <a:rPr lang="ru-RU" sz="2800" dirty="0" smtClean="0"/>
              <a:t>млрд. руб.</a:t>
            </a:r>
            <a:endParaRPr lang="ru-RU" sz="2800" dirty="0" smtClean="0"/>
          </a:p>
          <a:p>
            <a:r>
              <a:rPr lang="ru-RU" sz="2800" dirty="0" smtClean="0"/>
              <a:t>2016 – 3,7</a:t>
            </a:r>
            <a:r>
              <a:rPr lang="ru-RU" sz="2800" dirty="0" smtClean="0"/>
              <a:t> млрд. руб.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10300195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18243" y="269231"/>
            <a:ext cx="105852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0" i="0" dirty="0" smtClean="0">
                <a:solidFill>
                  <a:srgbClr val="356F95"/>
                </a:solidFill>
                <a:effectLst/>
              </a:rPr>
              <a:t>Что препятствует повсеместному переходу </a:t>
            </a:r>
            <a:br>
              <a:rPr lang="ru-RU" sz="3600" b="0" i="0" dirty="0" smtClean="0">
                <a:solidFill>
                  <a:srgbClr val="356F95"/>
                </a:solidFill>
                <a:effectLst/>
              </a:rPr>
            </a:br>
            <a:r>
              <a:rPr lang="ru-RU" sz="3600" b="0" i="0" dirty="0" smtClean="0">
                <a:solidFill>
                  <a:srgbClr val="356F95"/>
                </a:solidFill>
                <a:effectLst/>
              </a:rPr>
              <a:t>на электронное взаимодействие?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3438" y="-61629"/>
            <a:ext cx="130356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i="1" dirty="0">
                <a:solidFill>
                  <a:srgbClr val="356F95"/>
                </a:solidFill>
              </a:rPr>
              <a:t>2</a:t>
            </a:r>
            <a:r>
              <a:rPr lang="ru-RU" sz="11500" i="1" dirty="0" smtClean="0">
                <a:solidFill>
                  <a:srgbClr val="356F95"/>
                </a:solidFill>
              </a:rPr>
              <a:t>.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8243" y="5842337"/>
            <a:ext cx="10684867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solidFill>
                  <a:srgbClr val="222222"/>
                </a:solidFill>
                <a:effectLst/>
              </a:rPr>
              <a:t>Сейчас большинство </a:t>
            </a:r>
            <a:r>
              <a:rPr lang="ru-RU" sz="2000" b="0" i="0" dirty="0" err="1" smtClean="0">
                <a:solidFill>
                  <a:srgbClr val="222222"/>
                </a:solidFill>
                <a:effectLst/>
              </a:rPr>
              <a:t>госуслуг</a:t>
            </a:r>
            <a:r>
              <a:rPr lang="ru-RU" sz="2000" b="0" i="0" dirty="0" smtClean="0">
                <a:solidFill>
                  <a:srgbClr val="222222"/>
                </a:solidFill>
                <a:effectLst/>
              </a:rPr>
              <a:t> являются </a:t>
            </a:r>
            <a:r>
              <a:rPr lang="ru-RU" sz="2000" b="0" i="0" dirty="0" err="1" smtClean="0">
                <a:solidFill>
                  <a:srgbClr val="222222"/>
                </a:solidFill>
                <a:effectLst/>
              </a:rPr>
              <a:t>квази</a:t>
            </a:r>
            <a:r>
              <a:rPr lang="ru-RU" sz="2000" b="0" i="0" dirty="0" smtClean="0">
                <a:solidFill>
                  <a:srgbClr val="222222"/>
                </a:solidFill>
                <a:effectLst/>
              </a:rPr>
              <a:t>-электронными – они по сути автоматизируют старые бумажные процессы и помогают нам заполнять бумажные формы. </a:t>
            </a:r>
          </a:p>
          <a:p>
            <a:r>
              <a:rPr lang="ru-RU" sz="2000" b="0" i="0" dirty="0" smtClean="0">
                <a:solidFill>
                  <a:srgbClr val="222222"/>
                </a:solidFill>
                <a:effectLst/>
              </a:rPr>
              <a:t>При внедрении новых технологий должны изменяться бизнес-процессы, но как этого добиться?</a:t>
            </a:r>
            <a:endParaRPr lang="ru-RU" sz="2000" dirty="0"/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813" y="1932203"/>
            <a:ext cx="5023682" cy="29905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/>
          <a:srcRect l="8097" t="20731" r="37066" b="59727"/>
          <a:stretch/>
        </p:blipFill>
        <p:spPr>
          <a:xfrm>
            <a:off x="5729495" y="2361113"/>
            <a:ext cx="6462505" cy="129483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0251584" y="3735338"/>
            <a:ext cx="17515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Апрель, 2015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408321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18243" y="269231"/>
            <a:ext cx="105852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0" i="0" dirty="0" smtClean="0">
                <a:solidFill>
                  <a:srgbClr val="356F95"/>
                </a:solidFill>
                <a:effectLst/>
              </a:rPr>
              <a:t>Как мотивировать людей переходить </a:t>
            </a:r>
            <a:br>
              <a:rPr lang="ru-RU" sz="3600" b="0" i="0" dirty="0" smtClean="0">
                <a:solidFill>
                  <a:srgbClr val="356F95"/>
                </a:solidFill>
                <a:effectLst/>
              </a:rPr>
            </a:br>
            <a:r>
              <a:rPr lang="ru-RU" sz="3600" b="0" i="0" dirty="0" smtClean="0">
                <a:solidFill>
                  <a:srgbClr val="356F95"/>
                </a:solidFill>
                <a:effectLst/>
              </a:rPr>
              <a:t>на электронное взаимодействие?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3438" y="-61629"/>
            <a:ext cx="130356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i="1" dirty="0" smtClean="0">
                <a:solidFill>
                  <a:srgbClr val="356F95"/>
                </a:solidFill>
              </a:rPr>
              <a:t>3.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8243" y="6150114"/>
            <a:ext cx="1058528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solidFill>
                  <a:srgbClr val="222222"/>
                </a:solidFill>
                <a:effectLst/>
              </a:rPr>
              <a:t>Например, ФНС просто перестала принимать отчеты по НДС в бумажном виде. </a:t>
            </a:r>
            <a:br>
              <a:rPr lang="ru-RU" sz="2000" b="0" i="0" dirty="0" smtClean="0">
                <a:solidFill>
                  <a:srgbClr val="222222"/>
                </a:solidFill>
                <a:effectLst/>
              </a:rPr>
            </a:br>
            <a:r>
              <a:rPr lang="ru-RU" sz="2000" b="0" i="0" dirty="0" smtClean="0">
                <a:solidFill>
                  <a:srgbClr val="222222"/>
                </a:solidFill>
                <a:effectLst/>
              </a:rPr>
              <a:t>Можно ли перейти к электронному взаимодействию с государством без принуждения?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000" y="1682771"/>
            <a:ext cx="2932828" cy="402363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906850" y="2617370"/>
            <a:ext cx="537049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- Бумагу не принимать!</a:t>
            </a:r>
          </a:p>
          <a:p>
            <a:r>
              <a:rPr lang="ru-RU" sz="3200" dirty="0" smtClean="0"/>
              <a:t>- Только в электронном виде!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4906850" y="4229853"/>
            <a:ext cx="471366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Петровские методы в действии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83300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18243" y="269231"/>
            <a:ext cx="105852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0" i="0" dirty="0" smtClean="0">
                <a:solidFill>
                  <a:srgbClr val="356F95"/>
                </a:solidFill>
                <a:effectLst/>
              </a:rPr>
              <a:t>Идентификация личности в интернете – это ключ </a:t>
            </a:r>
            <a:br>
              <a:rPr lang="ru-RU" sz="3600" b="0" i="0" dirty="0" smtClean="0">
                <a:solidFill>
                  <a:srgbClr val="356F95"/>
                </a:solidFill>
                <a:effectLst/>
              </a:rPr>
            </a:br>
            <a:r>
              <a:rPr lang="ru-RU" sz="3600" b="0" i="0" dirty="0" smtClean="0">
                <a:solidFill>
                  <a:srgbClr val="356F95"/>
                </a:solidFill>
                <a:effectLst/>
              </a:rPr>
              <a:t>к широкому использованию электронных сервисов. Как решить эту проблему?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3438" y="-61629"/>
            <a:ext cx="130356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i="1" dirty="0">
                <a:solidFill>
                  <a:srgbClr val="356F95"/>
                </a:solidFill>
              </a:rPr>
              <a:t>4</a:t>
            </a:r>
            <a:r>
              <a:rPr lang="ru-RU" sz="11500" i="1" dirty="0" smtClean="0">
                <a:solidFill>
                  <a:srgbClr val="356F95"/>
                </a:solidFill>
              </a:rPr>
              <a:t>.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8243" y="6150114"/>
            <a:ext cx="1022061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solidFill>
                  <a:srgbClr val="222222"/>
                </a:solidFill>
                <a:effectLst/>
              </a:rPr>
              <a:t>Что мешает – устаревшее регулирование, несовершенство технологий </a:t>
            </a:r>
            <a:br>
              <a:rPr lang="ru-RU" sz="2000" b="0" i="0" dirty="0" smtClean="0">
                <a:solidFill>
                  <a:srgbClr val="222222"/>
                </a:solidFill>
                <a:effectLst/>
              </a:rPr>
            </a:br>
            <a:r>
              <a:rPr lang="ru-RU" sz="2000" b="0" i="0" dirty="0" smtClean="0">
                <a:solidFill>
                  <a:srgbClr val="222222"/>
                </a:solidFill>
                <a:effectLst/>
              </a:rPr>
              <a:t>или обычный человеческий консерватизм?</a:t>
            </a:r>
            <a:endParaRPr lang="ru-RU" sz="20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2430" y="2675144"/>
            <a:ext cx="1982810" cy="2410383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754438" y="3825539"/>
            <a:ext cx="117197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/>
              <a:t>УЭК</a:t>
            </a:r>
            <a:endParaRPr lang="ru-RU" sz="16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 rotWithShape="1">
          <a:blip r:embed="rId3"/>
          <a:srcRect l="55114" t="30766" r="21724" b="25924"/>
          <a:stretch/>
        </p:blipFill>
        <p:spPr>
          <a:xfrm>
            <a:off x="5306095" y="2094049"/>
            <a:ext cx="3657601" cy="384517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36420" y="3340516"/>
            <a:ext cx="1968387" cy="2108641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92190" y="5129194"/>
            <a:ext cx="2044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УЭК умерла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3136419" y="2404072"/>
            <a:ext cx="196838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Зато теперь есть ЕСИА!</a:t>
            </a:r>
            <a:endParaRPr lang="ru-RU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7653692" y="2766299"/>
            <a:ext cx="12492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chemeClr val="bg1"/>
                </a:solidFill>
              </a:rPr>
              <a:t>= 12,7%</a:t>
            </a:r>
            <a:endParaRPr lang="ru-RU" b="1" dirty="0">
              <a:solidFill>
                <a:schemeClr val="bg1"/>
              </a:solidFill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9164984" y="4848992"/>
            <a:ext cx="149395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= 7,1%</a:t>
            </a:r>
            <a:endParaRPr lang="ru-RU" b="1" dirty="0"/>
          </a:p>
        </p:txBody>
      </p:sp>
      <p:cxnSp>
        <p:nvCxnSpPr>
          <p:cNvPr id="23" name="Прямая со стрелкой 22"/>
          <p:cNvCxnSpPr/>
          <p:nvPr/>
        </p:nvCxnSpPr>
        <p:spPr>
          <a:xfrm>
            <a:off x="7134895" y="4932608"/>
            <a:ext cx="2034863" cy="147217"/>
          </a:xfrm>
          <a:prstGeom prst="straightConnector1">
            <a:avLst/>
          </a:prstGeom>
          <a:ln>
            <a:solidFill>
              <a:srgbClr val="002C4D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8833775" y="2797076"/>
            <a:ext cx="219285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населения России</a:t>
            </a:r>
            <a:endParaRPr lang="ru-RU" sz="2000" b="1" dirty="0"/>
          </a:p>
        </p:txBody>
      </p:sp>
      <p:sp>
        <p:nvSpPr>
          <p:cNvPr id="25" name="TextBox 24"/>
          <p:cNvSpPr txBox="1"/>
          <p:nvPr/>
        </p:nvSpPr>
        <p:spPr>
          <a:xfrm>
            <a:off x="9072597" y="3626832"/>
            <a:ext cx="286956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Для получения реальных </a:t>
            </a:r>
            <a:r>
              <a:rPr lang="ru-RU" dirty="0" err="1" smtClean="0"/>
              <a:t>госуслуг</a:t>
            </a:r>
            <a:r>
              <a:rPr lang="ru-RU" dirty="0" smtClean="0"/>
              <a:t> нужна подтвержденная регистрация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9317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18243" y="269231"/>
            <a:ext cx="1058528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0" i="0" dirty="0" smtClean="0">
                <a:solidFill>
                  <a:srgbClr val="356F95"/>
                </a:solidFill>
                <a:effectLst/>
              </a:rPr>
              <a:t>Переход к электронным документам должен способствовать большей открытости информации. Так ли это на самом деле? 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3438" y="-61629"/>
            <a:ext cx="130356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i="1" dirty="0" smtClean="0">
                <a:solidFill>
                  <a:srgbClr val="356F95"/>
                </a:solidFill>
              </a:rPr>
              <a:t>5.</a:t>
            </a:r>
            <a:endParaRPr lang="ru-RU" sz="20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318243" y="5842337"/>
            <a:ext cx="105852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0" i="0" dirty="0" smtClean="0">
                <a:solidFill>
                  <a:srgbClr val="222222"/>
                </a:solidFill>
                <a:effectLst/>
              </a:rPr>
              <a:t>Открытое правительство, открытый бюджет, открытый регион, открытые </a:t>
            </a:r>
            <a:r>
              <a:rPr lang="ru-RU" sz="2000" b="0" i="0" dirty="0" err="1" smtClean="0">
                <a:solidFill>
                  <a:srgbClr val="222222"/>
                </a:solidFill>
                <a:effectLst/>
              </a:rPr>
              <a:t>госзакупки</a:t>
            </a:r>
            <a:r>
              <a:rPr lang="ru-RU" sz="2000" b="0" i="0" dirty="0" smtClean="0">
                <a:solidFill>
                  <a:srgbClr val="222222"/>
                </a:solidFill>
                <a:effectLst/>
              </a:rPr>
              <a:t> – эти инициативы подразумевают  предоставление доступа гражданам к документам различных</a:t>
            </a:r>
          </a:p>
          <a:p>
            <a:r>
              <a:rPr lang="ru-RU" sz="2000" b="0" i="0" dirty="0" smtClean="0">
                <a:solidFill>
                  <a:srgbClr val="222222"/>
                </a:solidFill>
                <a:effectLst/>
              </a:rPr>
              <a:t>госструктур, что можно обеспечить только в электронном виде. Но это теория…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6984" y="2203756"/>
            <a:ext cx="6950433" cy="3165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95251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318243" y="269231"/>
            <a:ext cx="1058528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600" b="0" i="0" dirty="0" smtClean="0">
                <a:solidFill>
                  <a:srgbClr val="356F95"/>
                </a:solidFill>
                <a:effectLst/>
              </a:rPr>
              <a:t>Когда реально восторжествует </a:t>
            </a:r>
            <a:br>
              <a:rPr lang="ru-RU" sz="3600" b="0" i="0" dirty="0" smtClean="0">
                <a:solidFill>
                  <a:srgbClr val="356F95"/>
                </a:solidFill>
                <a:effectLst/>
              </a:rPr>
            </a:br>
            <a:r>
              <a:rPr lang="ru-RU" sz="3600" b="0" i="0" dirty="0" smtClean="0">
                <a:solidFill>
                  <a:srgbClr val="356F95"/>
                </a:solidFill>
                <a:effectLst/>
              </a:rPr>
              <a:t>принцип «одного окна»?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183438" y="-61629"/>
            <a:ext cx="1303562" cy="186204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11500" i="1" dirty="0">
                <a:solidFill>
                  <a:srgbClr val="356F95"/>
                </a:solidFill>
              </a:rPr>
              <a:t>6</a:t>
            </a:r>
            <a:r>
              <a:rPr lang="ru-RU" sz="11500" i="1" dirty="0" smtClean="0">
                <a:solidFill>
                  <a:srgbClr val="356F95"/>
                </a:solidFill>
              </a:rPr>
              <a:t>.</a:t>
            </a:r>
            <a:endParaRPr lang="ru-RU" sz="20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54402" y="1619471"/>
            <a:ext cx="2085615" cy="125136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26569" y="2135271"/>
            <a:ext cx="1552037" cy="1552037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78393" y="939353"/>
            <a:ext cx="1195918" cy="119591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65216" y="3864702"/>
            <a:ext cx="1131999" cy="122004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40017" y="4056204"/>
            <a:ext cx="2238375" cy="2047875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07535" y="2731126"/>
            <a:ext cx="1136789" cy="135200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945487" y="4216870"/>
            <a:ext cx="1455853" cy="129681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65530" y="2079500"/>
            <a:ext cx="3419007" cy="3226595"/>
          </a:xfrm>
          <a:prstGeom prst="rect">
            <a:avLst/>
          </a:prstGeom>
        </p:spPr>
      </p:pic>
      <p:cxnSp>
        <p:nvCxnSpPr>
          <p:cNvPr id="14" name="Скругленная соединительная линия 13"/>
          <p:cNvCxnSpPr>
            <a:stCxn id="12" idx="3"/>
          </p:cNvCxnSpPr>
          <p:nvPr/>
        </p:nvCxnSpPr>
        <p:spPr>
          <a:xfrm flipV="1">
            <a:off x="3984537" y="2398519"/>
            <a:ext cx="1088131" cy="1294279"/>
          </a:xfrm>
          <a:prstGeom prst="curvedConnector2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Скругленная соединительная линия 14"/>
          <p:cNvCxnSpPr>
            <a:stCxn id="12" idx="3"/>
            <a:endCxn id="5" idx="1"/>
          </p:cNvCxnSpPr>
          <p:nvPr/>
        </p:nvCxnSpPr>
        <p:spPr>
          <a:xfrm flipV="1">
            <a:off x="3984537" y="1537312"/>
            <a:ext cx="4993856" cy="2155486"/>
          </a:xfrm>
          <a:prstGeom prst="curvedConnector3">
            <a:avLst>
              <a:gd name="adj1" fmla="val 5000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Скругленная соединительная линия 19"/>
          <p:cNvCxnSpPr>
            <a:stCxn id="12" idx="3"/>
            <a:endCxn id="11" idx="1"/>
          </p:cNvCxnSpPr>
          <p:nvPr/>
        </p:nvCxnSpPr>
        <p:spPr>
          <a:xfrm>
            <a:off x="3984537" y="3692798"/>
            <a:ext cx="960950" cy="1172477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Скругленная соединительная линия 24"/>
          <p:cNvCxnSpPr>
            <a:endCxn id="3" idx="1"/>
          </p:cNvCxnSpPr>
          <p:nvPr/>
        </p:nvCxnSpPr>
        <p:spPr>
          <a:xfrm flipV="1">
            <a:off x="3984537" y="2911290"/>
            <a:ext cx="4142032" cy="781508"/>
          </a:xfrm>
          <a:prstGeom prst="curvedConnector3">
            <a:avLst>
              <a:gd name="adj1" fmla="val 64303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Скругленная соединительная линия 27"/>
          <p:cNvCxnSpPr/>
          <p:nvPr/>
        </p:nvCxnSpPr>
        <p:spPr>
          <a:xfrm>
            <a:off x="3984537" y="3692798"/>
            <a:ext cx="3419007" cy="735569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Скругленная соединительная линия 32"/>
          <p:cNvCxnSpPr>
            <a:stCxn id="12" idx="3"/>
            <a:endCxn id="6" idx="1"/>
          </p:cNvCxnSpPr>
          <p:nvPr/>
        </p:nvCxnSpPr>
        <p:spPr>
          <a:xfrm>
            <a:off x="3984537" y="3692798"/>
            <a:ext cx="5880679" cy="781926"/>
          </a:xfrm>
          <a:prstGeom prst="curvedConnector3">
            <a:avLst>
              <a:gd name="adj1" fmla="val 78470"/>
            </a:avLst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Прямоугольник 7"/>
          <p:cNvSpPr/>
          <p:nvPr/>
        </p:nvSpPr>
        <p:spPr>
          <a:xfrm>
            <a:off x="1318243" y="5750456"/>
            <a:ext cx="1058528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222222"/>
                </a:solidFill>
              </a:rPr>
              <a:t>В</a:t>
            </a:r>
            <a:r>
              <a:rPr lang="ru-RU" sz="2000" b="0" i="0" dirty="0" smtClean="0">
                <a:solidFill>
                  <a:srgbClr val="222222"/>
                </a:solidFill>
                <a:effectLst/>
              </a:rPr>
              <a:t>едомственные барьеры успешно вырастают и в электронной среде, поэтому гражданину приходится заходить во множество личных кабинетов. Иногда проще плюнуть, чем во всем этом разбираться. Есть ли решение у этой проблемы?</a:t>
            </a:r>
            <a:endParaRPr lang="ru-RU" sz="2000" dirty="0"/>
          </a:p>
        </p:txBody>
      </p:sp>
      <p:cxnSp>
        <p:nvCxnSpPr>
          <p:cNvPr id="40" name="Скругленная соединительная линия 39"/>
          <p:cNvCxnSpPr/>
          <p:nvPr/>
        </p:nvCxnSpPr>
        <p:spPr>
          <a:xfrm flipV="1">
            <a:off x="3984537" y="3536551"/>
            <a:ext cx="6922998" cy="156247"/>
          </a:xfrm>
          <a:prstGeom prst="curvedConnector3">
            <a:avLst/>
          </a:prstGeom>
          <a:ln w="381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2334500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190</TotalTime>
  <Words>320</Words>
  <Application>Microsoft Office PowerPoint</Application>
  <PresentationFormat>Широкоэкранный</PresentationFormat>
  <Paragraphs>52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6" baseType="lpstr">
      <vt:lpstr>Arial</vt:lpstr>
      <vt:lpstr>Arial Black</vt:lpstr>
      <vt:lpstr>Calibri</vt:lpstr>
      <vt:lpstr>Calibri Light</vt:lpstr>
      <vt:lpstr>Helvetica</vt:lpstr>
      <vt:lpstr>Helvetica Light</vt:lpstr>
      <vt:lpstr>Тема Office</vt:lpstr>
      <vt:lpstr> Электронное взаимодействие государства с организациями  и гражданами: стратегия и практика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Электронное взаимодействие государства с организациями  и гражданами: стратегия и практика</dc:title>
  <dc:creator>Stas Makarov</dc:creator>
  <cp:lastModifiedBy>Stas Makarov</cp:lastModifiedBy>
  <cp:revision>22</cp:revision>
  <dcterms:created xsi:type="dcterms:W3CDTF">2015-09-07T21:57:15Z</dcterms:created>
  <dcterms:modified xsi:type="dcterms:W3CDTF">2015-09-08T01:07:59Z</dcterms:modified>
</cp:coreProperties>
</file>