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337" r:id="rId3"/>
    <p:sldId id="333" r:id="rId4"/>
    <p:sldId id="332" r:id="rId5"/>
    <p:sldId id="338" r:id="rId6"/>
    <p:sldId id="339" r:id="rId7"/>
    <p:sldId id="267" r:id="rId8"/>
    <p:sldId id="331" r:id="rId9"/>
    <p:sldId id="271" r:id="rId10"/>
    <p:sldId id="342" r:id="rId11"/>
    <p:sldId id="344" r:id="rId12"/>
    <p:sldId id="334" r:id="rId13"/>
    <p:sldId id="335" r:id="rId14"/>
    <p:sldId id="336" r:id="rId15"/>
    <p:sldId id="330" r:id="rId16"/>
  </p:sldIdLst>
  <p:sldSz cx="10688638" cy="7562850"/>
  <p:notesSz cx="6810375" cy="9942513"/>
  <p:defaultTextStyle>
    <a:defPPr>
      <a:defRPr lang="ru-RU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ашурин Сергей Вячеславович" initials="МСВ" lastIdx="9" clrIdx="0"/>
  <p:cmAuthor id="1" name="Sergey Cherkasenko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31E"/>
    <a:srgbClr val="006600"/>
    <a:srgbClr val="1A9919"/>
    <a:srgbClr val="6D6D6D"/>
    <a:srgbClr val="AC4ECE"/>
    <a:srgbClr val="FD8074"/>
    <a:srgbClr val="FFA715"/>
    <a:srgbClr val="F2C750"/>
    <a:srgbClr val="FFF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6" autoAdjust="0"/>
    <p:restoredTop sz="99829" autoAdjust="0"/>
  </p:normalViewPr>
  <p:slideViewPr>
    <p:cSldViewPr snapToGrid="0" snapToObjects="1">
      <p:cViewPr varScale="1">
        <p:scale>
          <a:sx n="68" d="100"/>
          <a:sy n="68" d="100"/>
        </p:scale>
        <p:origin x="354" y="48"/>
      </p:cViewPr>
      <p:guideLst>
        <p:guide orient="horz" pos="2382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Факторы успеха</a:t>
            </a:r>
          </a:p>
        </c:rich>
      </c:tx>
      <c:layout>
        <c:manualLayout>
          <c:xMode val="edge"/>
          <c:yMode val="edge"/>
          <c:x val="0.37055067317401302"/>
          <c:y val="7.237140228652601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-0.15609733158355205"/>
                  <c:y val="-0.2405672207640711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25406003446605219"/>
                  <c:y val="9.70823041778016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81368672593713"/>
                      <c:h val="0.1676990133783380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Лист1!$A$1:$A$4</c:f>
              <c:strCache>
                <c:ptCount val="4"/>
                <c:pt idx="0">
                  <c:v>Планирование</c:v>
                </c:pt>
                <c:pt idx="1">
                  <c:v>Интеграция</c:v>
                </c:pt>
                <c:pt idx="2">
                  <c:v>Ресурсы</c:v>
                </c:pt>
                <c:pt idx="3">
                  <c:v>Коммуникации</c:v>
                </c:pt>
              </c:strCache>
            </c:strRef>
          </c:cat>
          <c:val>
            <c:numRef>
              <c:f>Лист1!$B$1:$B$4</c:f>
              <c:numCache>
                <c:formatCode>General</c:formatCode>
                <c:ptCount val="4"/>
                <c:pt idx="0">
                  <c:v>30</c:v>
                </c:pt>
                <c:pt idx="1">
                  <c:v>20</c:v>
                </c:pt>
                <c:pt idx="2">
                  <c:v>20</c:v>
                </c:pt>
                <c:pt idx="3">
                  <c:v>30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F2B6F8-9B8F-4512-A63A-C946C444FDC0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48400D19-10BB-4E3D-9716-8512A64DD2D0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276BE13E-D487-4F0B-8C61-BC1CB0EEBFDE}" type="parTrans" cxnId="{526EB84E-0328-4654-96DD-CB79716B632A}">
      <dgm:prSet/>
      <dgm:spPr/>
      <dgm:t>
        <a:bodyPr/>
        <a:lstStyle/>
        <a:p>
          <a:endParaRPr lang="ru-RU"/>
        </a:p>
      </dgm:t>
    </dgm:pt>
    <dgm:pt modelId="{C107D095-DB7C-4A8C-B53D-E93CD703B0BC}" type="sibTrans" cxnId="{526EB84E-0328-4654-96DD-CB79716B632A}">
      <dgm:prSet/>
      <dgm:spPr/>
      <dgm:t>
        <a:bodyPr/>
        <a:lstStyle/>
        <a:p>
          <a:endParaRPr lang="ru-RU"/>
        </a:p>
      </dgm:t>
    </dgm:pt>
    <dgm:pt modelId="{201548B8-091E-4667-9D61-25085F9020D0}">
      <dgm:prSet phldrT="[Текст]"/>
      <dgm:spPr/>
      <dgm:t>
        <a:bodyPr/>
        <a:lstStyle/>
        <a:p>
          <a:r>
            <a:rPr lang="ru-RU" dirty="0" smtClean="0"/>
            <a:t>100% дочернее общество ОАО «Сбербанк России», лучший продукт</a:t>
          </a:r>
          <a:endParaRPr lang="ru-RU" dirty="0"/>
        </a:p>
      </dgm:t>
    </dgm:pt>
    <dgm:pt modelId="{75A64AFF-D669-45BA-8C12-D22E8F1BFC1D}" type="parTrans" cxnId="{76998640-18E9-40E8-8F40-43B15E82956E}">
      <dgm:prSet/>
      <dgm:spPr/>
      <dgm:t>
        <a:bodyPr/>
        <a:lstStyle/>
        <a:p>
          <a:endParaRPr lang="ru-RU"/>
        </a:p>
      </dgm:t>
    </dgm:pt>
    <dgm:pt modelId="{7A923650-F10B-4200-8236-A34FA55C5ADD}" type="sibTrans" cxnId="{76998640-18E9-40E8-8F40-43B15E82956E}">
      <dgm:prSet/>
      <dgm:spPr/>
      <dgm:t>
        <a:bodyPr/>
        <a:lstStyle/>
        <a:p>
          <a:endParaRPr lang="ru-RU"/>
        </a:p>
      </dgm:t>
    </dgm:pt>
    <dgm:pt modelId="{EC38884E-A454-4183-9709-BE62D8B3F7A0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70602C82-8564-4A39-97E3-D20C2533F1E7}" type="parTrans" cxnId="{640149AE-3DA5-4639-8BCA-21C9705B59EE}">
      <dgm:prSet/>
      <dgm:spPr/>
      <dgm:t>
        <a:bodyPr/>
        <a:lstStyle/>
        <a:p>
          <a:endParaRPr lang="ru-RU"/>
        </a:p>
      </dgm:t>
    </dgm:pt>
    <dgm:pt modelId="{08E8162C-2108-4239-B052-8F7EB73BFFC1}" type="sibTrans" cxnId="{640149AE-3DA5-4639-8BCA-21C9705B59EE}">
      <dgm:prSet/>
      <dgm:spPr/>
      <dgm:t>
        <a:bodyPr/>
        <a:lstStyle/>
        <a:p>
          <a:endParaRPr lang="ru-RU"/>
        </a:p>
      </dgm:t>
    </dgm:pt>
    <dgm:pt modelId="{00F35E46-28D5-4322-916A-D00F790BABC3}">
      <dgm:prSet phldrT="[Текст]"/>
      <dgm:spPr/>
      <dgm:t>
        <a:bodyPr/>
        <a:lstStyle/>
        <a:p>
          <a:r>
            <a:rPr lang="ru-RU" dirty="0" smtClean="0"/>
            <a:t>Top10 </a:t>
          </a:r>
          <a:r>
            <a:rPr lang="ru-RU" dirty="0" err="1" smtClean="0"/>
            <a:t>CNews</a:t>
          </a:r>
          <a:r>
            <a:rPr lang="ru-RU" dirty="0" smtClean="0"/>
            <a:t> «Крупнейшие поставщики </a:t>
          </a:r>
          <a:r>
            <a:rPr lang="ru-RU" dirty="0" err="1" smtClean="0"/>
            <a:t>SaaS</a:t>
          </a:r>
          <a:r>
            <a:rPr lang="ru-RU" dirty="0" smtClean="0"/>
            <a:t> в России 2014»</a:t>
          </a:r>
          <a:endParaRPr lang="ru-RU" dirty="0"/>
        </a:p>
      </dgm:t>
    </dgm:pt>
    <dgm:pt modelId="{225DB575-90D2-439C-8FD4-A68C9BC6F3BA}" type="parTrans" cxnId="{2E2953E3-C129-486C-B3F1-9DD41B53515D}">
      <dgm:prSet/>
      <dgm:spPr/>
      <dgm:t>
        <a:bodyPr/>
        <a:lstStyle/>
        <a:p>
          <a:endParaRPr lang="ru-RU"/>
        </a:p>
      </dgm:t>
    </dgm:pt>
    <dgm:pt modelId="{5FED5C3F-BDC0-4D85-888A-821AD95414E4}" type="sibTrans" cxnId="{2E2953E3-C129-486C-B3F1-9DD41B53515D}">
      <dgm:prSet/>
      <dgm:spPr/>
      <dgm:t>
        <a:bodyPr/>
        <a:lstStyle/>
        <a:p>
          <a:endParaRPr lang="ru-RU"/>
        </a:p>
      </dgm:t>
    </dgm:pt>
    <dgm:pt modelId="{06CAA0D8-3B31-40F9-A8E3-F6009B44CA39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52086E51-0013-44FB-B462-F582ECA89A14}" type="parTrans" cxnId="{790DF3D4-5DB1-4734-93BC-2432415EB8AD}">
      <dgm:prSet/>
      <dgm:spPr/>
      <dgm:t>
        <a:bodyPr/>
        <a:lstStyle/>
        <a:p>
          <a:endParaRPr lang="ru-RU"/>
        </a:p>
      </dgm:t>
    </dgm:pt>
    <dgm:pt modelId="{9E2139D0-EE83-4609-9051-AE32B9ACF92E}" type="sibTrans" cxnId="{790DF3D4-5DB1-4734-93BC-2432415EB8AD}">
      <dgm:prSet/>
      <dgm:spPr/>
      <dgm:t>
        <a:bodyPr/>
        <a:lstStyle/>
        <a:p>
          <a:endParaRPr lang="ru-RU"/>
        </a:p>
      </dgm:t>
    </dgm:pt>
    <dgm:pt modelId="{AA5F0DDE-0A3F-4A22-A03A-53F571E4BBB1}">
      <dgm:prSet phldrT="[Текст]"/>
      <dgm:spPr/>
      <dgm:t>
        <a:bodyPr/>
        <a:lstStyle/>
        <a:p>
          <a:r>
            <a:rPr lang="ru-RU" dirty="0" smtClean="0"/>
            <a:t>Оператор электронного документооборота и аккредитованный Удостоверяющий Центр</a:t>
          </a:r>
          <a:endParaRPr lang="ru-RU" dirty="0"/>
        </a:p>
      </dgm:t>
    </dgm:pt>
    <dgm:pt modelId="{1954A0E4-94A9-4F42-9285-260ABCA6BD6C}" type="parTrans" cxnId="{7FFC65C4-D8DA-4BAA-BB94-CA7AEF466480}">
      <dgm:prSet/>
      <dgm:spPr/>
      <dgm:t>
        <a:bodyPr/>
        <a:lstStyle/>
        <a:p>
          <a:endParaRPr lang="ru-RU"/>
        </a:p>
      </dgm:t>
    </dgm:pt>
    <dgm:pt modelId="{A66DD357-079A-4345-AFC8-69A0526AEF4E}" type="sibTrans" cxnId="{7FFC65C4-D8DA-4BAA-BB94-CA7AEF466480}">
      <dgm:prSet/>
      <dgm:spPr/>
      <dgm:t>
        <a:bodyPr/>
        <a:lstStyle/>
        <a:p>
          <a:endParaRPr lang="ru-RU"/>
        </a:p>
      </dgm:t>
    </dgm:pt>
    <dgm:pt modelId="{AF495373-D4D5-4469-9554-58E2072CDBFC}" type="pres">
      <dgm:prSet presAssocID="{B6F2B6F8-9B8F-4512-A63A-C946C444FDC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726A4F-8853-4106-9535-AFA2AAB51003}" type="pres">
      <dgm:prSet presAssocID="{48400D19-10BB-4E3D-9716-8512A64DD2D0}" presName="composite" presStyleCnt="0"/>
      <dgm:spPr/>
    </dgm:pt>
    <dgm:pt modelId="{8CC95791-E0E7-4175-A292-9A653EFC67B1}" type="pres">
      <dgm:prSet presAssocID="{48400D19-10BB-4E3D-9716-8512A64DD2D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DC3FA3-EE0E-4503-BE75-158FD61C8E21}" type="pres">
      <dgm:prSet presAssocID="{48400D19-10BB-4E3D-9716-8512A64DD2D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A718AA-C903-473C-B449-E063EAEB9D37}" type="pres">
      <dgm:prSet presAssocID="{C107D095-DB7C-4A8C-B53D-E93CD703B0BC}" presName="sp" presStyleCnt="0"/>
      <dgm:spPr/>
    </dgm:pt>
    <dgm:pt modelId="{6608C397-A28C-450B-8EB3-3FFFC42B0079}" type="pres">
      <dgm:prSet presAssocID="{EC38884E-A454-4183-9709-BE62D8B3F7A0}" presName="composite" presStyleCnt="0"/>
      <dgm:spPr/>
    </dgm:pt>
    <dgm:pt modelId="{21289BA0-4FC1-4AC1-ABB0-6337B0D2EC7D}" type="pres">
      <dgm:prSet presAssocID="{EC38884E-A454-4183-9709-BE62D8B3F7A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041AA-0C3F-497A-9786-F15A101287F6}" type="pres">
      <dgm:prSet presAssocID="{EC38884E-A454-4183-9709-BE62D8B3F7A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81349-4422-451A-A9FC-CB1504A8A548}" type="pres">
      <dgm:prSet presAssocID="{08E8162C-2108-4239-B052-8F7EB73BFFC1}" presName="sp" presStyleCnt="0"/>
      <dgm:spPr/>
    </dgm:pt>
    <dgm:pt modelId="{CB5D8DC7-2E16-4E06-AAC5-947FA3736897}" type="pres">
      <dgm:prSet presAssocID="{06CAA0D8-3B31-40F9-A8E3-F6009B44CA39}" presName="composite" presStyleCnt="0"/>
      <dgm:spPr/>
    </dgm:pt>
    <dgm:pt modelId="{E0C1D757-AEA5-4229-B7AA-C3887B79439C}" type="pres">
      <dgm:prSet presAssocID="{06CAA0D8-3B31-40F9-A8E3-F6009B44CA3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206623-2D53-4A05-B95E-C0A848B330B7}" type="pres">
      <dgm:prSet presAssocID="{06CAA0D8-3B31-40F9-A8E3-F6009B44CA3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179B07-D551-4596-94F3-73407B5A6869}" type="presOf" srcId="{B6F2B6F8-9B8F-4512-A63A-C946C444FDC0}" destId="{AF495373-D4D5-4469-9554-58E2072CDBFC}" srcOrd="0" destOrd="0" presId="urn:microsoft.com/office/officeart/2005/8/layout/chevron2"/>
    <dgm:cxn modelId="{28D66334-FE1D-49DA-99CC-C2869D750BBF}" type="presOf" srcId="{AA5F0DDE-0A3F-4A22-A03A-53F571E4BBB1}" destId="{16206623-2D53-4A05-B95E-C0A848B330B7}" srcOrd="0" destOrd="0" presId="urn:microsoft.com/office/officeart/2005/8/layout/chevron2"/>
    <dgm:cxn modelId="{640149AE-3DA5-4639-8BCA-21C9705B59EE}" srcId="{B6F2B6F8-9B8F-4512-A63A-C946C444FDC0}" destId="{EC38884E-A454-4183-9709-BE62D8B3F7A0}" srcOrd="1" destOrd="0" parTransId="{70602C82-8564-4A39-97E3-D20C2533F1E7}" sibTransId="{08E8162C-2108-4239-B052-8F7EB73BFFC1}"/>
    <dgm:cxn modelId="{0A8C763F-E959-4022-8539-F9D52AE963A8}" type="presOf" srcId="{48400D19-10BB-4E3D-9716-8512A64DD2D0}" destId="{8CC95791-E0E7-4175-A292-9A653EFC67B1}" srcOrd="0" destOrd="0" presId="urn:microsoft.com/office/officeart/2005/8/layout/chevron2"/>
    <dgm:cxn modelId="{526EB84E-0328-4654-96DD-CB79716B632A}" srcId="{B6F2B6F8-9B8F-4512-A63A-C946C444FDC0}" destId="{48400D19-10BB-4E3D-9716-8512A64DD2D0}" srcOrd="0" destOrd="0" parTransId="{276BE13E-D487-4F0B-8C61-BC1CB0EEBFDE}" sibTransId="{C107D095-DB7C-4A8C-B53D-E93CD703B0BC}"/>
    <dgm:cxn modelId="{790DF3D4-5DB1-4734-93BC-2432415EB8AD}" srcId="{B6F2B6F8-9B8F-4512-A63A-C946C444FDC0}" destId="{06CAA0D8-3B31-40F9-A8E3-F6009B44CA39}" srcOrd="2" destOrd="0" parTransId="{52086E51-0013-44FB-B462-F582ECA89A14}" sibTransId="{9E2139D0-EE83-4609-9051-AE32B9ACF92E}"/>
    <dgm:cxn modelId="{01A47B80-2267-439C-9425-18BEA21A8EC0}" type="presOf" srcId="{06CAA0D8-3B31-40F9-A8E3-F6009B44CA39}" destId="{E0C1D757-AEA5-4229-B7AA-C3887B79439C}" srcOrd="0" destOrd="0" presId="urn:microsoft.com/office/officeart/2005/8/layout/chevron2"/>
    <dgm:cxn modelId="{6F7FCB9C-1EEC-4E42-B8FF-236325252E41}" type="presOf" srcId="{201548B8-091E-4667-9D61-25085F9020D0}" destId="{31DC3FA3-EE0E-4503-BE75-158FD61C8E21}" srcOrd="0" destOrd="0" presId="urn:microsoft.com/office/officeart/2005/8/layout/chevron2"/>
    <dgm:cxn modelId="{82BD990A-065D-4C22-8D09-2F1DAAE7C175}" type="presOf" srcId="{EC38884E-A454-4183-9709-BE62D8B3F7A0}" destId="{21289BA0-4FC1-4AC1-ABB0-6337B0D2EC7D}" srcOrd="0" destOrd="0" presId="urn:microsoft.com/office/officeart/2005/8/layout/chevron2"/>
    <dgm:cxn modelId="{76998640-18E9-40E8-8F40-43B15E82956E}" srcId="{48400D19-10BB-4E3D-9716-8512A64DD2D0}" destId="{201548B8-091E-4667-9D61-25085F9020D0}" srcOrd="0" destOrd="0" parTransId="{75A64AFF-D669-45BA-8C12-D22E8F1BFC1D}" sibTransId="{7A923650-F10B-4200-8236-A34FA55C5ADD}"/>
    <dgm:cxn modelId="{7FFC65C4-D8DA-4BAA-BB94-CA7AEF466480}" srcId="{06CAA0D8-3B31-40F9-A8E3-F6009B44CA39}" destId="{AA5F0DDE-0A3F-4A22-A03A-53F571E4BBB1}" srcOrd="0" destOrd="0" parTransId="{1954A0E4-94A9-4F42-9285-260ABCA6BD6C}" sibTransId="{A66DD357-079A-4345-AFC8-69A0526AEF4E}"/>
    <dgm:cxn modelId="{2E2953E3-C129-486C-B3F1-9DD41B53515D}" srcId="{EC38884E-A454-4183-9709-BE62D8B3F7A0}" destId="{00F35E46-28D5-4322-916A-D00F790BABC3}" srcOrd="0" destOrd="0" parTransId="{225DB575-90D2-439C-8FD4-A68C9BC6F3BA}" sibTransId="{5FED5C3F-BDC0-4D85-888A-821AD95414E4}"/>
    <dgm:cxn modelId="{ECDED5AB-6B8D-4385-9E37-CA9B9333C1CA}" type="presOf" srcId="{00F35E46-28D5-4322-916A-D00F790BABC3}" destId="{A3B041AA-0C3F-497A-9786-F15A101287F6}" srcOrd="0" destOrd="0" presId="urn:microsoft.com/office/officeart/2005/8/layout/chevron2"/>
    <dgm:cxn modelId="{F29B39C7-553C-4130-8EF8-0932BED86E80}" type="presParOf" srcId="{AF495373-D4D5-4469-9554-58E2072CDBFC}" destId="{3D726A4F-8853-4106-9535-AFA2AAB51003}" srcOrd="0" destOrd="0" presId="urn:microsoft.com/office/officeart/2005/8/layout/chevron2"/>
    <dgm:cxn modelId="{91184728-9ECA-4B65-B533-452450A5FB1C}" type="presParOf" srcId="{3D726A4F-8853-4106-9535-AFA2AAB51003}" destId="{8CC95791-E0E7-4175-A292-9A653EFC67B1}" srcOrd="0" destOrd="0" presId="urn:microsoft.com/office/officeart/2005/8/layout/chevron2"/>
    <dgm:cxn modelId="{D749AB1E-EC28-49F4-833D-21261CB839B9}" type="presParOf" srcId="{3D726A4F-8853-4106-9535-AFA2AAB51003}" destId="{31DC3FA3-EE0E-4503-BE75-158FD61C8E21}" srcOrd="1" destOrd="0" presId="urn:microsoft.com/office/officeart/2005/8/layout/chevron2"/>
    <dgm:cxn modelId="{30244C6E-E61E-4F1E-99BC-ECDCB62A60DB}" type="presParOf" srcId="{AF495373-D4D5-4469-9554-58E2072CDBFC}" destId="{E4A718AA-C903-473C-B449-E063EAEB9D37}" srcOrd="1" destOrd="0" presId="urn:microsoft.com/office/officeart/2005/8/layout/chevron2"/>
    <dgm:cxn modelId="{17DB0076-B0F6-489C-B4B4-62D6B4D41F65}" type="presParOf" srcId="{AF495373-D4D5-4469-9554-58E2072CDBFC}" destId="{6608C397-A28C-450B-8EB3-3FFFC42B0079}" srcOrd="2" destOrd="0" presId="urn:microsoft.com/office/officeart/2005/8/layout/chevron2"/>
    <dgm:cxn modelId="{C1B8D733-6B52-4294-A8F9-ED8F7328EC70}" type="presParOf" srcId="{6608C397-A28C-450B-8EB3-3FFFC42B0079}" destId="{21289BA0-4FC1-4AC1-ABB0-6337B0D2EC7D}" srcOrd="0" destOrd="0" presId="urn:microsoft.com/office/officeart/2005/8/layout/chevron2"/>
    <dgm:cxn modelId="{103B798A-B208-4068-A46F-8008DAFE371D}" type="presParOf" srcId="{6608C397-A28C-450B-8EB3-3FFFC42B0079}" destId="{A3B041AA-0C3F-497A-9786-F15A101287F6}" srcOrd="1" destOrd="0" presId="urn:microsoft.com/office/officeart/2005/8/layout/chevron2"/>
    <dgm:cxn modelId="{24E4977F-83E7-4F9F-85E6-07DF16B48CE3}" type="presParOf" srcId="{AF495373-D4D5-4469-9554-58E2072CDBFC}" destId="{ADD81349-4422-451A-A9FC-CB1504A8A548}" srcOrd="3" destOrd="0" presId="urn:microsoft.com/office/officeart/2005/8/layout/chevron2"/>
    <dgm:cxn modelId="{4494D67F-E700-46EF-82CD-0387A3E6F549}" type="presParOf" srcId="{AF495373-D4D5-4469-9554-58E2072CDBFC}" destId="{CB5D8DC7-2E16-4E06-AAC5-947FA3736897}" srcOrd="4" destOrd="0" presId="urn:microsoft.com/office/officeart/2005/8/layout/chevron2"/>
    <dgm:cxn modelId="{FE9CF274-30DF-4138-A5EE-3D4D4B6E970C}" type="presParOf" srcId="{CB5D8DC7-2E16-4E06-AAC5-947FA3736897}" destId="{E0C1D757-AEA5-4229-B7AA-C3887B79439C}" srcOrd="0" destOrd="0" presId="urn:microsoft.com/office/officeart/2005/8/layout/chevron2"/>
    <dgm:cxn modelId="{9E8C91A4-1891-4BCA-942B-82B6325B5D20}" type="presParOf" srcId="{CB5D8DC7-2E16-4E06-AAC5-947FA3736897}" destId="{16206623-2D53-4A05-B95E-C0A848B330B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1C2BC2-6FA4-4297-B951-E50A4D1C902F}" type="doc">
      <dgm:prSet loTypeId="urn:microsoft.com/office/officeart/2008/layout/SquareAccent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239A0C83-A4F1-4FDB-973D-B646F90BFEAF}">
      <dgm:prSet phldrT="[Текст]" custT="1"/>
      <dgm:spPr/>
      <dgm:t>
        <a:bodyPr/>
        <a:lstStyle/>
        <a:p>
          <a:r>
            <a:rPr lang="ru-RU" sz="3600" dirty="0" smtClean="0">
              <a:solidFill>
                <a:srgbClr val="006600"/>
              </a:solidFill>
            </a:rPr>
            <a:t>Отрасли</a:t>
          </a:r>
          <a:endParaRPr lang="ru-RU" sz="4700" dirty="0">
            <a:solidFill>
              <a:srgbClr val="006600"/>
            </a:solidFill>
          </a:endParaRPr>
        </a:p>
      </dgm:t>
    </dgm:pt>
    <dgm:pt modelId="{F35B2E61-8B47-42D4-823F-7C2C76117CB1}" type="parTrans" cxnId="{6C44725E-3362-4EE5-B3D7-52F287379A1E}">
      <dgm:prSet/>
      <dgm:spPr/>
      <dgm:t>
        <a:bodyPr/>
        <a:lstStyle/>
        <a:p>
          <a:endParaRPr lang="ru-RU"/>
        </a:p>
      </dgm:t>
    </dgm:pt>
    <dgm:pt modelId="{4E5B40AA-35F8-4098-B6A4-2E15C9B64988}" type="sibTrans" cxnId="{6C44725E-3362-4EE5-B3D7-52F287379A1E}">
      <dgm:prSet/>
      <dgm:spPr/>
      <dgm:t>
        <a:bodyPr/>
        <a:lstStyle/>
        <a:p>
          <a:endParaRPr lang="ru-RU"/>
        </a:p>
      </dgm:t>
    </dgm:pt>
    <dgm:pt modelId="{5B3292D0-3DBF-4006-8B90-64E5854E23C7}">
      <dgm:prSet phldrT="[Текст]"/>
      <dgm:spPr/>
      <dgm:t>
        <a:bodyPr/>
        <a:lstStyle/>
        <a:p>
          <a:r>
            <a:rPr lang="ru-RU" dirty="0" smtClean="0"/>
            <a:t>Торговля и дистрибуция</a:t>
          </a:r>
          <a:endParaRPr lang="ru-RU" dirty="0"/>
        </a:p>
      </dgm:t>
    </dgm:pt>
    <dgm:pt modelId="{3BB0B632-6552-4A14-B143-4E3872BC8DDD}" type="parTrans" cxnId="{D015415F-C615-4D7D-B865-AC241A0BEAB3}">
      <dgm:prSet/>
      <dgm:spPr/>
      <dgm:t>
        <a:bodyPr/>
        <a:lstStyle/>
        <a:p>
          <a:endParaRPr lang="ru-RU"/>
        </a:p>
      </dgm:t>
    </dgm:pt>
    <dgm:pt modelId="{94C73234-2BD1-47F9-8A24-9A6CC3F1BB20}" type="sibTrans" cxnId="{D015415F-C615-4D7D-B865-AC241A0BEAB3}">
      <dgm:prSet/>
      <dgm:spPr/>
      <dgm:t>
        <a:bodyPr/>
        <a:lstStyle/>
        <a:p>
          <a:endParaRPr lang="ru-RU"/>
        </a:p>
      </dgm:t>
    </dgm:pt>
    <dgm:pt modelId="{BE66467A-D7EA-49BF-8E2F-C5735723717C}">
      <dgm:prSet phldrT="[Текст]"/>
      <dgm:spPr/>
      <dgm:t>
        <a:bodyPr/>
        <a:lstStyle/>
        <a:p>
          <a:r>
            <a:rPr lang="ru-RU" dirty="0" smtClean="0"/>
            <a:t>Финансовые услуги Факторинг, Лизинг</a:t>
          </a:r>
          <a:endParaRPr lang="ru-RU" dirty="0"/>
        </a:p>
      </dgm:t>
    </dgm:pt>
    <dgm:pt modelId="{5823CBA8-7985-4CE6-8E27-D1554BDD89F6}" type="parTrans" cxnId="{548CED3B-D2D4-4907-92A3-25638D5FE5B3}">
      <dgm:prSet/>
      <dgm:spPr/>
      <dgm:t>
        <a:bodyPr/>
        <a:lstStyle/>
        <a:p>
          <a:endParaRPr lang="ru-RU"/>
        </a:p>
      </dgm:t>
    </dgm:pt>
    <dgm:pt modelId="{51347674-EFFF-464E-9B2B-5FEA272579BA}" type="sibTrans" cxnId="{548CED3B-D2D4-4907-92A3-25638D5FE5B3}">
      <dgm:prSet/>
      <dgm:spPr/>
      <dgm:t>
        <a:bodyPr/>
        <a:lstStyle/>
        <a:p>
          <a:endParaRPr lang="ru-RU"/>
        </a:p>
      </dgm:t>
    </dgm:pt>
    <dgm:pt modelId="{670E97AE-2BF6-4D01-BB6E-C42FDB8A58AF}">
      <dgm:prSet phldrT="[Текст]"/>
      <dgm:spPr/>
      <dgm:t>
        <a:bodyPr/>
        <a:lstStyle/>
        <a:p>
          <a:r>
            <a:rPr lang="ru-RU" dirty="0" smtClean="0"/>
            <a:t>Промышленные предприятия оборонного направления (ГОЗ)</a:t>
          </a:r>
        </a:p>
      </dgm:t>
    </dgm:pt>
    <dgm:pt modelId="{D9CDCD91-B44E-4EEE-B567-EE54B9CB24D3}" type="parTrans" cxnId="{DFFEB408-8904-42E0-9FFE-573804620DDB}">
      <dgm:prSet/>
      <dgm:spPr/>
      <dgm:t>
        <a:bodyPr/>
        <a:lstStyle/>
        <a:p>
          <a:endParaRPr lang="ru-RU"/>
        </a:p>
      </dgm:t>
    </dgm:pt>
    <dgm:pt modelId="{312E5099-226E-4B8A-B942-9E4B54FC92A3}" type="sibTrans" cxnId="{DFFEB408-8904-42E0-9FFE-573804620DDB}">
      <dgm:prSet/>
      <dgm:spPr/>
      <dgm:t>
        <a:bodyPr/>
        <a:lstStyle/>
        <a:p>
          <a:endParaRPr lang="ru-RU"/>
        </a:p>
      </dgm:t>
    </dgm:pt>
    <dgm:pt modelId="{13CAFC4F-C076-4210-9A25-EFA2D00CFB4E}">
      <dgm:prSet phldrT="[Текст]" custT="1"/>
      <dgm:spPr/>
      <dgm:t>
        <a:bodyPr/>
        <a:lstStyle/>
        <a:p>
          <a:r>
            <a:rPr lang="ru-RU" sz="3600" dirty="0" smtClean="0">
              <a:solidFill>
                <a:srgbClr val="006600"/>
              </a:solidFill>
            </a:rPr>
            <a:t>Процессы</a:t>
          </a:r>
          <a:endParaRPr lang="ru-RU" sz="4700" dirty="0">
            <a:solidFill>
              <a:srgbClr val="006600"/>
            </a:solidFill>
          </a:endParaRPr>
        </a:p>
      </dgm:t>
    </dgm:pt>
    <dgm:pt modelId="{870B2006-E7BF-4525-BB28-F4505A8C3DD0}" type="parTrans" cxnId="{DE90CFB0-B9F3-4973-99F0-D40B6EAD7812}">
      <dgm:prSet/>
      <dgm:spPr/>
      <dgm:t>
        <a:bodyPr/>
        <a:lstStyle/>
        <a:p>
          <a:endParaRPr lang="ru-RU"/>
        </a:p>
      </dgm:t>
    </dgm:pt>
    <dgm:pt modelId="{AD2ED0CE-47AB-4A45-803F-2BC2698A8DA5}" type="sibTrans" cxnId="{DE90CFB0-B9F3-4973-99F0-D40B6EAD7812}">
      <dgm:prSet/>
      <dgm:spPr/>
      <dgm:t>
        <a:bodyPr/>
        <a:lstStyle/>
        <a:p>
          <a:endParaRPr lang="ru-RU"/>
        </a:p>
      </dgm:t>
    </dgm:pt>
    <dgm:pt modelId="{0EBD7CCA-4B0B-4BA6-AF1C-045188964F04}">
      <dgm:prSet phldrT="[Текст]"/>
      <dgm:spPr/>
      <dgm:t>
        <a:bodyPr/>
        <a:lstStyle/>
        <a:p>
          <a:r>
            <a:rPr lang="ru-RU" dirty="0" smtClean="0"/>
            <a:t>Сопровождение перехода права собственности на ТМЦ</a:t>
          </a:r>
          <a:endParaRPr lang="ru-RU" dirty="0"/>
        </a:p>
      </dgm:t>
    </dgm:pt>
    <dgm:pt modelId="{8B0D7E55-D9DE-451D-9F88-BF31E57E46AA}" type="parTrans" cxnId="{3779E100-57EF-4070-9E44-38C2DC7F1590}">
      <dgm:prSet/>
      <dgm:spPr/>
      <dgm:t>
        <a:bodyPr/>
        <a:lstStyle/>
        <a:p>
          <a:endParaRPr lang="ru-RU"/>
        </a:p>
      </dgm:t>
    </dgm:pt>
    <dgm:pt modelId="{0D2049CA-56C9-413A-B0DC-ABC94FF4249F}" type="sibTrans" cxnId="{3779E100-57EF-4070-9E44-38C2DC7F1590}">
      <dgm:prSet/>
      <dgm:spPr/>
      <dgm:t>
        <a:bodyPr/>
        <a:lstStyle/>
        <a:p>
          <a:endParaRPr lang="ru-RU"/>
        </a:p>
      </dgm:t>
    </dgm:pt>
    <dgm:pt modelId="{98829D5A-C378-40E9-84A4-40D541766552}">
      <dgm:prSet phldrT="[Текст]"/>
      <dgm:spPr/>
      <dgm:t>
        <a:bodyPr/>
        <a:lstStyle/>
        <a:p>
          <a:r>
            <a:rPr lang="ru-RU" dirty="0" smtClean="0"/>
            <a:t>Периодические услуги и работы.</a:t>
          </a:r>
          <a:endParaRPr lang="ru-RU" dirty="0"/>
        </a:p>
      </dgm:t>
    </dgm:pt>
    <dgm:pt modelId="{DC88F401-EBF3-4518-B6C3-8A5CC0E89820}" type="parTrans" cxnId="{3243D79E-2A32-468D-81AD-73B596D9488F}">
      <dgm:prSet/>
      <dgm:spPr/>
      <dgm:t>
        <a:bodyPr/>
        <a:lstStyle/>
        <a:p>
          <a:endParaRPr lang="ru-RU"/>
        </a:p>
      </dgm:t>
    </dgm:pt>
    <dgm:pt modelId="{1E14128A-0E47-4BAA-A28B-5C138B0006BB}" type="sibTrans" cxnId="{3243D79E-2A32-468D-81AD-73B596D9488F}">
      <dgm:prSet/>
      <dgm:spPr/>
      <dgm:t>
        <a:bodyPr/>
        <a:lstStyle/>
        <a:p>
          <a:endParaRPr lang="ru-RU"/>
        </a:p>
      </dgm:t>
    </dgm:pt>
    <dgm:pt modelId="{07696F3F-1C09-4C58-816C-4E2D47838970}">
      <dgm:prSet phldrT="[Текст]"/>
      <dgm:spPr/>
      <dgm:t>
        <a:bodyPr/>
        <a:lstStyle/>
        <a:p>
          <a:r>
            <a:rPr lang="ru-RU" dirty="0" smtClean="0"/>
            <a:t>Переуступка прав требования задолженности,</a:t>
          </a:r>
        </a:p>
        <a:p>
          <a:r>
            <a:rPr lang="ru-RU" dirty="0" smtClean="0"/>
            <a:t>Кредитные документы банка, </a:t>
          </a:r>
          <a:endParaRPr lang="ru-RU" dirty="0"/>
        </a:p>
      </dgm:t>
    </dgm:pt>
    <dgm:pt modelId="{673C96E5-6E89-43B4-B0AE-6D2C107D06B9}" type="parTrans" cxnId="{6175EBCA-4915-468E-82DD-716C744D5964}">
      <dgm:prSet/>
      <dgm:spPr/>
      <dgm:t>
        <a:bodyPr/>
        <a:lstStyle/>
        <a:p>
          <a:endParaRPr lang="ru-RU"/>
        </a:p>
      </dgm:t>
    </dgm:pt>
    <dgm:pt modelId="{9F917282-6F9F-4DD9-A1FC-40A2512B6051}" type="sibTrans" cxnId="{6175EBCA-4915-468E-82DD-716C744D5964}">
      <dgm:prSet/>
      <dgm:spPr/>
      <dgm:t>
        <a:bodyPr/>
        <a:lstStyle/>
        <a:p>
          <a:endParaRPr lang="ru-RU"/>
        </a:p>
      </dgm:t>
    </dgm:pt>
    <dgm:pt modelId="{6923D421-5037-42DC-922D-D43D2D253CAD}">
      <dgm:prSet phldrT="[Текст]"/>
      <dgm:spPr/>
      <dgm:t>
        <a:bodyPr/>
        <a:lstStyle/>
        <a:p>
          <a:r>
            <a:rPr lang="ru-RU" dirty="0" smtClean="0"/>
            <a:t>Сбытовые организации (ЖКХ)</a:t>
          </a:r>
          <a:endParaRPr lang="ru-RU" dirty="0"/>
        </a:p>
      </dgm:t>
    </dgm:pt>
    <dgm:pt modelId="{7A418C7F-7080-4606-9805-980F35B3B71F}" type="parTrans" cxnId="{FEEB3B9C-47A0-4559-AB14-9C268A9D28FB}">
      <dgm:prSet/>
      <dgm:spPr/>
      <dgm:t>
        <a:bodyPr/>
        <a:lstStyle/>
        <a:p>
          <a:endParaRPr lang="ru-RU"/>
        </a:p>
      </dgm:t>
    </dgm:pt>
    <dgm:pt modelId="{55CF6475-B1BB-4DF1-8B63-A8E12CDEF90A}" type="sibTrans" cxnId="{FEEB3B9C-47A0-4559-AB14-9C268A9D28FB}">
      <dgm:prSet/>
      <dgm:spPr/>
      <dgm:t>
        <a:bodyPr/>
        <a:lstStyle/>
        <a:p>
          <a:endParaRPr lang="ru-RU"/>
        </a:p>
      </dgm:t>
    </dgm:pt>
    <dgm:pt modelId="{0E056C0B-F9B0-4FF2-ABCD-FB07A0BC3C1F}">
      <dgm:prSet phldrT="[Текст]"/>
      <dgm:spPr/>
      <dgm:t>
        <a:bodyPr/>
        <a:lstStyle/>
        <a:p>
          <a:r>
            <a:rPr lang="ru-RU" dirty="0" smtClean="0"/>
            <a:t>Фармацевтика</a:t>
          </a:r>
        </a:p>
      </dgm:t>
    </dgm:pt>
    <dgm:pt modelId="{49614616-F8FD-480C-852F-12D8842457BC}" type="parTrans" cxnId="{A1D7DDAD-2F32-419C-89E5-202CF9E68B0D}">
      <dgm:prSet/>
      <dgm:spPr/>
      <dgm:t>
        <a:bodyPr/>
        <a:lstStyle/>
        <a:p>
          <a:endParaRPr lang="ru-RU"/>
        </a:p>
      </dgm:t>
    </dgm:pt>
    <dgm:pt modelId="{4E19382F-0B4E-4364-9251-140BB96B70B9}" type="sibTrans" cxnId="{A1D7DDAD-2F32-419C-89E5-202CF9E68B0D}">
      <dgm:prSet/>
      <dgm:spPr/>
      <dgm:t>
        <a:bodyPr/>
        <a:lstStyle/>
        <a:p>
          <a:endParaRPr lang="ru-RU"/>
        </a:p>
      </dgm:t>
    </dgm:pt>
    <dgm:pt modelId="{25A220D9-8B37-4183-958C-8DBA0F834D89}">
      <dgm:prSet phldrT="[Текст]"/>
      <dgm:spPr/>
      <dgm:t>
        <a:bodyPr/>
        <a:lstStyle/>
        <a:p>
          <a:r>
            <a:rPr lang="ru-RU" dirty="0" smtClean="0"/>
            <a:t>Транспорт и логистика (авиа и авто)</a:t>
          </a:r>
        </a:p>
      </dgm:t>
    </dgm:pt>
    <dgm:pt modelId="{BA809308-BCBC-48D7-A929-1C8BA78DB6C6}" type="parTrans" cxnId="{164C6BD1-3C7C-4976-A44E-8D62DC0C76BD}">
      <dgm:prSet/>
      <dgm:spPr/>
      <dgm:t>
        <a:bodyPr/>
        <a:lstStyle/>
        <a:p>
          <a:endParaRPr lang="ru-RU"/>
        </a:p>
      </dgm:t>
    </dgm:pt>
    <dgm:pt modelId="{C7C4E481-3BE5-4CBF-9ADF-FA97310D1015}" type="sibTrans" cxnId="{164C6BD1-3C7C-4976-A44E-8D62DC0C76BD}">
      <dgm:prSet/>
      <dgm:spPr/>
      <dgm:t>
        <a:bodyPr/>
        <a:lstStyle/>
        <a:p>
          <a:endParaRPr lang="ru-RU"/>
        </a:p>
      </dgm:t>
    </dgm:pt>
    <dgm:pt modelId="{39CCF5A6-9ED8-415E-BA3A-26BE61783661}">
      <dgm:prSet phldrT="[Текст]"/>
      <dgm:spPr/>
      <dgm:t>
        <a:bodyPr/>
        <a:lstStyle/>
        <a:p>
          <a:r>
            <a:rPr lang="ru-RU" dirty="0" smtClean="0"/>
            <a:t>И т.д.</a:t>
          </a:r>
        </a:p>
      </dgm:t>
    </dgm:pt>
    <dgm:pt modelId="{EC90D9AF-A07F-440B-83C3-D5F9FCDCAF5E}" type="parTrans" cxnId="{0A6D4DEF-BC28-43B3-A47C-6BD36A7B544D}">
      <dgm:prSet/>
      <dgm:spPr/>
      <dgm:t>
        <a:bodyPr/>
        <a:lstStyle/>
        <a:p>
          <a:endParaRPr lang="ru-RU"/>
        </a:p>
      </dgm:t>
    </dgm:pt>
    <dgm:pt modelId="{651A950E-2553-4E74-BC8B-05EC6AADDEDF}" type="sibTrans" cxnId="{0A6D4DEF-BC28-43B3-A47C-6BD36A7B544D}">
      <dgm:prSet/>
      <dgm:spPr/>
      <dgm:t>
        <a:bodyPr/>
        <a:lstStyle/>
        <a:p>
          <a:endParaRPr lang="ru-RU"/>
        </a:p>
      </dgm:t>
    </dgm:pt>
    <dgm:pt modelId="{8FAB3A4E-0104-4F45-AB8A-CA8B3D93650F}">
      <dgm:prSet phldrT="[Текст]"/>
      <dgm:spPr/>
      <dgm:t>
        <a:bodyPr/>
        <a:lstStyle/>
        <a:p>
          <a:r>
            <a:rPr lang="ru-RU" dirty="0" smtClean="0"/>
            <a:t>Сквозное сопровождение  подписания договоров и их исполнения на всей цепочке ГОЗ </a:t>
          </a:r>
        </a:p>
      </dgm:t>
    </dgm:pt>
    <dgm:pt modelId="{D1C8620E-7DD5-48FB-A9DA-E29087F9803C}" type="parTrans" cxnId="{2049372F-AF50-4F91-99EA-52DA8E2AD164}">
      <dgm:prSet/>
      <dgm:spPr/>
      <dgm:t>
        <a:bodyPr/>
        <a:lstStyle/>
        <a:p>
          <a:endParaRPr lang="ru-RU"/>
        </a:p>
      </dgm:t>
    </dgm:pt>
    <dgm:pt modelId="{3B39E683-A708-4DE2-ABB3-DDFD710EEAEA}" type="sibTrans" cxnId="{2049372F-AF50-4F91-99EA-52DA8E2AD164}">
      <dgm:prSet/>
      <dgm:spPr/>
      <dgm:t>
        <a:bodyPr/>
        <a:lstStyle/>
        <a:p>
          <a:endParaRPr lang="ru-RU"/>
        </a:p>
      </dgm:t>
    </dgm:pt>
    <dgm:pt modelId="{BAC5AE08-0151-4F70-B7C8-1FF8CB529323}">
      <dgm:prSet phldrT="[Текст]"/>
      <dgm:spPr/>
      <dgm:t>
        <a:bodyPr/>
        <a:lstStyle/>
        <a:p>
          <a:r>
            <a:rPr lang="ru-RU" dirty="0" smtClean="0"/>
            <a:t>Многосторонние документы (3 и более подписантов), документы на доставку грузов</a:t>
          </a:r>
        </a:p>
      </dgm:t>
    </dgm:pt>
    <dgm:pt modelId="{08D5153B-1967-41CA-88FD-F4B86F8B8483}" type="parTrans" cxnId="{D14E2331-EF6D-4349-8446-269CA480C0CE}">
      <dgm:prSet/>
      <dgm:spPr/>
      <dgm:t>
        <a:bodyPr/>
        <a:lstStyle/>
        <a:p>
          <a:endParaRPr lang="ru-RU"/>
        </a:p>
      </dgm:t>
    </dgm:pt>
    <dgm:pt modelId="{02DA66DC-2A8E-4499-B561-9B99DC92A672}" type="sibTrans" cxnId="{D14E2331-EF6D-4349-8446-269CA480C0CE}">
      <dgm:prSet/>
      <dgm:spPr/>
      <dgm:t>
        <a:bodyPr/>
        <a:lstStyle/>
        <a:p>
          <a:endParaRPr lang="ru-RU"/>
        </a:p>
      </dgm:t>
    </dgm:pt>
    <dgm:pt modelId="{51CA51E5-F396-4410-8DD2-7CFEFE79287A}">
      <dgm:prSet phldrT="[Текст]"/>
      <dgm:spPr/>
      <dgm:t>
        <a:bodyPr/>
        <a:lstStyle/>
        <a:p>
          <a:r>
            <a:rPr lang="ru-RU" dirty="0" smtClean="0"/>
            <a:t>Учетные документы бухгалтерии, а так же справки, Акты и т.д.</a:t>
          </a:r>
        </a:p>
      </dgm:t>
    </dgm:pt>
    <dgm:pt modelId="{A862DF57-23FA-4AE3-A51B-D627D3101B6E}" type="parTrans" cxnId="{0E6E046F-6D53-47DB-AD81-EC557F4CF024}">
      <dgm:prSet/>
      <dgm:spPr/>
      <dgm:t>
        <a:bodyPr/>
        <a:lstStyle/>
        <a:p>
          <a:endParaRPr lang="ru-RU"/>
        </a:p>
      </dgm:t>
    </dgm:pt>
    <dgm:pt modelId="{31EF5307-C483-4148-9F7B-D9EBDB9BF69C}" type="sibTrans" cxnId="{0E6E046F-6D53-47DB-AD81-EC557F4CF024}">
      <dgm:prSet/>
      <dgm:spPr/>
      <dgm:t>
        <a:bodyPr/>
        <a:lstStyle/>
        <a:p>
          <a:endParaRPr lang="ru-RU"/>
        </a:p>
      </dgm:t>
    </dgm:pt>
    <dgm:pt modelId="{8414572A-F021-4082-9B18-A70BBDA30ED2}" type="pres">
      <dgm:prSet presAssocID="{311C2BC2-6FA4-4297-B951-E50A4D1C902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3C30BC8-717C-44BD-9A75-17986AE235E3}" type="pres">
      <dgm:prSet presAssocID="{239A0C83-A4F1-4FDB-973D-B646F90BFEAF}" presName="root" presStyleCnt="0">
        <dgm:presLayoutVars>
          <dgm:chMax/>
          <dgm:chPref/>
        </dgm:presLayoutVars>
      </dgm:prSet>
      <dgm:spPr/>
    </dgm:pt>
    <dgm:pt modelId="{24B8C5AF-A103-471B-B88F-A2B2BE52A030}" type="pres">
      <dgm:prSet presAssocID="{239A0C83-A4F1-4FDB-973D-B646F90BFEAF}" presName="rootComposite" presStyleCnt="0">
        <dgm:presLayoutVars/>
      </dgm:prSet>
      <dgm:spPr/>
    </dgm:pt>
    <dgm:pt modelId="{77024C2E-467D-4712-BD4E-36996185A1B5}" type="pres">
      <dgm:prSet presAssocID="{239A0C83-A4F1-4FDB-973D-B646F90BFEAF}" presName="ParentAccent" presStyleLbl="alignNode1" presStyleIdx="0" presStyleCnt="2"/>
      <dgm:spPr/>
    </dgm:pt>
    <dgm:pt modelId="{46E969AD-F521-4DF7-B60F-2A12DDF152E0}" type="pres">
      <dgm:prSet presAssocID="{239A0C83-A4F1-4FDB-973D-B646F90BFEAF}" presName="ParentSmallAccent" presStyleLbl="fgAcc1" presStyleIdx="0" presStyleCnt="2"/>
      <dgm:spPr/>
    </dgm:pt>
    <dgm:pt modelId="{8E1E765D-5B11-4927-AAB6-4F00D1331C09}" type="pres">
      <dgm:prSet presAssocID="{239A0C83-A4F1-4FDB-973D-B646F90BFEAF}" presName="Parent" presStyleLbl="revTx" presStyleIdx="0" presStyleCnt="15" custLinFactNeighborX="-360" custLinFactNeighborY="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DFF845-513C-42D7-B217-09EF1B9B1F26}" type="pres">
      <dgm:prSet presAssocID="{239A0C83-A4F1-4FDB-973D-B646F90BFEAF}" presName="childShape" presStyleCnt="0">
        <dgm:presLayoutVars>
          <dgm:chMax val="0"/>
          <dgm:chPref val="0"/>
        </dgm:presLayoutVars>
      </dgm:prSet>
      <dgm:spPr/>
    </dgm:pt>
    <dgm:pt modelId="{2FE5C418-422E-4881-AF67-2551A278F226}" type="pres">
      <dgm:prSet presAssocID="{5B3292D0-3DBF-4006-8B90-64E5854E23C7}" presName="childComposite" presStyleCnt="0">
        <dgm:presLayoutVars>
          <dgm:chMax val="0"/>
          <dgm:chPref val="0"/>
        </dgm:presLayoutVars>
      </dgm:prSet>
      <dgm:spPr/>
    </dgm:pt>
    <dgm:pt modelId="{04AB3071-26C1-47E6-8A3B-47E0706F220E}" type="pres">
      <dgm:prSet presAssocID="{5B3292D0-3DBF-4006-8B90-64E5854E23C7}" presName="ChildAccent" presStyleLbl="solidFgAcc1" presStyleIdx="0" presStyleCnt="13"/>
      <dgm:spPr/>
    </dgm:pt>
    <dgm:pt modelId="{0428DB58-A1DD-4186-B7C5-46375717AAFB}" type="pres">
      <dgm:prSet presAssocID="{5B3292D0-3DBF-4006-8B90-64E5854E23C7}" presName="Child" presStyleLbl="revTx" presStyleIdx="1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761709-434F-4F99-9E0E-4A28C827CDFD}" type="pres">
      <dgm:prSet presAssocID="{6923D421-5037-42DC-922D-D43D2D253CAD}" presName="childComposite" presStyleCnt="0">
        <dgm:presLayoutVars>
          <dgm:chMax val="0"/>
          <dgm:chPref val="0"/>
        </dgm:presLayoutVars>
      </dgm:prSet>
      <dgm:spPr/>
    </dgm:pt>
    <dgm:pt modelId="{C2D7FCEA-4821-4DBB-B5D3-D2AC2F4B22B8}" type="pres">
      <dgm:prSet presAssocID="{6923D421-5037-42DC-922D-D43D2D253CAD}" presName="ChildAccent" presStyleLbl="solidFgAcc1" presStyleIdx="1" presStyleCnt="13"/>
      <dgm:spPr/>
    </dgm:pt>
    <dgm:pt modelId="{F2946827-2839-467C-87F8-6F4192571D93}" type="pres">
      <dgm:prSet presAssocID="{6923D421-5037-42DC-922D-D43D2D253CAD}" presName="Child" presStyleLbl="revTx" presStyleIdx="2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A725A-45A0-4251-8ECF-209A39B9848D}" type="pres">
      <dgm:prSet presAssocID="{BE66467A-D7EA-49BF-8E2F-C5735723717C}" presName="childComposite" presStyleCnt="0">
        <dgm:presLayoutVars>
          <dgm:chMax val="0"/>
          <dgm:chPref val="0"/>
        </dgm:presLayoutVars>
      </dgm:prSet>
      <dgm:spPr/>
    </dgm:pt>
    <dgm:pt modelId="{8CDC953A-0FCE-4DE6-BC7A-9DD94D691DC0}" type="pres">
      <dgm:prSet presAssocID="{BE66467A-D7EA-49BF-8E2F-C5735723717C}" presName="ChildAccent" presStyleLbl="solidFgAcc1" presStyleIdx="2" presStyleCnt="13"/>
      <dgm:spPr/>
    </dgm:pt>
    <dgm:pt modelId="{7A2B8FB1-F86E-46AC-9807-B347F2BAFC7A}" type="pres">
      <dgm:prSet presAssocID="{BE66467A-D7EA-49BF-8E2F-C5735723717C}" presName="Child" presStyleLbl="revTx" presStyleIdx="3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EDFDB2-FBCC-4F9F-A452-69BAADED7CB2}" type="pres">
      <dgm:prSet presAssocID="{670E97AE-2BF6-4D01-BB6E-C42FDB8A58AF}" presName="childComposite" presStyleCnt="0">
        <dgm:presLayoutVars>
          <dgm:chMax val="0"/>
          <dgm:chPref val="0"/>
        </dgm:presLayoutVars>
      </dgm:prSet>
      <dgm:spPr/>
    </dgm:pt>
    <dgm:pt modelId="{19B4EAA5-EB7B-4A73-AE4F-CACBF8A22FC3}" type="pres">
      <dgm:prSet presAssocID="{670E97AE-2BF6-4D01-BB6E-C42FDB8A58AF}" presName="ChildAccent" presStyleLbl="solidFgAcc1" presStyleIdx="3" presStyleCnt="13"/>
      <dgm:spPr/>
    </dgm:pt>
    <dgm:pt modelId="{AFEF7048-1AC3-4D96-B763-D7E8AD3B704E}" type="pres">
      <dgm:prSet presAssocID="{670E97AE-2BF6-4D01-BB6E-C42FDB8A58AF}" presName="Child" presStyleLbl="revTx" presStyleIdx="4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849D9-2509-4ADD-B8EB-A2AE721AC622}" type="pres">
      <dgm:prSet presAssocID="{25A220D9-8B37-4183-958C-8DBA0F834D89}" presName="childComposite" presStyleCnt="0">
        <dgm:presLayoutVars>
          <dgm:chMax val="0"/>
          <dgm:chPref val="0"/>
        </dgm:presLayoutVars>
      </dgm:prSet>
      <dgm:spPr/>
    </dgm:pt>
    <dgm:pt modelId="{97C9C1F0-0793-4F44-AE3E-28331FB4862B}" type="pres">
      <dgm:prSet presAssocID="{25A220D9-8B37-4183-958C-8DBA0F834D89}" presName="ChildAccent" presStyleLbl="solidFgAcc1" presStyleIdx="4" presStyleCnt="13"/>
      <dgm:spPr/>
    </dgm:pt>
    <dgm:pt modelId="{BC2DB18B-0E1A-4769-BE70-DACE6B35F326}" type="pres">
      <dgm:prSet presAssocID="{25A220D9-8B37-4183-958C-8DBA0F834D89}" presName="Child" presStyleLbl="revTx" presStyleIdx="5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A221D3-6DDA-4DAA-B9CB-3E94C5C425E7}" type="pres">
      <dgm:prSet presAssocID="{0E056C0B-F9B0-4FF2-ABCD-FB07A0BC3C1F}" presName="childComposite" presStyleCnt="0">
        <dgm:presLayoutVars>
          <dgm:chMax val="0"/>
          <dgm:chPref val="0"/>
        </dgm:presLayoutVars>
      </dgm:prSet>
      <dgm:spPr/>
    </dgm:pt>
    <dgm:pt modelId="{1949D143-6638-43CF-89A4-DDF562EC662E}" type="pres">
      <dgm:prSet presAssocID="{0E056C0B-F9B0-4FF2-ABCD-FB07A0BC3C1F}" presName="ChildAccent" presStyleLbl="solidFgAcc1" presStyleIdx="5" presStyleCnt="13"/>
      <dgm:spPr/>
    </dgm:pt>
    <dgm:pt modelId="{F4F28C61-6FE5-4622-B818-988B0E2EFB2F}" type="pres">
      <dgm:prSet presAssocID="{0E056C0B-F9B0-4FF2-ABCD-FB07A0BC3C1F}" presName="Child" presStyleLbl="revTx" presStyleIdx="6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8EEB9-0F2E-44AD-9E56-39B7CE5867EC}" type="pres">
      <dgm:prSet presAssocID="{39CCF5A6-9ED8-415E-BA3A-26BE61783661}" presName="childComposite" presStyleCnt="0">
        <dgm:presLayoutVars>
          <dgm:chMax val="0"/>
          <dgm:chPref val="0"/>
        </dgm:presLayoutVars>
      </dgm:prSet>
      <dgm:spPr/>
    </dgm:pt>
    <dgm:pt modelId="{A1DB0317-C7D8-4772-A920-7381E25B4B56}" type="pres">
      <dgm:prSet presAssocID="{39CCF5A6-9ED8-415E-BA3A-26BE61783661}" presName="ChildAccent" presStyleLbl="solidFgAcc1" presStyleIdx="6" presStyleCnt="13"/>
      <dgm:spPr/>
    </dgm:pt>
    <dgm:pt modelId="{A8AE95FC-08D0-4168-8078-AE4ABD53709A}" type="pres">
      <dgm:prSet presAssocID="{39CCF5A6-9ED8-415E-BA3A-26BE61783661}" presName="Child" presStyleLbl="revTx" presStyleIdx="7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B6E9B-D559-4687-A758-1944EFD3F629}" type="pres">
      <dgm:prSet presAssocID="{13CAFC4F-C076-4210-9A25-EFA2D00CFB4E}" presName="root" presStyleCnt="0">
        <dgm:presLayoutVars>
          <dgm:chMax/>
          <dgm:chPref/>
        </dgm:presLayoutVars>
      </dgm:prSet>
      <dgm:spPr/>
    </dgm:pt>
    <dgm:pt modelId="{50825D02-D34E-43BF-B0CC-D6A19BAEF050}" type="pres">
      <dgm:prSet presAssocID="{13CAFC4F-C076-4210-9A25-EFA2D00CFB4E}" presName="rootComposite" presStyleCnt="0">
        <dgm:presLayoutVars/>
      </dgm:prSet>
      <dgm:spPr/>
    </dgm:pt>
    <dgm:pt modelId="{BC5D9530-327B-4C71-BA3A-2EC80AF84478}" type="pres">
      <dgm:prSet presAssocID="{13CAFC4F-C076-4210-9A25-EFA2D00CFB4E}" presName="ParentAccent" presStyleLbl="alignNode1" presStyleIdx="1" presStyleCnt="2"/>
      <dgm:spPr/>
    </dgm:pt>
    <dgm:pt modelId="{DD4B8949-D9E0-4834-A501-7CF5682E064D}" type="pres">
      <dgm:prSet presAssocID="{13CAFC4F-C076-4210-9A25-EFA2D00CFB4E}" presName="ParentSmallAccent" presStyleLbl="fgAcc1" presStyleIdx="1" presStyleCnt="2"/>
      <dgm:spPr/>
    </dgm:pt>
    <dgm:pt modelId="{EF06F8BB-6CE4-43AE-B944-B7ED7AE8C9BB}" type="pres">
      <dgm:prSet presAssocID="{13CAFC4F-C076-4210-9A25-EFA2D00CFB4E}" presName="Parent" presStyleLbl="revTx" presStyleIdx="8" presStyleCnt="1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7F151-E23E-41E7-B634-BCFC3972CF23}" type="pres">
      <dgm:prSet presAssocID="{13CAFC4F-C076-4210-9A25-EFA2D00CFB4E}" presName="childShape" presStyleCnt="0">
        <dgm:presLayoutVars>
          <dgm:chMax val="0"/>
          <dgm:chPref val="0"/>
        </dgm:presLayoutVars>
      </dgm:prSet>
      <dgm:spPr/>
    </dgm:pt>
    <dgm:pt modelId="{3149FF76-8AC9-484F-A5B4-1C7CD0D9E24D}" type="pres">
      <dgm:prSet presAssocID="{0EBD7CCA-4B0B-4BA6-AF1C-045188964F04}" presName="childComposite" presStyleCnt="0">
        <dgm:presLayoutVars>
          <dgm:chMax val="0"/>
          <dgm:chPref val="0"/>
        </dgm:presLayoutVars>
      </dgm:prSet>
      <dgm:spPr/>
    </dgm:pt>
    <dgm:pt modelId="{EE9030A3-902C-49B1-B9E2-E0E92E859557}" type="pres">
      <dgm:prSet presAssocID="{0EBD7CCA-4B0B-4BA6-AF1C-045188964F04}" presName="ChildAccent" presStyleLbl="solidFgAcc1" presStyleIdx="7" presStyleCnt="13"/>
      <dgm:spPr/>
    </dgm:pt>
    <dgm:pt modelId="{F7872B81-0CD9-4C30-B830-C77A3A325573}" type="pres">
      <dgm:prSet presAssocID="{0EBD7CCA-4B0B-4BA6-AF1C-045188964F04}" presName="Child" presStyleLbl="revTx" presStyleIdx="9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91718D-EB4F-4855-B757-5D528079AD6D}" type="pres">
      <dgm:prSet presAssocID="{98829D5A-C378-40E9-84A4-40D541766552}" presName="childComposite" presStyleCnt="0">
        <dgm:presLayoutVars>
          <dgm:chMax val="0"/>
          <dgm:chPref val="0"/>
        </dgm:presLayoutVars>
      </dgm:prSet>
      <dgm:spPr/>
    </dgm:pt>
    <dgm:pt modelId="{DA051335-50E9-4D79-A85E-B371792ECF3A}" type="pres">
      <dgm:prSet presAssocID="{98829D5A-C378-40E9-84A4-40D541766552}" presName="ChildAccent" presStyleLbl="solidFgAcc1" presStyleIdx="8" presStyleCnt="13"/>
      <dgm:spPr/>
    </dgm:pt>
    <dgm:pt modelId="{6D166E94-527C-410B-B64A-6A647B2F9C1B}" type="pres">
      <dgm:prSet presAssocID="{98829D5A-C378-40E9-84A4-40D541766552}" presName="Child" presStyleLbl="revTx" presStyleIdx="10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37B8F3-C59B-4462-841A-5E874DDF94AF}" type="pres">
      <dgm:prSet presAssocID="{07696F3F-1C09-4C58-816C-4E2D47838970}" presName="childComposite" presStyleCnt="0">
        <dgm:presLayoutVars>
          <dgm:chMax val="0"/>
          <dgm:chPref val="0"/>
        </dgm:presLayoutVars>
      </dgm:prSet>
      <dgm:spPr/>
    </dgm:pt>
    <dgm:pt modelId="{B8CCBF9E-6DCD-4E6D-BFCD-1C719A00CA33}" type="pres">
      <dgm:prSet presAssocID="{07696F3F-1C09-4C58-816C-4E2D47838970}" presName="ChildAccent" presStyleLbl="solidFgAcc1" presStyleIdx="9" presStyleCnt="13"/>
      <dgm:spPr/>
    </dgm:pt>
    <dgm:pt modelId="{38588ED9-D5FB-4FEB-87A0-F58FF605CC7B}" type="pres">
      <dgm:prSet presAssocID="{07696F3F-1C09-4C58-816C-4E2D47838970}" presName="Child" presStyleLbl="revTx" presStyleIdx="11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67333-7734-430B-B690-51B81B8CF60C}" type="pres">
      <dgm:prSet presAssocID="{8FAB3A4E-0104-4F45-AB8A-CA8B3D93650F}" presName="childComposite" presStyleCnt="0">
        <dgm:presLayoutVars>
          <dgm:chMax val="0"/>
          <dgm:chPref val="0"/>
        </dgm:presLayoutVars>
      </dgm:prSet>
      <dgm:spPr/>
    </dgm:pt>
    <dgm:pt modelId="{AD0513E1-DD81-43C9-96AF-6CCCFD2FC8BC}" type="pres">
      <dgm:prSet presAssocID="{8FAB3A4E-0104-4F45-AB8A-CA8B3D93650F}" presName="ChildAccent" presStyleLbl="solidFgAcc1" presStyleIdx="10" presStyleCnt="13"/>
      <dgm:spPr/>
    </dgm:pt>
    <dgm:pt modelId="{8082F996-BBA5-434A-A8FD-9F50616A19D6}" type="pres">
      <dgm:prSet presAssocID="{8FAB3A4E-0104-4F45-AB8A-CA8B3D93650F}" presName="Child" presStyleLbl="revTx" presStyleIdx="12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F945E-DABB-438B-8932-CC8080C15A47}" type="pres">
      <dgm:prSet presAssocID="{BAC5AE08-0151-4F70-B7C8-1FF8CB529323}" presName="childComposite" presStyleCnt="0">
        <dgm:presLayoutVars>
          <dgm:chMax val="0"/>
          <dgm:chPref val="0"/>
        </dgm:presLayoutVars>
      </dgm:prSet>
      <dgm:spPr/>
    </dgm:pt>
    <dgm:pt modelId="{B7972B84-B12B-4067-A7EF-66134D6A2A8E}" type="pres">
      <dgm:prSet presAssocID="{BAC5AE08-0151-4F70-B7C8-1FF8CB529323}" presName="ChildAccent" presStyleLbl="solidFgAcc1" presStyleIdx="11" presStyleCnt="13"/>
      <dgm:spPr/>
    </dgm:pt>
    <dgm:pt modelId="{552B89B8-CB0E-4548-B2ED-A258C1C7CAB5}" type="pres">
      <dgm:prSet presAssocID="{BAC5AE08-0151-4F70-B7C8-1FF8CB529323}" presName="Child" presStyleLbl="revTx" presStyleIdx="13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5A8FF1-4CCD-4684-B0CC-C41613C73CFF}" type="pres">
      <dgm:prSet presAssocID="{51CA51E5-F396-4410-8DD2-7CFEFE79287A}" presName="childComposite" presStyleCnt="0">
        <dgm:presLayoutVars>
          <dgm:chMax val="0"/>
          <dgm:chPref val="0"/>
        </dgm:presLayoutVars>
      </dgm:prSet>
      <dgm:spPr/>
    </dgm:pt>
    <dgm:pt modelId="{AF4C53EC-AE02-4012-B8B5-03381297C4AE}" type="pres">
      <dgm:prSet presAssocID="{51CA51E5-F396-4410-8DD2-7CFEFE79287A}" presName="ChildAccent" presStyleLbl="solidFgAcc1" presStyleIdx="12" presStyleCnt="13"/>
      <dgm:spPr/>
    </dgm:pt>
    <dgm:pt modelId="{62B76499-9F32-483D-A4FC-5C2F67BB6BA5}" type="pres">
      <dgm:prSet presAssocID="{51CA51E5-F396-4410-8DD2-7CFEFE79287A}" presName="Child" presStyleLbl="revTx" presStyleIdx="14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F786C0-3B5A-4542-BF37-E76F91111AB5}" type="presOf" srcId="{BAC5AE08-0151-4F70-B7C8-1FF8CB529323}" destId="{552B89B8-CB0E-4548-B2ED-A258C1C7CAB5}" srcOrd="0" destOrd="0" presId="urn:microsoft.com/office/officeart/2008/layout/SquareAccentList"/>
    <dgm:cxn modelId="{D14E2331-EF6D-4349-8446-269CA480C0CE}" srcId="{13CAFC4F-C076-4210-9A25-EFA2D00CFB4E}" destId="{BAC5AE08-0151-4F70-B7C8-1FF8CB529323}" srcOrd="4" destOrd="0" parTransId="{08D5153B-1967-41CA-88FD-F4B86F8B8483}" sibTransId="{02DA66DC-2A8E-4499-B561-9B99DC92A672}"/>
    <dgm:cxn modelId="{A1D7DDAD-2F32-419C-89E5-202CF9E68B0D}" srcId="{239A0C83-A4F1-4FDB-973D-B646F90BFEAF}" destId="{0E056C0B-F9B0-4FF2-ABCD-FB07A0BC3C1F}" srcOrd="5" destOrd="0" parTransId="{49614616-F8FD-480C-852F-12D8842457BC}" sibTransId="{4E19382F-0B4E-4364-9251-140BB96B70B9}"/>
    <dgm:cxn modelId="{81C2188F-ADA4-423B-A158-EC2EE57D9001}" type="presOf" srcId="{25A220D9-8B37-4183-958C-8DBA0F834D89}" destId="{BC2DB18B-0E1A-4769-BE70-DACE6B35F326}" srcOrd="0" destOrd="0" presId="urn:microsoft.com/office/officeart/2008/layout/SquareAccentList"/>
    <dgm:cxn modelId="{6C44725E-3362-4EE5-B3D7-52F287379A1E}" srcId="{311C2BC2-6FA4-4297-B951-E50A4D1C902F}" destId="{239A0C83-A4F1-4FDB-973D-B646F90BFEAF}" srcOrd="0" destOrd="0" parTransId="{F35B2E61-8B47-42D4-823F-7C2C76117CB1}" sibTransId="{4E5B40AA-35F8-4098-B6A4-2E15C9B64988}"/>
    <dgm:cxn modelId="{D015415F-C615-4D7D-B865-AC241A0BEAB3}" srcId="{239A0C83-A4F1-4FDB-973D-B646F90BFEAF}" destId="{5B3292D0-3DBF-4006-8B90-64E5854E23C7}" srcOrd="0" destOrd="0" parTransId="{3BB0B632-6552-4A14-B143-4E3872BC8DDD}" sibTransId="{94C73234-2BD1-47F9-8A24-9A6CC3F1BB20}"/>
    <dgm:cxn modelId="{548CED3B-D2D4-4907-92A3-25638D5FE5B3}" srcId="{239A0C83-A4F1-4FDB-973D-B646F90BFEAF}" destId="{BE66467A-D7EA-49BF-8E2F-C5735723717C}" srcOrd="2" destOrd="0" parTransId="{5823CBA8-7985-4CE6-8E27-D1554BDD89F6}" sibTransId="{51347674-EFFF-464E-9B2B-5FEA272579BA}"/>
    <dgm:cxn modelId="{DE90CFB0-B9F3-4973-99F0-D40B6EAD7812}" srcId="{311C2BC2-6FA4-4297-B951-E50A4D1C902F}" destId="{13CAFC4F-C076-4210-9A25-EFA2D00CFB4E}" srcOrd="1" destOrd="0" parTransId="{870B2006-E7BF-4525-BB28-F4505A8C3DD0}" sibTransId="{AD2ED0CE-47AB-4A45-803F-2BC2698A8DA5}"/>
    <dgm:cxn modelId="{C1C21EBD-5FF3-42C7-AC8C-6831A0850409}" type="presOf" srcId="{98829D5A-C378-40E9-84A4-40D541766552}" destId="{6D166E94-527C-410B-B64A-6A647B2F9C1B}" srcOrd="0" destOrd="0" presId="urn:microsoft.com/office/officeart/2008/layout/SquareAccentList"/>
    <dgm:cxn modelId="{ED225345-538A-44F0-BE18-968846823BC6}" type="presOf" srcId="{311C2BC2-6FA4-4297-B951-E50A4D1C902F}" destId="{8414572A-F021-4082-9B18-A70BBDA30ED2}" srcOrd="0" destOrd="0" presId="urn:microsoft.com/office/officeart/2008/layout/SquareAccentList"/>
    <dgm:cxn modelId="{FEEB3B9C-47A0-4559-AB14-9C268A9D28FB}" srcId="{239A0C83-A4F1-4FDB-973D-B646F90BFEAF}" destId="{6923D421-5037-42DC-922D-D43D2D253CAD}" srcOrd="1" destOrd="0" parTransId="{7A418C7F-7080-4606-9805-980F35B3B71F}" sibTransId="{55CF6475-B1BB-4DF1-8B63-A8E12CDEF90A}"/>
    <dgm:cxn modelId="{D2E65918-ACD4-41C5-8345-C249169399BB}" type="presOf" srcId="{8FAB3A4E-0104-4F45-AB8A-CA8B3D93650F}" destId="{8082F996-BBA5-434A-A8FD-9F50616A19D6}" srcOrd="0" destOrd="0" presId="urn:microsoft.com/office/officeart/2008/layout/SquareAccentList"/>
    <dgm:cxn modelId="{00955538-72A7-4780-82D6-6D5E042950FF}" type="presOf" srcId="{6923D421-5037-42DC-922D-D43D2D253CAD}" destId="{F2946827-2839-467C-87F8-6F4192571D93}" srcOrd="0" destOrd="0" presId="urn:microsoft.com/office/officeart/2008/layout/SquareAccentList"/>
    <dgm:cxn modelId="{8DE28744-D407-4CEC-BEDB-781689B91783}" type="presOf" srcId="{BE66467A-D7EA-49BF-8E2F-C5735723717C}" destId="{7A2B8FB1-F86E-46AC-9807-B347F2BAFC7A}" srcOrd="0" destOrd="0" presId="urn:microsoft.com/office/officeart/2008/layout/SquareAccentList"/>
    <dgm:cxn modelId="{548CA6B8-CAEC-4B2F-9F2F-E905249CBB07}" type="presOf" srcId="{51CA51E5-F396-4410-8DD2-7CFEFE79287A}" destId="{62B76499-9F32-483D-A4FC-5C2F67BB6BA5}" srcOrd="0" destOrd="0" presId="urn:microsoft.com/office/officeart/2008/layout/SquareAccentList"/>
    <dgm:cxn modelId="{0A6D4DEF-BC28-43B3-A47C-6BD36A7B544D}" srcId="{239A0C83-A4F1-4FDB-973D-B646F90BFEAF}" destId="{39CCF5A6-9ED8-415E-BA3A-26BE61783661}" srcOrd="6" destOrd="0" parTransId="{EC90D9AF-A07F-440B-83C3-D5F9FCDCAF5E}" sibTransId="{651A950E-2553-4E74-BC8B-05EC6AADDEDF}"/>
    <dgm:cxn modelId="{A9E3C671-6072-4987-825E-39F0B7B040CB}" type="presOf" srcId="{670E97AE-2BF6-4D01-BB6E-C42FDB8A58AF}" destId="{AFEF7048-1AC3-4D96-B763-D7E8AD3B704E}" srcOrd="0" destOrd="0" presId="urn:microsoft.com/office/officeart/2008/layout/SquareAccentList"/>
    <dgm:cxn modelId="{32AD575A-729F-4DA0-A456-04BB897722CF}" type="presOf" srcId="{39CCF5A6-9ED8-415E-BA3A-26BE61783661}" destId="{A8AE95FC-08D0-4168-8078-AE4ABD53709A}" srcOrd="0" destOrd="0" presId="urn:microsoft.com/office/officeart/2008/layout/SquareAccentList"/>
    <dgm:cxn modelId="{45091F4C-19E5-449C-B202-368B9B166EB5}" type="presOf" srcId="{13CAFC4F-C076-4210-9A25-EFA2D00CFB4E}" destId="{EF06F8BB-6CE4-43AE-B944-B7ED7AE8C9BB}" srcOrd="0" destOrd="0" presId="urn:microsoft.com/office/officeart/2008/layout/SquareAccentList"/>
    <dgm:cxn modelId="{2049372F-AF50-4F91-99EA-52DA8E2AD164}" srcId="{13CAFC4F-C076-4210-9A25-EFA2D00CFB4E}" destId="{8FAB3A4E-0104-4F45-AB8A-CA8B3D93650F}" srcOrd="3" destOrd="0" parTransId="{D1C8620E-7DD5-48FB-A9DA-E29087F9803C}" sibTransId="{3B39E683-A708-4DE2-ABB3-DDFD710EEAEA}"/>
    <dgm:cxn modelId="{48ED7568-963A-4898-852D-01965637C973}" type="presOf" srcId="{5B3292D0-3DBF-4006-8B90-64E5854E23C7}" destId="{0428DB58-A1DD-4186-B7C5-46375717AAFB}" srcOrd="0" destOrd="0" presId="urn:microsoft.com/office/officeart/2008/layout/SquareAccentList"/>
    <dgm:cxn modelId="{3CC0A564-AB44-41F2-BD60-C7DE04241C77}" type="presOf" srcId="{0E056C0B-F9B0-4FF2-ABCD-FB07A0BC3C1F}" destId="{F4F28C61-6FE5-4622-B818-988B0E2EFB2F}" srcOrd="0" destOrd="0" presId="urn:microsoft.com/office/officeart/2008/layout/SquareAccentList"/>
    <dgm:cxn modelId="{3779E100-57EF-4070-9E44-38C2DC7F1590}" srcId="{13CAFC4F-C076-4210-9A25-EFA2D00CFB4E}" destId="{0EBD7CCA-4B0B-4BA6-AF1C-045188964F04}" srcOrd="0" destOrd="0" parTransId="{8B0D7E55-D9DE-451D-9F88-BF31E57E46AA}" sibTransId="{0D2049CA-56C9-413A-B0DC-ABC94FF4249F}"/>
    <dgm:cxn modelId="{F25B3947-26DD-4454-8530-B7BDA40E1658}" type="presOf" srcId="{239A0C83-A4F1-4FDB-973D-B646F90BFEAF}" destId="{8E1E765D-5B11-4927-AAB6-4F00D1331C09}" srcOrd="0" destOrd="0" presId="urn:microsoft.com/office/officeart/2008/layout/SquareAccentList"/>
    <dgm:cxn modelId="{0E6E046F-6D53-47DB-AD81-EC557F4CF024}" srcId="{13CAFC4F-C076-4210-9A25-EFA2D00CFB4E}" destId="{51CA51E5-F396-4410-8DD2-7CFEFE79287A}" srcOrd="5" destOrd="0" parTransId="{A862DF57-23FA-4AE3-A51B-D627D3101B6E}" sibTransId="{31EF5307-C483-4148-9F7B-D9EBDB9BF69C}"/>
    <dgm:cxn modelId="{F4E2D35B-11E6-44F6-866B-8F3660EB8EB9}" type="presOf" srcId="{07696F3F-1C09-4C58-816C-4E2D47838970}" destId="{38588ED9-D5FB-4FEB-87A0-F58FF605CC7B}" srcOrd="0" destOrd="0" presId="urn:microsoft.com/office/officeart/2008/layout/SquareAccentList"/>
    <dgm:cxn modelId="{DFFEB408-8904-42E0-9FFE-573804620DDB}" srcId="{239A0C83-A4F1-4FDB-973D-B646F90BFEAF}" destId="{670E97AE-2BF6-4D01-BB6E-C42FDB8A58AF}" srcOrd="3" destOrd="0" parTransId="{D9CDCD91-B44E-4EEE-B567-EE54B9CB24D3}" sibTransId="{312E5099-226E-4B8A-B942-9E4B54FC92A3}"/>
    <dgm:cxn modelId="{6175EBCA-4915-468E-82DD-716C744D5964}" srcId="{13CAFC4F-C076-4210-9A25-EFA2D00CFB4E}" destId="{07696F3F-1C09-4C58-816C-4E2D47838970}" srcOrd="2" destOrd="0" parTransId="{673C96E5-6E89-43B4-B0AE-6D2C107D06B9}" sibTransId="{9F917282-6F9F-4DD9-A1FC-40A2512B6051}"/>
    <dgm:cxn modelId="{164C6BD1-3C7C-4976-A44E-8D62DC0C76BD}" srcId="{239A0C83-A4F1-4FDB-973D-B646F90BFEAF}" destId="{25A220D9-8B37-4183-958C-8DBA0F834D89}" srcOrd="4" destOrd="0" parTransId="{BA809308-BCBC-48D7-A929-1C8BA78DB6C6}" sibTransId="{C7C4E481-3BE5-4CBF-9ADF-FA97310D1015}"/>
    <dgm:cxn modelId="{4A00B3F1-A7A6-4EFD-9468-FF455216252B}" type="presOf" srcId="{0EBD7CCA-4B0B-4BA6-AF1C-045188964F04}" destId="{F7872B81-0CD9-4C30-B830-C77A3A325573}" srcOrd="0" destOrd="0" presId="urn:microsoft.com/office/officeart/2008/layout/SquareAccentList"/>
    <dgm:cxn modelId="{3243D79E-2A32-468D-81AD-73B596D9488F}" srcId="{13CAFC4F-C076-4210-9A25-EFA2D00CFB4E}" destId="{98829D5A-C378-40E9-84A4-40D541766552}" srcOrd="1" destOrd="0" parTransId="{DC88F401-EBF3-4518-B6C3-8A5CC0E89820}" sibTransId="{1E14128A-0E47-4BAA-A28B-5C138B0006BB}"/>
    <dgm:cxn modelId="{4EBFC07A-BF74-4340-A2A3-E3A91E1A9AB0}" type="presParOf" srcId="{8414572A-F021-4082-9B18-A70BBDA30ED2}" destId="{E3C30BC8-717C-44BD-9A75-17986AE235E3}" srcOrd="0" destOrd="0" presId="urn:microsoft.com/office/officeart/2008/layout/SquareAccentList"/>
    <dgm:cxn modelId="{02D7BADE-A557-413F-BE9E-C36CE468F187}" type="presParOf" srcId="{E3C30BC8-717C-44BD-9A75-17986AE235E3}" destId="{24B8C5AF-A103-471B-B88F-A2B2BE52A030}" srcOrd="0" destOrd="0" presId="urn:microsoft.com/office/officeart/2008/layout/SquareAccentList"/>
    <dgm:cxn modelId="{041C0D0B-DAB6-4445-9B1A-4B6F1F46105C}" type="presParOf" srcId="{24B8C5AF-A103-471B-B88F-A2B2BE52A030}" destId="{77024C2E-467D-4712-BD4E-36996185A1B5}" srcOrd="0" destOrd="0" presId="urn:microsoft.com/office/officeart/2008/layout/SquareAccentList"/>
    <dgm:cxn modelId="{3A4E5FBF-BA76-42BF-898E-9F84397D5478}" type="presParOf" srcId="{24B8C5AF-A103-471B-B88F-A2B2BE52A030}" destId="{46E969AD-F521-4DF7-B60F-2A12DDF152E0}" srcOrd="1" destOrd="0" presId="urn:microsoft.com/office/officeart/2008/layout/SquareAccentList"/>
    <dgm:cxn modelId="{D19F036C-7078-4014-A8FD-832952A0579C}" type="presParOf" srcId="{24B8C5AF-A103-471B-B88F-A2B2BE52A030}" destId="{8E1E765D-5B11-4927-AAB6-4F00D1331C09}" srcOrd="2" destOrd="0" presId="urn:microsoft.com/office/officeart/2008/layout/SquareAccentList"/>
    <dgm:cxn modelId="{D78160F6-BF71-414A-B74E-80E45DE97B2F}" type="presParOf" srcId="{E3C30BC8-717C-44BD-9A75-17986AE235E3}" destId="{C8DFF845-513C-42D7-B217-09EF1B9B1F26}" srcOrd="1" destOrd="0" presId="urn:microsoft.com/office/officeart/2008/layout/SquareAccentList"/>
    <dgm:cxn modelId="{09D67B0A-43C3-4760-969E-7626F66D456A}" type="presParOf" srcId="{C8DFF845-513C-42D7-B217-09EF1B9B1F26}" destId="{2FE5C418-422E-4881-AF67-2551A278F226}" srcOrd="0" destOrd="0" presId="urn:microsoft.com/office/officeart/2008/layout/SquareAccentList"/>
    <dgm:cxn modelId="{50D8C9B1-3830-4B0B-9A21-0955849D8DFF}" type="presParOf" srcId="{2FE5C418-422E-4881-AF67-2551A278F226}" destId="{04AB3071-26C1-47E6-8A3B-47E0706F220E}" srcOrd="0" destOrd="0" presId="urn:microsoft.com/office/officeart/2008/layout/SquareAccentList"/>
    <dgm:cxn modelId="{343C22C2-4990-487D-A634-CA63D6C97A0C}" type="presParOf" srcId="{2FE5C418-422E-4881-AF67-2551A278F226}" destId="{0428DB58-A1DD-4186-B7C5-46375717AAFB}" srcOrd="1" destOrd="0" presId="urn:microsoft.com/office/officeart/2008/layout/SquareAccentList"/>
    <dgm:cxn modelId="{2108F75E-865D-4322-B972-908C7E181041}" type="presParOf" srcId="{C8DFF845-513C-42D7-B217-09EF1B9B1F26}" destId="{0A761709-434F-4F99-9E0E-4A28C827CDFD}" srcOrd="1" destOrd="0" presId="urn:microsoft.com/office/officeart/2008/layout/SquareAccentList"/>
    <dgm:cxn modelId="{959DECD1-C4F8-4BFE-8419-A71DC054308A}" type="presParOf" srcId="{0A761709-434F-4F99-9E0E-4A28C827CDFD}" destId="{C2D7FCEA-4821-4DBB-B5D3-D2AC2F4B22B8}" srcOrd="0" destOrd="0" presId="urn:microsoft.com/office/officeart/2008/layout/SquareAccentList"/>
    <dgm:cxn modelId="{23431CFA-4C4D-46ED-9E01-CEF7E8727B73}" type="presParOf" srcId="{0A761709-434F-4F99-9E0E-4A28C827CDFD}" destId="{F2946827-2839-467C-87F8-6F4192571D93}" srcOrd="1" destOrd="0" presId="urn:microsoft.com/office/officeart/2008/layout/SquareAccentList"/>
    <dgm:cxn modelId="{4B917211-74BB-4E40-9C7C-69E6B918FE3F}" type="presParOf" srcId="{C8DFF845-513C-42D7-B217-09EF1B9B1F26}" destId="{059A725A-45A0-4251-8ECF-209A39B9848D}" srcOrd="2" destOrd="0" presId="urn:microsoft.com/office/officeart/2008/layout/SquareAccentList"/>
    <dgm:cxn modelId="{D88537F9-E518-406C-B4BF-139439F1DA03}" type="presParOf" srcId="{059A725A-45A0-4251-8ECF-209A39B9848D}" destId="{8CDC953A-0FCE-4DE6-BC7A-9DD94D691DC0}" srcOrd="0" destOrd="0" presId="urn:microsoft.com/office/officeart/2008/layout/SquareAccentList"/>
    <dgm:cxn modelId="{2E6A9834-4812-4EC1-903E-0567B387BE08}" type="presParOf" srcId="{059A725A-45A0-4251-8ECF-209A39B9848D}" destId="{7A2B8FB1-F86E-46AC-9807-B347F2BAFC7A}" srcOrd="1" destOrd="0" presId="urn:microsoft.com/office/officeart/2008/layout/SquareAccentList"/>
    <dgm:cxn modelId="{55F0082D-6959-4D7A-8433-973DB3169660}" type="presParOf" srcId="{C8DFF845-513C-42D7-B217-09EF1B9B1F26}" destId="{5EEDFDB2-FBCC-4F9F-A452-69BAADED7CB2}" srcOrd="3" destOrd="0" presId="urn:microsoft.com/office/officeart/2008/layout/SquareAccentList"/>
    <dgm:cxn modelId="{707A39C1-558A-4DA3-926B-4D5EA6F02FF7}" type="presParOf" srcId="{5EEDFDB2-FBCC-4F9F-A452-69BAADED7CB2}" destId="{19B4EAA5-EB7B-4A73-AE4F-CACBF8A22FC3}" srcOrd="0" destOrd="0" presId="urn:microsoft.com/office/officeart/2008/layout/SquareAccentList"/>
    <dgm:cxn modelId="{F1662BA0-6625-4B5B-A842-404E80B03498}" type="presParOf" srcId="{5EEDFDB2-FBCC-4F9F-A452-69BAADED7CB2}" destId="{AFEF7048-1AC3-4D96-B763-D7E8AD3B704E}" srcOrd="1" destOrd="0" presId="urn:microsoft.com/office/officeart/2008/layout/SquareAccentList"/>
    <dgm:cxn modelId="{0D50500A-BBF8-4ABC-BA7A-8D01BD4CE858}" type="presParOf" srcId="{C8DFF845-513C-42D7-B217-09EF1B9B1F26}" destId="{01B849D9-2509-4ADD-B8EB-A2AE721AC622}" srcOrd="4" destOrd="0" presId="urn:microsoft.com/office/officeart/2008/layout/SquareAccentList"/>
    <dgm:cxn modelId="{0D252A52-315B-48D6-AA6D-A43CF7B54D78}" type="presParOf" srcId="{01B849D9-2509-4ADD-B8EB-A2AE721AC622}" destId="{97C9C1F0-0793-4F44-AE3E-28331FB4862B}" srcOrd="0" destOrd="0" presId="urn:microsoft.com/office/officeart/2008/layout/SquareAccentList"/>
    <dgm:cxn modelId="{1ECF0C23-C492-4C25-8D17-9134DD0F3F0C}" type="presParOf" srcId="{01B849D9-2509-4ADD-B8EB-A2AE721AC622}" destId="{BC2DB18B-0E1A-4769-BE70-DACE6B35F326}" srcOrd="1" destOrd="0" presId="urn:microsoft.com/office/officeart/2008/layout/SquareAccentList"/>
    <dgm:cxn modelId="{22B11CDA-C568-482F-9C6A-EF5461AEF4CB}" type="presParOf" srcId="{C8DFF845-513C-42D7-B217-09EF1B9B1F26}" destId="{EAA221D3-6DDA-4DAA-B9CB-3E94C5C425E7}" srcOrd="5" destOrd="0" presId="urn:microsoft.com/office/officeart/2008/layout/SquareAccentList"/>
    <dgm:cxn modelId="{388FB98B-DCD0-4916-A2B7-62B60F3D8E12}" type="presParOf" srcId="{EAA221D3-6DDA-4DAA-B9CB-3E94C5C425E7}" destId="{1949D143-6638-43CF-89A4-DDF562EC662E}" srcOrd="0" destOrd="0" presId="urn:microsoft.com/office/officeart/2008/layout/SquareAccentList"/>
    <dgm:cxn modelId="{31E8ED20-2DE6-4F5E-A760-902B37C13755}" type="presParOf" srcId="{EAA221D3-6DDA-4DAA-B9CB-3E94C5C425E7}" destId="{F4F28C61-6FE5-4622-B818-988B0E2EFB2F}" srcOrd="1" destOrd="0" presId="urn:microsoft.com/office/officeart/2008/layout/SquareAccentList"/>
    <dgm:cxn modelId="{D1BF99CF-0E86-4CEC-AEEB-1491D7A9A02C}" type="presParOf" srcId="{C8DFF845-513C-42D7-B217-09EF1B9B1F26}" destId="{6F48EEB9-0F2E-44AD-9E56-39B7CE5867EC}" srcOrd="6" destOrd="0" presId="urn:microsoft.com/office/officeart/2008/layout/SquareAccentList"/>
    <dgm:cxn modelId="{14840218-F413-409C-9736-FBC78C2AD257}" type="presParOf" srcId="{6F48EEB9-0F2E-44AD-9E56-39B7CE5867EC}" destId="{A1DB0317-C7D8-4772-A920-7381E25B4B56}" srcOrd="0" destOrd="0" presId="urn:microsoft.com/office/officeart/2008/layout/SquareAccentList"/>
    <dgm:cxn modelId="{8507526B-EBC2-44D7-8289-AC7D0FE55605}" type="presParOf" srcId="{6F48EEB9-0F2E-44AD-9E56-39B7CE5867EC}" destId="{A8AE95FC-08D0-4168-8078-AE4ABD53709A}" srcOrd="1" destOrd="0" presId="urn:microsoft.com/office/officeart/2008/layout/SquareAccentList"/>
    <dgm:cxn modelId="{A8E4DD1D-ED1B-4207-BA51-E1AF96AF4596}" type="presParOf" srcId="{8414572A-F021-4082-9B18-A70BBDA30ED2}" destId="{73EB6E9B-D559-4687-A758-1944EFD3F629}" srcOrd="1" destOrd="0" presId="urn:microsoft.com/office/officeart/2008/layout/SquareAccentList"/>
    <dgm:cxn modelId="{1113B496-1C9C-4CCB-9CC6-D0FBA24B4E7F}" type="presParOf" srcId="{73EB6E9B-D559-4687-A758-1944EFD3F629}" destId="{50825D02-D34E-43BF-B0CC-D6A19BAEF050}" srcOrd="0" destOrd="0" presId="urn:microsoft.com/office/officeart/2008/layout/SquareAccentList"/>
    <dgm:cxn modelId="{64E69BA5-6780-4F16-9F9B-067D2D176D9E}" type="presParOf" srcId="{50825D02-D34E-43BF-B0CC-D6A19BAEF050}" destId="{BC5D9530-327B-4C71-BA3A-2EC80AF84478}" srcOrd="0" destOrd="0" presId="urn:microsoft.com/office/officeart/2008/layout/SquareAccentList"/>
    <dgm:cxn modelId="{F60E1233-D07E-41C4-9EE8-2D50F068B2C6}" type="presParOf" srcId="{50825D02-D34E-43BF-B0CC-D6A19BAEF050}" destId="{DD4B8949-D9E0-4834-A501-7CF5682E064D}" srcOrd="1" destOrd="0" presId="urn:microsoft.com/office/officeart/2008/layout/SquareAccentList"/>
    <dgm:cxn modelId="{E116B5D3-7BB9-4076-8BD3-CF4BEA12F2C0}" type="presParOf" srcId="{50825D02-D34E-43BF-B0CC-D6A19BAEF050}" destId="{EF06F8BB-6CE4-43AE-B944-B7ED7AE8C9BB}" srcOrd="2" destOrd="0" presId="urn:microsoft.com/office/officeart/2008/layout/SquareAccentList"/>
    <dgm:cxn modelId="{6A13736C-C8F1-4F30-8352-090B40C94971}" type="presParOf" srcId="{73EB6E9B-D559-4687-A758-1944EFD3F629}" destId="{9267F151-E23E-41E7-B634-BCFC3972CF23}" srcOrd="1" destOrd="0" presId="urn:microsoft.com/office/officeart/2008/layout/SquareAccentList"/>
    <dgm:cxn modelId="{002FE099-2199-4CA6-BEE6-E73D4E959500}" type="presParOf" srcId="{9267F151-E23E-41E7-B634-BCFC3972CF23}" destId="{3149FF76-8AC9-484F-A5B4-1C7CD0D9E24D}" srcOrd="0" destOrd="0" presId="urn:microsoft.com/office/officeart/2008/layout/SquareAccentList"/>
    <dgm:cxn modelId="{63F295D5-77A9-40B0-A945-849208C7C157}" type="presParOf" srcId="{3149FF76-8AC9-484F-A5B4-1C7CD0D9E24D}" destId="{EE9030A3-902C-49B1-B9E2-E0E92E859557}" srcOrd="0" destOrd="0" presId="urn:microsoft.com/office/officeart/2008/layout/SquareAccentList"/>
    <dgm:cxn modelId="{36882A6C-EBF5-487E-A3EB-398654296D4E}" type="presParOf" srcId="{3149FF76-8AC9-484F-A5B4-1C7CD0D9E24D}" destId="{F7872B81-0CD9-4C30-B830-C77A3A325573}" srcOrd="1" destOrd="0" presId="urn:microsoft.com/office/officeart/2008/layout/SquareAccentList"/>
    <dgm:cxn modelId="{2ECE352B-00D7-4501-9364-7F570D131552}" type="presParOf" srcId="{9267F151-E23E-41E7-B634-BCFC3972CF23}" destId="{9291718D-EB4F-4855-B757-5D528079AD6D}" srcOrd="1" destOrd="0" presId="urn:microsoft.com/office/officeart/2008/layout/SquareAccentList"/>
    <dgm:cxn modelId="{90A17B75-5866-43AC-9FB2-0D73E994D82C}" type="presParOf" srcId="{9291718D-EB4F-4855-B757-5D528079AD6D}" destId="{DA051335-50E9-4D79-A85E-B371792ECF3A}" srcOrd="0" destOrd="0" presId="urn:microsoft.com/office/officeart/2008/layout/SquareAccentList"/>
    <dgm:cxn modelId="{CDBC363C-30F8-459D-8E45-79C4F62B7A27}" type="presParOf" srcId="{9291718D-EB4F-4855-B757-5D528079AD6D}" destId="{6D166E94-527C-410B-B64A-6A647B2F9C1B}" srcOrd="1" destOrd="0" presId="urn:microsoft.com/office/officeart/2008/layout/SquareAccentList"/>
    <dgm:cxn modelId="{FD6E6914-59A4-43AC-991E-696AF59980EC}" type="presParOf" srcId="{9267F151-E23E-41E7-B634-BCFC3972CF23}" destId="{9237B8F3-C59B-4462-841A-5E874DDF94AF}" srcOrd="2" destOrd="0" presId="urn:microsoft.com/office/officeart/2008/layout/SquareAccentList"/>
    <dgm:cxn modelId="{E5727F87-3291-475A-95E7-6B9BB3123F06}" type="presParOf" srcId="{9237B8F3-C59B-4462-841A-5E874DDF94AF}" destId="{B8CCBF9E-6DCD-4E6D-BFCD-1C719A00CA33}" srcOrd="0" destOrd="0" presId="urn:microsoft.com/office/officeart/2008/layout/SquareAccentList"/>
    <dgm:cxn modelId="{68BCC338-F53B-4B0D-8D90-7A589D535087}" type="presParOf" srcId="{9237B8F3-C59B-4462-841A-5E874DDF94AF}" destId="{38588ED9-D5FB-4FEB-87A0-F58FF605CC7B}" srcOrd="1" destOrd="0" presId="urn:microsoft.com/office/officeart/2008/layout/SquareAccentList"/>
    <dgm:cxn modelId="{09E1C44E-A679-444A-AB33-414D92DB0635}" type="presParOf" srcId="{9267F151-E23E-41E7-B634-BCFC3972CF23}" destId="{70667333-7734-430B-B690-51B81B8CF60C}" srcOrd="3" destOrd="0" presId="urn:microsoft.com/office/officeart/2008/layout/SquareAccentList"/>
    <dgm:cxn modelId="{483685D2-7E8D-4A4C-9995-F80D5B22A667}" type="presParOf" srcId="{70667333-7734-430B-B690-51B81B8CF60C}" destId="{AD0513E1-DD81-43C9-96AF-6CCCFD2FC8BC}" srcOrd="0" destOrd="0" presId="urn:microsoft.com/office/officeart/2008/layout/SquareAccentList"/>
    <dgm:cxn modelId="{937FCB24-A7D1-492E-9AE7-818A8E68FF68}" type="presParOf" srcId="{70667333-7734-430B-B690-51B81B8CF60C}" destId="{8082F996-BBA5-434A-A8FD-9F50616A19D6}" srcOrd="1" destOrd="0" presId="urn:microsoft.com/office/officeart/2008/layout/SquareAccentList"/>
    <dgm:cxn modelId="{D347A155-C705-4D91-829F-54661AE28FC9}" type="presParOf" srcId="{9267F151-E23E-41E7-B634-BCFC3972CF23}" destId="{FE1F945E-DABB-438B-8932-CC8080C15A47}" srcOrd="4" destOrd="0" presId="urn:microsoft.com/office/officeart/2008/layout/SquareAccentList"/>
    <dgm:cxn modelId="{068E9323-9082-4E4A-BF9C-88D4E56ED1B2}" type="presParOf" srcId="{FE1F945E-DABB-438B-8932-CC8080C15A47}" destId="{B7972B84-B12B-4067-A7EF-66134D6A2A8E}" srcOrd="0" destOrd="0" presId="urn:microsoft.com/office/officeart/2008/layout/SquareAccentList"/>
    <dgm:cxn modelId="{F06ED1A7-8D97-424C-9A27-5108EFA2EE1C}" type="presParOf" srcId="{FE1F945E-DABB-438B-8932-CC8080C15A47}" destId="{552B89B8-CB0E-4548-B2ED-A258C1C7CAB5}" srcOrd="1" destOrd="0" presId="urn:microsoft.com/office/officeart/2008/layout/SquareAccentList"/>
    <dgm:cxn modelId="{8BAFF16B-AC8D-4872-966F-A0BABF136389}" type="presParOf" srcId="{9267F151-E23E-41E7-B634-BCFC3972CF23}" destId="{E65A8FF1-4CCD-4684-B0CC-C41613C73CFF}" srcOrd="5" destOrd="0" presId="urn:microsoft.com/office/officeart/2008/layout/SquareAccentList"/>
    <dgm:cxn modelId="{30363374-C084-46DE-A5AB-81B438F7DCEF}" type="presParOf" srcId="{E65A8FF1-4CCD-4684-B0CC-C41613C73CFF}" destId="{AF4C53EC-AE02-4012-B8B5-03381297C4AE}" srcOrd="0" destOrd="0" presId="urn:microsoft.com/office/officeart/2008/layout/SquareAccentList"/>
    <dgm:cxn modelId="{32D50408-9197-4A12-AE0E-2C91585B39C6}" type="presParOf" srcId="{E65A8FF1-4CCD-4684-B0CC-C41613C73CFF}" destId="{62B76499-9F32-483D-A4FC-5C2F67BB6BA5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95791-E0E7-4175-A292-9A653EFC67B1}">
      <dsp:nvSpPr>
        <dsp:cNvPr id="0" name=""/>
        <dsp:cNvSpPr/>
      </dsp:nvSpPr>
      <dsp:spPr>
        <a:xfrm rot="5400000">
          <a:off x="-256777" y="257285"/>
          <a:ext cx="1711852" cy="119829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</a:t>
          </a:r>
          <a:endParaRPr lang="ru-RU" sz="3300" kern="1200" dirty="0"/>
        </a:p>
      </dsp:txBody>
      <dsp:txXfrm rot="-5400000">
        <a:off x="1" y="599655"/>
        <a:ext cx="1198296" cy="513556"/>
      </dsp:txXfrm>
    </dsp:sp>
    <dsp:sp modelId="{31DC3FA3-EE0E-4503-BE75-158FD61C8E21}">
      <dsp:nvSpPr>
        <dsp:cNvPr id="0" name=""/>
        <dsp:cNvSpPr/>
      </dsp:nvSpPr>
      <dsp:spPr>
        <a:xfrm rot="5400000">
          <a:off x="4249649" y="-3050845"/>
          <a:ext cx="1112703" cy="72154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100% дочернее общество ОАО «Сбербанк России», лучший продукт</a:t>
          </a:r>
          <a:endParaRPr lang="ru-RU" sz="2700" kern="1200" dirty="0"/>
        </a:p>
      </dsp:txBody>
      <dsp:txXfrm rot="-5400000">
        <a:off x="1198296" y="54826"/>
        <a:ext cx="7161092" cy="1004067"/>
      </dsp:txXfrm>
    </dsp:sp>
    <dsp:sp modelId="{21289BA0-4FC1-4AC1-ABB0-6337B0D2EC7D}">
      <dsp:nvSpPr>
        <dsp:cNvPr id="0" name=""/>
        <dsp:cNvSpPr/>
      </dsp:nvSpPr>
      <dsp:spPr>
        <a:xfrm rot="5400000">
          <a:off x="-256777" y="1776104"/>
          <a:ext cx="1711852" cy="119829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</a:t>
          </a:r>
          <a:endParaRPr lang="ru-RU" sz="3300" kern="1200" dirty="0"/>
        </a:p>
      </dsp:txBody>
      <dsp:txXfrm rot="-5400000">
        <a:off x="1" y="2118474"/>
        <a:ext cx="1198296" cy="513556"/>
      </dsp:txXfrm>
    </dsp:sp>
    <dsp:sp modelId="{A3B041AA-0C3F-497A-9786-F15A101287F6}">
      <dsp:nvSpPr>
        <dsp:cNvPr id="0" name=""/>
        <dsp:cNvSpPr/>
      </dsp:nvSpPr>
      <dsp:spPr>
        <a:xfrm rot="5400000">
          <a:off x="4249649" y="-1532026"/>
          <a:ext cx="1112703" cy="72154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Top10 </a:t>
          </a:r>
          <a:r>
            <a:rPr lang="ru-RU" sz="2700" kern="1200" dirty="0" err="1" smtClean="0"/>
            <a:t>CNews</a:t>
          </a:r>
          <a:r>
            <a:rPr lang="ru-RU" sz="2700" kern="1200" dirty="0" smtClean="0"/>
            <a:t> «Крупнейшие поставщики </a:t>
          </a:r>
          <a:r>
            <a:rPr lang="ru-RU" sz="2700" kern="1200" dirty="0" err="1" smtClean="0"/>
            <a:t>SaaS</a:t>
          </a:r>
          <a:r>
            <a:rPr lang="ru-RU" sz="2700" kern="1200" dirty="0" smtClean="0"/>
            <a:t> в России 2014»</a:t>
          </a:r>
          <a:endParaRPr lang="ru-RU" sz="2700" kern="1200" dirty="0"/>
        </a:p>
      </dsp:txBody>
      <dsp:txXfrm rot="-5400000">
        <a:off x="1198296" y="1573645"/>
        <a:ext cx="7161092" cy="1004067"/>
      </dsp:txXfrm>
    </dsp:sp>
    <dsp:sp modelId="{E0C1D757-AEA5-4229-B7AA-C3887B79439C}">
      <dsp:nvSpPr>
        <dsp:cNvPr id="0" name=""/>
        <dsp:cNvSpPr/>
      </dsp:nvSpPr>
      <dsp:spPr>
        <a:xfrm rot="5400000">
          <a:off x="-256777" y="3294923"/>
          <a:ext cx="1711852" cy="119829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 </a:t>
          </a:r>
          <a:endParaRPr lang="ru-RU" sz="3300" kern="1200" dirty="0"/>
        </a:p>
      </dsp:txBody>
      <dsp:txXfrm rot="-5400000">
        <a:off x="1" y="3637293"/>
        <a:ext cx="1198296" cy="513556"/>
      </dsp:txXfrm>
    </dsp:sp>
    <dsp:sp modelId="{16206623-2D53-4A05-B95E-C0A848B330B7}">
      <dsp:nvSpPr>
        <dsp:cNvPr id="0" name=""/>
        <dsp:cNvSpPr/>
      </dsp:nvSpPr>
      <dsp:spPr>
        <a:xfrm rot="5400000">
          <a:off x="4249649" y="-13207"/>
          <a:ext cx="1112703" cy="72154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Оператор электронного документооборота и аккредитованный Удостоверяющий Центр</a:t>
          </a:r>
          <a:endParaRPr lang="ru-RU" sz="2700" kern="1200" dirty="0"/>
        </a:p>
      </dsp:txBody>
      <dsp:txXfrm rot="-5400000">
        <a:off x="1198296" y="3092464"/>
        <a:ext cx="7161092" cy="10040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24C2E-467D-4712-BD4E-36996185A1B5}">
      <dsp:nvSpPr>
        <dsp:cNvPr id="0" name=""/>
        <dsp:cNvSpPr/>
      </dsp:nvSpPr>
      <dsp:spPr>
        <a:xfrm>
          <a:off x="1512870" y="790001"/>
          <a:ext cx="3737998" cy="4397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E969AD-F521-4DF7-B60F-2A12DDF152E0}">
      <dsp:nvSpPr>
        <dsp:cNvPr id="0" name=""/>
        <dsp:cNvSpPr/>
      </dsp:nvSpPr>
      <dsp:spPr>
        <a:xfrm>
          <a:off x="1512870" y="955159"/>
          <a:ext cx="274606" cy="274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1E765D-5B11-4927-AAB6-4F00D1331C09}">
      <dsp:nvSpPr>
        <dsp:cNvPr id="0" name=""/>
        <dsp:cNvSpPr/>
      </dsp:nvSpPr>
      <dsp:spPr>
        <a:xfrm>
          <a:off x="1499414" y="0"/>
          <a:ext cx="3737998" cy="790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006600"/>
              </a:solidFill>
            </a:rPr>
            <a:t>Отрасли</a:t>
          </a:r>
          <a:endParaRPr lang="ru-RU" sz="4700" kern="1200" dirty="0">
            <a:solidFill>
              <a:srgbClr val="006600"/>
            </a:solidFill>
          </a:endParaRPr>
        </a:p>
      </dsp:txBody>
      <dsp:txXfrm>
        <a:off x="1499414" y="0"/>
        <a:ext cx="3737998" cy="790001"/>
      </dsp:txXfrm>
    </dsp:sp>
    <dsp:sp modelId="{04AB3071-26C1-47E6-8A3B-47E0706F220E}">
      <dsp:nvSpPr>
        <dsp:cNvPr id="0" name=""/>
        <dsp:cNvSpPr/>
      </dsp:nvSpPr>
      <dsp:spPr>
        <a:xfrm>
          <a:off x="1512870" y="1595259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28DB58-A1DD-4186-B7C5-46375717AAFB}">
      <dsp:nvSpPr>
        <dsp:cNvPr id="0" name=""/>
        <dsp:cNvSpPr/>
      </dsp:nvSpPr>
      <dsp:spPr>
        <a:xfrm>
          <a:off x="1774530" y="1412513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Торговля и дистрибуция</a:t>
          </a:r>
          <a:endParaRPr lang="ru-RU" sz="1200" kern="1200" dirty="0"/>
        </a:p>
      </dsp:txBody>
      <dsp:txXfrm>
        <a:off x="1774530" y="1412513"/>
        <a:ext cx="3476338" cy="640093"/>
      </dsp:txXfrm>
    </dsp:sp>
    <dsp:sp modelId="{C2D7FCEA-4821-4DBB-B5D3-D2AC2F4B22B8}">
      <dsp:nvSpPr>
        <dsp:cNvPr id="0" name=""/>
        <dsp:cNvSpPr/>
      </dsp:nvSpPr>
      <dsp:spPr>
        <a:xfrm>
          <a:off x="1512870" y="2235353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946827-2839-467C-87F8-6F4192571D93}">
      <dsp:nvSpPr>
        <dsp:cNvPr id="0" name=""/>
        <dsp:cNvSpPr/>
      </dsp:nvSpPr>
      <dsp:spPr>
        <a:xfrm>
          <a:off x="1774530" y="2052606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Сбытовые организации (ЖКХ)</a:t>
          </a:r>
          <a:endParaRPr lang="ru-RU" sz="1200" kern="1200" dirty="0"/>
        </a:p>
      </dsp:txBody>
      <dsp:txXfrm>
        <a:off x="1774530" y="2052606"/>
        <a:ext cx="3476338" cy="640093"/>
      </dsp:txXfrm>
    </dsp:sp>
    <dsp:sp modelId="{8CDC953A-0FCE-4DE6-BC7A-9DD94D691DC0}">
      <dsp:nvSpPr>
        <dsp:cNvPr id="0" name=""/>
        <dsp:cNvSpPr/>
      </dsp:nvSpPr>
      <dsp:spPr>
        <a:xfrm>
          <a:off x="1512870" y="2875446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2B8FB1-F86E-46AC-9807-B347F2BAFC7A}">
      <dsp:nvSpPr>
        <dsp:cNvPr id="0" name=""/>
        <dsp:cNvSpPr/>
      </dsp:nvSpPr>
      <dsp:spPr>
        <a:xfrm>
          <a:off x="1774530" y="2692700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Финансовые услуги Факторинг, Лизинг</a:t>
          </a:r>
          <a:endParaRPr lang="ru-RU" sz="1200" kern="1200" dirty="0"/>
        </a:p>
      </dsp:txBody>
      <dsp:txXfrm>
        <a:off x="1774530" y="2692700"/>
        <a:ext cx="3476338" cy="640093"/>
      </dsp:txXfrm>
    </dsp:sp>
    <dsp:sp modelId="{19B4EAA5-EB7B-4A73-AE4F-CACBF8A22FC3}">
      <dsp:nvSpPr>
        <dsp:cNvPr id="0" name=""/>
        <dsp:cNvSpPr/>
      </dsp:nvSpPr>
      <dsp:spPr>
        <a:xfrm>
          <a:off x="1512870" y="3515540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F7048-1AC3-4D96-B763-D7E8AD3B704E}">
      <dsp:nvSpPr>
        <dsp:cNvPr id="0" name=""/>
        <dsp:cNvSpPr/>
      </dsp:nvSpPr>
      <dsp:spPr>
        <a:xfrm>
          <a:off x="1774530" y="3332793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Промышленные предприятия оборонного направления (ГОЗ)</a:t>
          </a:r>
        </a:p>
      </dsp:txBody>
      <dsp:txXfrm>
        <a:off x="1774530" y="3332793"/>
        <a:ext cx="3476338" cy="640093"/>
      </dsp:txXfrm>
    </dsp:sp>
    <dsp:sp modelId="{97C9C1F0-0793-4F44-AE3E-28331FB4862B}">
      <dsp:nvSpPr>
        <dsp:cNvPr id="0" name=""/>
        <dsp:cNvSpPr/>
      </dsp:nvSpPr>
      <dsp:spPr>
        <a:xfrm>
          <a:off x="1512870" y="4155633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2DB18B-0E1A-4769-BE70-DACE6B35F326}">
      <dsp:nvSpPr>
        <dsp:cNvPr id="0" name=""/>
        <dsp:cNvSpPr/>
      </dsp:nvSpPr>
      <dsp:spPr>
        <a:xfrm>
          <a:off x="1774530" y="3972886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Транспорт и логистика (авиа и авто)</a:t>
          </a:r>
        </a:p>
      </dsp:txBody>
      <dsp:txXfrm>
        <a:off x="1774530" y="3972886"/>
        <a:ext cx="3476338" cy="640093"/>
      </dsp:txXfrm>
    </dsp:sp>
    <dsp:sp modelId="{1949D143-6638-43CF-89A4-DDF562EC662E}">
      <dsp:nvSpPr>
        <dsp:cNvPr id="0" name=""/>
        <dsp:cNvSpPr/>
      </dsp:nvSpPr>
      <dsp:spPr>
        <a:xfrm>
          <a:off x="1512870" y="4795727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28C61-6FE5-4622-B818-988B0E2EFB2F}">
      <dsp:nvSpPr>
        <dsp:cNvPr id="0" name=""/>
        <dsp:cNvSpPr/>
      </dsp:nvSpPr>
      <dsp:spPr>
        <a:xfrm>
          <a:off x="1774530" y="4612980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Фармацевтика</a:t>
          </a:r>
        </a:p>
      </dsp:txBody>
      <dsp:txXfrm>
        <a:off x="1774530" y="4612980"/>
        <a:ext cx="3476338" cy="640093"/>
      </dsp:txXfrm>
    </dsp:sp>
    <dsp:sp modelId="{A1DB0317-C7D8-4772-A920-7381E25B4B56}">
      <dsp:nvSpPr>
        <dsp:cNvPr id="0" name=""/>
        <dsp:cNvSpPr/>
      </dsp:nvSpPr>
      <dsp:spPr>
        <a:xfrm>
          <a:off x="1512870" y="5435820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AE95FC-08D0-4168-8078-AE4ABD53709A}">
      <dsp:nvSpPr>
        <dsp:cNvPr id="0" name=""/>
        <dsp:cNvSpPr/>
      </dsp:nvSpPr>
      <dsp:spPr>
        <a:xfrm>
          <a:off x="1774530" y="5253073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 т.д.</a:t>
          </a:r>
        </a:p>
      </dsp:txBody>
      <dsp:txXfrm>
        <a:off x="1774530" y="5253073"/>
        <a:ext cx="3476338" cy="640093"/>
      </dsp:txXfrm>
    </dsp:sp>
    <dsp:sp modelId="{BC5D9530-327B-4C71-BA3A-2EC80AF84478}">
      <dsp:nvSpPr>
        <dsp:cNvPr id="0" name=""/>
        <dsp:cNvSpPr/>
      </dsp:nvSpPr>
      <dsp:spPr>
        <a:xfrm>
          <a:off x="5437768" y="790001"/>
          <a:ext cx="3737998" cy="4397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B8949-D9E0-4834-A501-7CF5682E064D}">
      <dsp:nvSpPr>
        <dsp:cNvPr id="0" name=""/>
        <dsp:cNvSpPr/>
      </dsp:nvSpPr>
      <dsp:spPr>
        <a:xfrm>
          <a:off x="5437768" y="955159"/>
          <a:ext cx="274606" cy="2746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06F8BB-6CE4-43AE-B944-B7ED7AE8C9BB}">
      <dsp:nvSpPr>
        <dsp:cNvPr id="0" name=""/>
        <dsp:cNvSpPr/>
      </dsp:nvSpPr>
      <dsp:spPr>
        <a:xfrm>
          <a:off x="5437768" y="0"/>
          <a:ext cx="3737998" cy="790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rgbClr val="006600"/>
              </a:solidFill>
            </a:rPr>
            <a:t>Процессы</a:t>
          </a:r>
          <a:endParaRPr lang="ru-RU" sz="4700" kern="1200" dirty="0">
            <a:solidFill>
              <a:srgbClr val="006600"/>
            </a:solidFill>
          </a:endParaRPr>
        </a:p>
      </dsp:txBody>
      <dsp:txXfrm>
        <a:off x="5437768" y="0"/>
        <a:ext cx="3737998" cy="790001"/>
      </dsp:txXfrm>
    </dsp:sp>
    <dsp:sp modelId="{EE9030A3-902C-49B1-B9E2-E0E92E859557}">
      <dsp:nvSpPr>
        <dsp:cNvPr id="0" name=""/>
        <dsp:cNvSpPr/>
      </dsp:nvSpPr>
      <dsp:spPr>
        <a:xfrm>
          <a:off x="5437768" y="1595259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872B81-0CD9-4C30-B830-C77A3A325573}">
      <dsp:nvSpPr>
        <dsp:cNvPr id="0" name=""/>
        <dsp:cNvSpPr/>
      </dsp:nvSpPr>
      <dsp:spPr>
        <a:xfrm>
          <a:off x="5699428" y="1412513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Сопровождение перехода права собственности на ТМЦ</a:t>
          </a:r>
          <a:endParaRPr lang="ru-RU" sz="1200" kern="1200" dirty="0"/>
        </a:p>
      </dsp:txBody>
      <dsp:txXfrm>
        <a:off x="5699428" y="1412513"/>
        <a:ext cx="3476338" cy="640093"/>
      </dsp:txXfrm>
    </dsp:sp>
    <dsp:sp modelId="{DA051335-50E9-4D79-A85E-B371792ECF3A}">
      <dsp:nvSpPr>
        <dsp:cNvPr id="0" name=""/>
        <dsp:cNvSpPr/>
      </dsp:nvSpPr>
      <dsp:spPr>
        <a:xfrm>
          <a:off x="5437768" y="2235353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166E94-527C-410B-B64A-6A647B2F9C1B}">
      <dsp:nvSpPr>
        <dsp:cNvPr id="0" name=""/>
        <dsp:cNvSpPr/>
      </dsp:nvSpPr>
      <dsp:spPr>
        <a:xfrm>
          <a:off x="5699428" y="2052606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Периодические услуги и работы.</a:t>
          </a:r>
          <a:endParaRPr lang="ru-RU" sz="1200" kern="1200" dirty="0"/>
        </a:p>
      </dsp:txBody>
      <dsp:txXfrm>
        <a:off x="5699428" y="2052606"/>
        <a:ext cx="3476338" cy="640093"/>
      </dsp:txXfrm>
    </dsp:sp>
    <dsp:sp modelId="{B8CCBF9E-6DCD-4E6D-BFCD-1C719A00CA33}">
      <dsp:nvSpPr>
        <dsp:cNvPr id="0" name=""/>
        <dsp:cNvSpPr/>
      </dsp:nvSpPr>
      <dsp:spPr>
        <a:xfrm>
          <a:off x="5437768" y="2875446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588ED9-D5FB-4FEB-87A0-F58FF605CC7B}">
      <dsp:nvSpPr>
        <dsp:cNvPr id="0" name=""/>
        <dsp:cNvSpPr/>
      </dsp:nvSpPr>
      <dsp:spPr>
        <a:xfrm>
          <a:off x="5699428" y="2692700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Переуступка прав требования задолженности,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Кредитные документы банка, </a:t>
          </a:r>
          <a:endParaRPr lang="ru-RU" sz="1200" kern="1200" dirty="0"/>
        </a:p>
      </dsp:txBody>
      <dsp:txXfrm>
        <a:off x="5699428" y="2692700"/>
        <a:ext cx="3476338" cy="640093"/>
      </dsp:txXfrm>
    </dsp:sp>
    <dsp:sp modelId="{AD0513E1-DD81-43C9-96AF-6CCCFD2FC8BC}">
      <dsp:nvSpPr>
        <dsp:cNvPr id="0" name=""/>
        <dsp:cNvSpPr/>
      </dsp:nvSpPr>
      <dsp:spPr>
        <a:xfrm>
          <a:off x="5437768" y="3515540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82F996-BBA5-434A-A8FD-9F50616A19D6}">
      <dsp:nvSpPr>
        <dsp:cNvPr id="0" name=""/>
        <dsp:cNvSpPr/>
      </dsp:nvSpPr>
      <dsp:spPr>
        <a:xfrm>
          <a:off x="5699428" y="3332793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Сквозное сопровождение  подписания договоров и их исполнения на всей цепочке ГОЗ </a:t>
          </a:r>
        </a:p>
      </dsp:txBody>
      <dsp:txXfrm>
        <a:off x="5699428" y="3332793"/>
        <a:ext cx="3476338" cy="640093"/>
      </dsp:txXfrm>
    </dsp:sp>
    <dsp:sp modelId="{B7972B84-B12B-4067-A7EF-66134D6A2A8E}">
      <dsp:nvSpPr>
        <dsp:cNvPr id="0" name=""/>
        <dsp:cNvSpPr/>
      </dsp:nvSpPr>
      <dsp:spPr>
        <a:xfrm>
          <a:off x="5437768" y="4155633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2B89B8-CB0E-4548-B2ED-A258C1C7CAB5}">
      <dsp:nvSpPr>
        <dsp:cNvPr id="0" name=""/>
        <dsp:cNvSpPr/>
      </dsp:nvSpPr>
      <dsp:spPr>
        <a:xfrm>
          <a:off x="5699428" y="3972886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Многосторонние документы (3 и более подписантов), документы на доставку грузов</a:t>
          </a:r>
        </a:p>
      </dsp:txBody>
      <dsp:txXfrm>
        <a:off x="5699428" y="3972886"/>
        <a:ext cx="3476338" cy="640093"/>
      </dsp:txXfrm>
    </dsp:sp>
    <dsp:sp modelId="{AF4C53EC-AE02-4012-B8B5-03381297C4AE}">
      <dsp:nvSpPr>
        <dsp:cNvPr id="0" name=""/>
        <dsp:cNvSpPr/>
      </dsp:nvSpPr>
      <dsp:spPr>
        <a:xfrm>
          <a:off x="5437768" y="4795727"/>
          <a:ext cx="274600" cy="2746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B76499-9F32-483D-A4FC-5C2F67BB6BA5}">
      <dsp:nvSpPr>
        <dsp:cNvPr id="0" name=""/>
        <dsp:cNvSpPr/>
      </dsp:nvSpPr>
      <dsp:spPr>
        <a:xfrm>
          <a:off x="5699428" y="4612980"/>
          <a:ext cx="3476338" cy="640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Учетные документы бухгалтерии, а так же справки, Акты и т.д.</a:t>
          </a:r>
        </a:p>
      </dsp:txBody>
      <dsp:txXfrm>
        <a:off x="5699428" y="4612980"/>
        <a:ext cx="3476338" cy="640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6576F-6100-5E44-8516-52103BAEA46D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A1E3D-91BA-DA48-9771-4BABB7091D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12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31110-9233-7144-970F-09E0A39D25D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1525" y="746125"/>
            <a:ext cx="52673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F6B95-2365-6B4E-93F3-3E264354A9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9014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A5ADE-3456-49F0-9357-9A1CB1B015C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277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A5ADE-3456-49F0-9357-9A1CB1B015C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849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Изображение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2270" y="5065416"/>
            <a:ext cx="9276811" cy="2627704"/>
          </a:xfrm>
          <a:prstGeom prst="rect">
            <a:avLst/>
          </a:prstGeom>
        </p:spPr>
      </p:pic>
      <p:pic>
        <p:nvPicPr>
          <p:cNvPr id="10" name="Изображение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1649" y="3365576"/>
            <a:ext cx="5714717" cy="4112614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707299" y="1834427"/>
            <a:ext cx="9085262" cy="49244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299" y="2637259"/>
            <a:ext cx="9085262" cy="1931988"/>
          </a:xfrm>
        </p:spPr>
        <p:txBody>
          <a:bodyPr lIns="0" tIns="0" rIns="0" bIns="0">
            <a:normAutofit/>
          </a:bodyPr>
          <a:lstStyle>
            <a:lvl1pPr marL="0" indent="0" algn="l" defTabSz="521437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ru-RU" sz="3000" kern="1200" baseline="0" dirty="0">
                <a:solidFill>
                  <a:srgbClr val="00703C"/>
                </a:solidFill>
                <a:latin typeface="+mn-lt"/>
                <a:ea typeface="+mn-ea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AFCFC-6005-6840-B4A7-ABE55167D947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Изображение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199257" y="294528"/>
            <a:ext cx="2219824" cy="553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006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18662" cy="12604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29FC4-CBB8-D645-95AF-69BCEB13DE3D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95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0175" y="303213"/>
            <a:ext cx="2403475" cy="645318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2787" cy="6453187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2D388-DD0F-7B4D-9080-1B136E35AF7A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51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071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8071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quarter" idx="10"/>
          </p:nvPr>
        </p:nvSpPr>
        <p:spPr>
          <a:xfrm>
            <a:off x="1791223" y="1895179"/>
            <a:ext cx="7401574" cy="1520416"/>
          </a:xfrm>
        </p:spPr>
        <p:txBody>
          <a:bodyPr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1" hasCustomPrompt="1"/>
          </p:nvPr>
        </p:nvSpPr>
        <p:spPr>
          <a:xfrm>
            <a:off x="142011" y="7294401"/>
            <a:ext cx="9872552" cy="173151"/>
          </a:xfrm>
        </p:spPr>
        <p:txBody>
          <a:bodyPr/>
          <a:lstStyle>
            <a:lvl1pPr>
              <a:defRPr sz="1125"/>
            </a:lvl1pPr>
          </a:lstStyle>
          <a:p>
            <a:pPr lvl="0"/>
            <a:r>
              <a:rPr lang="ru-RU" dirty="0" smtClean="0"/>
              <a:t>ИСТОЧНИК: источник</a:t>
            </a:r>
          </a:p>
        </p:txBody>
      </p:sp>
      <p:sp>
        <p:nvSpPr>
          <p:cNvPr id="13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142011" y="7031475"/>
            <a:ext cx="9872552" cy="173151"/>
          </a:xfrm>
        </p:spPr>
        <p:txBody>
          <a:bodyPr/>
          <a:lstStyle>
            <a:lvl1pPr>
              <a:defRPr sz="1125"/>
            </a:lvl1pPr>
          </a:lstStyle>
          <a:p>
            <a:pPr lvl="0"/>
            <a:r>
              <a:rPr lang="ru-RU" dirty="0" smtClean="0"/>
              <a:t>1 Сноска</a:t>
            </a:r>
          </a:p>
        </p:txBody>
      </p:sp>
      <p:sp>
        <p:nvSpPr>
          <p:cNvPr id="10" name="Title Placeholder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142015" y="593639"/>
            <a:ext cx="80851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037128"/>
                </a:solidFill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38974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4988" y="274994"/>
            <a:ext cx="8255799" cy="334819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9A3A-EABE-0C44-8457-A552BA720138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bject 18"/>
          <p:cNvSpPr/>
          <p:nvPr userDrawn="1"/>
        </p:nvSpPr>
        <p:spPr>
          <a:xfrm>
            <a:off x="-1" y="830872"/>
            <a:ext cx="10692000" cy="3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9"/>
          <p:cNvSpPr/>
          <p:nvPr userDrawn="1"/>
        </p:nvSpPr>
        <p:spPr>
          <a:xfrm>
            <a:off x="8116323" y="7181451"/>
            <a:ext cx="1837559" cy="522594"/>
          </a:xfrm>
          <a:custGeom>
            <a:avLst/>
            <a:gdLst/>
            <a:ahLst/>
            <a:cxnLst/>
            <a:rect l="l" t="t" r="r" b="b"/>
            <a:pathLst>
              <a:path w="756920" h="215265">
                <a:moveTo>
                  <a:pt x="756750" y="0"/>
                </a:moveTo>
                <a:lnTo>
                  <a:pt x="521914" y="0"/>
                </a:lnTo>
                <a:lnTo>
                  <a:pt x="0" y="215181"/>
                </a:lnTo>
                <a:lnTo>
                  <a:pt x="590452" y="215181"/>
                </a:lnTo>
                <a:lnTo>
                  <a:pt x="756750" y="145643"/>
                </a:lnTo>
                <a:lnTo>
                  <a:pt x="756750" y="0"/>
                </a:lnTo>
                <a:close/>
              </a:path>
            </a:pathLst>
          </a:custGeom>
          <a:solidFill>
            <a:srgbClr val="91C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20"/>
          <p:cNvSpPr/>
          <p:nvPr userDrawn="1"/>
        </p:nvSpPr>
        <p:spPr>
          <a:xfrm>
            <a:off x="7615959" y="6991329"/>
            <a:ext cx="2113975" cy="652443"/>
          </a:xfrm>
          <a:custGeom>
            <a:avLst/>
            <a:gdLst/>
            <a:ahLst/>
            <a:cxnLst/>
            <a:rect l="l" t="t" r="r" b="b"/>
            <a:pathLst>
              <a:path w="934084" h="288290">
                <a:moveTo>
                  <a:pt x="933686" y="0"/>
                </a:moveTo>
                <a:lnTo>
                  <a:pt x="698841" y="0"/>
                </a:lnTo>
                <a:lnTo>
                  <a:pt x="0" y="287997"/>
                </a:lnTo>
                <a:lnTo>
                  <a:pt x="591664" y="287997"/>
                </a:lnTo>
                <a:lnTo>
                  <a:pt x="933686" y="145639"/>
                </a:lnTo>
                <a:lnTo>
                  <a:pt x="933686" y="0"/>
                </a:lnTo>
                <a:close/>
              </a:path>
            </a:pathLst>
          </a:custGeom>
          <a:solidFill>
            <a:srgbClr val="56A5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21"/>
          <p:cNvSpPr/>
          <p:nvPr userDrawn="1"/>
        </p:nvSpPr>
        <p:spPr>
          <a:xfrm>
            <a:off x="7925119" y="7367748"/>
            <a:ext cx="1418417" cy="275923"/>
          </a:xfrm>
          <a:custGeom>
            <a:avLst/>
            <a:gdLst/>
            <a:ahLst/>
            <a:cxnLst/>
            <a:rect l="l" t="t" r="r" b="b"/>
            <a:pathLst>
              <a:path w="626745" h="121920">
                <a:moveTo>
                  <a:pt x="626343" y="0"/>
                </a:moveTo>
                <a:lnTo>
                  <a:pt x="300994" y="0"/>
                </a:lnTo>
                <a:lnTo>
                  <a:pt x="0" y="121729"/>
                </a:lnTo>
                <a:lnTo>
                  <a:pt x="626343" y="121729"/>
                </a:lnTo>
                <a:lnTo>
                  <a:pt x="626343" y="0"/>
                </a:lnTo>
              </a:path>
            </a:pathLst>
          </a:custGeom>
          <a:solidFill>
            <a:srgbClr val="ABCA5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983981" y="294615"/>
            <a:ext cx="1426681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51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85263" cy="15017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85263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F56BD-D4D3-F944-8933-7401D5E3FFD9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56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18662" cy="12604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988" y="1765300"/>
            <a:ext cx="4732337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19725" y="1765300"/>
            <a:ext cx="4733925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E918-826E-3A4E-9DBC-47B01EB7D0C6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494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18662" cy="1260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8" y="2398713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29250" y="1692275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29250" y="2398713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F283-B071-3E48-87D9-25E141FDC3EE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9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18662" cy="12604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1B0E8-4C0C-D449-B17C-A5DFFBCDF84E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88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7D6E-6EA2-0442-9060-13F5401D76FE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76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6312" cy="12811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78300" y="301625"/>
            <a:ext cx="5975350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9B46-2EC0-9A47-A434-D08542D5C8AE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86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095500" y="5294313"/>
            <a:ext cx="6413500" cy="6238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85C1-2E48-4C4C-BC0A-233B6B33D109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09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8" y="1257955"/>
            <a:ext cx="9618662" cy="5498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endParaRPr lang="en-US" dirty="0" smtClean="0"/>
          </a:p>
          <a:p>
            <a:pPr lvl="1"/>
            <a:r>
              <a:rPr lang="en-US" dirty="0" err="1" smtClean="0"/>
              <a:t>Второй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2"/>
            <a:r>
              <a:rPr lang="en-US" dirty="0" err="1" smtClean="0"/>
              <a:t>Третий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3"/>
            <a:r>
              <a:rPr lang="en-US" dirty="0" err="1" smtClean="0"/>
              <a:t>Четвертый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4"/>
            <a:r>
              <a:rPr lang="en-US" dirty="0" err="1" smtClean="0"/>
              <a:t>Пятый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10400"/>
            <a:ext cx="2493962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41DD5-8A88-A747-8A2D-93EBF5AC5D5E}" type="datetime1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1250" y="7010400"/>
            <a:ext cx="3386138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25119" y="7010400"/>
            <a:ext cx="2493962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1B2E-1193-1446-8CA4-9AA3191B052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Holder 2"/>
          <p:cNvSpPr>
            <a:spLocks noGrp="1"/>
          </p:cNvSpPr>
          <p:nvPr>
            <p:ph type="title"/>
          </p:nvPr>
        </p:nvSpPr>
        <p:spPr>
          <a:xfrm>
            <a:off x="347300" y="282433"/>
            <a:ext cx="82715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00703C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502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tel:8%20800%20100-8-812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tel:+7%20(812)%2033-43-81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ctrTitle"/>
          </p:nvPr>
        </p:nvSpPr>
        <p:spPr>
          <a:xfrm>
            <a:off x="707299" y="1292771"/>
            <a:ext cx="9085262" cy="1354217"/>
          </a:xfrm>
        </p:spPr>
        <p:txBody>
          <a:bodyPr/>
          <a:lstStyle/>
          <a:p>
            <a:r>
              <a:rPr lang="ru-RU" sz="2800" dirty="0" smtClean="0"/>
              <a:t>E-</a:t>
            </a:r>
            <a:r>
              <a:rPr lang="en-US" sz="2800" dirty="0" err="1" smtClean="0"/>
              <a:t>i</a:t>
            </a:r>
            <a:r>
              <a:rPr lang="ru-RU" sz="2800" dirty="0" err="1" smtClean="0"/>
              <a:t>nvoicing</a:t>
            </a:r>
            <a:r>
              <a:rPr lang="ru-RU" sz="2800" dirty="0" smtClean="0"/>
              <a:t> —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сервис электронного документооборота ОАО «Сбербанк России»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735807" y="2845321"/>
            <a:ext cx="2738913" cy="514483"/>
          </a:xfrm>
        </p:spPr>
        <p:txBody>
          <a:bodyPr>
            <a:normAutofit fontScale="62500" lnSpcReduction="20000"/>
          </a:bodyPr>
          <a:lstStyle/>
          <a:p>
            <a:r>
              <a:rPr lang="en-US" sz="2100" dirty="0" smtClean="0">
                <a:latin typeface="Arial" pitchFamily="34" charset="0"/>
                <a:cs typeface="Arial" pitchFamily="34" charset="0"/>
              </a:rPr>
              <a:t>09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сентября 2015</a:t>
            </a:r>
            <a:endParaRPr lang="ru-RU" sz="2400" dirty="0">
              <a:cs typeface="Arial" pitchFamily="34" charset="0"/>
            </a:endParaRPr>
          </a:p>
          <a:p>
            <a:r>
              <a:rPr lang="en-US" sz="2400" dirty="0" smtClean="0">
                <a:cs typeface="Arial" pitchFamily="34" charset="0"/>
              </a:rPr>
              <a:t>Russian Enterprise Content Summit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0931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5" name="Рисунок 4" descr="Отношение к бренду КОРУС_eInvoic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068" y="2470426"/>
            <a:ext cx="7765823" cy="395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773075" y="397555"/>
            <a:ext cx="70858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:  оценка удовлетворенности клиентов  </a:t>
            </a:r>
            <a:endParaRPr lang="ru-RU" sz="225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803019" y="1360471"/>
            <a:ext cx="6934214" cy="373613"/>
          </a:xfrm>
          <a:prstGeom prst="roundRect">
            <a:avLst/>
          </a:prstGeom>
          <a:solidFill>
            <a:srgbClr val="B1D87E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0828" tIns="50415" rIns="100828" bIns="50415" anchor="ctr"/>
          <a:lstStyle/>
          <a:p>
            <a:pPr algn="ctr" defTabSz="882267">
              <a:spcBef>
                <a:spcPct val="0"/>
              </a:spcBef>
              <a:defRPr/>
            </a:pPr>
            <a:endParaRPr lang="ru-RU" sz="1350" b="1" kern="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3076" y="1320330"/>
            <a:ext cx="6823478" cy="455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63" b="1" dirty="0">
                <a:latin typeface="Calibri" panose="020F0502020204030204" pitchFamily="34" charset="0"/>
                <a:cs typeface="Calibri" panose="020F0502020204030204" pitchFamily="34" charset="0"/>
              </a:rPr>
              <a:t>Отношение к сервису </a:t>
            </a:r>
            <a:r>
              <a:rPr lang="en-US" sz="2363" b="1" dirty="0">
                <a:latin typeface="Calibri" panose="020F0502020204030204" pitchFamily="34" charset="0"/>
                <a:cs typeface="Calibri" panose="020F0502020204030204" pitchFamily="34" charset="0"/>
              </a:rPr>
              <a:t>E-invoicing</a:t>
            </a:r>
            <a:r>
              <a:rPr lang="ru-RU" sz="2363" b="1" dirty="0">
                <a:latin typeface="Calibri" panose="020F0502020204030204" pitchFamily="34" charset="0"/>
                <a:cs typeface="Calibri" panose="020F0502020204030204" pitchFamily="34" charset="0"/>
              </a:rPr>
              <a:t> клиентов Банка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27495" y="6533983"/>
            <a:ext cx="540423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50" dirty="0"/>
              <a:t>Исследование проведено </a:t>
            </a:r>
            <a:r>
              <a:rPr lang="en-US" sz="1350" dirty="0" err="1"/>
              <a:t>J’son</a:t>
            </a:r>
            <a:r>
              <a:rPr lang="en-US" sz="1350" dirty="0"/>
              <a:t> </a:t>
            </a:r>
            <a:r>
              <a:rPr lang="en-US" sz="1350" dirty="0"/>
              <a:t>&amp; Partners </a:t>
            </a:r>
            <a:r>
              <a:rPr lang="en-US" sz="1350" dirty="0"/>
              <a:t>Consulting</a:t>
            </a:r>
            <a:r>
              <a:rPr lang="ru-RU" sz="1350" dirty="0"/>
              <a:t> в декабре </a:t>
            </a:r>
            <a:r>
              <a:rPr lang="en-US" sz="1350" dirty="0"/>
              <a:t> 2014</a:t>
            </a:r>
            <a:r>
              <a:rPr lang="ru-RU" sz="1350" dirty="0"/>
              <a:t> г. </a:t>
            </a:r>
          </a:p>
          <a:p>
            <a:r>
              <a:rPr lang="ru-RU" sz="1350" dirty="0"/>
              <a:t>Опрошены 2.500 пользователей СББОЛ 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91213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73075" y="397555"/>
            <a:ext cx="70858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:  оценка удовлетворенности клиентов  </a:t>
            </a:r>
            <a:endParaRPr lang="ru-RU" sz="225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C:\Users\smalcev\Desktop\JSON\КОРУС\Рисунки\7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1280" y="2308960"/>
            <a:ext cx="8521010" cy="3445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927495" y="6533983"/>
            <a:ext cx="540423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50" dirty="0"/>
              <a:t>Исследование проведено </a:t>
            </a:r>
            <a:r>
              <a:rPr lang="en-US" sz="1350" dirty="0" err="1"/>
              <a:t>J’son</a:t>
            </a:r>
            <a:r>
              <a:rPr lang="en-US" sz="1350" dirty="0"/>
              <a:t> </a:t>
            </a:r>
            <a:r>
              <a:rPr lang="en-US" sz="1350" dirty="0"/>
              <a:t>&amp; Partners </a:t>
            </a:r>
            <a:r>
              <a:rPr lang="en-US" sz="1350" dirty="0"/>
              <a:t>Consulting</a:t>
            </a:r>
            <a:r>
              <a:rPr lang="ru-RU" sz="1350" dirty="0"/>
              <a:t> в декабре </a:t>
            </a:r>
            <a:r>
              <a:rPr lang="en-US" sz="1350" dirty="0"/>
              <a:t> 2014</a:t>
            </a:r>
            <a:r>
              <a:rPr lang="ru-RU" sz="1350" dirty="0"/>
              <a:t> г. </a:t>
            </a:r>
          </a:p>
          <a:p>
            <a:r>
              <a:rPr lang="ru-RU" sz="1350" dirty="0"/>
              <a:t>Опрошены 2.500 пользователей СББОЛ </a:t>
            </a:r>
            <a:endParaRPr lang="ru-RU" sz="1350" dirty="0"/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773075" y="1422543"/>
            <a:ext cx="8819271" cy="373613"/>
          </a:xfrm>
          <a:prstGeom prst="roundRect">
            <a:avLst/>
          </a:prstGeom>
          <a:solidFill>
            <a:srgbClr val="B1D87E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0828" tIns="50415" rIns="100828" bIns="50415" anchor="ctr"/>
          <a:lstStyle/>
          <a:p>
            <a:pPr algn="ctr" defTabSz="882267">
              <a:spcBef>
                <a:spcPct val="0"/>
              </a:spcBef>
              <a:defRPr/>
            </a:pPr>
            <a:endParaRPr lang="ru-RU" sz="1350" b="1" kern="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9264" y="1379766"/>
            <a:ext cx="8950619" cy="45595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sz="2363" b="1" dirty="0">
                <a:latin typeface="Calibri" panose="020F0502020204030204" pitchFamily="34" charset="0"/>
                <a:cs typeface="Calibri" panose="020F0502020204030204" pitchFamily="34" charset="0"/>
              </a:rPr>
              <a:t>Оценка понятности и удобства использования сервиса </a:t>
            </a:r>
            <a:r>
              <a:rPr lang="en-US" sz="2363" b="1" dirty="0">
                <a:latin typeface="Calibri" panose="020F0502020204030204" pitchFamily="34" charset="0"/>
                <a:cs typeface="Calibri" panose="020F0502020204030204" pitchFamily="34" charset="0"/>
              </a:rPr>
              <a:t>E-invoicing</a:t>
            </a:r>
            <a:r>
              <a:rPr lang="ru-RU" sz="2363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02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413493"/>
            <a:ext cx="8255799" cy="276999"/>
          </a:xfrm>
        </p:spPr>
        <p:txBody>
          <a:bodyPr/>
          <a:lstStyle/>
          <a:p>
            <a:r>
              <a:rPr lang="ru-RU" dirty="0" smtClean="0"/>
              <a:t>Основные направления применения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934064"/>
              </p:ext>
            </p:extLst>
          </p:nvPr>
        </p:nvGraphicFramePr>
        <p:xfrm>
          <a:off x="0" y="858129"/>
          <a:ext cx="10688638" cy="5898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1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274994"/>
            <a:ext cx="8255799" cy="276999"/>
          </a:xfrm>
        </p:spPr>
        <p:txBody>
          <a:bodyPr/>
          <a:lstStyle/>
          <a:p>
            <a:r>
              <a:rPr lang="ru-RU" dirty="0" smtClean="0"/>
              <a:t>Итоги практики работы с проектами ЭДО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Мы часто слышим вопросы: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Как </a:t>
            </a:r>
            <a:r>
              <a:rPr lang="ru-RU" dirty="0"/>
              <a:t>идет процесс внедрения ЮЗДО в России?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Что </a:t>
            </a:r>
            <a:r>
              <a:rPr lang="ru-RU" dirty="0"/>
              <a:t>мешает?  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Чем </a:t>
            </a:r>
            <a:r>
              <a:rPr lang="ru-RU" dirty="0"/>
              <a:t>хуже электронные документы бумажных и чем лучше?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Интеграция </a:t>
            </a:r>
            <a:r>
              <a:rPr lang="ru-RU" dirty="0"/>
              <a:t>ЭДО с учетной </a:t>
            </a:r>
            <a:r>
              <a:rPr lang="ru-RU" dirty="0" smtClean="0"/>
              <a:t>системой?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/>
              <a:t>Как быть с роумингом?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 </a:t>
            </a:r>
            <a:r>
              <a:rPr lang="ru-RU" dirty="0" smtClean="0"/>
              <a:t>и т.д.</a:t>
            </a:r>
          </a:p>
          <a:p>
            <a:endParaRPr lang="ru-RU" dirty="0"/>
          </a:p>
          <a:p>
            <a:r>
              <a:rPr lang="ru-RU" dirty="0" smtClean="0"/>
              <a:t>Любой вопрос можно решить при ориентации </a:t>
            </a:r>
          </a:p>
          <a:p>
            <a:r>
              <a:rPr lang="ru-RU" dirty="0" smtClean="0"/>
              <a:t>на результат проекта/клиента.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4692501"/>
              </p:ext>
            </p:extLst>
          </p:nvPr>
        </p:nvGraphicFramePr>
        <p:xfrm>
          <a:off x="4446049" y="2210656"/>
          <a:ext cx="6648281" cy="4387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4" descr="&amp;Tcy;&amp;iecy;&amp;rcy;&amp;rcy;&amp;acy;&amp;lcy;&amp;icy;&amp;ncy;&amp;k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094" y="2696074"/>
            <a:ext cx="865987" cy="518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8719" y="2696074"/>
            <a:ext cx="714375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43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445067"/>
            <a:ext cx="8255799" cy="276999"/>
          </a:xfrm>
        </p:spPr>
        <p:txBody>
          <a:bodyPr/>
          <a:lstStyle/>
          <a:p>
            <a:r>
              <a:rPr lang="ru-RU" dirty="0"/>
              <a:t>Роуминг ЭДО (Статус КОРУС Консалтинг СНГ)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2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9811175"/>
              </p:ext>
            </p:extLst>
          </p:nvPr>
        </p:nvGraphicFramePr>
        <p:xfrm>
          <a:off x="830712" y="1574445"/>
          <a:ext cx="8814379" cy="45507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38126"/>
                <a:gridCol w="1985221"/>
                <a:gridCol w="2064629"/>
                <a:gridCol w="1826403"/>
              </a:tblGrid>
              <a:tr h="75590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Провайдер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Развитие 2013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Развитие 2014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Статус</a:t>
                      </a:r>
                      <a:r>
                        <a:rPr lang="ru-RU" sz="2000" baseline="0" dirty="0" smtClean="0"/>
                        <a:t> 2015 г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Синердокс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СКБ Контур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Калуга-Астрал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Такском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ТЕСТ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Тензор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ТЕСТ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Эдисофт</a:t>
                      </a:r>
                      <a:endParaRPr lang="ru-RU" sz="2000" dirty="0" smtClean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3Q</a:t>
                      </a:r>
                      <a:endParaRPr lang="ru-RU" sz="2000" dirty="0"/>
                    </a:p>
                  </a:txBody>
                  <a:tcPr marL="100838" marR="100838" marT="50419" marB="50419"/>
                </a:tc>
              </a:tr>
              <a:tr h="542119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eXite</a:t>
                      </a:r>
                      <a:endParaRPr lang="ru-RU" sz="2000" dirty="0" smtClean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marL="100838" marR="100838" marT="50419" marB="50419"/>
                </a:tc>
              </a:tr>
            </a:tbl>
          </a:graphicData>
        </a:graphic>
      </p:graphicFrame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56" y="5706807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60" y="5706807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object 20"/>
          <p:cNvSpPr/>
          <p:nvPr/>
        </p:nvSpPr>
        <p:spPr>
          <a:xfrm>
            <a:off x="4518329" y="2924395"/>
            <a:ext cx="441642" cy="368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2316"/>
          </a:p>
        </p:txBody>
      </p:sp>
      <p:sp>
        <p:nvSpPr>
          <p:cNvPr id="30" name="object 20"/>
          <p:cNvSpPr/>
          <p:nvPr/>
        </p:nvSpPr>
        <p:spPr>
          <a:xfrm>
            <a:off x="6617770" y="2397407"/>
            <a:ext cx="441642" cy="368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2316"/>
          </a:p>
        </p:txBody>
      </p:sp>
      <p:sp>
        <p:nvSpPr>
          <p:cNvPr id="31" name="object 20"/>
          <p:cNvSpPr/>
          <p:nvPr/>
        </p:nvSpPr>
        <p:spPr>
          <a:xfrm>
            <a:off x="6617770" y="2953269"/>
            <a:ext cx="441642" cy="368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2316"/>
          </a:p>
        </p:txBody>
      </p:sp>
      <p:sp>
        <p:nvSpPr>
          <p:cNvPr id="32" name="object 20"/>
          <p:cNvSpPr/>
          <p:nvPr/>
        </p:nvSpPr>
        <p:spPr>
          <a:xfrm>
            <a:off x="8568179" y="2419068"/>
            <a:ext cx="441642" cy="368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2316"/>
          </a:p>
        </p:txBody>
      </p:sp>
      <p:sp>
        <p:nvSpPr>
          <p:cNvPr id="33" name="object 20"/>
          <p:cNvSpPr/>
          <p:nvPr/>
        </p:nvSpPr>
        <p:spPr>
          <a:xfrm>
            <a:off x="8568179" y="2974929"/>
            <a:ext cx="441642" cy="368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2316"/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56" y="3480256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56" y="4036118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046" y="4591980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56" y="5145392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062" y="3480256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062" y="4036118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321" y="4556426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60" y="5068433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object 20"/>
          <p:cNvSpPr/>
          <p:nvPr/>
        </p:nvSpPr>
        <p:spPr>
          <a:xfrm>
            <a:off x="8568179" y="3480256"/>
            <a:ext cx="441642" cy="368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2316"/>
          </a:p>
        </p:txBody>
      </p:sp>
      <p:sp>
        <p:nvSpPr>
          <p:cNvPr id="43" name="Прямоугольник 42"/>
          <p:cNvSpPr/>
          <p:nvPr/>
        </p:nvSpPr>
        <p:spPr>
          <a:xfrm>
            <a:off x="8498895" y="5692938"/>
            <a:ext cx="4876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chemeClr val="dk1"/>
                </a:solidFill>
              </a:rPr>
              <a:t>3Q</a:t>
            </a:r>
            <a:endParaRPr lang="ru-RU" sz="2000" dirty="0">
              <a:solidFill>
                <a:schemeClr val="dk1"/>
              </a:solidFill>
            </a:endParaRPr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136" y="2403406"/>
            <a:ext cx="412538" cy="39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161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413493"/>
            <a:ext cx="8255799" cy="276999"/>
          </a:xfrm>
        </p:spPr>
        <p:txBody>
          <a:bodyPr/>
          <a:lstStyle/>
          <a:p>
            <a:r>
              <a:rPr lang="ru-RU" dirty="0" smtClean="0"/>
              <a:t>Куда и к кому обращаться с вопросами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4988" y="1008993"/>
            <a:ext cx="9618662" cy="655385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E-</a:t>
            </a:r>
            <a:r>
              <a:rPr lang="en-US" sz="20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invoicing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— комплексная услуга электронного документооборота, включающая в себя: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обмен юридически значимыми документами с контрагентами ; 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сдачу обязательной отчетности в госорганы в электронном виде. 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/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Контакты «КОРУС Консалтинг СНГ»: </a:t>
            </a: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сайт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www/esphere.ru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hlinkClick r:id="rId3"/>
              </a:rPr>
              <a:t>8 800 100-8-812</a:t>
            </a:r>
            <a:r>
              <a:rPr lang="ru-RU" sz="2000" dirty="0" smtClean="0"/>
              <a:t> (звонок по России бесплатный)</a:t>
            </a:r>
          </a:p>
          <a:p>
            <a:r>
              <a:rPr lang="ru-RU" sz="2000" dirty="0" smtClean="0">
                <a:hlinkClick r:id="rId4"/>
              </a:rPr>
              <a:t>+7 (812) 33-43-812</a:t>
            </a:r>
            <a:r>
              <a:rPr lang="ru-RU" sz="2000" dirty="0" smtClean="0"/>
              <a:t> (телефон в Санкт-Петербурге)</a:t>
            </a:r>
          </a:p>
          <a:p>
            <a:pPr algn="just">
              <a:buFont typeface="Arial" pitchFamily="34" charset="0"/>
              <a:buChar char="•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91077" indent="-391077" algn="just" defTabSz="1042873"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19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900" dirty="0" smtClean="0"/>
              <a:t> </a:t>
            </a:r>
          </a:p>
          <a:p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773075" y="397555"/>
            <a:ext cx="70858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Кто наши клиенты? </a:t>
            </a:r>
            <a:endParaRPr lang="ru-RU" sz="225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938" y="2675612"/>
            <a:ext cx="941337" cy="87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100496" y="5243610"/>
            <a:ext cx="1866308" cy="781885"/>
          </a:xfrm>
          <a:prstGeom prst="rect">
            <a:avLst/>
          </a:prstGeom>
        </p:spPr>
        <p:txBody>
          <a:bodyPr wrap="square" lIns="88396" tIns="44198" rIns="88396" bIns="44198">
            <a:spAutoFit/>
          </a:bodyPr>
          <a:lstStyle/>
          <a:p>
            <a:pPr algn="ctr"/>
            <a:r>
              <a:rPr lang="ru-RU" sz="4501" b="1" dirty="0">
                <a:solidFill>
                  <a:srgbClr val="4EA31E"/>
                </a:solidFill>
              </a:rPr>
              <a:t>95%</a:t>
            </a:r>
            <a:endParaRPr lang="ru-RU" sz="4501" b="1" dirty="0">
              <a:solidFill>
                <a:srgbClr val="4EA31E"/>
              </a:solidFill>
            </a:endParaRPr>
          </a:p>
        </p:txBody>
      </p:sp>
      <p:pic>
        <p:nvPicPr>
          <p:cNvPr id="10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939" y="3689623"/>
            <a:ext cx="941337" cy="87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968898" y="6110372"/>
            <a:ext cx="1866308" cy="781885"/>
          </a:xfrm>
          <a:prstGeom prst="rect">
            <a:avLst/>
          </a:prstGeom>
        </p:spPr>
        <p:txBody>
          <a:bodyPr wrap="square" lIns="88396" tIns="44198" rIns="88396" bIns="44198">
            <a:spAutoFit/>
          </a:bodyPr>
          <a:lstStyle/>
          <a:p>
            <a:pPr algn="ctr"/>
            <a:r>
              <a:rPr lang="ru-RU" sz="4501" b="1" dirty="0">
                <a:solidFill>
                  <a:srgbClr val="4EA31E"/>
                </a:solidFill>
              </a:rPr>
              <a:t>5%</a:t>
            </a:r>
            <a:endParaRPr lang="ru-RU" sz="4501" b="1" dirty="0">
              <a:solidFill>
                <a:srgbClr val="4EA31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11277" y="5397297"/>
            <a:ext cx="5513450" cy="452885"/>
          </a:xfrm>
          <a:prstGeom prst="rect">
            <a:avLst/>
          </a:prstGeom>
        </p:spPr>
        <p:txBody>
          <a:bodyPr wrap="square" lIns="88396" tIns="44198" rIns="88396" bIns="44198">
            <a:spAutoFit/>
          </a:bodyPr>
          <a:lstStyle/>
          <a:p>
            <a:r>
              <a:rPr lang="ru-RU" sz="2363" b="1" dirty="0">
                <a:solidFill>
                  <a:srgbClr val="4EA31E"/>
                </a:solidFill>
              </a:rPr>
              <a:t> - Сегменты Малый и Микро-бизнес  </a:t>
            </a:r>
            <a:endParaRPr lang="ru-RU" sz="2363" b="1" dirty="0">
              <a:solidFill>
                <a:srgbClr val="4EA31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11277" y="6318154"/>
            <a:ext cx="5513450" cy="452885"/>
          </a:xfrm>
          <a:prstGeom prst="rect">
            <a:avLst/>
          </a:prstGeom>
        </p:spPr>
        <p:txBody>
          <a:bodyPr wrap="square" lIns="88396" tIns="44198" rIns="88396" bIns="44198">
            <a:spAutoFit/>
          </a:bodyPr>
          <a:lstStyle/>
          <a:p>
            <a:r>
              <a:rPr lang="ru-RU" sz="2363" b="1" dirty="0">
                <a:solidFill>
                  <a:srgbClr val="4EA31E"/>
                </a:solidFill>
              </a:rPr>
              <a:t> - Сегменты Крупный и Средний бизнес </a:t>
            </a:r>
            <a:endParaRPr lang="ru-RU" sz="2363" b="1" dirty="0">
              <a:solidFill>
                <a:srgbClr val="4EA31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57155" y="1268709"/>
            <a:ext cx="4358744" cy="712507"/>
          </a:xfrm>
          <a:prstGeom prst="rect">
            <a:avLst/>
          </a:prstGeom>
          <a:noFill/>
          <a:ln>
            <a:noFill/>
          </a:ln>
        </p:spPr>
        <p:txBody>
          <a:bodyPr wrap="square" lIns="88396" tIns="44198" rIns="88396" bIns="44198" rtlCol="0">
            <a:spAutoFit/>
          </a:bodyPr>
          <a:lstStyle/>
          <a:p>
            <a:r>
              <a:rPr lang="ru-RU" sz="2025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3,5 млн. </a:t>
            </a:r>
          </a:p>
          <a:p>
            <a:r>
              <a:rPr lang="ru-RU" sz="2025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юридических лиц и ИП  </a:t>
            </a:r>
            <a:endParaRPr lang="ru-RU" sz="2025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73076" y="1289314"/>
            <a:ext cx="5513450" cy="816510"/>
          </a:xfrm>
          <a:prstGeom prst="rect">
            <a:avLst/>
          </a:prstGeom>
        </p:spPr>
        <p:txBody>
          <a:bodyPr wrap="square" lIns="88396" tIns="44198" rIns="88396" bIns="44198">
            <a:spAutoFit/>
          </a:bodyPr>
          <a:lstStyle/>
          <a:p>
            <a:r>
              <a:rPr lang="ru-RU" sz="2363" b="1" dirty="0">
                <a:solidFill>
                  <a:srgbClr val="4EA31E"/>
                </a:solidFill>
              </a:rPr>
              <a:t>Количество компаний в России </a:t>
            </a:r>
          </a:p>
          <a:p>
            <a:r>
              <a:rPr lang="ru-RU" sz="2363" b="1" dirty="0">
                <a:solidFill>
                  <a:srgbClr val="4EA31E"/>
                </a:solidFill>
              </a:rPr>
              <a:t>(по данным ФНС) </a:t>
            </a:r>
            <a:endParaRPr lang="ru-RU" sz="2363" b="1" dirty="0">
              <a:solidFill>
                <a:srgbClr val="4EA31E"/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335785" y="1349284"/>
            <a:ext cx="293369" cy="583375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8812" tIns="49407" rIns="98812" bIns="49407" anchor="ctr"/>
          <a:lstStyle/>
          <a:p>
            <a:pPr algn="ctr">
              <a:defRPr/>
            </a:pPr>
            <a:endParaRPr lang="en-US" sz="1125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63555" y="2835245"/>
            <a:ext cx="4358744" cy="712507"/>
          </a:xfrm>
          <a:prstGeom prst="rect">
            <a:avLst/>
          </a:prstGeom>
          <a:noFill/>
          <a:ln>
            <a:noFill/>
          </a:ln>
        </p:spPr>
        <p:txBody>
          <a:bodyPr wrap="square" lIns="88396" tIns="44198" rIns="88396" bIns="44198" rtlCol="0">
            <a:spAutoFit/>
          </a:bodyPr>
          <a:lstStyle/>
          <a:p>
            <a:r>
              <a:rPr lang="ru-RU" sz="2025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50% всех юридических лиц и ИП  – клиенты Сбербанка </a:t>
            </a:r>
            <a:endParaRPr lang="ru-RU" sz="2025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63556" y="3769438"/>
            <a:ext cx="4358744" cy="712507"/>
          </a:xfrm>
          <a:prstGeom prst="rect">
            <a:avLst/>
          </a:prstGeom>
          <a:noFill/>
          <a:ln>
            <a:noFill/>
          </a:ln>
        </p:spPr>
        <p:txBody>
          <a:bodyPr wrap="square" lIns="88396" tIns="44198" rIns="88396" bIns="44198" rtlCol="0">
            <a:spAutoFit/>
          </a:bodyPr>
          <a:lstStyle/>
          <a:p>
            <a:r>
              <a:rPr lang="ru-RU" sz="2025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95% клиентов Сбербанка используют системы ДБО</a:t>
            </a:r>
            <a:endParaRPr lang="ru-RU" sz="2025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482" name="Picture 2" descr="C:\Users\mashurin-sv\Desktop\preza\32271-1_5_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5526" y="5279522"/>
            <a:ext cx="1559982" cy="1491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81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98601" y="393708"/>
            <a:ext cx="7511292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300" dirty="0" smtClean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300" dirty="0" smtClean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/>
              <a:t>—</a:t>
            </a:r>
            <a:r>
              <a:rPr lang="ru-RU" sz="2300" dirty="0" smtClean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 услуга ОАО «Сбербанк России»</a:t>
            </a:r>
            <a:endParaRPr lang="ru-RU" sz="230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056" y="2190223"/>
            <a:ext cx="9217544" cy="3593156"/>
          </a:xfrm>
          <a:prstGeom prst="rect">
            <a:avLst/>
          </a:prstGeom>
          <a:ln w="25400" cmpd="sng"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" name="Стрелка вниз 6"/>
          <p:cNvSpPr/>
          <p:nvPr/>
        </p:nvSpPr>
        <p:spPr bwMode="auto">
          <a:xfrm>
            <a:off x="2874921" y="6559598"/>
            <a:ext cx="421235" cy="20253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endParaRPr lang="ru-RU" sz="1200" b="1" kern="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8601" y="1130937"/>
            <a:ext cx="9621511" cy="676834"/>
          </a:xfrm>
          <a:prstGeom prst="rect">
            <a:avLst/>
          </a:prstGeom>
        </p:spPr>
        <p:txBody>
          <a:bodyPr wrap="square" lIns="106409" tIns="53204" rIns="106409" bIns="53204">
            <a:spAutoFit/>
          </a:bodyPr>
          <a:lstStyle/>
          <a:p>
            <a:pPr>
              <a:spcAft>
                <a:spcPts val="349"/>
              </a:spcAft>
            </a:pPr>
            <a:r>
              <a:rPr lang="ru-RU" b="1" dirty="0" smtClean="0">
                <a:solidFill>
                  <a:srgbClr val="008000"/>
                </a:solidFill>
              </a:rPr>
              <a:t>E-</a:t>
            </a:r>
            <a:r>
              <a:rPr lang="en-US" b="1" dirty="0" smtClean="0">
                <a:solidFill>
                  <a:srgbClr val="008000"/>
                </a:solidFill>
              </a:rPr>
              <a:t>invoicing</a:t>
            </a:r>
            <a:r>
              <a:rPr lang="ru-RU" dirty="0" smtClean="0"/>
              <a:t> </a:t>
            </a:r>
            <a:r>
              <a:rPr lang="ru-RU" sz="1600" dirty="0" smtClean="0"/>
              <a:t>— комплексная </a:t>
            </a:r>
            <a:r>
              <a:rPr lang="ru-RU" sz="1600" dirty="0"/>
              <a:t>услуга электронного </a:t>
            </a:r>
            <a:r>
              <a:rPr lang="ru-RU" sz="1600" dirty="0" smtClean="0"/>
              <a:t>документооборота. Доступна из Сбербанк Бизнес </a:t>
            </a:r>
            <a:r>
              <a:rPr lang="ru-RU" sz="1600" dirty="0" err="1" smtClean="0"/>
              <a:t>Онл</a:t>
            </a:r>
            <a:r>
              <a:rPr lang="en-US" sz="1600" dirty="0" smtClean="0"/>
              <a:t>@</a:t>
            </a:r>
            <a:r>
              <a:rPr lang="ru-RU" sz="1600" dirty="0" err="1" smtClean="0"/>
              <a:t>йн</a:t>
            </a:r>
            <a:r>
              <a:rPr lang="ru-RU" sz="1600" dirty="0" smtClean="0"/>
              <a:t>, СФЕРА Курьер, интеграции с крупными и средними клиентами.</a:t>
            </a:r>
            <a:endParaRPr lang="ru-RU" sz="1600" dirty="0"/>
          </a:p>
        </p:txBody>
      </p:sp>
      <p:sp>
        <p:nvSpPr>
          <p:cNvPr id="9" name="Стрелка вниз 8"/>
          <p:cNvSpPr/>
          <p:nvPr/>
        </p:nvSpPr>
        <p:spPr bwMode="auto">
          <a:xfrm>
            <a:off x="7156124" y="6557203"/>
            <a:ext cx="421235" cy="20253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endParaRPr lang="ru-RU" sz="1200" b="1" kern="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1305740" y="6073521"/>
            <a:ext cx="3559592" cy="486077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r>
              <a:rPr lang="ru-RU" sz="14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ru-RU" sz="1400" b="1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токен</a:t>
            </a:r>
            <a:r>
              <a:rPr lang="ru-RU" sz="14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-пользователей СББОЛ</a:t>
            </a:r>
            <a:endParaRPr lang="ru-RU" sz="1400" b="1" kern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5446881" y="6071072"/>
            <a:ext cx="3646688" cy="486077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r>
              <a:rPr lang="ru-RU" sz="14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en-US" sz="14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sms-</a:t>
            </a:r>
            <a:r>
              <a:rPr lang="ru-RU" sz="14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пользователей СББОЛ</a:t>
            </a:r>
            <a:endParaRPr lang="ru-RU" sz="1400" b="1" kern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33468" y="6797133"/>
            <a:ext cx="2904139" cy="446258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ru-RU" sz="2300" b="1" dirty="0" smtClean="0">
                <a:solidFill>
                  <a:schemeClr val="accent6">
                    <a:lumMod val="50000"/>
                  </a:schemeClr>
                </a:solidFill>
              </a:rPr>
              <a:t>400 000</a:t>
            </a:r>
            <a:endParaRPr lang="ru-RU" sz="23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914671" y="6789508"/>
            <a:ext cx="2904139" cy="446258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ru-RU" sz="2300" b="1" dirty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ru-RU" sz="2300" b="1" dirty="0" smtClean="0">
                <a:solidFill>
                  <a:schemeClr val="accent6">
                    <a:lumMod val="50000"/>
                  </a:schemeClr>
                </a:solidFill>
              </a:rPr>
              <a:t>00 000</a:t>
            </a:r>
            <a:endParaRPr lang="ru-RU" sz="23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91361" y="3082967"/>
            <a:ext cx="4551990" cy="3951577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6409" tIns="53204" rIns="106409" bIns="5320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1400" b="1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66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66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6600"/>
                </a:solidFill>
              </a:rPr>
              <a:t>Какие типы документов можно отправлять через </a:t>
            </a:r>
            <a:r>
              <a:rPr lang="en-US" dirty="0" smtClean="0">
                <a:solidFill>
                  <a:srgbClr val="006600"/>
                </a:solidFill>
              </a:rPr>
              <a:t>E-invoicing</a:t>
            </a:r>
            <a:r>
              <a:rPr lang="ru-RU" dirty="0" smtClean="0">
                <a:solidFill>
                  <a:srgbClr val="006600"/>
                </a:solidFill>
              </a:rPr>
              <a:t>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006600"/>
              </a:solidFill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</a:rPr>
              <a:t>Структурированные (файлы </a:t>
            </a:r>
            <a:r>
              <a:rPr lang="en-US" dirty="0" smtClean="0">
                <a:solidFill>
                  <a:srgbClr val="000000"/>
                </a:solidFill>
              </a:rPr>
              <a:t>xml </a:t>
            </a:r>
            <a:r>
              <a:rPr lang="ru-RU" dirty="0" smtClean="0">
                <a:solidFill>
                  <a:srgbClr val="000000"/>
                </a:solidFill>
              </a:rPr>
              <a:t>по формату ФНС): 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 smtClean="0">
                <a:solidFill>
                  <a:srgbClr val="000000"/>
                </a:solidFill>
              </a:rPr>
              <a:t>счет-фактура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0000"/>
                </a:solidFill>
              </a:rPr>
              <a:t>к</a:t>
            </a:r>
            <a:r>
              <a:rPr lang="ru-RU" b="0" dirty="0" smtClean="0">
                <a:solidFill>
                  <a:srgbClr val="000000"/>
                </a:solidFill>
              </a:rPr>
              <a:t>орректировочная счет-фактура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0000"/>
                </a:solidFill>
              </a:rPr>
              <a:t>с</a:t>
            </a:r>
            <a:r>
              <a:rPr lang="ru-RU" b="0" dirty="0" smtClean="0">
                <a:solidFill>
                  <a:srgbClr val="000000"/>
                </a:solidFill>
              </a:rPr>
              <a:t>чет на оплату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 smtClean="0">
                <a:solidFill>
                  <a:srgbClr val="000000"/>
                </a:solidFill>
              </a:rPr>
              <a:t>товарная накладная (Торг-12) 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0000"/>
                </a:solidFill>
              </a:rPr>
              <a:t>а</a:t>
            </a:r>
            <a:r>
              <a:rPr lang="ru-RU" b="0" dirty="0" smtClean="0">
                <a:solidFill>
                  <a:srgbClr val="000000"/>
                </a:solidFill>
              </a:rPr>
              <a:t>кт сдачи-приемки оказанных услуг   </a:t>
            </a:r>
            <a:endParaRPr lang="ru-RU" b="0" dirty="0">
              <a:solidFill>
                <a:srgbClr val="000000"/>
              </a:solidFill>
            </a:endParaRPr>
          </a:p>
          <a:p>
            <a:pPr marL="199516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ru-RU" dirty="0" smtClean="0">
              <a:solidFill>
                <a:srgbClr val="000000"/>
              </a:solidFill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</a:rPr>
              <a:t>Неструктурированные:  </a:t>
            </a:r>
            <a:endParaRPr lang="ru-RU" b="0" dirty="0">
              <a:solidFill>
                <a:srgbClr val="000000"/>
              </a:solidFill>
            </a:endParaRP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 smtClean="0">
                <a:solidFill>
                  <a:srgbClr val="000000"/>
                </a:solidFill>
              </a:rPr>
              <a:t>накладная на передачу ТМЦ, комиссию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>
                <a:solidFill>
                  <a:srgbClr val="000000"/>
                </a:solidFill>
              </a:rPr>
              <a:t>а</a:t>
            </a:r>
            <a:r>
              <a:rPr lang="ru-RU" b="0" dirty="0" smtClean="0">
                <a:solidFill>
                  <a:srgbClr val="000000"/>
                </a:solidFill>
              </a:rPr>
              <a:t>кт передачи ТМЦ на хранение (МХ1), возврата  </a:t>
            </a:r>
            <a:r>
              <a:rPr lang="en-US" b="0" dirty="0" smtClean="0">
                <a:solidFill>
                  <a:srgbClr val="000000"/>
                </a:solidFill>
              </a:rPr>
              <a:t> </a:t>
            </a:r>
            <a:r>
              <a:rPr lang="ru-RU" b="0" dirty="0" smtClean="0">
                <a:solidFill>
                  <a:srgbClr val="000000"/>
                </a:solidFill>
              </a:rPr>
              <a:t>хранения (МХ3), приемки (Торг1) 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b="0" dirty="0" smtClean="0">
                <a:solidFill>
                  <a:srgbClr val="000000"/>
                </a:solidFill>
              </a:rPr>
              <a:t>договор, отчет, акт сверки, прайс-лист и др. документы различных форматов (</a:t>
            </a:r>
            <a:r>
              <a:rPr lang="en-US" b="0" dirty="0" smtClean="0">
                <a:solidFill>
                  <a:srgbClr val="000000"/>
                </a:solidFill>
              </a:rPr>
              <a:t>excel, word, xml</a:t>
            </a:r>
            <a:r>
              <a:rPr lang="ru-RU" b="0" dirty="0" smtClean="0">
                <a:solidFill>
                  <a:srgbClr val="000000"/>
                </a:solidFill>
              </a:rPr>
              <a:t> и пр.)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ru-RU" b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66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4442" y="3074808"/>
            <a:ext cx="4551990" cy="395973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2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3786" tIns="0" rIns="106409" bIns="83786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1400" b="1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6600"/>
                </a:solidFill>
              </a:rPr>
              <a:t>В какие госорганы можно отправлять отчетность?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6600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</a:rPr>
              <a:t>Для клиентов, подписывающих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rgbClr val="000000"/>
                </a:solidFill>
              </a:rPr>
              <a:t>д</a:t>
            </a:r>
            <a:r>
              <a:rPr lang="ru-RU" sz="1400" b="1" dirty="0" smtClean="0">
                <a:solidFill>
                  <a:srgbClr val="000000"/>
                </a:solidFill>
              </a:rPr>
              <a:t>окументы посредством </a:t>
            </a:r>
            <a:r>
              <a:rPr lang="en-US" sz="1400" b="1" dirty="0" smtClean="0">
                <a:solidFill>
                  <a:srgbClr val="000000"/>
                </a:solidFill>
              </a:rPr>
              <a:t>USB-</a:t>
            </a:r>
            <a:r>
              <a:rPr lang="ru-RU" sz="1400" b="1" dirty="0" err="1" smtClean="0">
                <a:solidFill>
                  <a:srgbClr val="000000"/>
                </a:solidFill>
              </a:rPr>
              <a:t>токена</a:t>
            </a:r>
            <a:r>
              <a:rPr lang="ru-RU" sz="1400" b="1" dirty="0" smtClean="0">
                <a:solidFill>
                  <a:srgbClr val="000000"/>
                </a:solidFill>
              </a:rPr>
              <a:t>: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Федеральная налоговая служба (ФНС)  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Фонд социального страхования (ФСС) 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Пенсионный фонд России (ПФР) 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РОССТАТ 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И </a:t>
            </a:r>
            <a:r>
              <a:rPr lang="ru-RU" sz="1400" dirty="0" err="1" smtClean="0">
                <a:solidFill>
                  <a:srgbClr val="000000"/>
                </a:solidFill>
              </a:rPr>
              <a:t>т.д</a:t>
            </a:r>
            <a:endParaRPr lang="ru-RU" sz="1400" dirty="0" smtClean="0">
              <a:solidFill>
                <a:srgbClr val="000000"/>
              </a:solidFill>
            </a:endParaRP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lang="ru-RU" b="0" dirty="0" smtClean="0">
              <a:solidFill>
                <a:srgbClr val="000000"/>
              </a:solidFill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</a:rPr>
              <a:t>Для клиентов, подписывающих документы посредством </a:t>
            </a:r>
            <a:r>
              <a:rPr lang="en-US" sz="1400" b="1" dirty="0" smtClean="0">
                <a:solidFill>
                  <a:srgbClr val="000000"/>
                </a:solidFill>
              </a:rPr>
              <a:t>SMS</a:t>
            </a:r>
            <a:r>
              <a:rPr lang="ru-RU" sz="1400" b="1" dirty="0" smtClean="0">
                <a:solidFill>
                  <a:srgbClr val="000000"/>
                </a:solidFill>
              </a:rPr>
              <a:t>: 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Федеральная налоговая служба (ФНС) </a:t>
            </a:r>
          </a:p>
          <a:p>
            <a:pPr marL="731560" lvl="1" indent="-199516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0000"/>
                </a:solidFill>
              </a:rPr>
              <a:t>иное</a:t>
            </a:r>
          </a:p>
          <a:p>
            <a:pPr marL="199516" indent="-199516" algn="l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ru-RU" b="0" dirty="0">
              <a:solidFill>
                <a:srgbClr val="00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2466752" y="2856734"/>
            <a:ext cx="421235" cy="202532"/>
          </a:xfrm>
          <a:prstGeom prst="downArrow">
            <a:avLst/>
          </a:prstGeom>
          <a:solidFill>
            <a:srgbClr val="B5D05E"/>
          </a:solidFill>
          <a:ln>
            <a:solidFill>
              <a:schemeClr val="accent2"/>
            </a:solidFill>
          </a:ln>
        </p:spPr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endParaRPr lang="ru-RU" sz="1200" b="1" kern="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7749821" y="2856734"/>
            <a:ext cx="421235" cy="202532"/>
          </a:xfrm>
          <a:prstGeom prst="downArrow">
            <a:avLst/>
          </a:prstGeom>
          <a:solidFill>
            <a:srgbClr val="B5D05E"/>
          </a:solidFill>
          <a:ln>
            <a:solidFill>
              <a:schemeClr val="accent2"/>
            </a:solidFill>
          </a:ln>
        </p:spPr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endParaRPr lang="ru-RU" sz="1200" b="1" kern="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1006681" y="2370603"/>
            <a:ext cx="3559592" cy="486077"/>
          </a:xfrm>
          <a:prstGeom prst="roundRect">
            <a:avLst/>
          </a:prstGeom>
          <a:noFill/>
          <a:ln w="28575">
            <a:solidFill>
              <a:srgbClr val="B5D05E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Обмен юридически значимыми документами с контрагентами</a:t>
            </a:r>
            <a:endParaRPr lang="ru-RU" sz="1400" b="1" kern="0" dirty="0">
              <a:solidFill>
                <a:srgbClr val="0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6040578" y="2370603"/>
            <a:ext cx="3646688" cy="486077"/>
          </a:xfrm>
          <a:prstGeom prst="roundRect">
            <a:avLst/>
          </a:prstGeom>
          <a:noFill/>
          <a:ln w="28575">
            <a:solidFill>
              <a:srgbClr val="B5D05E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Отправка отчетности в государственные органы </a:t>
            </a:r>
            <a:endParaRPr lang="ru-RU" sz="1400" b="1" kern="0" dirty="0">
              <a:solidFill>
                <a:srgbClr val="000000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498601" y="393708"/>
            <a:ext cx="7511292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300" dirty="0" smtClean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300" dirty="0" smtClean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: функциональность сервиса</a:t>
            </a:r>
            <a:endParaRPr lang="ru-RU" sz="230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1837625" y="1419663"/>
            <a:ext cx="7231137" cy="486077"/>
          </a:xfrm>
          <a:prstGeom prst="roundRect">
            <a:avLst/>
          </a:prstGeom>
          <a:noFill/>
          <a:ln w="28575"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4280" tIns="52141" rIns="104280" bIns="52141" anchor="ctr"/>
          <a:lstStyle/>
          <a:p>
            <a:pPr algn="ctr" defTabSz="912455">
              <a:spcBef>
                <a:spcPct val="0"/>
              </a:spcBef>
              <a:defRPr/>
            </a:pPr>
            <a:r>
              <a:rPr lang="ru-RU" sz="1400" b="1" kern="0" dirty="0" smtClean="0">
                <a:solidFill>
                  <a:srgbClr val="000000"/>
                </a:solidFill>
              </a:rPr>
              <a:t>Какие сервисы входят в  состав </a:t>
            </a:r>
            <a:r>
              <a:rPr lang="en-US" sz="1400" b="1" kern="0" dirty="0" smtClean="0">
                <a:solidFill>
                  <a:srgbClr val="000000"/>
                </a:solidFill>
              </a:rPr>
              <a:t>E-invoicing</a:t>
            </a:r>
            <a:r>
              <a:rPr lang="ru-RU" sz="1400" b="1" kern="0" dirty="0" smtClean="0">
                <a:solidFill>
                  <a:srgbClr val="000000"/>
                </a:solidFill>
              </a:rPr>
              <a:t>? </a:t>
            </a:r>
            <a:endParaRPr lang="ru-RU" sz="1400" b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5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 bwMode="auto">
          <a:xfrm>
            <a:off x="773075" y="397555"/>
            <a:ext cx="70858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:</a:t>
            </a:r>
            <a:r>
              <a:rPr lang="ru-RU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 наши конкурентные преимущества  </a:t>
            </a:r>
            <a:endParaRPr lang="ru-RU" sz="225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773075" y="1226238"/>
            <a:ext cx="3440130" cy="34698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0828" tIns="50415" rIns="100828" bIns="50415" anchor="ctr"/>
          <a:lstStyle/>
          <a:p>
            <a:pPr algn="ctr" defTabSz="882267">
              <a:spcBef>
                <a:spcPct val="0"/>
              </a:spcBef>
              <a:defRPr/>
            </a:pPr>
            <a:r>
              <a:rPr lang="ru-RU" sz="1350" b="1" kern="0" dirty="0">
                <a:solidFill>
                  <a:srgbClr val="4EA31E"/>
                </a:solidFill>
              </a:rPr>
              <a:t>Малый и Микро бизнес </a:t>
            </a:r>
            <a:endParaRPr lang="ru-RU" sz="1350" b="1" kern="0" dirty="0">
              <a:solidFill>
                <a:srgbClr val="4EA31E"/>
              </a:solidFill>
            </a:endParaRPr>
          </a:p>
        </p:txBody>
      </p:sp>
      <p:pic>
        <p:nvPicPr>
          <p:cNvPr id="18" name="Picture 2" descr="C:\Users\user.541-069856\Desktop\S0061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23" y="2182561"/>
            <a:ext cx="4713624" cy="353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67" descr="accept, aceptado, ok, tick, valider icon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621" y="3465369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67" descr="accept, aceptado, ok, tick, valider icon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621" y="4307531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67" descr="accept, aceptado, ok, tick, valider icon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621" y="5025342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343771" y="3410276"/>
            <a:ext cx="3644057" cy="819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Дистанционное подключение к услуге, без похода в Банк  или Удостоверяющий центр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57652" y="4373642"/>
            <a:ext cx="3644057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Бесплатное подключение к сервису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7652" y="4970249"/>
            <a:ext cx="36440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Бесплатный документооборот с Банком в электронном виде </a:t>
            </a:r>
          </a:p>
        </p:txBody>
      </p:sp>
      <p:pic>
        <p:nvPicPr>
          <p:cNvPr id="25" name="Picture 267" descr="accept, aceptado, ok, tick, valider icon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503" y="2530537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6357652" y="2475444"/>
            <a:ext cx="3644057" cy="819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«Одно окно»: единый интерфейс для работы с платежными и закрывающими документами  </a:t>
            </a:r>
          </a:p>
        </p:txBody>
      </p:sp>
    </p:spTree>
    <p:extLst>
      <p:ext uri="{BB962C8B-B14F-4D97-AF65-F5344CB8AC3E}">
        <p14:creationId xmlns:p14="http://schemas.microsoft.com/office/powerpoint/2010/main" val="191450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73075" y="397555"/>
            <a:ext cx="70858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defTabSz="895065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357074" algn="l"/>
              </a:tabLst>
              <a:defRPr sz="1900" b="1">
                <a:solidFill>
                  <a:srgbClr val="037128"/>
                </a:solidFill>
                <a:latin typeface="+mj-lt"/>
                <a:ea typeface="+mj-ea"/>
                <a:cs typeface="+mj-cs"/>
              </a:defRPr>
            </a:lvl1pPr>
            <a:lvl2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053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10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164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219" algn="l" defTabSz="895065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25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: ценности для клиента </a:t>
            </a:r>
            <a:endParaRPr lang="ru-RU" sz="225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822583" y="1299967"/>
            <a:ext cx="3357967" cy="346983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00828" tIns="50415" rIns="100828" bIns="50415" anchor="ctr"/>
          <a:lstStyle/>
          <a:p>
            <a:pPr algn="ctr" defTabSz="882267">
              <a:spcBef>
                <a:spcPct val="0"/>
              </a:spcBef>
              <a:defRPr/>
            </a:pPr>
            <a:r>
              <a:rPr lang="ru-RU" sz="1350" b="1" kern="0" dirty="0">
                <a:solidFill>
                  <a:srgbClr val="4EA31E"/>
                </a:solidFill>
              </a:rPr>
              <a:t>Крупный и Средний бизнес </a:t>
            </a:r>
            <a:endParaRPr lang="ru-RU" sz="1350" b="1" kern="0" dirty="0">
              <a:solidFill>
                <a:srgbClr val="4EA31E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5704240" y="1477428"/>
            <a:ext cx="1367828" cy="358906"/>
          </a:xfrm>
          <a:prstGeom prst="homePlate">
            <a:avLst/>
          </a:prstGeom>
          <a:noFill/>
          <a:ln w="28575">
            <a:solidFill>
              <a:srgbClr val="B5D0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75" b="1" dirty="0">
                <a:solidFill>
                  <a:schemeClr val="tx1"/>
                </a:solidFill>
              </a:rPr>
              <a:t>Drivers</a:t>
            </a:r>
            <a:endParaRPr lang="ru-RU" sz="1575" b="1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5704240" y="4268915"/>
            <a:ext cx="1367828" cy="358906"/>
          </a:xfrm>
          <a:prstGeom prst="homePlate">
            <a:avLst/>
          </a:prstGeom>
          <a:noFill/>
          <a:ln w="28575">
            <a:solidFill>
              <a:srgbClr val="B5D0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75" b="1" dirty="0">
                <a:solidFill>
                  <a:schemeClr val="tx1"/>
                </a:solidFill>
              </a:rPr>
              <a:t>Value </a:t>
            </a:r>
            <a:endParaRPr lang="ru-RU" sz="1575" b="1" dirty="0">
              <a:solidFill>
                <a:schemeClr val="tx1"/>
              </a:solidFill>
            </a:endParaRPr>
          </a:p>
        </p:txBody>
      </p:sp>
      <p:pic>
        <p:nvPicPr>
          <p:cNvPr id="13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004" y="2044930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123" y="2702922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123" y="3420734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004" y="4860343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123" y="5518335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67" descr="accept, aceptado, ok, tick, valider ico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123" y="6236146"/>
            <a:ext cx="486290" cy="478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388154" y="1989837"/>
            <a:ext cx="36440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Прямая интеграция с учетной системой (1С, </a:t>
            </a:r>
            <a:r>
              <a:rPr lang="en-US" sz="1575" dirty="0">
                <a:latin typeface="Calibri" panose="020F0502020204030204" pitchFamily="34" charset="0"/>
                <a:cs typeface="Calibri" panose="020F0502020204030204" pitchFamily="34" charset="0"/>
              </a:rPr>
              <a:t>SAP</a:t>
            </a:r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88154" y="2647829"/>
            <a:ext cx="36440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Доступ к базе контрагентов – 1,3 млн. юр. лиц (пользователи СББОЛ)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88154" y="3365640"/>
            <a:ext cx="36440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Гибкая тарифная политика (плата за документ / абонентская плата)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88154" y="4684043"/>
            <a:ext cx="3644057" cy="819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Сокращение расходов на документооборот – с 40-60 руб. до 6-7 руб. за 1 документ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88154" y="5592338"/>
            <a:ext cx="36440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Увеличение производительности труда сотрудников – на 45%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88154" y="6302258"/>
            <a:ext cx="3644057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75" dirty="0">
                <a:latin typeface="Calibri" panose="020F0502020204030204" pitchFamily="34" charset="0"/>
                <a:cs typeface="Calibri" panose="020F0502020204030204" pitchFamily="34" charset="0"/>
              </a:rPr>
              <a:t>Высвобождение ПШЕ – 10% -25%  </a:t>
            </a:r>
          </a:p>
        </p:txBody>
      </p:sp>
      <p:pic>
        <p:nvPicPr>
          <p:cNvPr id="20482" name="Picture 2" descr="C:\Users\user.541-069856\Desktop\x_c0caae27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79" y="2217221"/>
            <a:ext cx="4913139" cy="3448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70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9216224" y="7160199"/>
            <a:ext cx="978922" cy="402652"/>
          </a:xfrm>
        </p:spPr>
        <p:txBody>
          <a:bodyPr/>
          <a:lstStyle/>
          <a:p>
            <a:pPr>
              <a:defRPr/>
            </a:pPr>
            <a:fld id="{2F74F53E-B46E-4516-ADB3-48683C1E32C2}" type="slidenum"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pPr>
                <a:defRPr/>
              </a:pPr>
              <a:t>7</a:t>
            </a:fld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9783" y="253033"/>
            <a:ext cx="10156203" cy="446254"/>
          </a:xfrm>
        </p:spPr>
        <p:txBody>
          <a:bodyPr rtlCol="0">
            <a:noAutofit/>
          </a:bodyPr>
          <a:lstStyle/>
          <a:p>
            <a:pPr marL="205290">
              <a:defRPr/>
            </a:pPr>
            <a:r>
              <a:rPr lang="ru-RU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Компания «КОРУС Консалтинг СНГ»</a:t>
            </a:r>
            <a:endParaRPr lang="en-US" sz="2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62867" y="2863420"/>
            <a:ext cx="9932279" cy="20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  <a:spAutoFit/>
          </a:bodyPr>
          <a:lstStyle/>
          <a:p>
            <a:pPr marL="391077" indent="-391077" algn="just" defTabSz="1042873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1077" indent="-391077" algn="just" defTabSz="1042873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1077" indent="-391077" algn="just" defTabSz="1042873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dirty="0" smtClean="0"/>
              <a:t> </a:t>
            </a:r>
          </a:p>
          <a:p>
            <a:pPr marL="391077" indent="-391077" algn="just" defTabSz="1042873" fontAlgn="base">
              <a:spcBef>
                <a:spcPct val="0"/>
              </a:spcBef>
              <a:spcAft>
                <a:spcPct val="0"/>
              </a:spcAft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1077" indent="-391077" algn="just" defTabSz="1042873" fontAlgn="base">
              <a:spcBef>
                <a:spcPct val="0"/>
              </a:spcBef>
              <a:spcAft>
                <a:spcPct val="0"/>
              </a:spcAft>
              <a:buAutoNum type="arabicPeriod"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17992042"/>
              </p:ext>
            </p:extLst>
          </p:nvPr>
        </p:nvGraphicFramePr>
        <p:xfrm>
          <a:off x="802517" y="2011083"/>
          <a:ext cx="8413707" cy="475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4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274994"/>
            <a:ext cx="8255799" cy="276999"/>
          </a:xfrm>
        </p:spPr>
        <p:txBody>
          <a:bodyPr/>
          <a:lstStyle/>
          <a:p>
            <a:r>
              <a:rPr lang="ru-RU" dirty="0" smtClean="0"/>
              <a:t>Динамика работы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1B2E-1193-1446-8CA4-9AA3191B0525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08" y="1306900"/>
            <a:ext cx="8549414" cy="54315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00608" y="1306900"/>
            <a:ext cx="352943" cy="2674257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898843" y="1459300"/>
            <a:ext cx="352943" cy="2674257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84943" y="4105669"/>
            <a:ext cx="890638" cy="2674257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997317" y="4286205"/>
            <a:ext cx="1037723" cy="2072393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41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9216224" y="7160199"/>
            <a:ext cx="978922" cy="402652"/>
          </a:xfrm>
        </p:spPr>
        <p:txBody>
          <a:bodyPr/>
          <a:lstStyle/>
          <a:p>
            <a:pPr>
              <a:defRPr/>
            </a:pPr>
            <a:fld id="{2F74F53E-B46E-4516-ADB3-48683C1E32C2}" type="slidenum"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pPr>
                <a:defRPr/>
              </a:pPr>
              <a:t>9</a:t>
            </a:fld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9783" y="392076"/>
            <a:ext cx="8737934" cy="446254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30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Исследования: кто является пользователем </a:t>
            </a:r>
            <a:r>
              <a:rPr lang="en-US" sz="230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E-invoicing</a:t>
            </a:r>
            <a:r>
              <a:rPr lang="ru-RU" sz="2300" dirty="0">
                <a:solidFill>
                  <a:srgbClr val="006600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 </a:t>
            </a:r>
            <a:endParaRPr lang="en-US" sz="2300" dirty="0">
              <a:solidFill>
                <a:srgbClr val="0066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0639" y="4508223"/>
            <a:ext cx="4237354" cy="351528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Структура российских пользователей ЭДО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9" name="Picture 5" descr="C:\Users\smalcev\Desktop\JSON\КОРУС\Рисунки\000.pn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451057" y="956600"/>
            <a:ext cx="4376936" cy="3315083"/>
          </a:xfrm>
          <a:prstGeom prst="rect">
            <a:avLst/>
          </a:prstGeom>
          <a:noFill/>
        </p:spPr>
      </p:pic>
      <p:pic>
        <p:nvPicPr>
          <p:cNvPr id="1027" name="Picture 3" descr="C:\Users\smalcev\Desktop\JSON\КОРУС\Рисунки\Преза_2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2663" y="1236672"/>
            <a:ext cx="4292765" cy="3001119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5681006" y="4508223"/>
            <a:ext cx="3680920" cy="351528"/>
          </a:xfrm>
          <a:prstGeom prst="rect">
            <a:avLst/>
          </a:prstGeom>
          <a:noFill/>
        </p:spPr>
        <p:txBody>
          <a:bodyPr wrap="none" lIns="104287" tIns="52144" rIns="104287" bIns="52144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Структура пользователей </a:t>
            </a:r>
            <a:r>
              <a:rPr lang="en-US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E-invoicing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3892" y="5241255"/>
            <a:ext cx="9581254" cy="1536467"/>
          </a:xfrm>
          <a:prstGeom prst="rect">
            <a:avLst/>
          </a:prstGeom>
          <a:noFill/>
        </p:spPr>
        <p:txBody>
          <a:bodyPr wrap="square" lIns="104287" tIns="52144" rIns="104287" bIns="52144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dirty="0" smtClean="0"/>
              <a:t> В среднем, структура абонентской базы  операторов ЭДО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—</a:t>
            </a:r>
            <a:r>
              <a:rPr lang="ru-RU" sz="1800" dirty="0" smtClean="0"/>
              <a:t> по </a:t>
            </a:r>
          </a:p>
          <a:p>
            <a:r>
              <a:rPr lang="ru-RU" sz="1800" dirty="0" smtClean="0"/>
              <a:t>  размерам компаний смещена в сторону среднего и малого бизнеса.</a:t>
            </a:r>
          </a:p>
          <a:p>
            <a:pPr>
              <a:buFont typeface="Arial" pitchFamily="34" charset="0"/>
              <a:buChar char="•"/>
            </a:pPr>
            <a:endParaRPr lang="ru-RU" sz="1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Структура пользователей </a:t>
            </a:r>
            <a:r>
              <a:rPr lang="en-US" sz="1800" dirty="0" smtClean="0"/>
              <a:t>E-invoicing</a:t>
            </a:r>
            <a:r>
              <a:rPr lang="ru-RU" sz="1800" dirty="0" smtClean="0"/>
              <a:t> , в целом, соответствует структуре российского бизнеса (</a:t>
            </a:r>
            <a:r>
              <a:rPr lang="en-US" sz="1800" dirty="0" smtClean="0"/>
              <a:t>&gt; </a:t>
            </a:r>
            <a:endParaRPr lang="ru-RU" sz="1800" dirty="0" smtClean="0"/>
          </a:p>
          <a:p>
            <a:r>
              <a:rPr lang="ru-RU" sz="1800" dirty="0" smtClean="0"/>
              <a:t>   </a:t>
            </a:r>
            <a:r>
              <a:rPr lang="en-US" sz="1800" dirty="0" smtClean="0"/>
              <a:t>80%</a:t>
            </a:r>
            <a:r>
              <a:rPr lang="ru-RU" sz="1800" dirty="0" smtClean="0"/>
              <a:t> приходится на микро и малый бизнес).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74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jEe7YRbt0eu1kvJXrz9sQ"/>
</p:tagLst>
</file>

<file path=ppt/theme/theme1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8642</TotalTime>
  <Words>771</Words>
  <Application>Microsoft Office PowerPoint</Application>
  <PresentationFormat>Произвольный</PresentationFormat>
  <Paragraphs>175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Candara</vt:lpstr>
      <vt:lpstr>Open Sans Light</vt:lpstr>
      <vt:lpstr>Tahoma</vt:lpstr>
      <vt:lpstr>Wingdings</vt:lpstr>
      <vt:lpstr>Специальное оформление</vt:lpstr>
      <vt:lpstr>E-invoicing — сервис электронного документооборота ОАО «Сбербанк России»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Компания «КОРУС Консалтинг СНГ»</vt:lpstr>
      <vt:lpstr>Динамика работы</vt:lpstr>
      <vt:lpstr>Исследования: кто является пользователем E-invoicing </vt:lpstr>
      <vt:lpstr>Презентация PowerPoint</vt:lpstr>
      <vt:lpstr>Презентация PowerPoint</vt:lpstr>
      <vt:lpstr>Основные направления применения</vt:lpstr>
      <vt:lpstr>Итоги практики работы с проектами ЭДО</vt:lpstr>
      <vt:lpstr>Роуминг ЭДО (Статус КОРУС Консалтинг СНГ)</vt:lpstr>
      <vt:lpstr>Куда и к кому обращаться с вопросами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Cherkasenko</dc:creator>
  <cp:lastModifiedBy>Зеленько Игорь Николаевич</cp:lastModifiedBy>
  <cp:revision>339</cp:revision>
  <cp:lastPrinted>2014-12-26T06:35:43Z</cp:lastPrinted>
  <dcterms:created xsi:type="dcterms:W3CDTF">2014-12-23T08:49:04Z</dcterms:created>
  <dcterms:modified xsi:type="dcterms:W3CDTF">2015-09-09T12:59:46Z</dcterms:modified>
</cp:coreProperties>
</file>