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92" r:id="rId3"/>
    <p:sldId id="257" r:id="rId4"/>
    <p:sldId id="280" r:id="rId5"/>
    <p:sldId id="281" r:id="rId6"/>
    <p:sldId id="307" r:id="rId7"/>
    <p:sldId id="286" r:id="rId8"/>
    <p:sldId id="306" r:id="rId9"/>
    <p:sldId id="284" r:id="rId10"/>
    <p:sldId id="298" r:id="rId11"/>
    <p:sldId id="283" r:id="rId12"/>
    <p:sldId id="291" r:id="rId13"/>
    <p:sldId id="293" r:id="rId14"/>
    <p:sldId id="295" r:id="rId15"/>
    <p:sldId id="297" r:id="rId16"/>
    <p:sldId id="301" r:id="rId17"/>
    <p:sldId id="300" r:id="rId18"/>
    <p:sldId id="308" r:id="rId19"/>
    <p:sldId id="302" r:id="rId20"/>
    <p:sldId id="309" r:id="rId21"/>
    <p:sldId id="304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431" userDrawn="1">
          <p15:clr>
            <a:srgbClr val="A4A3A4"/>
          </p15:clr>
        </p15:guide>
        <p15:guide id="3" pos="5307" userDrawn="1">
          <p15:clr>
            <a:srgbClr val="A4A3A4"/>
          </p15:clr>
        </p15:guide>
        <p15:guide id="4" orient="horz" pos="1071" userDrawn="1">
          <p15:clr>
            <a:srgbClr val="A4A3A4"/>
          </p15:clr>
        </p15:guide>
        <p15:guide id="5" orient="horz" pos="754" userDrawn="1">
          <p15:clr>
            <a:srgbClr val="A4A3A4"/>
          </p15:clr>
        </p15:guide>
        <p15:guide id="6" orient="horz" pos="3906" userDrawn="1">
          <p15:clr>
            <a:srgbClr val="A4A3A4"/>
          </p15:clr>
        </p15:guide>
        <p15:guide id="7" orient="horz" pos="1389" userDrawn="1">
          <p15:clr>
            <a:srgbClr val="A4A3A4"/>
          </p15:clr>
        </p15:guide>
        <p15:guide id="9" orient="horz" pos="436" userDrawn="1">
          <p15:clr>
            <a:srgbClr val="A4A3A4"/>
          </p15:clr>
        </p15:guide>
        <p15:guide id="10" pos="2721" userDrawn="1">
          <p15:clr>
            <a:srgbClr val="A4A3A4"/>
          </p15:clr>
        </p15:guide>
        <p15:guide id="11" pos="120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Шубина Светлана Аркадьевна" initials="ШСА" lastIdx="9" clrIdx="0">
    <p:extLst>
      <p:ext uri="{19B8F6BF-5375-455C-9EA6-DF929625EA0E}">
        <p15:presenceInfo xmlns:p15="http://schemas.microsoft.com/office/powerpoint/2012/main" userId="S-1-5-21-1231152155-1323711836-1525454979-6428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9B81"/>
    <a:srgbClr val="00AA90"/>
    <a:srgbClr val="01AF8E"/>
    <a:srgbClr val="01CC99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3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86" y="72"/>
      </p:cViewPr>
      <p:guideLst>
        <p:guide pos="431"/>
        <p:guide pos="5307"/>
        <p:guide orient="horz" pos="1071"/>
        <p:guide orient="horz" pos="754"/>
        <p:guide orient="horz" pos="3906"/>
        <p:guide orient="horz" pos="1389"/>
        <p:guide orient="horz" pos="436"/>
        <p:guide pos="2721"/>
        <p:guide pos="12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2F9D6B-5C04-471F-88D7-6DFDB39357D4}" type="datetimeFigureOut">
              <a:rPr lang="ru-RU" smtClean="0"/>
              <a:t>07.09.2015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4937CA-277C-4819-BFAC-30D9B3E845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291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937CA-277C-4819-BFAC-30D9B3E8456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6657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937CA-277C-4819-BFAC-30D9B3E8456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7048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937CA-277C-4819-BFAC-30D9B3E84564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3227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937CA-277C-4819-BFAC-30D9B3E84564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425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937CA-277C-4819-BFAC-30D9B3E84564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5709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937CA-277C-4819-BFAC-30D9B3E84564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8870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937CA-277C-4819-BFAC-30D9B3E84564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8025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937CA-277C-4819-BFAC-30D9B3E84564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5181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937CA-277C-4819-BFAC-30D9B3E84564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3579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937CA-277C-4819-BFAC-30D9B3E84564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6903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937CA-277C-4819-BFAC-30D9B3E84564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128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937CA-277C-4819-BFAC-30D9B3E8456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2495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937CA-277C-4819-BFAC-30D9B3E8456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2334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937CA-277C-4819-BFAC-30D9B3E8456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8081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937CA-277C-4819-BFAC-30D9B3E8456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2775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937CA-277C-4819-BFAC-30D9B3E8456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3286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937CA-277C-4819-BFAC-30D9B3E8456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5531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937CA-277C-4819-BFAC-30D9B3E84564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6495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937CA-277C-4819-BFAC-30D9B3E8456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657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91801-64CB-4021-93AD-DE6227AF1F2E}" type="datetime1">
              <a:rPr lang="ru-RU" smtClean="0"/>
              <a:t>07.09.2015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D49FD-3F27-4030-9310-445B75BF4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255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4FBD1-66D5-4C76-9C5C-AB0C0A0BF0CC}" type="datetime1">
              <a:rPr lang="ru-RU" smtClean="0"/>
              <a:t>07.09.2015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D49FD-3F27-4030-9310-445B75BF4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94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EC28-8CB1-4768-BABB-4A2F85FD70C6}" type="datetime1">
              <a:rPr lang="ru-RU" smtClean="0"/>
              <a:t>07.09.2015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D49FD-3F27-4030-9310-445B75BF4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968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C2B20-1599-4AEB-849B-E6FE83E1C51E}" type="datetime1">
              <a:rPr lang="ru-RU" smtClean="0"/>
              <a:t>07.09.2015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D49FD-3F27-4030-9310-445B75BF4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836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345E0-525B-4E31-84CE-3FDA0D903C25}" type="datetime1">
              <a:rPr lang="ru-RU" smtClean="0"/>
              <a:t>07.09.2015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D49FD-3F27-4030-9310-445B75BF4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701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1171D-E603-48AC-AD09-2EBAC716EB26}" type="datetime1">
              <a:rPr lang="ru-RU" smtClean="0"/>
              <a:t>07.09.2015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D49FD-3F27-4030-9310-445B75BF4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879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A84D-1D53-40EE-BFD9-421DF9CAFE99}" type="datetime1">
              <a:rPr lang="ru-RU" smtClean="0"/>
              <a:t>07.09.2015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D49FD-3F27-4030-9310-445B75BF4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084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A5286-85B4-42B6-9634-6320E5415D4A}" type="datetime1">
              <a:rPr lang="ru-RU" smtClean="0"/>
              <a:t>07.09.2015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D49FD-3F27-4030-9310-445B75BF4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686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68-0546-408C-A312-97091FD836B4}" type="datetime1">
              <a:rPr lang="ru-RU" smtClean="0"/>
              <a:t>07.09.2015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D49FD-3F27-4030-9310-445B75BF4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270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90773-A8AD-4F3B-AFD3-BFF354B40B02}" type="datetime1">
              <a:rPr lang="ru-RU" smtClean="0"/>
              <a:t>07.09.2015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D49FD-3F27-4030-9310-445B75BF4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034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12E69-F0AE-4C4D-9A0C-2C4EBC4A2339}" type="datetime1">
              <a:rPr lang="ru-RU" smtClean="0"/>
              <a:t>07.09.2015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D49FD-3F27-4030-9310-445B75BF4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408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E40A5-3E25-4059-959E-3DB97E84324F}" type="datetime1">
              <a:rPr lang="ru-RU" smtClean="0"/>
              <a:t>07.09.2015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D49FD-3F27-4030-9310-445B75BF49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779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21.png"/><Relationship Id="rId21" Type="http://schemas.openxmlformats.org/officeDocument/2006/relationships/image" Target="../media/image39.jpe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34.png"/><Relationship Id="rId20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jpeg"/><Relationship Id="rId23" Type="http://schemas.openxmlformats.org/officeDocument/2006/relationships/image" Target="../media/image41.png"/><Relationship Id="rId10" Type="http://schemas.openxmlformats.org/officeDocument/2006/relationships/image" Target="../media/image28.gif"/><Relationship Id="rId19" Type="http://schemas.openxmlformats.org/officeDocument/2006/relationships/image" Target="../media/image37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Relationship Id="rId22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7873" y="2064517"/>
            <a:ext cx="7974545" cy="1959154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dirty="0" smtClean="0">
                <a:solidFill>
                  <a:srgbClr val="029B81"/>
                </a:solidFill>
                <a:ea typeface="Segoe UI" panose="020B0502040204020203" pitchFamily="34" charset="0"/>
                <a:cs typeface="Segoe UI Semilight" panose="020B0402040204020203" pitchFamily="34" charset="0"/>
              </a:rPr>
              <a:t>Повышение эффективности бизнес-процессов </a:t>
            </a:r>
            <a:r>
              <a:rPr lang="ru-RU" sz="3600" dirty="0" smtClean="0">
                <a:solidFill>
                  <a:srgbClr val="029B81"/>
                </a:solidFill>
                <a:ea typeface="Segoe UI" panose="020B0502040204020203" pitchFamily="34" charset="0"/>
                <a:cs typeface="Segoe UI Semilight" panose="020B0402040204020203" pitchFamily="34" charset="0"/>
              </a:rPr>
              <a:t>компании </a:t>
            </a:r>
            <a:r>
              <a:rPr lang="ru-RU" sz="3600" dirty="0" smtClean="0">
                <a:solidFill>
                  <a:srgbClr val="029B81"/>
                </a:solidFill>
                <a:ea typeface="Segoe UI" panose="020B0502040204020203" pitchFamily="34" charset="0"/>
                <a:cs typeface="Segoe UI Semilight" panose="020B0402040204020203" pitchFamily="34" charset="0"/>
              </a:rPr>
              <a:t>за счет электронного документооборота</a:t>
            </a:r>
            <a:endParaRPr lang="ru-RU" sz="3600" dirty="0">
              <a:solidFill>
                <a:srgbClr val="029B81"/>
              </a:solidFill>
              <a:ea typeface="Segoe UI" panose="020B05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55110" y="5228014"/>
            <a:ext cx="4126043" cy="12216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Андрей </a:t>
            </a:r>
            <a:r>
              <a:rPr lang="ru-RU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Гладких</a:t>
            </a:r>
            <a:endParaRPr lang="ru-RU" sz="800" dirty="0">
              <a:solidFill>
                <a:schemeClr val="tx1">
                  <a:lumMod val="85000"/>
                  <a:lumOff val="1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l">
              <a:lnSpc>
                <a:spcPct val="100000"/>
              </a:lnSpc>
            </a:pPr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Руководитель группы  </a:t>
            </a:r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617400" y="5559946"/>
            <a:ext cx="1712139" cy="2848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Проект компании</a:t>
            </a:r>
            <a:endParaRPr lang="ru-RU" sz="1400" u="sng" dirty="0">
              <a:solidFill>
                <a:srgbClr val="D70C17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279" y="5921773"/>
            <a:ext cx="1355438" cy="26854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526" y="5241340"/>
            <a:ext cx="2055516" cy="283249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658736" y="4738160"/>
            <a:ext cx="7743252" cy="0"/>
          </a:xfrm>
          <a:prstGeom prst="line">
            <a:avLst/>
          </a:prstGeom>
          <a:ln w="12700">
            <a:solidFill>
              <a:srgbClr val="029B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ttp://www.fors.ru/upload/magazine/06/images/logo_pcweek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21" y="208832"/>
            <a:ext cx="2174616" cy="696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55109" y="879295"/>
            <a:ext cx="60236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Russian Enterprise Content Summit 2015 (RECS 2015)</a:t>
            </a:r>
          </a:p>
        </p:txBody>
      </p:sp>
    </p:spTree>
    <p:extLst>
      <p:ext uri="{BB962C8B-B14F-4D97-AF65-F5344CB8AC3E}">
        <p14:creationId xmlns:p14="http://schemas.microsoft.com/office/powerpoint/2010/main" val="353596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576290" y="1432621"/>
            <a:ext cx="6221749" cy="45784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buClr>
                <a:srgbClr val="029B81"/>
              </a:buClr>
            </a:pPr>
            <a:r>
              <a:rPr lang="ru-RU" altLang="ru-RU" sz="18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Получение и обработка</a:t>
            </a:r>
          </a:p>
          <a:p>
            <a:pPr algn="l">
              <a:lnSpc>
                <a:spcPct val="100000"/>
              </a:lnSpc>
              <a:buClr>
                <a:srgbClr val="029B81"/>
              </a:buClr>
            </a:pPr>
            <a:endParaRPr lang="ru-RU" altLang="ru-RU" sz="1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Ликвидируется </a:t>
            </a: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потребность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ручном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распределении и </a:t>
            </a: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сканировании документов</a:t>
            </a:r>
          </a:p>
          <a:p>
            <a:pPr algn="l">
              <a:lnSpc>
                <a:spcPct val="100000"/>
              </a:lnSpc>
              <a:buClr>
                <a:srgbClr val="029B81"/>
              </a:buClr>
            </a:pPr>
            <a:endParaRPr lang="ru-RU" altLang="ru-RU" sz="1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l">
              <a:lnSpc>
                <a:spcPct val="100000"/>
              </a:lnSpc>
              <a:buClr>
                <a:srgbClr val="029B81"/>
              </a:buClr>
            </a:pPr>
            <a:r>
              <a:rPr lang="ru-RU" altLang="ru-RU" sz="18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Хранение</a:t>
            </a:r>
          </a:p>
          <a:p>
            <a:pPr algn="l">
              <a:lnSpc>
                <a:spcPct val="100000"/>
              </a:lnSpc>
              <a:buClr>
                <a:srgbClr val="029B81"/>
              </a:buClr>
            </a:pPr>
            <a:endParaRPr lang="ru-RU" altLang="ru-RU" sz="18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Нет расходов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на </a:t>
            </a: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содержание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архива</a:t>
            </a:r>
            <a:endParaRPr lang="ru-RU" altLang="ru-RU" sz="1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Нет штрафов при потере бумажных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документов</a:t>
            </a: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endParaRPr lang="ru-RU" altLang="ru-RU" sz="1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l">
              <a:lnSpc>
                <a:spcPct val="100000"/>
              </a:lnSpc>
              <a:buClr>
                <a:srgbClr val="029B81"/>
              </a:buClr>
            </a:pPr>
            <a:r>
              <a:rPr lang="ru-RU" altLang="ru-RU" sz="18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Истребования</a:t>
            </a:r>
          </a:p>
          <a:p>
            <a:pPr algn="l">
              <a:lnSpc>
                <a:spcPct val="100000"/>
              </a:lnSpc>
              <a:buClr>
                <a:srgbClr val="029B81"/>
              </a:buClr>
            </a:pPr>
            <a:endParaRPr lang="ru-RU" altLang="ru-RU" sz="1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Нет расходов по бумажной печати</a:t>
            </a: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Снижение расходов на доставку (Почта России, курьер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  <a:endParaRPr lang="ru-RU" altLang="ru-RU" sz="1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57385" y="274457"/>
            <a:ext cx="7582274" cy="156747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rgbClr val="029B81"/>
                </a:solidFill>
                <a:latin typeface="Segoe UI Light" panose="020B0502040204020203" pitchFamily="34" charset="0"/>
              </a:rPr>
              <a:t>Сокращение финансовых издержек</a:t>
            </a:r>
            <a:endParaRPr lang="ru-RU" sz="3600" dirty="0">
              <a:solidFill>
                <a:srgbClr val="029B81"/>
              </a:solidFill>
              <a:latin typeface="Segoe UI Light" panose="020B0502040204020203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81220" y="1062305"/>
            <a:ext cx="7743252" cy="0"/>
          </a:xfrm>
          <a:prstGeom prst="line">
            <a:avLst/>
          </a:prstGeom>
          <a:ln w="12700">
            <a:solidFill>
              <a:srgbClr val="029B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578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557385" y="274457"/>
            <a:ext cx="7891072" cy="156747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>
                <a:solidFill>
                  <a:srgbClr val="029B81"/>
                </a:solidFill>
                <a:latin typeface="Segoe UI Light" panose="020B0502040204020203" pitchFamily="34" charset="0"/>
              </a:rPr>
              <a:t>Контролирующие органы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219731" y="2137160"/>
            <a:ext cx="4204740" cy="39638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ФНС и суды признают электронные документы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качестве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оригиналов</a:t>
            </a: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endParaRPr lang="ru-RU" altLang="ru-RU" sz="1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Бухгалтерская отчетность. Налоговые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проверки</a:t>
            </a: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endParaRPr lang="ru-RU" altLang="ru-RU" sz="1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Быстрая подготовка </a:t>
            </a:r>
            <a:endParaRPr lang="ru-RU" altLang="ru-RU" sz="1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l">
              <a:lnSpc>
                <a:spcPct val="100000"/>
              </a:lnSpc>
              <a:buClr>
                <a:srgbClr val="029B81"/>
              </a:buClr>
            </a:pP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  и </a:t>
            </a: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представление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документов</a:t>
            </a: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endParaRPr lang="ru-RU" altLang="ru-RU" sz="1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Легкий поиск и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7*24*365 бесплатный доступ (</a:t>
            </a: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том числе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после оплаченного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периода</a:t>
            </a: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81220" y="1050580"/>
            <a:ext cx="7743252" cy="0"/>
          </a:xfrm>
          <a:prstGeom prst="line">
            <a:avLst/>
          </a:prstGeom>
          <a:ln w="12700">
            <a:solidFill>
              <a:srgbClr val="029B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85" y="1906421"/>
            <a:ext cx="3240031" cy="3240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28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557385" y="274457"/>
            <a:ext cx="2538900" cy="156747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rgbClr val="029B81"/>
                </a:solidFill>
                <a:latin typeface="Segoe UI Light" panose="020B0502040204020203" pitchFamily="34" charset="0"/>
              </a:rPr>
              <a:t>О сервисе</a:t>
            </a:r>
            <a:endParaRPr lang="ru-RU" sz="3600" dirty="0">
              <a:solidFill>
                <a:srgbClr val="029B81"/>
              </a:solidFill>
              <a:latin typeface="Segoe UI Light" panose="020B0502040204020203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81220" y="1934327"/>
            <a:ext cx="7619417" cy="10482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  <a:buClr>
                <a:srgbClr val="029B81"/>
              </a:buClr>
            </a:pPr>
            <a:r>
              <a:rPr lang="ru-RU" altLang="ru-RU" sz="20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Диадок </a:t>
            </a:r>
            <a:r>
              <a:rPr lang="ru-RU" altLang="ru-RU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-</a:t>
            </a:r>
            <a:r>
              <a:rPr lang="ru-RU" altLang="ru-RU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altLang="ru-RU" sz="2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это система обмена юридически значимыми электронными документами </a:t>
            </a:r>
            <a:r>
              <a:rPr lang="ru-RU" altLang="ru-RU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 </a:t>
            </a:r>
            <a:r>
              <a:rPr lang="ru-RU" altLang="ru-RU" sz="2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контрагентами</a:t>
            </a:r>
            <a:r>
              <a:rPr lang="ru-RU" altLang="ru-RU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ru-RU" altLang="ru-RU" sz="20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81220" y="1050580"/>
            <a:ext cx="7743252" cy="0"/>
          </a:xfrm>
          <a:prstGeom prst="line">
            <a:avLst/>
          </a:prstGeom>
          <a:ln w="12700">
            <a:solidFill>
              <a:srgbClr val="029B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Заголовок 1"/>
          <p:cNvSpPr txBox="1">
            <a:spLocks/>
          </p:cNvSpPr>
          <p:nvPr/>
        </p:nvSpPr>
        <p:spPr>
          <a:xfrm>
            <a:off x="557385" y="3188818"/>
            <a:ext cx="7743252" cy="26874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just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Счета-фактуры</a:t>
            </a: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формат и порядок обмена которыми регулируется Минфином и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ФНС</a:t>
            </a:r>
            <a:endParaRPr lang="ru-RU" altLang="ru-RU" sz="1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endParaRPr lang="ru-RU" altLang="ru-RU" sz="1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Акты и ТОРГ12, формат которых определен ФНС и пригоден для предоставления в контролирующие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органы</a:t>
            </a:r>
            <a:endParaRPr lang="ru-RU" altLang="ru-RU" sz="1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endParaRPr lang="ru-RU" altLang="ru-RU" sz="1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Неформализованные </a:t>
            </a: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документы, (договора, акты выполненных работ,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платежные </a:t>
            </a: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поручения и т.д.)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481" y="366850"/>
            <a:ext cx="3501480" cy="482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79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467442" y="1001480"/>
            <a:ext cx="7642237" cy="1284521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600" dirty="0" smtClean="0">
                <a:solidFill>
                  <a:srgbClr val="029B81"/>
                </a:solidFill>
                <a:latin typeface="Segoe UI Light" panose="020B0502040204020203" pitchFamily="34" charset="0"/>
              </a:rPr>
              <a:t>&gt;</a:t>
            </a:r>
            <a:r>
              <a:rPr lang="ru-RU" sz="1600" dirty="0" smtClean="0">
                <a:solidFill>
                  <a:srgbClr val="029B81"/>
                </a:solidFill>
                <a:latin typeface="Segoe UI Light" panose="020B0502040204020203" pitchFamily="34" charset="0"/>
              </a:rPr>
              <a:t> </a:t>
            </a:r>
            <a:r>
              <a:rPr lang="ru-RU" sz="9600" dirty="0" smtClean="0">
                <a:solidFill>
                  <a:srgbClr val="029B81"/>
                </a:solidFill>
                <a:latin typeface="Segoe UI Light" panose="020B0502040204020203" pitchFamily="34" charset="0"/>
              </a:rPr>
              <a:t>850 000</a:t>
            </a:r>
          </a:p>
          <a:p>
            <a:endParaRPr lang="ru-RU" sz="9600" dirty="0">
              <a:solidFill>
                <a:srgbClr val="029B81"/>
              </a:solidFill>
              <a:latin typeface="Segoe UI Light" panose="020B0502040204020203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67442" y="3057632"/>
            <a:ext cx="7874584" cy="1326993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600" dirty="0" smtClean="0">
                <a:solidFill>
                  <a:srgbClr val="029B81"/>
                </a:solidFill>
                <a:latin typeface="Segoe UI Light" panose="020B0502040204020203" pitchFamily="34" charset="0"/>
              </a:rPr>
              <a:t>&gt;</a:t>
            </a:r>
            <a:r>
              <a:rPr lang="ru-RU" sz="1600" dirty="0" smtClean="0">
                <a:solidFill>
                  <a:srgbClr val="029B81"/>
                </a:solidFill>
                <a:latin typeface="Segoe UI Light" panose="020B0502040204020203" pitchFamily="34" charset="0"/>
              </a:rPr>
              <a:t> </a:t>
            </a:r>
            <a:r>
              <a:rPr lang="ru-RU" sz="9600" dirty="0" smtClean="0">
                <a:solidFill>
                  <a:srgbClr val="029B81"/>
                </a:solidFill>
                <a:latin typeface="Segoe UI Light" panose="020B0502040204020203" pitchFamily="34" charset="0"/>
              </a:rPr>
              <a:t>37 700 </a:t>
            </a:r>
            <a:r>
              <a:rPr lang="ru-RU" sz="9600" dirty="0">
                <a:solidFill>
                  <a:srgbClr val="029B81"/>
                </a:solidFill>
                <a:latin typeface="Segoe UI Light" panose="020B0502040204020203" pitchFamily="34" charset="0"/>
              </a:rPr>
              <a:t>000 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431561" y="2241729"/>
            <a:ext cx="5501390" cy="38155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buClr>
                <a:srgbClr val="029B81"/>
              </a:buClr>
            </a:pP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компаний </a:t>
            </a: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уже зарегистрировано в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Диадоке</a:t>
            </a:r>
            <a:endParaRPr lang="ru-RU" altLang="ru-RU" sz="1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401581" y="4327860"/>
            <a:ext cx="5531370" cy="828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buClr>
                <a:srgbClr val="029B81"/>
              </a:buClr>
            </a:pP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передано </a:t>
            </a: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электронных документов через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Диадок за период с 01.08.2010 по 31.12.2014</a:t>
            </a:r>
            <a:endParaRPr lang="ru-RU" altLang="ru-RU" sz="1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401581" y="4980295"/>
            <a:ext cx="5973580" cy="828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buClr>
                <a:srgbClr val="029B81"/>
              </a:buClr>
            </a:pPr>
            <a:r>
              <a:rPr lang="ru-RU" altLang="ru-RU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Считаем </a:t>
            </a:r>
            <a:r>
              <a:rPr lang="ru-RU" altLang="ru-RU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только </a:t>
            </a:r>
            <a:r>
              <a:rPr lang="ru-RU" altLang="ru-RU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электронные </a:t>
            </a:r>
            <a:r>
              <a:rPr lang="ru-RU" altLang="ru-RU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документы, </a:t>
            </a:r>
            <a:r>
              <a:rPr lang="ru-RU" altLang="ru-RU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документооборот </a:t>
            </a:r>
            <a:r>
              <a:rPr lang="ru-RU" altLang="ru-RU" sz="1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 которым </a:t>
            </a:r>
            <a:r>
              <a:rPr lang="ru-RU" altLang="ru-RU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завершен</a:t>
            </a:r>
            <a:endParaRPr lang="ru-RU" altLang="ru-RU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431561" y="2539563"/>
            <a:ext cx="5501390" cy="38155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buClr>
                <a:srgbClr val="029B81"/>
              </a:buClr>
            </a:pPr>
            <a:r>
              <a:rPr lang="ru-RU" altLang="ru-RU" sz="1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не включая тестовые и пилотные ящики в сервисе</a:t>
            </a:r>
            <a:endParaRPr lang="ru-RU" altLang="ru-RU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66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3581"/>
            <a:ext cx="9144000" cy="6194242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833868" y="4829578"/>
            <a:ext cx="7872167" cy="14784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buClr>
                <a:srgbClr val="029B81"/>
              </a:buClr>
            </a:pPr>
            <a:r>
              <a:rPr lang="ru-RU" altLang="ru-RU" sz="18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Рост трафика ЭДО</a:t>
            </a: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endParaRPr lang="en-US" altLang="ru-RU" sz="1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 нашим прогнозам - более 35,5 млн. документов </a:t>
            </a: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 концу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2015 года</a:t>
            </a:r>
            <a:endParaRPr lang="ru-RU" altLang="ru-RU" sz="1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l">
              <a:lnSpc>
                <a:spcPct val="100000"/>
              </a:lnSpc>
              <a:buClr>
                <a:srgbClr val="029B81"/>
              </a:buClr>
            </a:pPr>
            <a:endParaRPr lang="ru-RU" altLang="ru-RU" sz="1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39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565752" y="1726091"/>
            <a:ext cx="8491621" cy="23062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600" dirty="0" smtClean="0">
                <a:solidFill>
                  <a:srgbClr val="029B81"/>
                </a:solidFill>
                <a:latin typeface="Segoe UI Light" panose="020B0502040204020203" pitchFamily="34" charset="0"/>
              </a:rPr>
              <a:t>УДОБСТВО ИСПОЛЬЗОВАНИЯ ЭЛЕКТРОННОГО ДОКУМЕНТООБОРОТА </a:t>
            </a:r>
          </a:p>
          <a:p>
            <a:pPr>
              <a:lnSpc>
                <a:spcPct val="100000"/>
              </a:lnSpc>
            </a:pPr>
            <a:r>
              <a:rPr lang="ru-RU" sz="3600" dirty="0" smtClean="0">
                <a:solidFill>
                  <a:srgbClr val="029B81"/>
                </a:solidFill>
                <a:latin typeface="Segoe UI Light" panose="020B0502040204020203" pitchFamily="34" charset="0"/>
              </a:rPr>
              <a:t>ЧЕРЕЗ ДИАДОК</a:t>
            </a:r>
            <a:endParaRPr lang="ru-RU" sz="3600" dirty="0">
              <a:solidFill>
                <a:srgbClr val="029B81"/>
              </a:solidFill>
              <a:latin typeface="Segoe UI Light" panose="020B0502040204020203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681220" y="4273466"/>
            <a:ext cx="7743252" cy="0"/>
          </a:xfrm>
          <a:prstGeom prst="line">
            <a:avLst/>
          </a:prstGeom>
          <a:ln w="12700">
            <a:solidFill>
              <a:srgbClr val="029B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778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557385" y="274458"/>
            <a:ext cx="7891072" cy="102219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rgbClr val="029B81"/>
                </a:solidFill>
                <a:latin typeface="Segoe UI Light" panose="020B0502040204020203" pitchFamily="34" charset="0"/>
              </a:rPr>
              <a:t>Подключение </a:t>
            </a:r>
            <a:r>
              <a:rPr lang="ru-RU" sz="3600" dirty="0">
                <a:solidFill>
                  <a:srgbClr val="029B81"/>
                </a:solidFill>
                <a:latin typeface="Segoe UI Light" panose="020B0502040204020203" pitchFamily="34" charset="0"/>
              </a:rPr>
              <a:t>к </a:t>
            </a:r>
            <a:r>
              <a:rPr lang="ru-RU" sz="3600" dirty="0" smtClean="0">
                <a:solidFill>
                  <a:srgbClr val="029B81"/>
                </a:solidFill>
                <a:latin typeface="Segoe UI Light" panose="020B0502040204020203" pitchFamily="34" charset="0"/>
              </a:rPr>
              <a:t>Диадок</a:t>
            </a:r>
            <a:endParaRPr lang="ru-RU" sz="3600" dirty="0">
              <a:solidFill>
                <a:srgbClr val="029B81"/>
              </a:solidFill>
              <a:latin typeface="Segoe UI Light" panose="020B0502040204020203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182255" y="1700214"/>
            <a:ext cx="4564506" cy="45005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Подключение к системе —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бесплатно</a:t>
            </a: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endParaRPr lang="ru-RU" altLang="ru-RU" sz="1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Получение входящих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документов </a:t>
            </a: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—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бесплатно</a:t>
            </a: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endParaRPr lang="ru-RU" altLang="ru-RU" sz="1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Оплата оператору производится только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 </a:t>
            </a: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завершенные циклы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документооборота</a:t>
            </a: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endParaRPr lang="ru-RU" altLang="ru-RU" sz="1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Бесплатный доступ к документам даже после окончания оплаченного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периода</a:t>
            </a: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endParaRPr lang="ru-RU" altLang="ru-RU" sz="1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Для работы в системе подходит сертификат КЭП для отчетности в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ФНС</a:t>
            </a:r>
            <a:endParaRPr lang="ru-RU" altLang="ru-RU" sz="1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81220" y="1050580"/>
            <a:ext cx="7743252" cy="0"/>
          </a:xfrm>
          <a:prstGeom prst="line">
            <a:avLst/>
          </a:prstGeom>
          <a:ln w="12700">
            <a:solidFill>
              <a:srgbClr val="029B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80" y="1606617"/>
            <a:ext cx="3240031" cy="3240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37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557385" y="274458"/>
            <a:ext cx="7891072" cy="102219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rgbClr val="029B81"/>
                </a:solidFill>
                <a:latin typeface="Segoe UI Light" panose="020B0502040204020203" pitchFamily="34" charset="0"/>
              </a:rPr>
              <a:t>Интеграционные возможности</a:t>
            </a:r>
            <a:endParaRPr lang="ru-RU" sz="3600" dirty="0">
              <a:solidFill>
                <a:srgbClr val="029B81"/>
              </a:solidFill>
              <a:latin typeface="Segoe UI Light" panose="020B0502040204020203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502921" y="1441814"/>
            <a:ext cx="4503694" cy="37499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Работайте с электронными документами прямо из вашей учетной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системы</a:t>
            </a:r>
            <a:endParaRPr lang="ru-RU" altLang="ru-RU" sz="1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endParaRPr lang="ru-RU" altLang="ru-RU" sz="1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18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1С</a:t>
            </a:r>
            <a:r>
              <a:rPr lang="ru-RU" altLang="ru-RU" sz="18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SAP</a:t>
            </a: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Oracle, Docsvision, </a:t>
            </a:r>
            <a:r>
              <a:rPr lang="ru-RU" altLang="ru-RU" sz="18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Directum</a:t>
            </a: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MS Sharepoint, Парус, ЭЛАР, </a:t>
            </a:r>
            <a:r>
              <a:rPr lang="en-US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</a:t>
            </a:r>
            <a:r>
              <a:rPr lang="en-US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r>
              <a:rPr lang="ru-RU" altLang="ru-RU" sz="1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ol</a:t>
            </a:r>
            <a:endParaRPr lang="ru-RU" altLang="ru-RU" sz="1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endParaRPr lang="ru-RU" altLang="ru-RU" sz="1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endParaRPr lang="ru-RU" altLang="ru-RU" sz="1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endParaRPr lang="ru-RU" altLang="ru-RU" sz="1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81220" y="1050580"/>
            <a:ext cx="7743252" cy="0"/>
          </a:xfrm>
          <a:prstGeom prst="line">
            <a:avLst/>
          </a:prstGeom>
          <a:ln w="12700">
            <a:solidFill>
              <a:srgbClr val="029B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10" y="1125530"/>
            <a:ext cx="3941072" cy="5279147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488345" y="3454603"/>
            <a:ext cx="3810748" cy="15279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buClr>
                <a:srgbClr val="029B81"/>
              </a:buClr>
            </a:pP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Функционал Диадока можно также встроить с помощью </a:t>
            </a:r>
            <a:r>
              <a:rPr lang="en-US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API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любую информационную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систему:</a:t>
            </a:r>
          </a:p>
          <a:p>
            <a:pPr algn="l">
              <a:lnSpc>
                <a:spcPct val="100000"/>
              </a:lnSpc>
              <a:buClr>
                <a:srgbClr val="029B81"/>
              </a:buClr>
            </a:pPr>
            <a:endParaRPr lang="ru-RU" altLang="ru-RU" sz="1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02921" y="4713667"/>
            <a:ext cx="4166258" cy="18358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Любые </a:t>
            </a: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системы бухгалтерского учета</a:t>
            </a: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ERP-системы </a:t>
            </a:r>
            <a:endParaRPr lang="ru-RU" altLang="ru-RU" sz="1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ECM </a:t>
            </a: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 СЭД</a:t>
            </a: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18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Биллинговые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системы</a:t>
            </a: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endParaRPr lang="ru-RU" altLang="ru-RU" sz="1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64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565752" y="1726091"/>
            <a:ext cx="8481995" cy="23062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600" dirty="0" smtClean="0">
                <a:solidFill>
                  <a:srgbClr val="029B81"/>
                </a:solidFill>
                <a:latin typeface="Segoe UI Light" panose="020B0502040204020203" pitchFamily="34" charset="0"/>
              </a:rPr>
              <a:t>ОПЫТ ИСПОЛЬЗОВАНИЯ ЭЛЕКТРОННОГО ДОКУМЕНТООБОРОТА </a:t>
            </a:r>
          </a:p>
          <a:p>
            <a:pPr>
              <a:lnSpc>
                <a:spcPct val="100000"/>
              </a:lnSpc>
            </a:pPr>
            <a:r>
              <a:rPr lang="ru-RU" sz="3600" dirty="0" smtClean="0">
                <a:solidFill>
                  <a:srgbClr val="029B81"/>
                </a:solidFill>
                <a:latin typeface="Segoe UI Light" panose="020B0502040204020203" pitchFamily="34" charset="0"/>
              </a:rPr>
              <a:t>ЧЕРЕЗ ДИАДОК</a:t>
            </a:r>
            <a:endParaRPr lang="ru-RU" sz="3600" dirty="0">
              <a:solidFill>
                <a:srgbClr val="029B81"/>
              </a:solidFill>
              <a:latin typeface="Segoe UI Light" panose="020B0502040204020203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681220" y="4273466"/>
            <a:ext cx="7743252" cy="0"/>
          </a:xfrm>
          <a:prstGeom prst="line">
            <a:avLst/>
          </a:prstGeom>
          <a:ln w="12700">
            <a:solidFill>
              <a:srgbClr val="029B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314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557385" y="274458"/>
            <a:ext cx="7891072" cy="102219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>
                <a:solidFill>
                  <a:srgbClr val="029B81"/>
                </a:solidFill>
                <a:latin typeface="Segoe UI Light" panose="020B0502040204020203" pitchFamily="34" charset="0"/>
              </a:rPr>
              <a:t>Активные клиенты в </a:t>
            </a:r>
            <a:r>
              <a:rPr lang="ru-RU" sz="3600" dirty="0" smtClean="0">
                <a:solidFill>
                  <a:srgbClr val="029B81"/>
                </a:solidFill>
                <a:latin typeface="Segoe UI Light" panose="020B0502040204020203" pitchFamily="34" charset="0"/>
              </a:rPr>
              <a:t>Диадок</a:t>
            </a:r>
            <a:endParaRPr lang="ru-RU" sz="3600" dirty="0">
              <a:solidFill>
                <a:srgbClr val="029B81"/>
              </a:solidFill>
              <a:latin typeface="Segoe UI Light" panose="020B0502040204020203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81220" y="1050580"/>
            <a:ext cx="7743252" cy="0"/>
          </a:xfrm>
          <a:prstGeom prst="line">
            <a:avLst/>
          </a:prstGeom>
          <a:ln w="12700">
            <a:solidFill>
              <a:srgbClr val="029B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212" y="5079289"/>
            <a:ext cx="1104016" cy="5541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132" y="4899943"/>
            <a:ext cx="1601180" cy="880395"/>
          </a:xfrm>
          <a:prstGeom prst="rect">
            <a:avLst/>
          </a:prstGeom>
        </p:spPr>
      </p:pic>
      <p:pic>
        <p:nvPicPr>
          <p:cNvPr id="9" name="Изображение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9797" y="2324690"/>
            <a:ext cx="1086252" cy="627272"/>
          </a:xfrm>
          <a:prstGeom prst="rect">
            <a:avLst/>
          </a:prstGeom>
        </p:spPr>
      </p:pic>
      <p:pic>
        <p:nvPicPr>
          <p:cNvPr id="10" name="Изображение 6" descr="Снимок экрана 2014-09-23 в 10.14.45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822" y="1679623"/>
            <a:ext cx="2636442" cy="401198"/>
          </a:xfrm>
          <a:prstGeom prst="rect">
            <a:avLst/>
          </a:prstGeom>
        </p:spPr>
      </p:pic>
      <p:pic>
        <p:nvPicPr>
          <p:cNvPr id="12" name="Изображение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93108" y="2464044"/>
            <a:ext cx="1793154" cy="535007"/>
          </a:xfrm>
          <a:prstGeom prst="rect">
            <a:avLst/>
          </a:prstGeom>
        </p:spPr>
      </p:pic>
      <p:pic>
        <p:nvPicPr>
          <p:cNvPr id="13" name="Изображение 10" descr="Снимок экрана 2014-10-02 в 5.27.04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460" y="1643487"/>
            <a:ext cx="2552575" cy="569046"/>
          </a:xfrm>
          <a:prstGeom prst="rect">
            <a:avLst/>
          </a:prstGeom>
        </p:spPr>
      </p:pic>
      <p:pic>
        <p:nvPicPr>
          <p:cNvPr id="14" name="Picture 2" descr="http://energyinsight.ru/files/logo/fsk-ees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668798"/>
            <a:ext cx="1561460" cy="471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http://www.gaz.ru/i/gaz-group-logo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686" y="2520616"/>
            <a:ext cx="1599577" cy="431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95" y="2448221"/>
            <a:ext cx="1107101" cy="59673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23512" y="2424611"/>
            <a:ext cx="908243" cy="551956"/>
          </a:xfrm>
          <a:prstGeom prst="rect">
            <a:avLst/>
          </a:prstGeom>
        </p:spPr>
      </p:pic>
      <p:pic>
        <p:nvPicPr>
          <p:cNvPr id="18" name="Picture 2" descr="http://gutternd.ru/partners/full_logo5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3513" y="3320242"/>
            <a:ext cx="2228166" cy="712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http://www.steelalliance.org/images/clients/chtpz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132" y="3378947"/>
            <a:ext cx="484325" cy="584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http://www.dp-u.ru/pred/pntz/prod/logo_r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5947" y="3346000"/>
            <a:ext cx="2157472" cy="539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4" descr="http://test-cashoff.lifepos.ru/Content/img/logo_life_horisontal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86" y="4252168"/>
            <a:ext cx="1530050" cy="556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2" descr="http://franch.biz/franch/file/1455/1455_logo_ios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233" y="4100954"/>
            <a:ext cx="1181630" cy="787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4" descr="Факторинговая компания «КОЛЬЦО УРАЛА»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828" y="4157181"/>
            <a:ext cx="1644412" cy="781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6" descr="Группа компаний Finmetron Group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107" y="4158789"/>
            <a:ext cx="152400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http://toplogos.ru/images/logo-severstal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67" y="3214570"/>
            <a:ext cx="1252515" cy="74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http://cs424830.vk.me/v424830492/6803/DgD9N8W8Ces.jp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9176" y="3346000"/>
            <a:ext cx="507088" cy="50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581" y="5079290"/>
            <a:ext cx="1793761" cy="531048"/>
          </a:xfrm>
          <a:prstGeom prst="rect">
            <a:avLst/>
          </a:prstGeom>
        </p:spPr>
      </p:pic>
      <p:pic>
        <p:nvPicPr>
          <p:cNvPr id="28" name="Picture 2" descr="http://fineprintnyc.com/images/blog/history-of-logos/google/google-logo.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442" y="4882689"/>
            <a:ext cx="1560660" cy="947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97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557385" y="274457"/>
            <a:ext cx="5608025" cy="156747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rgbClr val="029B81"/>
                </a:solidFill>
                <a:latin typeface="Segoe UI Light" panose="020B0502040204020203" pitchFamily="34" charset="0"/>
              </a:rPr>
              <a:t>О компании </a:t>
            </a:r>
            <a:endParaRPr lang="ru-RU" sz="3600" dirty="0">
              <a:solidFill>
                <a:srgbClr val="029B81"/>
              </a:solidFill>
              <a:latin typeface="Segoe UI Light" panose="020B0502040204020203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57384" y="2543205"/>
            <a:ext cx="3838891" cy="22611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Оператор </a:t>
            </a:r>
            <a:r>
              <a:rPr lang="ru-RU" altLang="ru-RU" sz="2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отчетности </a:t>
            </a:r>
            <a:br>
              <a:rPr lang="ru-RU" altLang="ru-RU" sz="2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altLang="ru-RU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ФНС</a:t>
            </a:r>
            <a:r>
              <a:rPr lang="ru-RU" altLang="ru-RU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ПФР, ФСС, Росстат, РАР и </a:t>
            </a:r>
            <a:r>
              <a:rPr lang="ru-RU" altLang="ru-RU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другие </a:t>
            </a:r>
            <a:r>
              <a:rPr lang="ru-RU" altLang="ru-RU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контролирующие </a:t>
            </a:r>
            <a:r>
              <a:rPr lang="ru-RU" altLang="ru-RU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органы</a:t>
            </a: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endParaRPr lang="ru-RU" altLang="ru-RU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Оператор ЭДО </a:t>
            </a:r>
            <a:br>
              <a:rPr lang="ru-RU" altLang="ru-RU" sz="2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altLang="ru-RU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свидетельство </a:t>
            </a:r>
            <a:r>
              <a:rPr lang="ru-RU" altLang="ru-RU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№ 0002 от 13.06.2012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81220" y="1050580"/>
            <a:ext cx="7743252" cy="0"/>
          </a:xfrm>
          <a:prstGeom prst="line">
            <a:avLst/>
          </a:prstGeom>
          <a:ln w="12700">
            <a:solidFill>
              <a:srgbClr val="029B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970" y="370566"/>
            <a:ext cx="2142611" cy="424505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552846" y="2543205"/>
            <a:ext cx="3547442" cy="26504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2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Крупнейший </a:t>
            </a:r>
            <a:r>
              <a:rPr lang="ru-RU" altLang="ru-RU" sz="2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разработчик </a:t>
            </a:r>
            <a:r>
              <a:rPr lang="ru-RU" altLang="ru-RU" sz="20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SaaS</a:t>
            </a:r>
            <a:r>
              <a:rPr lang="ru-RU" altLang="ru-RU" sz="2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в России</a:t>
            </a:r>
            <a:br>
              <a:rPr lang="ru-RU" altLang="ru-RU" sz="2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altLang="ru-RU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 </a:t>
            </a:r>
            <a:r>
              <a:rPr lang="ru-RU" altLang="ru-RU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данным </a:t>
            </a:r>
            <a:r>
              <a:rPr lang="ru-RU" altLang="ru-RU" sz="16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Cnews.ru</a:t>
            </a: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endParaRPr lang="ru-RU" altLang="ru-RU" sz="16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Более 1 200 000 клиентов</a:t>
            </a: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endParaRPr lang="ru-RU" altLang="ru-RU" sz="16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738" y="4465154"/>
            <a:ext cx="5639314" cy="2198327"/>
          </a:xfrm>
          <a:prstGeom prst="rect">
            <a:avLst/>
          </a:prstGeom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557384" y="1174564"/>
            <a:ext cx="8200250" cy="203601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</a:t>
            </a:r>
            <a:r>
              <a:rPr 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дин из крупнейших федеральных разработчиков программного обеспечения, признанный лидер в области тиражных компьютерных систем, технологий для автоматизации управления предприятиями всех типов, а также специализированных веб-сервисов.</a:t>
            </a:r>
            <a:endParaRPr lang="ru-RU" sz="1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9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072" y="2904732"/>
            <a:ext cx="8545829" cy="2177866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70911" y="5396311"/>
            <a:ext cx="8545829" cy="5574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3200" dirty="0" smtClean="0">
                <a:solidFill>
                  <a:schemeClr val="bg1"/>
                </a:solidFill>
                <a:latin typeface="+mn-lt"/>
              </a:rPr>
              <a:t>www.diadoc.ru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70911" y="274457"/>
            <a:ext cx="8177546" cy="156747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rgbClr val="029B81"/>
                </a:solidFill>
                <a:latin typeface="Segoe UI Light" panose="020B0502040204020203" pitchFamily="34" charset="0"/>
              </a:rPr>
              <a:t>Проверка подключения контрагентов – </a:t>
            </a:r>
            <a:r>
              <a:rPr lang="en-US" sz="3600" dirty="0" smtClean="0">
                <a:solidFill>
                  <a:srgbClr val="029B81"/>
                </a:solidFill>
                <a:latin typeface="Segoe UI Light" panose="020B0502040204020203" pitchFamily="34" charset="0"/>
              </a:rPr>
              <a:t>www.diadoc.ru</a:t>
            </a:r>
            <a:endParaRPr lang="ru-RU" sz="3600" dirty="0">
              <a:solidFill>
                <a:srgbClr val="029B81"/>
              </a:solidFill>
              <a:latin typeface="Segoe UI Light" panose="020B0502040204020203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426072" y="1588168"/>
            <a:ext cx="8313667" cy="1426"/>
          </a:xfrm>
          <a:prstGeom prst="line">
            <a:avLst/>
          </a:prstGeom>
          <a:ln w="12700">
            <a:solidFill>
              <a:srgbClr val="029B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870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483698" y="2313115"/>
            <a:ext cx="8368386" cy="9443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3600" dirty="0" smtClean="0">
                <a:solidFill>
                  <a:srgbClr val="029B81"/>
                </a:solidFill>
                <a:latin typeface="Segoe UI Light" panose="020B0502040204020203" pitchFamily="34" charset="0"/>
              </a:rPr>
              <a:t>Воспользуйтесь выгодами ЭДО,</a:t>
            </a:r>
          </a:p>
          <a:p>
            <a:pPr algn="ctr">
              <a:lnSpc>
                <a:spcPct val="100000"/>
              </a:lnSpc>
            </a:pPr>
            <a:r>
              <a:rPr lang="ru-RU" sz="3600" dirty="0" smtClean="0">
                <a:solidFill>
                  <a:srgbClr val="029B81"/>
                </a:solidFill>
                <a:latin typeface="Segoe UI Light" panose="020B0502040204020203" pitchFamily="34" charset="0"/>
              </a:rPr>
              <a:t>используя Диадок </a:t>
            </a:r>
            <a:r>
              <a:rPr lang="ru-RU" sz="3600" dirty="0">
                <a:solidFill>
                  <a:srgbClr val="029B81"/>
                </a:solidFill>
                <a:latin typeface="Segoe UI Light" panose="020B0502040204020203" pitchFamily="34" charset="0"/>
              </a:rPr>
              <a:t>!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599166" y="3474720"/>
            <a:ext cx="8102072" cy="23887"/>
          </a:xfrm>
          <a:prstGeom prst="line">
            <a:avLst/>
          </a:prstGeom>
          <a:ln w="12700">
            <a:solidFill>
              <a:srgbClr val="029B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6892215" y="5619412"/>
            <a:ext cx="1712139" cy="2848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Проект компании</a:t>
            </a:r>
            <a:endParaRPr lang="ru-RU" sz="1400" u="sng" dirty="0">
              <a:solidFill>
                <a:srgbClr val="D70C17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980" y="5999047"/>
            <a:ext cx="1355438" cy="26854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20" y="5999047"/>
            <a:ext cx="2055516" cy="28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783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557385" y="274458"/>
            <a:ext cx="7891072" cy="118002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rgbClr val="029B81"/>
                </a:solidFill>
                <a:latin typeface="Segoe UI Light" panose="020B0502040204020203" pitchFamily="34" charset="0"/>
              </a:rPr>
              <a:t>Документы в организации</a:t>
            </a:r>
            <a:endParaRPr lang="ru-RU" sz="3600" dirty="0">
              <a:solidFill>
                <a:srgbClr val="029B81"/>
              </a:solidFill>
              <a:latin typeface="Segoe UI Light" panose="020B0502040204020203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030834" y="2095997"/>
            <a:ext cx="2095874" cy="75594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buClr>
                <a:srgbClr val="029B81"/>
              </a:buClr>
            </a:pP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Документооборот</a:t>
            </a:r>
          </a:p>
          <a:p>
            <a:pPr algn="l">
              <a:lnSpc>
                <a:spcPct val="100000"/>
              </a:lnSpc>
              <a:buClr>
                <a:srgbClr val="029B81"/>
              </a:buClr>
            </a:pP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 контрагентами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589737" y="1032985"/>
            <a:ext cx="7743252" cy="0"/>
          </a:xfrm>
          <a:prstGeom prst="line">
            <a:avLst/>
          </a:prstGeom>
          <a:ln w="12700">
            <a:solidFill>
              <a:srgbClr val="029B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Заголовок 1"/>
          <p:cNvSpPr txBox="1">
            <a:spLocks/>
          </p:cNvSpPr>
          <p:nvPr/>
        </p:nvSpPr>
        <p:spPr>
          <a:xfrm>
            <a:off x="6523181" y="2095997"/>
            <a:ext cx="1892924" cy="7009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buClr>
                <a:srgbClr val="029B81"/>
              </a:buClr>
            </a:pP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Налоговые </a:t>
            </a:r>
          </a:p>
          <a:p>
            <a:pPr algn="l">
              <a:lnSpc>
                <a:spcPct val="100000"/>
              </a:lnSpc>
              <a:buClr>
                <a:srgbClr val="029B81"/>
              </a:buClr>
            </a:pP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проверки </a:t>
            </a: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2030834" y="3446766"/>
            <a:ext cx="2242695" cy="7366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buClr>
                <a:srgbClr val="029B81"/>
              </a:buClr>
            </a:pP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Внутренний </a:t>
            </a:r>
          </a:p>
          <a:p>
            <a:pPr algn="l">
              <a:lnSpc>
                <a:spcPct val="100000"/>
              </a:lnSpc>
              <a:buClr>
                <a:srgbClr val="029B81"/>
              </a:buClr>
            </a:pP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документооборот</a:t>
            </a: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2030834" y="4841903"/>
            <a:ext cx="1914993" cy="7706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buClr>
                <a:srgbClr val="029B81"/>
              </a:buClr>
            </a:pP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Бухгалтерская </a:t>
            </a:r>
          </a:p>
          <a:p>
            <a:pPr algn="l">
              <a:lnSpc>
                <a:spcPct val="100000"/>
              </a:lnSpc>
              <a:buClr>
                <a:srgbClr val="029B81"/>
              </a:buClr>
            </a:pP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отчетность</a:t>
            </a:r>
            <a:endParaRPr lang="ru-RU" altLang="ru-RU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6523181" y="3446766"/>
            <a:ext cx="1845455" cy="7706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buClr>
                <a:srgbClr val="029B81"/>
              </a:buClr>
            </a:pP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Представление </a:t>
            </a:r>
          </a:p>
          <a:p>
            <a:pPr algn="l">
              <a:lnSpc>
                <a:spcPct val="100000"/>
              </a:lnSpc>
              <a:buClr>
                <a:srgbClr val="029B81"/>
              </a:buClr>
            </a:pP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суды</a:t>
            </a:r>
            <a:endParaRPr lang="ru-RU" altLang="ru-RU" sz="1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l">
              <a:lnSpc>
                <a:spcPct val="100000"/>
              </a:lnSpc>
              <a:buClr>
                <a:srgbClr val="029B81"/>
              </a:buClr>
            </a:pPr>
            <a:endParaRPr lang="ru-RU" altLang="ru-RU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523181" y="4841903"/>
            <a:ext cx="1845455" cy="7706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buClr>
                <a:srgbClr val="029B81"/>
              </a:buClr>
            </a:pP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Хозяйственное обеспечение</a:t>
            </a:r>
            <a:endParaRPr lang="ru-RU" altLang="ru-RU" sz="1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l">
              <a:lnSpc>
                <a:spcPct val="100000"/>
              </a:lnSpc>
              <a:buClr>
                <a:srgbClr val="029B81"/>
              </a:buClr>
            </a:pPr>
            <a:endParaRPr lang="ru-RU" altLang="ru-RU" sz="1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85" y="1721863"/>
            <a:ext cx="1222871" cy="13208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201" y="4831435"/>
            <a:ext cx="687901" cy="6265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85" y="3398731"/>
            <a:ext cx="1307515" cy="7617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276" y="4894197"/>
            <a:ext cx="906574" cy="54127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302" y="3298961"/>
            <a:ext cx="1182446" cy="86155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100" y="1923793"/>
            <a:ext cx="772926" cy="873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51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4" t="12638" r="7038" b="12826"/>
          <a:stretch/>
        </p:blipFill>
        <p:spPr>
          <a:xfrm>
            <a:off x="502171" y="1773238"/>
            <a:ext cx="7884826" cy="4616971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57385" y="274457"/>
            <a:ext cx="7891072" cy="156747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>
                <a:solidFill>
                  <a:srgbClr val="029B81"/>
                </a:solidFill>
                <a:latin typeface="Segoe UI Light" panose="020B0502040204020203" pitchFamily="34" charset="0"/>
              </a:rPr>
              <a:t>Традиционный бумажный документооборот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81220" y="1545256"/>
            <a:ext cx="7743252" cy="0"/>
          </a:xfrm>
          <a:prstGeom prst="line">
            <a:avLst/>
          </a:prstGeom>
          <a:ln w="12700">
            <a:solidFill>
              <a:srgbClr val="029B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456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557385" y="274457"/>
            <a:ext cx="7891072" cy="156747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>
                <a:solidFill>
                  <a:srgbClr val="029B81"/>
                </a:solidFill>
                <a:latin typeface="Segoe UI Light" panose="020B0502040204020203" pitchFamily="34" charset="0"/>
              </a:rPr>
              <a:t>Электронный документооборот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81220" y="1035590"/>
            <a:ext cx="7743252" cy="0"/>
          </a:xfrm>
          <a:prstGeom prst="line">
            <a:avLst/>
          </a:prstGeom>
          <a:ln w="12700">
            <a:solidFill>
              <a:srgbClr val="029B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4" t="11911" r="6230" b="9559"/>
          <a:stretch/>
        </p:blipFill>
        <p:spPr>
          <a:xfrm>
            <a:off x="442210" y="1431560"/>
            <a:ext cx="7952282" cy="4864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34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565752" y="1463764"/>
            <a:ext cx="8368386" cy="23062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600" dirty="0" smtClean="0">
                <a:solidFill>
                  <a:srgbClr val="029B81"/>
                </a:solidFill>
                <a:latin typeface="Segoe UI Light" panose="020B0502040204020203" pitchFamily="34" charset="0"/>
              </a:rPr>
              <a:t>ВЫГОДЫ ИСПОЛЬЗОВАНИЯ</a:t>
            </a:r>
          </a:p>
          <a:p>
            <a:pPr>
              <a:lnSpc>
                <a:spcPct val="100000"/>
              </a:lnSpc>
            </a:pPr>
            <a:r>
              <a:rPr lang="ru-RU" sz="3600" dirty="0" smtClean="0">
                <a:solidFill>
                  <a:srgbClr val="029B81"/>
                </a:solidFill>
                <a:latin typeface="Segoe UI Light" panose="020B0502040204020203" pitchFamily="34" charset="0"/>
              </a:rPr>
              <a:t>ЭЛЕКТРОННОГО ДОКУМЕНТООБОРОТА </a:t>
            </a:r>
          </a:p>
          <a:p>
            <a:pPr>
              <a:lnSpc>
                <a:spcPct val="100000"/>
              </a:lnSpc>
            </a:pPr>
            <a:r>
              <a:rPr lang="ru-RU" sz="3600" dirty="0" smtClean="0">
                <a:solidFill>
                  <a:srgbClr val="029B81"/>
                </a:solidFill>
                <a:latin typeface="Segoe UI Light" panose="020B0502040204020203" pitchFamily="34" charset="0"/>
              </a:rPr>
              <a:t>ЧЕРЕЗ ДИАДОК</a:t>
            </a:r>
            <a:endParaRPr lang="ru-RU" sz="3600" dirty="0">
              <a:solidFill>
                <a:srgbClr val="029B81"/>
              </a:solidFill>
              <a:latin typeface="Segoe UI Light" panose="020B0502040204020203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681220" y="4011139"/>
            <a:ext cx="7743252" cy="0"/>
          </a:xfrm>
          <a:prstGeom prst="line">
            <a:avLst/>
          </a:prstGeom>
          <a:ln w="12700">
            <a:solidFill>
              <a:srgbClr val="029B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831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557385" y="274457"/>
            <a:ext cx="7891072" cy="156747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>
                <a:solidFill>
                  <a:srgbClr val="029B81"/>
                </a:solidFill>
                <a:latin typeface="Segoe UI Light" panose="020B0502040204020203" pitchFamily="34" charset="0"/>
              </a:rPr>
              <a:t>Бизнес-процессы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204741" y="1919803"/>
            <a:ext cx="4243716" cy="40612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Ускорение внутренних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бизнес-процессов</a:t>
            </a: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endParaRPr lang="ru-RU" altLang="ru-RU" sz="1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Снижение ручной трудоемкости </a:t>
            </a:r>
            <a:endParaRPr lang="ru-RU" altLang="ru-RU" sz="1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l">
              <a:lnSpc>
                <a:spcPct val="100000"/>
              </a:lnSpc>
              <a:buClr>
                <a:srgbClr val="029B81"/>
              </a:buClr>
            </a:pP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  за </a:t>
            </a: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счет упрощения обработки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algn="l">
              <a:lnSpc>
                <a:spcPct val="100000"/>
              </a:lnSpc>
              <a:buClr>
                <a:srgbClr val="029B81"/>
              </a:buClr>
            </a:pP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   документов</a:t>
            </a: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endParaRPr lang="ru-RU" altLang="ru-RU" sz="1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Получение и отправка ЭД прямо </a:t>
            </a:r>
            <a:endParaRPr lang="ru-RU" altLang="ru-RU" sz="1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l">
              <a:lnSpc>
                <a:spcPct val="100000"/>
              </a:lnSpc>
              <a:buClr>
                <a:srgbClr val="029B81"/>
              </a:buClr>
            </a:pP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  из </a:t>
            </a: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учетной системы (1С,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SAP</a:t>
            </a:r>
            <a:r>
              <a:rPr lang="en-US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ERP</a:t>
            </a:r>
            <a:endParaRPr lang="ru-RU" altLang="ru-RU" sz="1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l">
              <a:lnSpc>
                <a:spcPct val="100000"/>
              </a:lnSpc>
              <a:buClr>
                <a:srgbClr val="029B81"/>
              </a:buClr>
            </a:pP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  и </a:t>
            </a: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др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.)</a:t>
            </a: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endParaRPr lang="ru-RU" altLang="ru-RU" sz="1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Мгновенное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получение и внесение </a:t>
            </a: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корректировок </a:t>
            </a:r>
            <a:endParaRPr lang="ru-RU" altLang="ru-RU" sz="1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l">
              <a:lnSpc>
                <a:spcPct val="100000"/>
              </a:lnSpc>
              <a:buClr>
                <a:srgbClr val="029B81"/>
              </a:buClr>
            </a:pP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  при </a:t>
            </a: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необходимости в документ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81220" y="1050580"/>
            <a:ext cx="7743252" cy="0"/>
          </a:xfrm>
          <a:prstGeom prst="line">
            <a:avLst/>
          </a:prstGeom>
          <a:ln w="12700">
            <a:solidFill>
              <a:srgbClr val="029B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85" y="1826704"/>
            <a:ext cx="3240031" cy="3240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98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557385" y="274457"/>
            <a:ext cx="7582274" cy="156747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rgbClr val="029B81"/>
                </a:solidFill>
                <a:latin typeface="Segoe UI Light" panose="020B0502040204020203" pitchFamily="34" charset="0"/>
              </a:rPr>
              <a:t>Снижение трудоемкости </a:t>
            </a:r>
            <a:endParaRPr lang="ru-RU" sz="3600" dirty="0">
              <a:solidFill>
                <a:srgbClr val="029B81"/>
              </a:solidFill>
              <a:latin typeface="Segoe UI Light" panose="020B0502040204020203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81220" y="1071357"/>
            <a:ext cx="7743252" cy="0"/>
          </a:xfrm>
          <a:prstGeom prst="line">
            <a:avLst/>
          </a:prstGeom>
          <a:ln w="12700">
            <a:solidFill>
              <a:srgbClr val="029B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576290" y="1470097"/>
            <a:ext cx="6956267" cy="482577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buClr>
                <a:srgbClr val="029B81"/>
              </a:buClr>
            </a:pPr>
            <a:r>
              <a:rPr lang="ru-RU" altLang="ru-RU" sz="18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Получение</a:t>
            </a:r>
          </a:p>
          <a:p>
            <a:pPr algn="l">
              <a:lnSpc>
                <a:spcPct val="100000"/>
              </a:lnSpc>
              <a:buClr>
                <a:srgbClr val="029B81"/>
              </a:buClr>
            </a:pPr>
            <a:endParaRPr lang="ru-RU" altLang="ru-RU" sz="1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Автоматическое распределение документов в нужное подразделение</a:t>
            </a:r>
          </a:p>
          <a:p>
            <a:pPr algn="l">
              <a:lnSpc>
                <a:spcPct val="100000"/>
              </a:lnSpc>
              <a:buClr>
                <a:srgbClr val="029B81"/>
              </a:buClr>
            </a:pPr>
            <a:endParaRPr lang="ru-RU" altLang="ru-RU" sz="1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l">
              <a:lnSpc>
                <a:spcPct val="100000"/>
              </a:lnSpc>
              <a:buClr>
                <a:srgbClr val="029B81"/>
              </a:buClr>
            </a:pPr>
            <a:r>
              <a:rPr lang="ru-RU" altLang="ru-RU" sz="18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Обработка</a:t>
            </a:r>
          </a:p>
          <a:p>
            <a:pPr algn="l">
              <a:lnSpc>
                <a:spcPct val="100000"/>
              </a:lnSpc>
              <a:buClr>
                <a:srgbClr val="029B81"/>
              </a:buClr>
            </a:pPr>
            <a:endParaRPr lang="ru-RU" altLang="ru-RU" sz="1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Работа с ЭД в учетной системе (УС): получение, учет, создание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отправка непосредственно из УС</a:t>
            </a:r>
          </a:p>
          <a:p>
            <a:pPr algn="l">
              <a:lnSpc>
                <a:spcPct val="100000"/>
              </a:lnSpc>
              <a:buClr>
                <a:srgbClr val="029B81"/>
              </a:buClr>
            </a:pPr>
            <a:endParaRPr lang="ru-RU" altLang="ru-RU" sz="1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l">
              <a:lnSpc>
                <a:spcPct val="100000"/>
              </a:lnSpc>
              <a:buClr>
                <a:srgbClr val="029B81"/>
              </a:buClr>
            </a:pPr>
            <a:r>
              <a:rPr lang="ru-RU" altLang="ru-RU" sz="18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Хранение</a:t>
            </a:r>
          </a:p>
          <a:p>
            <a:pPr algn="l">
              <a:lnSpc>
                <a:spcPct val="100000"/>
              </a:lnSpc>
              <a:buClr>
                <a:srgbClr val="029B81"/>
              </a:buClr>
            </a:pPr>
            <a:endParaRPr lang="ru-RU" altLang="ru-RU" sz="18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Легкий и быстрый поиск и извлечение документов из электронного архива</a:t>
            </a: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endParaRPr lang="ru-RU" altLang="ru-RU" sz="1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l">
              <a:lnSpc>
                <a:spcPct val="100000"/>
              </a:lnSpc>
              <a:buClr>
                <a:srgbClr val="029B81"/>
              </a:buClr>
            </a:pPr>
            <a:r>
              <a:rPr lang="ru-RU" altLang="ru-RU" sz="18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Истребования</a:t>
            </a:r>
          </a:p>
          <a:p>
            <a:pPr algn="l">
              <a:lnSpc>
                <a:spcPct val="100000"/>
              </a:lnSpc>
              <a:buClr>
                <a:srgbClr val="029B81"/>
              </a:buClr>
            </a:pPr>
            <a:endParaRPr lang="ru-RU" altLang="ru-RU" sz="18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Подготовка документов сокращается до их сбора и загрузки в систему электронной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отчетности</a:t>
            </a:r>
            <a:endParaRPr lang="ru-RU" altLang="ru-RU" sz="1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14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557385" y="274457"/>
            <a:ext cx="7891072" cy="1567477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>
                <a:solidFill>
                  <a:srgbClr val="029B81"/>
                </a:solidFill>
                <a:latin typeface="Segoe UI Light" panose="020B0502040204020203" pitchFamily="34" charset="0"/>
              </a:rPr>
              <a:t>Экономика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189751" y="2384497"/>
            <a:ext cx="4369634" cy="39413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Сокращение расходов до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80</a:t>
            </a: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% в год на печать, доставку, обработку и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хранение</a:t>
            </a: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endParaRPr lang="ru-RU" altLang="ru-RU" sz="1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Увеличение суммы входящего НДС за счет гарантии принятия </a:t>
            </a:r>
            <a:r>
              <a:rPr lang="ru-RU" altLang="ru-RU" sz="18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документов</a:t>
            </a: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endParaRPr lang="ru-RU" altLang="ru-RU" sz="18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l">
              <a:lnSpc>
                <a:spcPct val="100000"/>
              </a:lnSpc>
              <a:buClr>
                <a:srgbClr val="029B81"/>
              </a:buClr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Соблюдение сроков предоставления документов в ИФНС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81220" y="1050580"/>
            <a:ext cx="7743252" cy="0"/>
          </a:xfrm>
          <a:prstGeom prst="line">
            <a:avLst/>
          </a:prstGeom>
          <a:ln w="12700">
            <a:solidFill>
              <a:srgbClr val="029B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85" y="2116283"/>
            <a:ext cx="3240031" cy="3240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67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Diadoc">
      <a:dk1>
        <a:sysClr val="windowText" lastClr="000000"/>
      </a:dk1>
      <a:lt1>
        <a:sysClr val="window" lastClr="FFFFFF"/>
      </a:lt1>
      <a:dk2>
        <a:srgbClr val="029B81"/>
      </a:dk2>
      <a:lt2>
        <a:srgbClr val="F2F2F2"/>
      </a:lt2>
      <a:accent1>
        <a:srgbClr val="01AF8E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29B81"/>
      </a:hlink>
      <a:folHlink>
        <a:srgbClr val="297975"/>
      </a:folHlink>
    </a:clrScheme>
    <a:fontScheme name="Другая 1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2152</TotalTime>
  <Words>538</Words>
  <Application>Microsoft Office PowerPoint</Application>
  <PresentationFormat>Экран (4:3)</PresentationFormat>
  <Paragraphs>152</Paragraphs>
  <Slides>21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Arial Narrow</vt:lpstr>
      <vt:lpstr>Calibri</vt:lpstr>
      <vt:lpstr>Segoe UI</vt:lpstr>
      <vt:lpstr>Segoe UI Light</vt:lpstr>
      <vt:lpstr>Segoe UI Semilight</vt:lpstr>
      <vt:lpstr>Тема Office</vt:lpstr>
      <vt:lpstr>Повышение эффективности бизнес-процессов компании за счет электронного документооборота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презентации подзаголовок (необязательно)</dc:title>
  <dc:creator>Ирина</dc:creator>
  <cp:lastModifiedBy>Гладких Андрей Геннадьевич</cp:lastModifiedBy>
  <cp:revision>205</cp:revision>
  <dcterms:created xsi:type="dcterms:W3CDTF">2014-12-03T09:02:47Z</dcterms:created>
  <dcterms:modified xsi:type="dcterms:W3CDTF">2015-09-07T14:58:05Z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