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257" r:id="rId4"/>
    <p:sldId id="280" r:id="rId5"/>
    <p:sldId id="281" r:id="rId6"/>
    <p:sldId id="307" r:id="rId7"/>
    <p:sldId id="286" r:id="rId8"/>
    <p:sldId id="306" r:id="rId9"/>
    <p:sldId id="284" r:id="rId10"/>
    <p:sldId id="298" r:id="rId11"/>
    <p:sldId id="283" r:id="rId12"/>
    <p:sldId id="291" r:id="rId13"/>
    <p:sldId id="293" r:id="rId14"/>
    <p:sldId id="295" r:id="rId15"/>
    <p:sldId id="297" r:id="rId16"/>
    <p:sldId id="301" r:id="rId17"/>
    <p:sldId id="300" r:id="rId18"/>
    <p:sldId id="308" r:id="rId19"/>
    <p:sldId id="302" r:id="rId20"/>
    <p:sldId id="309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1" userDrawn="1">
          <p15:clr>
            <a:srgbClr val="A4A3A4"/>
          </p15:clr>
        </p15:guide>
        <p15:guide id="3" pos="5307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orient="horz" pos="1389" userDrawn="1">
          <p15:clr>
            <a:srgbClr val="A4A3A4"/>
          </p15:clr>
        </p15:guide>
        <p15:guide id="9" orient="horz" pos="436" userDrawn="1">
          <p15:clr>
            <a:srgbClr val="A4A3A4"/>
          </p15:clr>
        </p15:guide>
        <p15:guide id="10" pos="2721" userDrawn="1">
          <p15:clr>
            <a:srgbClr val="A4A3A4"/>
          </p15:clr>
        </p15:guide>
        <p15:guide id="11" pos="12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бина Светлана Аркадьевна" initials="ШСА" lastIdx="9" clrIdx="0">
    <p:extLst>
      <p:ext uri="{19B8F6BF-5375-455C-9EA6-DF929625EA0E}">
        <p15:presenceInfo xmlns:p15="http://schemas.microsoft.com/office/powerpoint/2012/main" userId="S-1-5-21-1231152155-1323711836-1525454979-64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B81"/>
    <a:srgbClr val="00AA90"/>
    <a:srgbClr val="01AF8E"/>
    <a:srgbClr val="01CC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>
        <p:guide pos="431"/>
        <p:guide pos="5307"/>
        <p:guide orient="horz" pos="1071"/>
        <p:guide orient="horz" pos="754"/>
        <p:guide orient="horz" pos="3906"/>
        <p:guide orient="horz" pos="1389"/>
        <p:guide orient="horz" pos="436"/>
        <p:guide pos="2721"/>
        <p:guide pos="12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F9D6B-5C04-471F-88D7-6DFDB39357D4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37CA-277C-4819-BFAC-30D9B3E8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9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6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04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7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87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02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1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57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90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4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3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0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7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2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5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49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37CA-277C-4819-BFAC-30D9B3E845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1801-64CB-4021-93AD-DE6227AF1F2E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5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FBD1-66D5-4C76-9C5C-AB0C0A0BF0CC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C28-8CB1-4768-BABB-4A2F85FD70C6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6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2B20-1599-4AEB-849B-E6FE83E1C51E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3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E0-525B-4E31-84CE-3FDA0D903C25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0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71D-E603-48AC-AD09-2EBAC716EB26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7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84D-1D53-40EE-BFD9-421DF9CAFE99}" type="datetime1">
              <a:rPr lang="ru-RU" smtClean="0"/>
              <a:t>07.09.2015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8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5286-85B4-42B6-9634-6320E5415D4A}" type="datetime1">
              <a:rPr lang="ru-RU" smtClean="0"/>
              <a:t>07.09.2015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8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68-0546-408C-A312-97091FD836B4}" type="datetime1">
              <a:rPr lang="ru-RU" smtClean="0"/>
              <a:t>07.09.2015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7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0773-A8AD-4F3B-AFD3-BFF354B40B02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2E69-F0AE-4C4D-9A0C-2C4EBC4A2339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0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40A5-3E25-4059-959E-3DB97E84324F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49FD-3F27-4030-9310-445B75BF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7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10" Type="http://schemas.openxmlformats.org/officeDocument/2006/relationships/image" Target="../media/image28.gif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873" y="2064517"/>
            <a:ext cx="7974545" cy="195915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ea typeface="Segoe UI" panose="020B0502040204020203" pitchFamily="34" charset="0"/>
                <a:cs typeface="Segoe UI Semilight" panose="020B0402040204020203" pitchFamily="34" charset="0"/>
              </a:rPr>
              <a:t>Повышение эффективности бизнес-процессов </a:t>
            </a:r>
            <a:r>
              <a:rPr lang="ru-RU" sz="3600" dirty="0" smtClean="0">
                <a:solidFill>
                  <a:srgbClr val="029B81"/>
                </a:solidFill>
                <a:ea typeface="Segoe UI" panose="020B0502040204020203" pitchFamily="34" charset="0"/>
                <a:cs typeface="Segoe UI Semilight" panose="020B0402040204020203" pitchFamily="34" charset="0"/>
              </a:rPr>
              <a:t>компании </a:t>
            </a:r>
            <a:r>
              <a:rPr lang="ru-RU" sz="3600" dirty="0" smtClean="0">
                <a:solidFill>
                  <a:srgbClr val="029B81"/>
                </a:solidFill>
                <a:ea typeface="Segoe UI" panose="020B0502040204020203" pitchFamily="34" charset="0"/>
                <a:cs typeface="Segoe UI Semilight" panose="020B0402040204020203" pitchFamily="34" charset="0"/>
              </a:rPr>
              <a:t>за счет электронного документооборота</a:t>
            </a:r>
            <a:endParaRPr lang="ru-RU" sz="3600" dirty="0">
              <a:solidFill>
                <a:srgbClr val="029B81"/>
              </a:solidFill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5110" y="5228014"/>
            <a:ext cx="4126043" cy="1221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Андрей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Гладких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группы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17400" y="5559946"/>
            <a:ext cx="1712139" cy="284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компании</a:t>
            </a:r>
            <a:endParaRPr lang="ru-RU" sz="1400" u="sng" dirty="0">
              <a:solidFill>
                <a:srgbClr val="D70C1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79" y="5921773"/>
            <a:ext cx="1355438" cy="268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26" y="5241340"/>
            <a:ext cx="2055516" cy="28324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58736" y="473816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fors.ru/upload/magazine/06/images/logo_pcwee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1" y="208832"/>
            <a:ext cx="2174616" cy="69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5109" y="879295"/>
            <a:ext cx="602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Russian Enterprise Content Summit 2015 (RECS 2015)</a:t>
            </a:r>
          </a:p>
        </p:txBody>
      </p:sp>
    </p:spTree>
    <p:extLst>
      <p:ext uri="{BB962C8B-B14F-4D97-AF65-F5344CB8AC3E}">
        <p14:creationId xmlns:p14="http://schemas.microsoft.com/office/powerpoint/2010/main" val="35359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76290" y="1432621"/>
            <a:ext cx="6221749" cy="4578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Получение и обработка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Ликвидируется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потребность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ручном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распределении и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сканировании документов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Хранение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расходов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содержание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архива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штрафов при потере бумажных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документов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Истребования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расходов по бумажной печати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Снижение расходов на доставку (Почта России, курьер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7582274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Сокращение финансовых издержек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62305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7891072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Контролирующие органы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9731" y="2137160"/>
            <a:ext cx="4204740" cy="39638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ФНС и суды признают электронные документы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оригиналов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Бухгалтерская отчетность. Налоговые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проверки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Быстрая подготовка </a:t>
            </a: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и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представление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документов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Легкий поиск и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7*24*365 бесплатный доступ (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после оплаченного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периода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1906421"/>
            <a:ext cx="3240031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2538900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О сервисе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1220" y="1934327"/>
            <a:ext cx="7619417" cy="1048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Clr>
                <a:srgbClr val="029B81"/>
              </a:buClr>
            </a:pPr>
            <a:r>
              <a:rPr lang="ru-RU" alt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Диадок </a:t>
            </a:r>
            <a:r>
              <a:rPr lang="ru-RU" alt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alt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это система обмена юридически значимыми электронными документами </a:t>
            </a:r>
            <a:r>
              <a:rPr lang="ru-RU" alt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контрагентами</a:t>
            </a:r>
            <a:r>
              <a:rPr lang="ru-RU" alt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alt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557385" y="3188818"/>
            <a:ext cx="7743252" cy="2687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Счета-фактуры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формат и порядок обмена которыми регулируется Минфином и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ФНС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Акты и ТОРГ12, формат которых определен ФНС и пригоден для предоставления в контролирующие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органы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Неформализованные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документы, (договора, акты выполненных работ,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платежные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поручения и т.д.)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81" y="366850"/>
            <a:ext cx="3501480" cy="4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442" y="1001480"/>
            <a:ext cx="7642237" cy="12845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&gt;</a:t>
            </a:r>
            <a:r>
              <a:rPr lang="ru-RU" sz="1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 </a:t>
            </a:r>
            <a:r>
              <a:rPr lang="ru-RU" sz="9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850 000</a:t>
            </a:r>
          </a:p>
          <a:p>
            <a:endParaRPr lang="ru-RU" sz="9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442" y="3057632"/>
            <a:ext cx="7874584" cy="13269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&gt;</a:t>
            </a:r>
            <a:r>
              <a:rPr lang="ru-RU" sz="1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 </a:t>
            </a:r>
            <a:r>
              <a:rPr lang="ru-RU" sz="9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37 700 </a:t>
            </a:r>
            <a:r>
              <a:rPr lang="ru-RU" sz="9600" dirty="0">
                <a:solidFill>
                  <a:srgbClr val="029B81"/>
                </a:solidFill>
                <a:latin typeface="Segoe UI Light" panose="020B0502040204020203" pitchFamily="34" charset="0"/>
              </a:rPr>
              <a:t>000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31561" y="2241729"/>
            <a:ext cx="5501390" cy="381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компаний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уже зарегистрировано в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Диадоке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1581" y="4327860"/>
            <a:ext cx="5531370" cy="828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передано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электронных документов через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Диадок за период с 01.08.2010 по 31.12.2014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01581" y="4980295"/>
            <a:ext cx="5973580" cy="828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Считаем </a:t>
            </a:r>
            <a:r>
              <a:rPr lang="ru-RU" alt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</a:t>
            </a:r>
            <a:r>
              <a:rPr lang="ru-RU" alt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электронные </a:t>
            </a:r>
            <a:r>
              <a:rPr lang="ru-RU" alt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документы, </a:t>
            </a:r>
            <a:r>
              <a:rPr lang="ru-RU" alt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документооборот </a:t>
            </a:r>
            <a:r>
              <a:rPr lang="ru-RU" alt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которым </a:t>
            </a:r>
            <a:r>
              <a:rPr lang="ru-RU" alt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завершен</a:t>
            </a:r>
            <a:endParaRPr lang="ru-RU" alt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31561" y="2539563"/>
            <a:ext cx="5501390" cy="381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включая тестовые и пилотные ящики в сервисе</a:t>
            </a:r>
            <a:endParaRPr lang="ru-RU" alt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581"/>
            <a:ext cx="9144000" cy="619424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3868" y="4829578"/>
            <a:ext cx="7872167" cy="1478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 трафика ЭДО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нашим прогнозам - более 35,5 млн. документов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концу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 года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65752" y="1726091"/>
            <a:ext cx="8491621" cy="2306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УДОБСТВО ИСПОЛЬЗОВАНИЯ ЭЛЕКТРОННОГО ДОКУМЕНТООБОРОТА </a:t>
            </a:r>
          </a:p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ЧЕРЕЗ ДИАДОК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1220" y="4273466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8"/>
            <a:ext cx="7891072" cy="1022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Подключение </a:t>
            </a:r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к </a:t>
            </a: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Диадок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82255" y="1700214"/>
            <a:ext cx="4564506" cy="4500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Подключение к системе —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Получение входящих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документов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бесплатно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Оплата оператору производится только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завершенные циклы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документооборота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Бесплатный доступ к документам даже после окончания оплаченного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периода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работы в системе подходит сертификат КЭП для отчетности в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ФНС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0" y="1606617"/>
            <a:ext cx="3240031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8"/>
            <a:ext cx="7891072" cy="1022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Интеграционные возможности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02921" y="1441814"/>
            <a:ext cx="4503694" cy="3749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Работайте с электронными документами прямо из вашей учетной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системы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1С</a:t>
            </a:r>
            <a:r>
              <a:rPr lang="ru-RU" altLang="ru-RU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SAP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Oracle, Docsvision, </a:t>
            </a:r>
            <a:r>
              <a:rPr lang="ru-RU" altLang="ru-RU"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Directum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MS Sharepoint, Парус, ЭЛАР, </a:t>
            </a:r>
            <a:r>
              <a:rPr lang="en-US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ru-RU" altLang="ru-RU" sz="1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</a:t>
            </a: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0" y="1125530"/>
            <a:ext cx="3941072" cy="527914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88345" y="3454603"/>
            <a:ext cx="3810748" cy="1527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 Диадока можно также встроить с помощью </a:t>
            </a:r>
            <a:r>
              <a:rPr lang="en-US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любую информационную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систему: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02921" y="4713667"/>
            <a:ext cx="4166258" cy="1835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Любые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системы бухгалтерского учета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ERP-системы 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ECM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СЭД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Биллинговые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системы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65752" y="1726091"/>
            <a:ext cx="8481995" cy="2306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ОПЫТ ИСПОЛЬЗОВАНИЯ ЭЛЕКТРОННОГО ДОКУМЕНТООБОРОТА </a:t>
            </a:r>
          </a:p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ЧЕРЕЗ ДИАДОК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1220" y="4273466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8"/>
            <a:ext cx="7891072" cy="1022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Активные клиенты в </a:t>
            </a: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Диадок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12" y="5079289"/>
            <a:ext cx="1104016" cy="554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32" y="4899943"/>
            <a:ext cx="1601180" cy="880395"/>
          </a:xfrm>
          <a:prstGeom prst="rect">
            <a:avLst/>
          </a:prstGeom>
        </p:spPr>
      </p:pic>
      <p:pic>
        <p:nvPicPr>
          <p:cNvPr id="9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97" y="2324690"/>
            <a:ext cx="1086252" cy="627272"/>
          </a:xfrm>
          <a:prstGeom prst="rect">
            <a:avLst/>
          </a:prstGeom>
        </p:spPr>
      </p:pic>
      <p:pic>
        <p:nvPicPr>
          <p:cNvPr id="10" name="Изображение 6" descr="Снимок экрана 2014-09-23 в 10.14.4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22" y="1679623"/>
            <a:ext cx="2636442" cy="401198"/>
          </a:xfrm>
          <a:prstGeom prst="rect">
            <a:avLst/>
          </a:prstGeom>
        </p:spPr>
      </p:pic>
      <p:pic>
        <p:nvPicPr>
          <p:cNvPr id="12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108" y="2464044"/>
            <a:ext cx="1793154" cy="535007"/>
          </a:xfrm>
          <a:prstGeom prst="rect">
            <a:avLst/>
          </a:prstGeom>
        </p:spPr>
      </p:pic>
      <p:pic>
        <p:nvPicPr>
          <p:cNvPr id="13" name="Изображение 10" descr="Снимок экрана 2014-10-02 в 5.27.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60" y="1643487"/>
            <a:ext cx="2552575" cy="569046"/>
          </a:xfrm>
          <a:prstGeom prst="rect">
            <a:avLst/>
          </a:prstGeom>
        </p:spPr>
      </p:pic>
      <p:pic>
        <p:nvPicPr>
          <p:cNvPr id="14" name="Picture 2" descr="http://energyinsight.ru/files/logo/fsk-e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68798"/>
            <a:ext cx="1561460" cy="4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gaz.ru/i/gaz-group-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86" y="2520616"/>
            <a:ext cx="1599577" cy="4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5" y="2448221"/>
            <a:ext cx="1107101" cy="5967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3512" y="2424611"/>
            <a:ext cx="908243" cy="551956"/>
          </a:xfrm>
          <a:prstGeom prst="rect">
            <a:avLst/>
          </a:prstGeom>
        </p:spPr>
      </p:pic>
      <p:pic>
        <p:nvPicPr>
          <p:cNvPr id="18" name="Picture 2" descr="http://gutternd.ru/partners/full_logo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13" y="3320242"/>
            <a:ext cx="2228166" cy="7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steelalliance.org/images/clients/chtpz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32" y="3378947"/>
            <a:ext cx="484325" cy="5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dp-u.ru/pred/pntz/prod/logo_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47" y="3346000"/>
            <a:ext cx="2157472" cy="53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test-cashoff.lifepos.ru/Content/img/logo_life_horisonta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6" y="4252168"/>
            <a:ext cx="1530050" cy="5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franch.biz/franch/file/1455/1455_logo_io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33" y="4100954"/>
            <a:ext cx="1181630" cy="7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Факторинговая компания «КОЛЬЦО УРАЛА»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28" y="4157181"/>
            <a:ext cx="1644412" cy="7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Группа компаний Finmetron Group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07" y="4158789"/>
            <a:ext cx="1524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toplogos.ru/images/logo-severstal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7" y="3214570"/>
            <a:ext cx="1252515" cy="7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cs424830.vk.me/v424830492/6803/DgD9N8W8Ces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76" y="3346000"/>
            <a:ext cx="507088" cy="5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81" y="5079290"/>
            <a:ext cx="1793761" cy="531048"/>
          </a:xfrm>
          <a:prstGeom prst="rect">
            <a:avLst/>
          </a:prstGeom>
        </p:spPr>
      </p:pic>
      <p:pic>
        <p:nvPicPr>
          <p:cNvPr id="28" name="Picture 2" descr="http://fineprintnyc.com/images/blog/history-of-logos/google/google-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2" y="4882689"/>
            <a:ext cx="1560660" cy="9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5608025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О компании 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7384" y="2543205"/>
            <a:ext cx="3838891" cy="2261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Оператор </a:t>
            </a: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отчетности </a:t>
            </a:r>
            <a:b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ФНС</a:t>
            </a:r>
            <a:r>
              <a:rPr lang="ru-RU" alt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ПФР, ФСС, Росстат, РАР и </a:t>
            </a: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другие </a:t>
            </a:r>
            <a:r>
              <a:rPr lang="ru-RU" alt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контролирующие </a:t>
            </a: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органы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Оператор ЭДО </a:t>
            </a:r>
            <a:b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свидетельство </a:t>
            </a:r>
            <a:r>
              <a:rPr lang="ru-RU" alt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0002 от 13.06.2012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370566"/>
            <a:ext cx="2142611" cy="42450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52846" y="2543205"/>
            <a:ext cx="3547442" cy="265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Крупнейший </a:t>
            </a: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разработчик </a:t>
            </a:r>
            <a:r>
              <a:rPr lang="ru-RU" altLang="ru-RU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SaaS</a:t>
            </a: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России</a:t>
            </a:r>
            <a:b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alt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данным </a:t>
            </a:r>
            <a:r>
              <a:rPr lang="ru-RU" alt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Cnews.ru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Более 1 200 000 клиентов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38" y="4465154"/>
            <a:ext cx="5639314" cy="219832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57384" y="1174564"/>
            <a:ext cx="8200250" cy="20360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 из крупнейших федеральных разработчиков программного обеспечения, признанный лидер в области тиражных компьютерных систем, технологий для автоматизации управления предприятиями всех типов, а также специализированных веб-сервисов.</a:t>
            </a:r>
            <a:endParaRPr 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2" y="2904732"/>
            <a:ext cx="8545829" cy="217786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0911" y="5396311"/>
            <a:ext cx="8545829" cy="557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www.diadoc.ru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0911" y="274457"/>
            <a:ext cx="8177546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Проверка подключения контрагентов – </a:t>
            </a:r>
            <a:r>
              <a:rPr lang="en-US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www.diadoc.ru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26072" y="1588168"/>
            <a:ext cx="8313667" cy="1426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83698" y="2313115"/>
            <a:ext cx="8368386" cy="94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Воспользуйтесь выгодами ЭДО,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используя Диадок </a:t>
            </a:r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!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99166" y="3474720"/>
            <a:ext cx="8102072" cy="23887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6892215" y="5619412"/>
            <a:ext cx="1712139" cy="284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компании</a:t>
            </a:r>
            <a:endParaRPr lang="ru-RU" sz="1400" u="sng" dirty="0">
              <a:solidFill>
                <a:srgbClr val="D70C1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80" y="5999047"/>
            <a:ext cx="1355438" cy="268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0" y="5999047"/>
            <a:ext cx="2055516" cy="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8"/>
            <a:ext cx="7891072" cy="11800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Документы в организации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30834" y="2095997"/>
            <a:ext cx="2095874" cy="75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Документооборот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контрагентами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89737" y="1032985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6523181" y="2095997"/>
            <a:ext cx="1892924" cy="700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Налоговые 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проверки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030834" y="3446766"/>
            <a:ext cx="2242695" cy="736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Внутренний 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документооборот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030834" y="4841903"/>
            <a:ext cx="1914993" cy="770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Бухгалтерская 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отчетность</a:t>
            </a:r>
            <a:endParaRPr lang="ru-RU" alt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523181" y="3446766"/>
            <a:ext cx="1845455" cy="770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Представление 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суды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23181" y="4841903"/>
            <a:ext cx="1845455" cy="770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Хозяйственное обеспечение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1721863"/>
            <a:ext cx="1222871" cy="1320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1" y="4831435"/>
            <a:ext cx="687901" cy="626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3398731"/>
            <a:ext cx="1307515" cy="761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76" y="4894197"/>
            <a:ext cx="906574" cy="541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02" y="3298961"/>
            <a:ext cx="1182446" cy="8615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00" y="1923793"/>
            <a:ext cx="772926" cy="8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2638" r="7038" b="12826"/>
          <a:stretch/>
        </p:blipFill>
        <p:spPr>
          <a:xfrm>
            <a:off x="502171" y="1773238"/>
            <a:ext cx="7884826" cy="461697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7891072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Традиционный бумажный документооборот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545256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7891072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Электронный документооборот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3559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11911" r="6230" b="9559"/>
          <a:stretch/>
        </p:blipFill>
        <p:spPr>
          <a:xfrm>
            <a:off x="442210" y="1431560"/>
            <a:ext cx="7952282" cy="48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65752" y="1463764"/>
            <a:ext cx="8368386" cy="2306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ВЫГОДЫ ИСПОЛЬЗОВАНИЯ</a:t>
            </a:r>
          </a:p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ЭЛЕКТРОННОГО ДОКУМЕНТООБОРОТА </a:t>
            </a:r>
          </a:p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ЧЕРЕЗ ДИАДОК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1220" y="4011139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7891072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Бизнес-процессы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04741" y="1919803"/>
            <a:ext cx="4243716" cy="4061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Ускорение внутренних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бизнес-процессов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Снижение ручной трудоемкости </a:t>
            </a: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за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счет упрощения обработки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документов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Получение и отправка ЭД прямо </a:t>
            </a: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из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учетной системы (1С,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SAP</a:t>
            </a:r>
            <a:r>
              <a:rPr lang="en-US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ERP</a:t>
            </a: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и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др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Мгновенное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получение и внесение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корректировок </a:t>
            </a: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при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необходимости в документ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1826704"/>
            <a:ext cx="3240031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7582274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29B81"/>
                </a:solidFill>
                <a:latin typeface="Segoe UI Light" panose="020B0502040204020203" pitchFamily="34" charset="0"/>
              </a:rPr>
              <a:t>Снижение трудоемкости </a:t>
            </a:r>
            <a:endParaRPr lang="ru-RU" sz="3600" dirty="0">
              <a:solidFill>
                <a:srgbClr val="029B8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71357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76290" y="1470097"/>
            <a:ext cx="6956267" cy="4825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Получение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Автоматическое распределение документов в нужное подразделение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Обработка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с ЭД в учетной системе (УС): получение, учет, создание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отправка непосредственно из УС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Хранение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Легкий и быстрый поиск и извлечение документов из электронного архива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r>
              <a:rPr lang="ru-RU" altLang="ru-RU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Истребования</a:t>
            </a:r>
          </a:p>
          <a:p>
            <a:pPr algn="l">
              <a:lnSpc>
                <a:spcPct val="100000"/>
              </a:lnSpc>
              <a:buClr>
                <a:srgbClr val="029B81"/>
              </a:buClr>
            </a:pPr>
            <a:endParaRPr lang="ru-RU" altLang="ru-RU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Подготовка документов сокращается до их сбора и загрузки в систему электронной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отчетности</a:t>
            </a: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7385" y="274457"/>
            <a:ext cx="7891072" cy="15674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29B81"/>
                </a:solidFill>
                <a:latin typeface="Segoe UI Light" panose="020B0502040204020203" pitchFamily="34" charset="0"/>
              </a:rPr>
              <a:t>Экономика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89751" y="2384497"/>
            <a:ext cx="4369634" cy="394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Сокращение расходов до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в год на печать, доставку, обработку и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хранение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Увеличение суммы входящего НДС за счет гарантии принятия </a:t>
            </a:r>
            <a:r>
              <a:rPr lang="ru-RU" altLang="ru-RU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документов</a:t>
            </a: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endParaRPr lang="ru-RU" altLang="ru-RU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lnSpc>
                <a:spcPct val="100000"/>
              </a:lnSpc>
              <a:buClr>
                <a:srgbClr val="029B81"/>
              </a:buClr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Соблюдение сроков предоставления документов в ИФНС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1220" y="1050580"/>
            <a:ext cx="7743252" cy="0"/>
          </a:xfrm>
          <a:prstGeom prst="line">
            <a:avLst/>
          </a:prstGeom>
          <a:ln w="12700">
            <a:solidFill>
              <a:srgbClr val="029B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2116283"/>
            <a:ext cx="3240031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iadoc">
      <a:dk1>
        <a:sysClr val="windowText" lastClr="000000"/>
      </a:dk1>
      <a:lt1>
        <a:sysClr val="window" lastClr="FFFFFF"/>
      </a:lt1>
      <a:dk2>
        <a:srgbClr val="029B81"/>
      </a:dk2>
      <a:lt2>
        <a:srgbClr val="F2F2F2"/>
      </a:lt2>
      <a:accent1>
        <a:srgbClr val="01AF8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29B81"/>
      </a:hlink>
      <a:folHlink>
        <a:srgbClr val="297975"/>
      </a:folHlink>
    </a:clrScheme>
    <a:fontScheme name="Другая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</TotalTime>
  <Words>538</Words>
  <Application>Microsoft Office PowerPoint</Application>
  <PresentationFormat>Экран (4:3)</PresentationFormat>
  <Paragraphs>152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Segoe UI</vt:lpstr>
      <vt:lpstr>Segoe UI Light</vt:lpstr>
      <vt:lpstr>Segoe UI Semilight</vt:lpstr>
      <vt:lpstr>Тема Office</vt:lpstr>
      <vt:lpstr>Повышение эффективности бизнес-процессов компании за счет электронного документооборота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подзаголовок (необязательно)</dc:title>
  <dc:creator>Ирина</dc:creator>
  <cp:lastModifiedBy>Гладких Андрей Геннадьевич</cp:lastModifiedBy>
  <cp:revision>205</cp:revision>
  <dcterms:created xsi:type="dcterms:W3CDTF">2014-12-03T09:02:47Z</dcterms:created>
  <dcterms:modified xsi:type="dcterms:W3CDTF">2015-09-07T14:58:05Z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