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handoutMasterIdLst>
    <p:handoutMasterId r:id="rId20"/>
  </p:handoutMasterIdLst>
  <p:sldIdLst>
    <p:sldId id="325" r:id="rId2"/>
    <p:sldId id="341" r:id="rId3"/>
    <p:sldId id="331" r:id="rId4"/>
    <p:sldId id="330" r:id="rId5"/>
    <p:sldId id="326" r:id="rId6"/>
    <p:sldId id="342" r:id="rId7"/>
    <p:sldId id="343" r:id="rId8"/>
    <p:sldId id="344" r:id="rId9"/>
    <p:sldId id="347" r:id="rId10"/>
    <p:sldId id="345" r:id="rId11"/>
    <p:sldId id="348" r:id="rId12"/>
    <p:sldId id="349" r:id="rId13"/>
    <p:sldId id="259" r:id="rId14"/>
    <p:sldId id="352" r:id="rId15"/>
    <p:sldId id="319" r:id="rId16"/>
    <p:sldId id="351" r:id="rId17"/>
    <p:sldId id="350" r:id="rId18"/>
    <p:sldId id="327" r:id="rId19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 часть" id="{8197C23A-8192-49C9-A83B-EE97D92E6F42}">
          <p14:sldIdLst>
            <p14:sldId id="325"/>
            <p14:sldId id="341"/>
            <p14:sldId id="331"/>
            <p14:sldId id="330"/>
            <p14:sldId id="326"/>
            <p14:sldId id="342"/>
            <p14:sldId id="343"/>
            <p14:sldId id="344"/>
            <p14:sldId id="347"/>
            <p14:sldId id="345"/>
            <p14:sldId id="348"/>
            <p14:sldId id="349"/>
            <p14:sldId id="259"/>
            <p14:sldId id="352"/>
            <p14:sldId id="319"/>
            <p14:sldId id="351"/>
            <p14:sldId id="350"/>
            <p14:sldId id="32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FFCC"/>
    <a:srgbClr val="FFCC66"/>
    <a:srgbClr val="98D6EC"/>
    <a:srgbClr val="83DFE9"/>
    <a:srgbClr val="99CCFF"/>
    <a:srgbClr val="FF6600"/>
    <a:srgbClr val="FF9900"/>
    <a:srgbClr val="5F5F5F"/>
    <a:srgbClr val="DF4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7" autoAdjust="0"/>
    <p:restoredTop sz="94660"/>
  </p:normalViewPr>
  <p:slideViewPr>
    <p:cSldViewPr showGuides="1">
      <p:cViewPr varScale="1">
        <p:scale>
          <a:sx n="100" d="100"/>
          <a:sy n="100" d="100"/>
        </p:scale>
        <p:origin x="-64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4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33495-0EED-4858-97EA-7719034845A1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8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8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DEC78-5FEC-4399-B8A4-032F9EBC8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881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24C2F0C-AA1E-4A3E-9CF5-BF460801F22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E675E5-63FA-4AE0-B785-5C7D2CA0EB74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5.wdp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microsoft.com/office/2007/relationships/hdphoto" Target="../media/hdphoto4.wdp"/><Relationship Id="rId5" Type="http://schemas.openxmlformats.org/officeDocument/2006/relationships/image" Target="../media/image67.jpeg"/><Relationship Id="rId15" Type="http://schemas.microsoft.com/office/2007/relationships/hdphoto" Target="../media/hdphoto6.wdp"/><Relationship Id="rId10" Type="http://schemas.openxmlformats.org/officeDocument/2006/relationships/image" Target="../media/image71.png"/><Relationship Id="rId4" Type="http://schemas.openxmlformats.org/officeDocument/2006/relationships/image" Target="../media/image66.jpeg"/><Relationship Id="rId9" Type="http://schemas.microsoft.com/office/2007/relationships/hdphoto" Target="../media/hdphoto3.wdp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jpg"/><Relationship Id="rId4" Type="http://schemas.openxmlformats.org/officeDocument/2006/relationships/image" Target="../media/image76.jpe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9.png"/><Relationship Id="rId4" Type="http://schemas.openxmlformats.org/officeDocument/2006/relationships/image" Target="../media/image8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tiff"/><Relationship Id="rId17" Type="http://schemas.openxmlformats.org/officeDocument/2006/relationships/image" Target="../media/image29.png"/><Relationship Id="rId25" Type="http://schemas.openxmlformats.org/officeDocument/2006/relationships/image" Target="../media/image37.jpeg"/><Relationship Id="rId2" Type="http://schemas.openxmlformats.org/officeDocument/2006/relationships/image" Target="../media/image14.tiff"/><Relationship Id="rId16" Type="http://schemas.openxmlformats.org/officeDocument/2006/relationships/image" Target="../media/image28.pn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pn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/>
          <a:stretch/>
        </p:blipFill>
        <p:spPr>
          <a:xfrm>
            <a:off x="35496" y="548679"/>
            <a:ext cx="8568952" cy="624088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06719" y="3789040"/>
            <a:ext cx="187535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500" b="1" cap="all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2015</a:t>
            </a:r>
            <a:endParaRPr lang="ru-RU" sz="4500" b="1" cap="all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" y="1052736"/>
            <a:ext cx="8820470" cy="432048"/>
          </a:xfrm>
          <a:effectLst>
            <a:outerShdw blurRad="63500" dist="63500" dir="2700000" algn="ctr" rotWithShape="0">
              <a:srgbClr val="3E67C2">
                <a:alpha val="55000"/>
              </a:srgbClr>
            </a:outerShdw>
          </a:effectLst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5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ПРОЕКТНОЙ   ОРГАНИЗАЦИИ </a:t>
            </a:r>
            <a:endParaRPr lang="ru-RU" sz="250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16632"/>
            <a:ext cx="8820471" cy="477054"/>
          </a:xfrm>
          <a:prstGeom prst="rect">
            <a:avLst/>
          </a:prstGeom>
          <a:effectLst>
            <a:outerShdw blurRad="63500" dist="63500" dir="2700000" algn="ctr" rotWithShape="0">
              <a:srgbClr val="3E67C2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5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 ТЕХНОЛОГИИ   УПРАВЛЕНИЯ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75682"/>
            <a:ext cx="8820472" cy="477054"/>
          </a:xfrm>
          <a:prstGeom prst="rect">
            <a:avLst/>
          </a:prstGeom>
          <a:effectLst>
            <a:outerShdw blurRad="63500" dist="63500" dir="2700000" algn="ctr" rotWithShape="0">
              <a:srgbClr val="3E67C2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ru-RU" sz="25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ИНФОРМАЦИОННЫМИ  РЕСУРСАМИ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5589240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smtClean="0">
                <a:solidFill>
                  <a:srgbClr val="002060"/>
                </a:solidFill>
              </a:rPr>
              <a:t>М.С. Вайнштейн</a:t>
            </a:r>
          </a:p>
          <a:p>
            <a:pPr algn="r"/>
            <a:r>
              <a:rPr lang="ru-RU" b="1" smtClean="0">
                <a:solidFill>
                  <a:srgbClr val="002060"/>
                </a:solidFill>
              </a:rPr>
              <a:t>профессор,</a:t>
            </a:r>
            <a:endParaRPr lang="ru-RU" b="1">
              <a:solidFill>
                <a:srgbClr val="002060"/>
              </a:solidFill>
            </a:endParaRPr>
          </a:p>
          <a:p>
            <a:pPr algn="r"/>
            <a:r>
              <a:rPr lang="ru-RU" b="1">
                <a:solidFill>
                  <a:srgbClr val="002060"/>
                </a:solidFill>
              </a:rPr>
              <a:t>доктор технических </a:t>
            </a:r>
            <a:r>
              <a:rPr lang="ru-RU" b="1" smtClean="0">
                <a:solidFill>
                  <a:srgbClr val="002060"/>
                </a:solidFill>
              </a:rPr>
              <a:t>наук.</a:t>
            </a:r>
            <a:endParaRPr lang="ru-RU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6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189391" y="1377136"/>
            <a:ext cx="8631081" cy="5480864"/>
          </a:xfrm>
          <a:prstGeom prst="rect">
            <a:avLst/>
          </a:prstGeom>
          <a:solidFill>
            <a:srgbClr val="9ACCE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5579" r="8491" b="9286"/>
          <a:stretch/>
        </p:blipFill>
        <p:spPr>
          <a:xfrm>
            <a:off x="899591" y="1412776"/>
            <a:ext cx="6984777" cy="532681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9391" y="116632"/>
            <a:ext cx="8631081" cy="1152128"/>
          </a:xfrm>
          <a:prstGeom prst="rect">
            <a:avLst/>
          </a:prstGeom>
          <a:solidFill>
            <a:srgbClr val="8FA2C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26633" y="-1"/>
            <a:ext cx="21602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16024" y="44624"/>
            <a:ext cx="3213316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ПОГЛОЩЕНИЕ </a:t>
            </a:r>
          </a:p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ФУНКЦИОНАЛЬНОГО </a:t>
            </a:r>
          </a:p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ПОДРАЗДЕЛЕНИЯ</a:t>
            </a:r>
            <a:endParaRPr lang="ru-RU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65980" y="2492752"/>
            <a:ext cx="40796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mtClean="0">
                <a:solidFill>
                  <a:schemeClr val="bg1"/>
                </a:solidFill>
              </a:rPr>
              <a:t>КОМПЬЮТЕРНЫЙ</a:t>
            </a:r>
            <a:r>
              <a:rPr lang="ru-RU" sz="2100" smtClean="0"/>
              <a:t> </a:t>
            </a:r>
            <a:endParaRPr lang="ru-RU" sz="2100"/>
          </a:p>
        </p:txBody>
      </p:sp>
      <p:sp>
        <p:nvSpPr>
          <p:cNvPr id="16" name="Прямоугольник 15"/>
          <p:cNvSpPr/>
          <p:nvPr/>
        </p:nvSpPr>
        <p:spPr>
          <a:xfrm>
            <a:off x="2968384" y="2901784"/>
            <a:ext cx="12634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mtClean="0">
                <a:solidFill>
                  <a:schemeClr val="bg1"/>
                </a:solidFill>
              </a:rPr>
              <a:t>ЦЕНТР</a:t>
            </a:r>
            <a:endParaRPr lang="ru-RU" sz="3000" b="1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52326" y="4378292"/>
            <a:ext cx="1137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ОМ</a:t>
            </a:r>
            <a:endParaRPr lang="ru-RU" sz="21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44373" y="4387170"/>
            <a:ext cx="9797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и ВП</a:t>
            </a:r>
            <a:endParaRPr lang="ru-RU" sz="30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07704" y="4745772"/>
            <a:ext cx="43961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Отдел механизации и выпуска проектов</a:t>
            </a:r>
            <a:endParaRPr lang="ru-RU" sz="210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31871" y="908720"/>
            <a:ext cx="0" cy="122413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31871" y="6067011"/>
            <a:ext cx="0" cy="74916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трелка вправо 30"/>
          <p:cNvSpPr/>
          <p:nvPr/>
        </p:nvSpPr>
        <p:spPr>
          <a:xfrm>
            <a:off x="3229315" y="1368616"/>
            <a:ext cx="973948" cy="749166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3229315" y="5905915"/>
            <a:ext cx="973948" cy="749166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2693592" y="128153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684715" y="580526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3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 rot="5400000">
            <a:off x="4343182" y="2363450"/>
            <a:ext cx="4723370" cy="4265734"/>
          </a:xfrm>
          <a:prstGeom prst="rect">
            <a:avLst/>
          </a:prstGeom>
          <a:solidFill>
            <a:srgbClr val="FFCC66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24683" y="2306233"/>
            <a:ext cx="4723370" cy="4380168"/>
          </a:xfrm>
          <a:prstGeom prst="rect">
            <a:avLst/>
          </a:prstGeom>
          <a:solidFill>
            <a:srgbClr val="83DFE9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139148" y="2325781"/>
            <a:ext cx="4500502" cy="4415587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09062" y="2563217"/>
            <a:ext cx="4005744" cy="3930164"/>
          </a:xfrm>
          <a:prstGeom prst="ellipse">
            <a:avLst/>
          </a:prstGeom>
          <a:solidFill>
            <a:srgbClr val="83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6024" y="116632"/>
            <a:ext cx="8604448" cy="1296144"/>
          </a:xfrm>
          <a:prstGeom prst="rect">
            <a:avLst/>
          </a:prstGeom>
          <a:solidFill>
            <a:srgbClr val="8FA2C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1602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16024" y="116632"/>
            <a:ext cx="30922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ПОГЛОЩЕНИЕ </a:t>
            </a:r>
          </a:p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ФУНКЦИОНАЛЬНОГО </a:t>
            </a:r>
          </a:p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ПОДРАЗДЕЛЕНИЯ</a:t>
            </a:r>
            <a:endParaRPr lang="ru-RU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3822" y="3429000"/>
            <a:ext cx="20071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smtClean="0"/>
              <a:t>Компьютерные </a:t>
            </a:r>
          </a:p>
          <a:p>
            <a:r>
              <a:rPr lang="ru-RU" sz="2100" smtClean="0"/>
              <a:t>технологии</a:t>
            </a:r>
            <a:endParaRPr lang="ru-RU" sz="2100"/>
          </a:p>
        </p:txBody>
      </p:sp>
      <p:sp>
        <p:nvSpPr>
          <p:cNvPr id="13" name="Овал 12"/>
          <p:cNvSpPr/>
          <p:nvPr/>
        </p:nvSpPr>
        <p:spPr>
          <a:xfrm>
            <a:off x="3952326" y="4563987"/>
            <a:ext cx="1771802" cy="1771802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065329" y="4661800"/>
            <a:ext cx="1545796" cy="15761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41537" y="2119544"/>
            <a:ext cx="236462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/>
              <a:t>Компьютерный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454873" y="2119544"/>
            <a:ext cx="97840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/>
              <a:t>центр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441565" y="5904902"/>
            <a:ext cx="43961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500"/>
              <a:t>Отдел механизации </a:t>
            </a:r>
            <a:endParaRPr lang="ru-RU" sz="2500" smtClean="0"/>
          </a:p>
          <a:p>
            <a:pPr algn="r"/>
            <a:r>
              <a:rPr lang="ru-RU" sz="2500" smtClean="0"/>
              <a:t>и </a:t>
            </a:r>
            <a:r>
              <a:rPr lang="ru-RU" sz="2500"/>
              <a:t>выпуска проектов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01022" y="1349311"/>
            <a:ext cx="38003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Разрез</a:t>
            </a:r>
            <a:r>
              <a:rPr lang="ru-RU" sz="5400" b="1" cap="none" spc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1-1</a:t>
            </a:r>
            <a:endParaRPr lang="ru-RU" sz="5400" b="1" cap="none" spc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43227" y="5172889"/>
            <a:ext cx="1137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ОМ</a:t>
            </a:r>
            <a:endParaRPr lang="ru-RU" sz="21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35274" y="5181767"/>
            <a:ext cx="9797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и ВП</a:t>
            </a:r>
            <a:endParaRPr lang="ru-RU" sz="30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54870" y="2449488"/>
            <a:ext cx="243553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100" smtClean="0"/>
              <a:t>Технологии </a:t>
            </a:r>
          </a:p>
          <a:p>
            <a:pPr algn="r"/>
            <a:r>
              <a:rPr lang="ru-RU" sz="2100" smtClean="0"/>
              <a:t>архивации,</a:t>
            </a:r>
          </a:p>
          <a:p>
            <a:pPr algn="r"/>
            <a:r>
              <a:rPr lang="ru-RU" sz="2100" smtClean="0"/>
              <a:t>документооборота,</a:t>
            </a:r>
          </a:p>
          <a:p>
            <a:pPr algn="r"/>
            <a:r>
              <a:rPr lang="ru-RU" sz="2100" smtClean="0"/>
              <a:t>выпуска </a:t>
            </a:r>
          </a:p>
          <a:p>
            <a:pPr algn="r"/>
            <a:r>
              <a:rPr lang="ru-RU" sz="2100" smtClean="0"/>
              <a:t>продукции</a:t>
            </a:r>
            <a:endParaRPr lang="ru-RU" sz="2100"/>
          </a:p>
        </p:txBody>
      </p:sp>
      <p:sp>
        <p:nvSpPr>
          <p:cNvPr id="22" name="Прямоугольник 21"/>
          <p:cNvSpPr/>
          <p:nvPr/>
        </p:nvSpPr>
        <p:spPr>
          <a:xfrm>
            <a:off x="3639040" y="3672563"/>
            <a:ext cx="1137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КЦ</a:t>
            </a:r>
            <a:endParaRPr lang="ru-RU" sz="21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 rot="16776453">
            <a:off x="6033608" y="4955386"/>
            <a:ext cx="734043" cy="1345864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7316737">
            <a:off x="1579616" y="2480370"/>
            <a:ext cx="734043" cy="1177052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 rot="5400000">
            <a:off x="6163379" y="4144386"/>
            <a:ext cx="1082975" cy="4265734"/>
          </a:xfrm>
          <a:prstGeom prst="rect">
            <a:avLst/>
          </a:prstGeom>
          <a:solidFill>
            <a:srgbClr val="FFCC6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 rot="5400000">
            <a:off x="6230079" y="3003722"/>
            <a:ext cx="949576" cy="4265734"/>
          </a:xfrm>
          <a:prstGeom prst="rect">
            <a:avLst/>
          </a:prstGeom>
          <a:solidFill>
            <a:srgbClr val="FFCC6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 rot="5400000">
            <a:off x="6364693" y="2055259"/>
            <a:ext cx="680347" cy="4265734"/>
          </a:xfrm>
          <a:prstGeom prst="rect">
            <a:avLst/>
          </a:prstGeom>
          <a:solidFill>
            <a:srgbClr val="FFCC6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 rot="5400000">
            <a:off x="6352865" y="122089"/>
            <a:ext cx="704004" cy="4265734"/>
          </a:xfrm>
          <a:prstGeom prst="rect">
            <a:avLst/>
          </a:prstGeom>
          <a:solidFill>
            <a:srgbClr val="FFCC6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 rot="5400000">
            <a:off x="6202339" y="1134538"/>
            <a:ext cx="1005056" cy="4265734"/>
          </a:xfrm>
          <a:prstGeom prst="rect">
            <a:avLst/>
          </a:prstGeom>
          <a:solidFill>
            <a:srgbClr val="FFCC66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6238262" y="-970672"/>
            <a:ext cx="933210" cy="4265734"/>
          </a:xfrm>
          <a:prstGeom prst="rect">
            <a:avLst/>
          </a:prstGeom>
          <a:solidFill>
            <a:srgbClr val="FFCC66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2180064" y="-1288190"/>
            <a:ext cx="412607" cy="4380168"/>
          </a:xfrm>
          <a:prstGeom prst="rect">
            <a:avLst/>
          </a:prstGeom>
          <a:solidFill>
            <a:srgbClr val="83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09062" y="2563217"/>
            <a:ext cx="4005744" cy="3930164"/>
          </a:xfrm>
          <a:prstGeom prst="ellipse">
            <a:avLst/>
          </a:prstGeom>
          <a:solidFill>
            <a:srgbClr val="83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6024" y="116632"/>
            <a:ext cx="8604448" cy="477054"/>
          </a:xfrm>
          <a:prstGeom prst="rect">
            <a:avLst/>
          </a:prstGeom>
          <a:solidFill>
            <a:srgbClr val="8FA2C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216024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16024" y="116632"/>
            <a:ext cx="860444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ПОГЛОЩЕНИЕ         ФУНКЦИОНАЛЬНОГО     ПОДРАЗДЕЛЕНИЯ</a:t>
            </a:r>
            <a:endParaRPr lang="ru-RU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9470" y="692696"/>
            <a:ext cx="410650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/>
              <a:t>Компьютерные технологии</a:t>
            </a:r>
            <a:endParaRPr lang="ru-RU" sz="2000"/>
          </a:p>
        </p:txBody>
      </p:sp>
      <p:sp>
        <p:nvSpPr>
          <p:cNvPr id="15" name="Прямоугольник 14"/>
          <p:cNvSpPr/>
          <p:nvPr/>
        </p:nvSpPr>
        <p:spPr>
          <a:xfrm>
            <a:off x="1041245" y="1175816"/>
            <a:ext cx="2609625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00" smtClean="0"/>
              <a:t>СТРУКТУРА </a:t>
            </a:r>
            <a:r>
              <a:rPr lang="ru-RU" sz="1900"/>
              <a:t>и ФУНКЦИИ</a:t>
            </a:r>
          </a:p>
          <a:p>
            <a:pPr algn="ctr"/>
            <a:endParaRPr lang="ru-RU" sz="2500"/>
          </a:p>
          <a:p>
            <a:pPr algn="ctr"/>
            <a:r>
              <a:rPr lang="ru-RU" sz="2500" smtClean="0"/>
              <a:t> </a:t>
            </a:r>
            <a:endParaRPr lang="ru-RU" sz="2500"/>
          </a:p>
        </p:txBody>
      </p:sp>
      <p:sp>
        <p:nvSpPr>
          <p:cNvPr id="21" name="Прямоугольник 20"/>
          <p:cNvSpPr/>
          <p:nvPr/>
        </p:nvSpPr>
        <p:spPr>
          <a:xfrm>
            <a:off x="6050866" y="620688"/>
            <a:ext cx="27676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/>
              <a:t>Технологии  а</a:t>
            </a:r>
            <a:r>
              <a:rPr lang="ru-RU" sz="2000" smtClean="0"/>
              <a:t>рхивации</a:t>
            </a:r>
            <a:r>
              <a:rPr lang="ru-RU" sz="2000"/>
              <a:t>,</a:t>
            </a:r>
          </a:p>
          <a:p>
            <a:pPr algn="r"/>
            <a:r>
              <a:rPr lang="ru-RU" sz="2000"/>
              <a:t>документооборота,</a:t>
            </a:r>
          </a:p>
          <a:p>
            <a:pPr algn="r"/>
            <a:r>
              <a:rPr lang="ru-RU" sz="2000"/>
              <a:t>выпуска продукции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16025" y="2410934"/>
            <a:ext cx="4336235" cy="707886"/>
          </a:xfrm>
          <a:prstGeom prst="rect">
            <a:avLst/>
          </a:prstGeom>
          <a:solidFill>
            <a:srgbClr val="83DFE9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smtClean="0"/>
              <a:t>Программно-техническое обслуживание</a:t>
            </a:r>
            <a:endParaRPr lang="ru-RU" sz="2000"/>
          </a:p>
        </p:txBody>
      </p:sp>
      <p:sp>
        <p:nvSpPr>
          <p:cNvPr id="42" name="Прямоугольник 41"/>
          <p:cNvSpPr/>
          <p:nvPr/>
        </p:nvSpPr>
        <p:spPr>
          <a:xfrm>
            <a:off x="196284" y="1628800"/>
            <a:ext cx="4380169" cy="707886"/>
          </a:xfrm>
          <a:prstGeom prst="rect">
            <a:avLst/>
          </a:prstGeom>
          <a:solidFill>
            <a:srgbClr val="83DFE9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smtClean="0"/>
              <a:t>Конструкторские и инженерные </a:t>
            </a:r>
          </a:p>
          <a:p>
            <a:r>
              <a:rPr lang="ru-RU" sz="2000" smtClean="0"/>
              <a:t>расчеты</a:t>
            </a:r>
            <a:endParaRPr lang="ru-RU" sz="2000"/>
          </a:p>
        </p:txBody>
      </p:sp>
      <p:sp>
        <p:nvSpPr>
          <p:cNvPr id="43" name="Прямоугольник 42"/>
          <p:cNvSpPr/>
          <p:nvPr/>
        </p:nvSpPr>
        <p:spPr>
          <a:xfrm>
            <a:off x="220546" y="3166268"/>
            <a:ext cx="3622681" cy="707886"/>
          </a:xfrm>
          <a:prstGeom prst="rect">
            <a:avLst/>
          </a:prstGeom>
          <a:solidFill>
            <a:srgbClr val="83DFE9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smtClean="0"/>
              <a:t>Системы автоматизированного </a:t>
            </a:r>
          </a:p>
          <a:p>
            <a:r>
              <a:rPr lang="ru-RU" sz="2000" smtClean="0"/>
              <a:t>проектирования (САПР)</a:t>
            </a:r>
            <a:endParaRPr lang="ru-RU" sz="2000"/>
          </a:p>
        </p:txBody>
      </p:sp>
      <p:sp>
        <p:nvSpPr>
          <p:cNvPr id="44" name="Прямоугольник 43"/>
          <p:cNvSpPr/>
          <p:nvPr/>
        </p:nvSpPr>
        <p:spPr>
          <a:xfrm>
            <a:off x="196284" y="3933056"/>
            <a:ext cx="4355976" cy="1015663"/>
          </a:xfrm>
          <a:prstGeom prst="rect">
            <a:avLst/>
          </a:prstGeom>
          <a:solidFill>
            <a:srgbClr val="83DFE9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smtClean="0"/>
              <a:t>Разработка,модернизация и </a:t>
            </a:r>
          </a:p>
          <a:p>
            <a:r>
              <a:rPr lang="ru-RU" sz="2000" smtClean="0"/>
              <a:t>эксплуатация программного </a:t>
            </a:r>
          </a:p>
          <a:p>
            <a:r>
              <a:rPr lang="ru-RU" sz="2000" smtClean="0"/>
              <a:t>обеспечения</a:t>
            </a:r>
            <a:endParaRPr lang="ru-RU" sz="2000"/>
          </a:p>
        </p:txBody>
      </p:sp>
      <p:sp>
        <p:nvSpPr>
          <p:cNvPr id="45" name="Прямоугольник 44"/>
          <p:cNvSpPr/>
          <p:nvPr/>
        </p:nvSpPr>
        <p:spPr>
          <a:xfrm>
            <a:off x="196284" y="5034390"/>
            <a:ext cx="4364906" cy="415498"/>
          </a:xfrm>
          <a:prstGeom prst="rect">
            <a:avLst/>
          </a:prstGeom>
          <a:solidFill>
            <a:srgbClr val="83DFE9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smtClean="0"/>
              <a:t>Организация обучения</a:t>
            </a:r>
            <a:endParaRPr lang="ru-RU" sz="2000"/>
          </a:p>
        </p:txBody>
      </p:sp>
      <p:sp>
        <p:nvSpPr>
          <p:cNvPr id="46" name="Прямоугольник 45"/>
          <p:cNvSpPr/>
          <p:nvPr/>
        </p:nvSpPr>
        <p:spPr>
          <a:xfrm>
            <a:off x="196284" y="5489937"/>
            <a:ext cx="4375716" cy="1323439"/>
          </a:xfrm>
          <a:prstGeom prst="rect">
            <a:avLst/>
          </a:prstGeom>
          <a:solidFill>
            <a:srgbClr val="83DFE9">
              <a:alpha val="38000"/>
            </a:srgbClr>
          </a:solidFill>
        </p:spPr>
        <p:txBody>
          <a:bodyPr wrap="square">
            <a:spAutoFit/>
          </a:bodyPr>
          <a:lstStyle/>
          <a:p>
            <a:r>
              <a:rPr lang="ru-RU" sz="2000" smtClean="0"/>
              <a:t>Обслуживаение систем </a:t>
            </a:r>
          </a:p>
          <a:p>
            <a:r>
              <a:rPr lang="ru-RU" sz="2000" smtClean="0"/>
              <a:t>(системы доступа и контроля,</a:t>
            </a:r>
          </a:p>
          <a:p>
            <a:r>
              <a:rPr lang="ru-RU" sz="2000" smtClean="0"/>
              <a:t>издательские, фотоуслуги, снабжение, склады, расходные материалы и пр.)</a:t>
            </a:r>
            <a:endParaRPr lang="ru-RU" sz="2000"/>
          </a:p>
        </p:txBody>
      </p:sp>
      <p:sp>
        <p:nvSpPr>
          <p:cNvPr id="22" name="Прямоугольник 21"/>
          <p:cNvSpPr/>
          <p:nvPr/>
        </p:nvSpPr>
        <p:spPr>
          <a:xfrm>
            <a:off x="3639037" y="2559004"/>
            <a:ext cx="1137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КЦ</a:t>
            </a:r>
            <a:endParaRPr lang="ru-RU" sz="21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065329" y="4661800"/>
            <a:ext cx="1545796" cy="157617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843227" y="5172889"/>
            <a:ext cx="11374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ОМ</a:t>
            </a:r>
            <a:endParaRPr lang="ru-RU" sz="21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35274" y="5181767"/>
            <a:ext cx="9797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smtClean="0">
                <a:solidFill>
                  <a:schemeClr val="accent2">
                    <a:lumMod val="50000"/>
                  </a:schemeClr>
                </a:solidFill>
              </a:rPr>
              <a:t>и ВП</a:t>
            </a:r>
            <a:endParaRPr lang="ru-RU" sz="3000" b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165105" y="1899072"/>
            <a:ext cx="367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Приемка проектной продукции</a:t>
            </a:r>
          </a:p>
          <a:p>
            <a:pPr algn="r"/>
            <a:r>
              <a:rPr lang="ru-RU" sz="2000" smtClean="0"/>
              <a:t>в архивы</a:t>
            </a:r>
            <a:endParaRPr lang="ru-RU" sz="2000"/>
          </a:p>
        </p:txBody>
      </p:sp>
      <p:sp>
        <p:nvSpPr>
          <p:cNvPr id="49" name="Прямоугольник 48"/>
          <p:cNvSpPr/>
          <p:nvPr/>
        </p:nvSpPr>
        <p:spPr>
          <a:xfrm>
            <a:off x="6434491" y="2742450"/>
            <a:ext cx="24017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Формирование </a:t>
            </a:r>
          </a:p>
          <a:p>
            <a:pPr algn="r"/>
            <a:r>
              <a:rPr lang="ru-RU" sz="2000" smtClean="0"/>
              <a:t>компьютерного </a:t>
            </a:r>
          </a:p>
          <a:p>
            <a:pPr algn="r"/>
            <a:r>
              <a:rPr lang="ru-RU" sz="2000" smtClean="0"/>
              <a:t>и бумажного архива</a:t>
            </a:r>
            <a:endParaRPr lang="ru-RU" sz="2000"/>
          </a:p>
        </p:txBody>
      </p:sp>
      <p:sp>
        <p:nvSpPr>
          <p:cNvPr id="50" name="Прямоугольник 49"/>
          <p:cNvSpPr/>
          <p:nvPr/>
        </p:nvSpPr>
        <p:spPr>
          <a:xfrm>
            <a:off x="7083130" y="3825526"/>
            <a:ext cx="17531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Типовая </a:t>
            </a:r>
          </a:p>
          <a:p>
            <a:pPr algn="r"/>
            <a:r>
              <a:rPr lang="ru-RU" sz="2000" smtClean="0"/>
              <a:t>документация</a:t>
            </a:r>
            <a:endParaRPr lang="ru-RU" sz="2000"/>
          </a:p>
        </p:txBody>
      </p:sp>
      <p:sp>
        <p:nvSpPr>
          <p:cNvPr id="51" name="Прямоугольник 50"/>
          <p:cNvSpPr/>
          <p:nvPr/>
        </p:nvSpPr>
        <p:spPr>
          <a:xfrm>
            <a:off x="6632814" y="4615639"/>
            <a:ext cx="220342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Выпуск </a:t>
            </a:r>
          </a:p>
          <a:p>
            <a:pPr algn="r"/>
            <a:r>
              <a:rPr lang="ru-RU" sz="2000" smtClean="0"/>
              <a:t>проектно-сметной</a:t>
            </a:r>
          </a:p>
          <a:p>
            <a:pPr algn="r"/>
            <a:r>
              <a:rPr lang="ru-RU" sz="2000" smtClean="0"/>
              <a:t> документации</a:t>
            </a:r>
            <a:endParaRPr lang="ru-RU" sz="2000"/>
          </a:p>
        </p:txBody>
      </p:sp>
      <p:sp>
        <p:nvSpPr>
          <p:cNvPr id="52" name="Прямоугольник 51"/>
          <p:cNvSpPr/>
          <p:nvPr/>
        </p:nvSpPr>
        <p:spPr>
          <a:xfrm>
            <a:off x="6221611" y="5734225"/>
            <a:ext cx="2614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Передача </a:t>
            </a:r>
          </a:p>
          <a:p>
            <a:pPr algn="r"/>
            <a:r>
              <a:rPr lang="ru-RU" sz="2000" smtClean="0"/>
              <a:t>проектно-сметной</a:t>
            </a:r>
          </a:p>
          <a:p>
            <a:pPr algn="r"/>
            <a:r>
              <a:rPr lang="ru-RU" sz="2000" smtClean="0"/>
              <a:t> продукции заказчику </a:t>
            </a:r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8053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91" y="1052736"/>
            <a:ext cx="5357427" cy="36341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" y="8737"/>
            <a:ext cx="8820471" cy="477054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ТЕХНОЛОГИИ  УПРАВЛЕНИЯ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8737"/>
            <a:ext cx="34740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ИНФОРМАЦИОННЫМИ</a:t>
            </a:r>
            <a:endParaRPr lang="ru-RU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0693" y="404664"/>
            <a:ext cx="580261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РЕСУРСАМИ 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ПРОЕКТНОЙ  ОРГАНИЗАЦИИ</a:t>
            </a:r>
            <a:endParaRPr lang="ru-RU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5497" y="4365104"/>
            <a:ext cx="8784976" cy="2457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smtClean="0">
              <a:latin typeface="+mj-lt"/>
            </a:endParaRPr>
          </a:p>
          <a:p>
            <a:pPr marL="0" indent="0" algn="ctr">
              <a:buNone/>
            </a:pPr>
            <a:r>
              <a:rPr lang="ru-RU" sz="2000">
                <a:latin typeface="+mj-lt"/>
              </a:rPr>
              <a:t>Проблемно ориентированная система </a:t>
            </a:r>
            <a:r>
              <a:rPr lang="en-US" sz="2000" smtClean="0">
                <a:latin typeface="+mj-lt"/>
              </a:rPr>
              <a:t> ECM </a:t>
            </a:r>
            <a:r>
              <a:rPr lang="en-US" sz="2000">
                <a:latin typeface="+mj-lt"/>
              </a:rPr>
              <a:t>–</a:t>
            </a:r>
            <a:r>
              <a:rPr lang="ru-RU" sz="2000">
                <a:latin typeface="+mj-lt"/>
              </a:rPr>
              <a:t> </a:t>
            </a:r>
            <a:r>
              <a:rPr lang="en-US" sz="2000">
                <a:latin typeface="+mj-lt"/>
              </a:rPr>
              <a:t>Enterprise content management</a:t>
            </a:r>
            <a:r>
              <a:rPr lang="ru-RU" sz="2000">
                <a:latin typeface="+mj-lt"/>
              </a:rPr>
              <a:t> </a:t>
            </a:r>
            <a:r>
              <a:rPr lang="en-US" sz="2000">
                <a:latin typeface="+mj-lt"/>
              </a:rPr>
              <a:t>– </a:t>
            </a:r>
            <a:endParaRPr lang="ru-RU" sz="2000">
              <a:latin typeface="+mj-lt"/>
            </a:endParaRPr>
          </a:p>
          <a:p>
            <a:pPr marL="0" indent="0" algn="ctr">
              <a:buNone/>
            </a:pPr>
            <a:r>
              <a:rPr lang="ru-RU" sz="2000" smtClean="0">
                <a:latin typeface="+mj-lt"/>
              </a:rPr>
              <a:t>автоматизация деятельности проектной организации,связанной </a:t>
            </a:r>
            <a:endParaRPr lang="en-US" sz="2000" smtClean="0">
              <a:latin typeface="+mj-lt"/>
            </a:endParaRPr>
          </a:p>
          <a:p>
            <a:pPr marL="0" indent="0" algn="ctr">
              <a:buNone/>
            </a:pPr>
            <a:r>
              <a:rPr lang="ru-RU" sz="2000" b="1" i="1" smtClean="0">
                <a:solidFill>
                  <a:srgbClr val="C00000"/>
                </a:solidFill>
                <a:latin typeface="+mj-lt"/>
              </a:rPr>
              <a:t>с обработкой копий проектных документов, </a:t>
            </a:r>
            <a:endParaRPr lang="en-US" sz="2000" b="1" i="1" smtClean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000" b="1" i="1" smtClean="0">
                <a:solidFill>
                  <a:srgbClr val="C00000"/>
                </a:solidFill>
                <a:latin typeface="+mj-lt"/>
              </a:rPr>
              <a:t>существующих только в электронном виде </a:t>
            </a:r>
            <a:endParaRPr lang="en-US" sz="2000" b="1" i="1" smtClean="0">
              <a:solidFill>
                <a:srgbClr val="C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000" smtClean="0">
                <a:latin typeface="+mj-lt"/>
              </a:rPr>
              <a:t>в результате сканирования с подлинников на бумажных носителях. </a:t>
            </a:r>
          </a:p>
          <a:p>
            <a:pPr algn="ctr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0190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55359"/>
            <a:ext cx="1972388" cy="305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8000"/>
                    </a14:imgEffect>
                    <a14:imgEffect>
                      <a14:saturation sat="170000"/>
                    </a14:imgEffect>
                    <a14:imgEffect>
                      <a14:brightnessContrast bright="4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884" y="476672"/>
            <a:ext cx="4292308" cy="620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89" y="-27384"/>
            <a:ext cx="8820471" cy="477054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  80/20…..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6228183" y="476672"/>
            <a:ext cx="2590675" cy="1296143"/>
          </a:xfrm>
          <a:prstGeom prst="rect">
            <a:avLst/>
          </a:prstGeom>
          <a:solidFill>
            <a:srgbClr val="83DFE9">
              <a:alpha val="4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2200"/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6228184" y="1772816"/>
            <a:ext cx="2622375" cy="1800200"/>
          </a:xfrm>
          <a:prstGeom prst="rect">
            <a:avLst/>
          </a:prstGeom>
          <a:solidFill>
            <a:schemeClr val="accent3">
              <a:lumMod val="60000"/>
              <a:lumOff val="40000"/>
              <a:alpha val="7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2200"/>
          </a:p>
        </p:txBody>
      </p:sp>
      <p:sp>
        <p:nvSpPr>
          <p:cNvPr id="12" name="Объект 3"/>
          <p:cNvSpPr txBox="1">
            <a:spLocks/>
          </p:cNvSpPr>
          <p:nvPr/>
        </p:nvSpPr>
        <p:spPr>
          <a:xfrm>
            <a:off x="6228184" y="3573016"/>
            <a:ext cx="2592288" cy="3132584"/>
          </a:xfrm>
          <a:prstGeom prst="rect">
            <a:avLst/>
          </a:prstGeom>
          <a:solidFill>
            <a:schemeClr val="accent1">
              <a:lumMod val="75000"/>
              <a:alpha val="53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220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1495" y="3573016"/>
            <a:ext cx="8799065" cy="0"/>
          </a:xfrm>
          <a:prstGeom prst="line">
            <a:avLst/>
          </a:prstGeom>
          <a:ln w="6032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0089" y="6705600"/>
            <a:ext cx="8790383" cy="0"/>
          </a:xfrm>
          <a:prstGeom prst="line">
            <a:avLst/>
          </a:prstGeom>
          <a:ln w="603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3"/>
          <p:cNvSpPr txBox="1">
            <a:spLocks/>
          </p:cNvSpPr>
          <p:nvPr/>
        </p:nvSpPr>
        <p:spPr>
          <a:xfrm>
            <a:off x="-8734" y="481573"/>
            <a:ext cx="1030424" cy="50405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smtClean="0">
                <a:latin typeface="+mj-lt"/>
              </a:rPr>
              <a:t>КУПИ..</a:t>
            </a:r>
            <a:endParaRPr lang="ru-RU" sz="2000" b="1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07504" y="476672"/>
            <a:ext cx="8712968" cy="0"/>
          </a:xfrm>
          <a:prstGeom prst="line">
            <a:avLst/>
          </a:prstGeom>
          <a:ln w="603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1961584" y="3585096"/>
            <a:ext cx="9777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87541" y="3662870"/>
            <a:ext cx="31667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/>
              <a:t>НАВЕДЕНИЕ </a:t>
            </a:r>
          </a:p>
          <a:p>
            <a:pPr algn="r"/>
            <a:r>
              <a:rPr lang="ru-RU" sz="2000"/>
              <a:t>ПОРЯДКА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10905" y="1837273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/>
              <a:t>«ОПЕРАТИВНОЕ»  </a:t>
            </a:r>
          </a:p>
          <a:p>
            <a:pPr algn="r"/>
            <a:r>
              <a:rPr lang="ru-RU" sz="2000" smtClean="0"/>
              <a:t>ПРОГРАММИРОВАНИЕ</a:t>
            </a:r>
          </a:p>
          <a:p>
            <a:pPr algn="r"/>
            <a:r>
              <a:rPr lang="en-US" sz="2000" b="1"/>
              <a:t>MS SQL Server</a:t>
            </a:r>
            <a:endParaRPr lang="ru-RU" sz="2000"/>
          </a:p>
        </p:txBody>
      </p:sp>
      <p:sp>
        <p:nvSpPr>
          <p:cNvPr id="21" name="Прямоугольник 20"/>
          <p:cNvSpPr/>
          <p:nvPr/>
        </p:nvSpPr>
        <p:spPr>
          <a:xfrm>
            <a:off x="6195845" y="475938"/>
            <a:ext cx="26686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СИСТЕМНОЕ</a:t>
            </a:r>
          </a:p>
          <a:p>
            <a:pPr algn="r"/>
            <a:r>
              <a:rPr lang="ru-RU" sz="2000" smtClean="0"/>
              <a:t>ПРОГРАММИРОВАНИЕ</a:t>
            </a:r>
            <a:endParaRPr lang="ru-RU" sz="2000"/>
          </a:p>
        </p:txBody>
      </p:sp>
      <p:pic>
        <p:nvPicPr>
          <p:cNvPr id="5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072" y="548680"/>
            <a:ext cx="577765" cy="61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47" y="548680"/>
            <a:ext cx="577766" cy="61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55" y="546442"/>
            <a:ext cx="579858" cy="620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" y="2083775"/>
            <a:ext cx="1694589" cy="20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1" y="2273761"/>
            <a:ext cx="1534499" cy="19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3132"/>
            <a:ext cx="1307677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" y="2851349"/>
            <a:ext cx="1158751" cy="1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" y="2459168"/>
            <a:ext cx="1573715" cy="2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82" y="3673990"/>
            <a:ext cx="37914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05" y="1832145"/>
            <a:ext cx="37914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042" y="1837273"/>
            <a:ext cx="379140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5" y="3066096"/>
            <a:ext cx="971662" cy="34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46072" b="30945"/>
          <a:stretch/>
        </p:blipFill>
        <p:spPr bwMode="auto">
          <a:xfrm>
            <a:off x="53947" y="1753442"/>
            <a:ext cx="3168353" cy="23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95" y="566328"/>
            <a:ext cx="1135904" cy="33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95" y="947273"/>
            <a:ext cx="1135904" cy="33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78" y="1284670"/>
            <a:ext cx="1152184" cy="35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3947" y="1772816"/>
            <a:ext cx="8766525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3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01248"/>
            <a:ext cx="1207183" cy="12198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03" y="4405292"/>
            <a:ext cx="1639769" cy="1229827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r="37249"/>
          <a:stretch/>
        </p:blipFill>
        <p:spPr>
          <a:xfrm>
            <a:off x="3939767" y="3933056"/>
            <a:ext cx="848257" cy="2880320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169" y="3213507"/>
            <a:ext cx="592804" cy="733492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4788025" y="4019448"/>
            <a:ext cx="4010764" cy="3018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77711" y="4019448"/>
            <a:ext cx="3775956" cy="3018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0" y="2780928"/>
            <a:ext cx="8798788" cy="36004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" y="3212976"/>
            <a:ext cx="592804" cy="73349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64" y="3215991"/>
            <a:ext cx="592804" cy="73349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82" y="3215991"/>
            <a:ext cx="592804" cy="73349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886" y="3215991"/>
            <a:ext cx="592804" cy="73349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68" y="3212976"/>
            <a:ext cx="592804" cy="73349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264" y="3213507"/>
            <a:ext cx="592804" cy="73349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07" y="3215991"/>
            <a:ext cx="592804" cy="7334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20688"/>
            <a:ext cx="2808312" cy="21547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6"/>
          <a:stretch/>
        </p:blipFill>
        <p:spPr>
          <a:xfrm>
            <a:off x="2940458" y="980728"/>
            <a:ext cx="2761377" cy="1561861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318055" y="908720"/>
            <a:ext cx="2381154" cy="1701515"/>
            <a:chOff x="3324479" y="-344545"/>
            <a:chExt cx="3401365" cy="2430533"/>
          </a:xfrm>
        </p:grpSpPr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479" y="116632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359" y="-42395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995" y="-201421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340" y="-344545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179512" y="196176"/>
            <a:ext cx="2009811" cy="454129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86658" y="162007"/>
            <a:ext cx="1633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mtClean="0"/>
              <a:t>подлинник</a:t>
            </a:r>
            <a:endParaRPr lang="ru-RU" sz="2000"/>
          </a:p>
        </p:txBody>
      </p:sp>
      <p:sp>
        <p:nvSpPr>
          <p:cNvPr id="69" name="Прямоугольник 68"/>
          <p:cNvSpPr/>
          <p:nvPr/>
        </p:nvSpPr>
        <p:spPr>
          <a:xfrm>
            <a:off x="818831" y="3949852"/>
            <a:ext cx="245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SQL SERVER</a:t>
            </a:r>
            <a:endParaRPr lang="ru-RU" sz="2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80551" y="133165"/>
            <a:ext cx="2183907" cy="708850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131840" y="59656"/>
            <a:ext cx="20364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smtClean="0"/>
              <a:t>«поточное»</a:t>
            </a:r>
          </a:p>
          <a:p>
            <a:pPr algn="ctr"/>
            <a:r>
              <a:rPr lang="ru-RU" sz="2400" smtClean="0"/>
              <a:t>сканирование</a:t>
            </a:r>
            <a:endParaRPr lang="ru-RU" sz="2000"/>
          </a:p>
        </p:txBody>
      </p:sp>
      <p:sp>
        <p:nvSpPr>
          <p:cNvPr id="43" name="Прямоугольник 42"/>
          <p:cNvSpPr/>
          <p:nvPr/>
        </p:nvSpPr>
        <p:spPr>
          <a:xfrm>
            <a:off x="0" y="2708920"/>
            <a:ext cx="8798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mtClean="0"/>
              <a:t>компьютерный архив на электронных носителях</a:t>
            </a:r>
            <a:endParaRPr lang="ru-RU" sz="2000"/>
          </a:p>
        </p:txBody>
      </p:sp>
      <p:sp>
        <p:nvSpPr>
          <p:cNvPr id="36" name="Прямоугольник 35"/>
          <p:cNvSpPr/>
          <p:nvPr/>
        </p:nvSpPr>
        <p:spPr>
          <a:xfrm>
            <a:off x="6156176" y="133164"/>
            <a:ext cx="2521503" cy="708851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077420" y="44624"/>
            <a:ext cx="218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mtClean="0"/>
              <a:t>архив</a:t>
            </a:r>
          </a:p>
          <a:p>
            <a:pPr algn="ctr"/>
            <a:r>
              <a:rPr lang="ru-RU" sz="2400" smtClean="0"/>
              <a:t>подлинников</a:t>
            </a:r>
            <a:endParaRPr lang="ru-RU" sz="2000"/>
          </a:p>
        </p:txBody>
      </p:sp>
      <p:sp>
        <p:nvSpPr>
          <p:cNvPr id="41" name="Стрелка вправо 40"/>
          <p:cNvSpPr/>
          <p:nvPr/>
        </p:nvSpPr>
        <p:spPr>
          <a:xfrm rot="5400000">
            <a:off x="4086171" y="2165817"/>
            <a:ext cx="555129" cy="66404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>
            <a:off x="2309617" y="100555"/>
            <a:ext cx="632933" cy="64537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4605321" y="3213507"/>
            <a:ext cx="4072358" cy="736507"/>
            <a:chOff x="36641" y="2959964"/>
            <a:chExt cx="8789777" cy="1475433"/>
          </a:xfrm>
          <a:effectLst/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" y="2959964"/>
              <a:ext cx="1279509" cy="146939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054" y="2966003"/>
              <a:ext cx="1279509" cy="1469394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842" y="2966003"/>
              <a:ext cx="1279509" cy="1469394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2351" y="2966003"/>
              <a:ext cx="1279509" cy="1469394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665" y="2959964"/>
              <a:ext cx="1279509" cy="1469394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909" y="2959964"/>
              <a:ext cx="1279509" cy="1469394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425" y="2966003"/>
              <a:ext cx="1279509" cy="1469394"/>
            </a:xfrm>
            <a:prstGeom prst="rect">
              <a:avLst/>
            </a:prstGeom>
          </p:spPr>
        </p:pic>
      </p:grpSp>
      <p:sp>
        <p:nvSpPr>
          <p:cNvPr id="70" name="Прямоугольник 69"/>
          <p:cNvSpPr/>
          <p:nvPr/>
        </p:nvSpPr>
        <p:spPr>
          <a:xfrm>
            <a:off x="5953641" y="3933056"/>
            <a:ext cx="1775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SAPERION</a:t>
            </a:r>
            <a:endParaRPr lang="ru-RU" sz="2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608245" y="5689662"/>
            <a:ext cx="347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/>
              <a:t>печать на бумагу</a:t>
            </a:r>
            <a:endParaRPr lang="ru-RU" sz="2000"/>
          </a:p>
        </p:txBody>
      </p:sp>
      <p:sp>
        <p:nvSpPr>
          <p:cNvPr id="78" name="Прямоугольник 77"/>
          <p:cNvSpPr/>
          <p:nvPr/>
        </p:nvSpPr>
        <p:spPr>
          <a:xfrm>
            <a:off x="4695757" y="4601193"/>
            <a:ext cx="347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/>
              <a:t>э</a:t>
            </a:r>
            <a:r>
              <a:rPr lang="ru-RU" sz="2000" smtClean="0"/>
              <a:t>лектронный архив</a:t>
            </a:r>
            <a:endParaRPr lang="ru-RU" sz="2000"/>
          </a:p>
        </p:txBody>
      </p:sp>
      <p:grpSp>
        <p:nvGrpSpPr>
          <p:cNvPr id="79" name="Группа 78"/>
          <p:cNvGrpSpPr/>
          <p:nvPr/>
        </p:nvGrpSpPr>
        <p:grpSpPr>
          <a:xfrm>
            <a:off x="7372171" y="5682724"/>
            <a:ext cx="1390573" cy="993670"/>
            <a:chOff x="3324479" y="-344545"/>
            <a:chExt cx="3401365" cy="2430533"/>
          </a:xfrm>
        </p:grpSpPr>
        <p:pic>
          <p:nvPicPr>
            <p:cNvPr id="80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4479" y="116632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7359" y="-42395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995" y="-201421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6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340" y="-344545"/>
              <a:ext cx="2725504" cy="1969356"/>
            </a:xfrm>
            <a:prstGeom prst="rect">
              <a:avLst/>
            </a:prstGeom>
            <a:noFill/>
            <a:ln>
              <a:noFill/>
            </a:ln>
            <a:effectLst>
              <a:outerShdw blurRad="228600" dist="177800" dir="7740000" algn="ctr" rotWithShape="0">
                <a:schemeClr val="tx1">
                  <a:alpha val="63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Стрелка вправо 53"/>
          <p:cNvSpPr/>
          <p:nvPr/>
        </p:nvSpPr>
        <p:spPr>
          <a:xfrm>
            <a:off x="4788024" y="5589240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>
            <a:off x="4788024" y="4509322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151704" y="4309267"/>
            <a:ext cx="34734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/>
              <a:t>электронный архив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487873" y="5428052"/>
            <a:ext cx="3473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smtClean="0"/>
              <a:t>Процесс разработки и выпуска комплектов и разделов проекта </a:t>
            </a:r>
            <a:r>
              <a:rPr lang="ru-RU" sz="2000" b="1" smtClean="0">
                <a:solidFill>
                  <a:srgbClr val="C00000"/>
                </a:solidFill>
              </a:rPr>
              <a:t>в режиме реального времени</a:t>
            </a:r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58" name="Стрелка вправо 57"/>
          <p:cNvSpPr/>
          <p:nvPr/>
        </p:nvSpPr>
        <p:spPr>
          <a:xfrm rot="10800000">
            <a:off x="3384502" y="4509322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</a:t>
            </a:r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5407924" y="100555"/>
            <a:ext cx="632933" cy="645370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2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5135273" y="4449887"/>
            <a:ext cx="3663515" cy="923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/>
          <p:cNvSpPr/>
          <p:nvPr/>
        </p:nvSpPr>
        <p:spPr>
          <a:xfrm>
            <a:off x="77711" y="6173970"/>
            <a:ext cx="3974773" cy="6394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рямоугольник 88"/>
          <p:cNvSpPr/>
          <p:nvPr/>
        </p:nvSpPr>
        <p:spPr>
          <a:xfrm>
            <a:off x="77711" y="4666709"/>
            <a:ext cx="4494288" cy="14265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рямоугольник 87"/>
          <p:cNvSpPr/>
          <p:nvPr/>
        </p:nvSpPr>
        <p:spPr>
          <a:xfrm>
            <a:off x="77711" y="3102060"/>
            <a:ext cx="3987752" cy="14653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77711" y="2387632"/>
            <a:ext cx="4494288" cy="6241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77711" y="1718917"/>
            <a:ext cx="4494288" cy="557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4879839" y="131016"/>
            <a:ext cx="3918950" cy="3752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рямоугольник 70"/>
          <p:cNvSpPr/>
          <p:nvPr/>
        </p:nvSpPr>
        <p:spPr>
          <a:xfrm>
            <a:off x="77710" y="156611"/>
            <a:ext cx="4836009" cy="3752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818831" y="87015"/>
            <a:ext cx="24598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SQL SERVER</a:t>
            </a:r>
            <a:endParaRPr lang="ru-RU" sz="2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953641" y="44624"/>
            <a:ext cx="1775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SAPERION</a:t>
            </a:r>
            <a:endParaRPr lang="ru-RU" sz="20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5188467" y="4449886"/>
            <a:ext cx="3610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-изменения,которые могут быть внесены в документацию после передачи заказчику</a:t>
            </a:r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0" y="613137"/>
            <a:ext cx="40654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/>
              <a:t>В файловой системе </a:t>
            </a:r>
            <a:r>
              <a:rPr lang="en-US" sz="2000" b="1" smtClean="0"/>
              <a:t>MS SQL Server</a:t>
            </a:r>
            <a:r>
              <a:rPr lang="ru-RU" sz="2000" b="1" smtClean="0"/>
              <a:t> </a:t>
            </a:r>
          </a:p>
          <a:p>
            <a:pPr algn="ctr"/>
            <a:r>
              <a:rPr lang="ru-RU" sz="2000" b="1" smtClean="0"/>
              <a:t>для каждого объекта </a:t>
            </a:r>
            <a:endParaRPr lang="en-US" sz="2000" b="1" smtClean="0"/>
          </a:p>
          <a:p>
            <a:pPr algn="ctr"/>
            <a:r>
              <a:rPr lang="ru-RU" sz="2000" b="1" smtClean="0"/>
              <a:t>формируются:</a:t>
            </a:r>
            <a:endParaRPr lang="ru-RU" sz="2000" b="1"/>
          </a:p>
        </p:txBody>
      </p:sp>
      <p:sp>
        <p:nvSpPr>
          <p:cNvPr id="57" name="Прямоугольник 56"/>
          <p:cNvSpPr/>
          <p:nvPr/>
        </p:nvSpPr>
        <p:spPr>
          <a:xfrm>
            <a:off x="77710" y="1630541"/>
            <a:ext cx="413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-реквизиты договора и других документов,подписа</a:t>
            </a:r>
            <a:r>
              <a:rPr lang="en-US" smtClean="0"/>
              <a:t> </a:t>
            </a:r>
            <a:r>
              <a:rPr lang="ru-RU" smtClean="0"/>
              <a:t>нных заказчиком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496" y="2348880"/>
            <a:ext cx="4844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-структура проекта, макеты </a:t>
            </a:r>
            <a:endParaRPr lang="en-US" smtClean="0"/>
          </a:p>
          <a:p>
            <a:r>
              <a:rPr lang="ru-RU" smtClean="0"/>
              <a:t>разделов </a:t>
            </a:r>
            <a:r>
              <a:rPr lang="en-US"/>
              <a:t> </a:t>
            </a:r>
            <a:r>
              <a:rPr lang="ru-RU" smtClean="0"/>
              <a:t>и комплектов проекта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-36512" y="3102060"/>
            <a:ext cx="48443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-сведения </a:t>
            </a:r>
            <a:r>
              <a:rPr lang="ru-RU" smtClean="0"/>
              <a:t>о планируемых </a:t>
            </a:r>
            <a:r>
              <a:rPr lang="ru-RU"/>
              <a:t>и фактических сроках выпуска </a:t>
            </a:r>
            <a:r>
              <a:rPr lang="ru-RU" smtClean="0"/>
              <a:t>разделов и комплектов проекта,их состав и маркировка в </a:t>
            </a:r>
            <a:endParaRPr lang="en-US" smtClean="0"/>
          </a:p>
          <a:p>
            <a:r>
              <a:rPr lang="ru-RU" smtClean="0"/>
              <a:t>соответствии с этапами исполнения </a:t>
            </a:r>
          </a:p>
          <a:p>
            <a:r>
              <a:rPr lang="ru-RU" smtClean="0"/>
              <a:t>работ по календарному графику,</a:t>
            </a:r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35496" y="4615968"/>
            <a:ext cx="45365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-материальные и финансовые </a:t>
            </a:r>
          </a:p>
          <a:p>
            <a:r>
              <a:rPr lang="ru-RU" smtClean="0"/>
              <a:t>документы (акты,накладные) для </a:t>
            </a:r>
          </a:p>
          <a:p>
            <a:r>
              <a:rPr lang="ru-RU" smtClean="0"/>
              <a:t>передачи готовой продукции заказчику,</a:t>
            </a:r>
          </a:p>
          <a:p>
            <a:r>
              <a:rPr lang="ru-RU" smtClean="0"/>
              <a:t>в том числе «сканы» оформленных документов,</a:t>
            </a:r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>
            <a:off x="77711" y="6167045"/>
            <a:ext cx="4844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-корреспонденция (документы,</a:t>
            </a:r>
          </a:p>
          <a:p>
            <a:r>
              <a:rPr lang="ru-RU" smtClean="0"/>
              <a:t>переписка) по объекту и т.д.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135273" y="2917393"/>
            <a:ext cx="3663515" cy="10156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/>
          <p:cNvSpPr/>
          <p:nvPr/>
        </p:nvSpPr>
        <p:spPr>
          <a:xfrm>
            <a:off x="4878094" y="906445"/>
            <a:ext cx="39206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mtClean="0"/>
              <a:t>В электронном виде </a:t>
            </a:r>
            <a:endParaRPr lang="en-US" sz="2000" b="1" smtClean="0"/>
          </a:p>
          <a:p>
            <a:pPr algn="ctr"/>
            <a:r>
              <a:rPr lang="ru-RU" sz="2000" b="1" smtClean="0"/>
              <a:t>хранятся в архиве </a:t>
            </a:r>
            <a:endParaRPr lang="en-US" sz="2000" b="1" smtClean="0"/>
          </a:p>
          <a:p>
            <a:pPr algn="ctr"/>
            <a:r>
              <a:rPr lang="ru-RU" sz="2000" b="1" smtClean="0"/>
              <a:t>и используются для проектирования и получения </a:t>
            </a:r>
          </a:p>
          <a:p>
            <a:pPr algn="ctr"/>
            <a:r>
              <a:rPr lang="ru-RU" sz="2000" b="1" smtClean="0"/>
              <a:t>твердых копий:</a:t>
            </a:r>
            <a:endParaRPr lang="ru-RU" sz="2000" b="1"/>
          </a:p>
        </p:txBody>
      </p:sp>
      <p:sp>
        <p:nvSpPr>
          <p:cNvPr id="78" name="Прямоугольник 77"/>
          <p:cNvSpPr/>
          <p:nvPr/>
        </p:nvSpPr>
        <p:spPr>
          <a:xfrm>
            <a:off x="5149488" y="2917394"/>
            <a:ext cx="381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mtClean="0"/>
              <a:t>-структурированные текстовые и графические файлы</a:t>
            </a:r>
            <a:r>
              <a:rPr lang="en-US" smtClean="0"/>
              <a:t> </a:t>
            </a:r>
            <a:r>
              <a:rPr lang="ru-RU" smtClean="0"/>
              <a:t>разработанной проектной документации,</a:t>
            </a:r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r="37249"/>
          <a:stretch/>
        </p:blipFill>
        <p:spPr>
          <a:xfrm>
            <a:off x="4065463" y="0"/>
            <a:ext cx="848257" cy="6858000"/>
          </a:xfrm>
          <a:prstGeom prst="rect">
            <a:avLst/>
          </a:prstGeom>
        </p:spPr>
      </p:pic>
      <p:sp>
        <p:nvSpPr>
          <p:cNvPr id="28" name="Стрелка вправо 27"/>
          <p:cNvSpPr/>
          <p:nvPr/>
        </p:nvSpPr>
        <p:spPr>
          <a:xfrm>
            <a:off x="4677596" y="4553116"/>
            <a:ext cx="510871" cy="716869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4677596" y="3072171"/>
            <a:ext cx="510871" cy="716869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0800000">
            <a:off x="3707186" y="4615968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</a:t>
            </a: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10800000">
            <a:off x="3707186" y="6188615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</a:t>
            </a:r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0800000">
            <a:off x="3707186" y="3711093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</a:t>
            </a:r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0800000">
            <a:off x="3707186" y="2398598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</a:t>
            </a: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0800000">
            <a:off x="3707186" y="1503248"/>
            <a:ext cx="510871" cy="583853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                            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1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8092"/>
            <a:ext cx="8820471" cy="3636932"/>
          </a:xfrm>
          <a:prstGeom prst="rect">
            <a:avLst/>
          </a:prstGeom>
          <a:gradFill>
            <a:gsLst>
              <a:gs pos="54000">
                <a:srgbClr val="FFEFD1">
                  <a:alpha val="3000"/>
                  <a:lumMod val="67000"/>
                  <a:lumOff val="33000"/>
                </a:srgbClr>
              </a:gs>
              <a:gs pos="93000">
                <a:srgbClr val="99CCFF"/>
              </a:gs>
              <a:gs pos="100000">
                <a:srgbClr val="99CC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573325" y="1648706"/>
            <a:ext cx="1169787" cy="83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3429000"/>
            <a:ext cx="8817462" cy="3429000"/>
          </a:xfrm>
          <a:prstGeom prst="rect">
            <a:avLst/>
          </a:prstGeom>
          <a:gradFill>
            <a:gsLst>
              <a:gs pos="0">
                <a:srgbClr val="BE412C"/>
              </a:gs>
              <a:gs pos="0">
                <a:srgbClr val="DF4949">
                  <a:alpha val="83922"/>
                </a:srgbClr>
              </a:gs>
              <a:gs pos="9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7818651" y="3719815"/>
            <a:ext cx="1072898" cy="860192"/>
            <a:chOff x="7931665" y="3873434"/>
            <a:chExt cx="1226450" cy="983302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7983434" y="3909242"/>
              <a:ext cx="805728" cy="947494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7931665" y="3873434"/>
              <a:ext cx="122645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НАКЛАДНАЯ</a:t>
              </a:r>
              <a:endParaRPr lang="ru-RU" sz="1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72" name="Рисунок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27" y="5759736"/>
            <a:ext cx="972207" cy="97220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0" y="5351254"/>
            <a:ext cx="1578845" cy="1145362"/>
          </a:xfrm>
          <a:prstGeom prst="rect">
            <a:avLst/>
          </a:prstGeom>
          <a:effectLst>
            <a:outerShdw blurRad="292100" dist="152400" dir="2820000" algn="ctr" rotWithShape="0">
              <a:schemeClr val="tx1">
                <a:alpha val="86000"/>
              </a:scheme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" y="5778999"/>
            <a:ext cx="1358623" cy="985412"/>
          </a:xfrm>
          <a:prstGeom prst="rect">
            <a:avLst/>
          </a:prstGeom>
          <a:effectLst>
            <a:outerShdw blurRad="292100" dist="152400" dir="2820000" algn="ctr" rotWithShape="0">
              <a:schemeClr val="tx1">
                <a:alpha val="86000"/>
              </a:scheme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27442"/>
            <a:ext cx="1488746" cy="1080000"/>
          </a:xfrm>
          <a:prstGeom prst="rect">
            <a:avLst/>
          </a:prstGeom>
          <a:effectLst>
            <a:outerShdw blurRad="292100" dist="152400" dir="2820000" algn="ctr" rotWithShape="0">
              <a:schemeClr val="tx1">
                <a:alpha val="86000"/>
              </a:schemeClr>
            </a:outerShdw>
          </a:effectLst>
        </p:spPr>
      </p:pic>
      <p:sp>
        <p:nvSpPr>
          <p:cNvPr id="83" name="Прямоугольник 82"/>
          <p:cNvSpPr/>
          <p:nvPr/>
        </p:nvSpPr>
        <p:spPr>
          <a:xfrm>
            <a:off x="209845" y="488946"/>
            <a:ext cx="2515588" cy="49178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35496" y="4241453"/>
            <a:ext cx="2366621" cy="338554"/>
          </a:xfrm>
          <a:prstGeom prst="rect">
            <a:avLst/>
          </a:prstGeom>
          <a:solidFill>
            <a:srgbClr val="FFCC66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 ПРОЕКТА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4963" r="13355" b="14741"/>
          <a:stretch/>
        </p:blipFill>
        <p:spPr>
          <a:xfrm rot="19650495">
            <a:off x="6035266" y="1605557"/>
            <a:ext cx="1187147" cy="87697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73" y="2725145"/>
            <a:ext cx="3364713" cy="25428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942751" y="954915"/>
            <a:ext cx="2857024" cy="154662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996" y="0"/>
            <a:ext cx="3671329" cy="4247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1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ВНЕДРЕНИЯ </a:t>
            </a:r>
            <a:r>
              <a:rPr lang="ru-RU" sz="21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</a:t>
            </a:r>
            <a:endParaRPr lang="ru-RU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07761" y="8092"/>
            <a:ext cx="54801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ОБЪЕДИНИТЬ РАЗРОЗНЕННЫЕ ТЕХНОЛОГИИ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33746" y="549779"/>
            <a:ext cx="2232249" cy="338554"/>
          </a:xfrm>
          <a:prstGeom prst="rect">
            <a:avLst/>
          </a:prstGeom>
          <a:solidFill>
            <a:srgbClr val="99CCFF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ВНУТРЕННИЙ САЙТ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497" y="4735393"/>
            <a:ext cx="2366620" cy="338554"/>
          </a:xfrm>
          <a:prstGeom prst="rect">
            <a:avLst/>
          </a:prstGeom>
          <a:solidFill>
            <a:srgbClr val="FFCC66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ТИТУЛЬНЫЕ ЛИСТЫ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35351" y="3346368"/>
            <a:ext cx="2482109" cy="338554"/>
          </a:xfrm>
          <a:prstGeom prst="rect">
            <a:avLst/>
          </a:prstGeom>
          <a:solidFill>
            <a:srgbClr val="FFCC66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НАКЛАДНЫЕ , АКТЫ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1788" y="1063931"/>
            <a:ext cx="2558944" cy="584775"/>
          </a:xfrm>
          <a:prstGeom prst="rect">
            <a:avLst/>
          </a:prstGeom>
          <a:solidFill>
            <a:srgbClr val="99CCFF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АРХИВ </a:t>
            </a:r>
          </a:p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ТИПОВЫХ ПРОЕКТОВ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40895" y="4935054"/>
            <a:ext cx="2482110" cy="584775"/>
          </a:xfrm>
          <a:prstGeom prst="rect">
            <a:avLst/>
          </a:prstGeom>
          <a:solidFill>
            <a:srgbClr val="FFCC66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ЭЛЕКТРОННЫЙ АРХИВ ПСД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/>
          <a:stretch/>
        </p:blipFill>
        <p:spPr bwMode="auto">
          <a:xfrm>
            <a:off x="134466" y="2105984"/>
            <a:ext cx="727443" cy="1013264"/>
          </a:xfrm>
          <a:prstGeom prst="rect">
            <a:avLst/>
          </a:prstGeom>
          <a:noFill/>
          <a:ln>
            <a:noFill/>
          </a:ln>
          <a:effectLst>
            <a:outerShdw blurRad="266700" dist="190500" dir="2700000" sx="96000" sy="96000" algn="ctr" rotWithShape="0">
              <a:schemeClr val="tx1">
                <a:alpha val="6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7" y="2577405"/>
            <a:ext cx="1124066" cy="442202"/>
          </a:xfrm>
          <a:prstGeom prst="rect">
            <a:avLst/>
          </a:prstGeom>
          <a:effectLst>
            <a:outerShdw blurRad="139700" dist="139700" dir="5400000" algn="ctr" rotWithShape="0">
              <a:schemeClr val="tx1">
                <a:alpha val="49000"/>
              </a:scheme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497" y="5181977"/>
            <a:ext cx="2366619" cy="338554"/>
          </a:xfrm>
          <a:prstGeom prst="rect">
            <a:avLst/>
          </a:prstGeom>
          <a:solidFill>
            <a:srgbClr val="FFCC66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ШТАМПЫ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44158" y="1063931"/>
            <a:ext cx="2481275" cy="84015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44158" y="1955979"/>
            <a:ext cx="2481275" cy="54555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2944091" y="1414180"/>
            <a:ext cx="2879116" cy="59757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44090" y="1426974"/>
            <a:ext cx="3391262" cy="584775"/>
          </a:xfrm>
          <a:prstGeom prst="rect">
            <a:avLst/>
          </a:prstGeom>
          <a:noFill/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ИСХОДНО-РАЗРЕШИТЕЛЬНАЯ ДОКУМЕНТАЦИЯ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944091" y="961506"/>
            <a:ext cx="2879116" cy="3821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2944091" y="974301"/>
            <a:ext cx="2565606" cy="338554"/>
          </a:xfrm>
          <a:prstGeom prst="rect">
            <a:avLst/>
          </a:prstGeom>
          <a:noFill/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КОРРЕСПОНДЕНЦИЯ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944091" y="499779"/>
            <a:ext cx="2879116" cy="38212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944091" y="512574"/>
            <a:ext cx="1341276" cy="338554"/>
          </a:xfrm>
          <a:prstGeom prst="rect">
            <a:avLst/>
          </a:prstGeom>
          <a:noFill/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ДОГОВОРА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944091" y="2093190"/>
            <a:ext cx="2879116" cy="40834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419100" dist="177800" dir="3000000" sx="80000" sy="80000" algn="ctr" rotWithShape="0">
              <a:schemeClr val="tx1">
                <a:alpha val="6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2944090" y="2105984"/>
            <a:ext cx="3391262" cy="338554"/>
          </a:xfrm>
          <a:prstGeom prst="rect">
            <a:avLst/>
          </a:prstGeom>
          <a:noFill/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ТЕХНИЧЕСКОЕ ЗАДАНИЕ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2265" y="1073091"/>
            <a:ext cx="2305276" cy="830997"/>
          </a:xfrm>
          <a:prstGeom prst="rect">
            <a:avLst/>
          </a:prstGeom>
          <a:noFill/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МАКЕТЫ (ЗАГОТОВКИ)</a:t>
            </a:r>
          </a:p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РАЗДЕЛОВ ПРОЕКТОВ,</a:t>
            </a:r>
          </a:p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ДОКУМЕНТОВ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44157" y="1930593"/>
            <a:ext cx="3391262" cy="584775"/>
          </a:xfrm>
          <a:prstGeom prst="rect">
            <a:avLst/>
          </a:prstGeom>
          <a:noFill/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ТЕХНИЧЕСКАЯ </a:t>
            </a:r>
          </a:p>
          <a:p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ДОКУМЕНТАЦИЯ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Стрелка вниз 62"/>
          <p:cNvSpPr/>
          <p:nvPr/>
        </p:nvSpPr>
        <p:spPr>
          <a:xfrm>
            <a:off x="2086372" y="2404780"/>
            <a:ext cx="631492" cy="614827"/>
          </a:xfrm>
          <a:prstGeom prst="downArrow">
            <a:avLst/>
          </a:prstGeom>
          <a:solidFill>
            <a:srgbClr val="99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325" y="5366051"/>
            <a:ext cx="1318224" cy="1417489"/>
          </a:xfrm>
          <a:prstGeom prst="rect">
            <a:avLst/>
          </a:prstGeom>
        </p:spPr>
      </p:pic>
      <p:grpSp>
        <p:nvGrpSpPr>
          <p:cNvPr id="74" name="Группа 73"/>
          <p:cNvGrpSpPr/>
          <p:nvPr/>
        </p:nvGrpSpPr>
        <p:grpSpPr>
          <a:xfrm>
            <a:off x="6523093" y="3777604"/>
            <a:ext cx="897849" cy="947656"/>
            <a:chOff x="260097" y="3915448"/>
            <a:chExt cx="1454792" cy="1535493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97" y="3996150"/>
              <a:ext cx="1454792" cy="1454791"/>
            </a:xfrm>
            <a:prstGeom prst="rect">
              <a:avLst/>
            </a:prstGeom>
          </p:spPr>
        </p:pic>
        <p:sp>
          <p:nvSpPr>
            <p:cNvPr id="76" name="Прямоугольник 75"/>
            <p:cNvSpPr/>
            <p:nvPr/>
          </p:nvSpPr>
          <p:spPr>
            <a:xfrm rot="19800000">
              <a:off x="433583" y="3915448"/>
              <a:ext cx="1225675" cy="593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СЧЕТ </a:t>
              </a:r>
            </a:p>
            <a:p>
              <a:r>
                <a:rPr lang="ru-RU" sz="1100" i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ФАКТУРА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666088" y="3928595"/>
            <a:ext cx="793154" cy="820191"/>
            <a:chOff x="7779102" y="4087940"/>
            <a:chExt cx="906670" cy="937576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7787577" y="4087940"/>
              <a:ext cx="869276" cy="93757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102" y="4105990"/>
              <a:ext cx="906670" cy="906669"/>
            </a:xfrm>
            <a:prstGeom prst="rect">
              <a:avLst/>
            </a:prstGeom>
            <a:noFill/>
          </p:spPr>
        </p:pic>
        <p:sp>
          <p:nvSpPr>
            <p:cNvPr id="80" name="Прямоугольник 79"/>
            <p:cNvSpPr/>
            <p:nvPr/>
          </p:nvSpPr>
          <p:spPr>
            <a:xfrm>
              <a:off x="7872529" y="4105990"/>
              <a:ext cx="694196" cy="299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i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АКТ</a:t>
              </a:r>
              <a:endParaRPr lang="ru-RU" sz="11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1" name="Стрелка вниз 80"/>
          <p:cNvSpPr/>
          <p:nvPr/>
        </p:nvSpPr>
        <p:spPr>
          <a:xfrm>
            <a:off x="1742161" y="3777604"/>
            <a:ext cx="688422" cy="4378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sunset" dir="t">
              <a:rot lat="0" lon="0" rev="18600000"/>
            </a:lightRig>
          </a:scene3d>
          <a:sp3d extrusionH="76200" contourW="12700" prstMaterial="flat">
            <a:bevelT w="44450" h="25400"/>
            <a:extrusionClr>
              <a:schemeClr val="accent1">
                <a:lumMod val="60000"/>
                <a:lumOff val="40000"/>
              </a:schemeClr>
            </a:extrusionClr>
            <a:contourClr>
              <a:srgbClr val="00206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Стрелка вниз 83"/>
          <p:cNvSpPr/>
          <p:nvPr/>
        </p:nvSpPr>
        <p:spPr>
          <a:xfrm>
            <a:off x="5157106" y="2384952"/>
            <a:ext cx="631492" cy="614827"/>
          </a:xfrm>
          <a:prstGeom prst="downArrow">
            <a:avLst/>
          </a:prstGeom>
          <a:solidFill>
            <a:srgbClr val="99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Стрелка вниз 84"/>
          <p:cNvSpPr/>
          <p:nvPr/>
        </p:nvSpPr>
        <p:spPr>
          <a:xfrm>
            <a:off x="5924022" y="2384952"/>
            <a:ext cx="631492" cy="614827"/>
          </a:xfrm>
          <a:prstGeom prst="downArrow">
            <a:avLst/>
          </a:prstGeom>
          <a:solidFill>
            <a:srgbClr val="99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Стрелка вниз 85"/>
          <p:cNvSpPr/>
          <p:nvPr/>
        </p:nvSpPr>
        <p:spPr>
          <a:xfrm>
            <a:off x="2655195" y="4418375"/>
            <a:ext cx="688422" cy="4378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sunset" dir="t">
              <a:rot lat="0" lon="0" rev="18600000"/>
            </a:lightRig>
          </a:scene3d>
          <a:sp3d extrusionH="76200" contourW="12700" prstMaterial="flat">
            <a:bevelT w="44450" h="25400"/>
            <a:extrusionClr>
              <a:schemeClr val="accent1">
                <a:lumMod val="60000"/>
                <a:lumOff val="40000"/>
              </a:schemeClr>
            </a:extrusionClr>
            <a:contourClr>
              <a:srgbClr val="00206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Стрелка вниз 86"/>
          <p:cNvSpPr/>
          <p:nvPr/>
        </p:nvSpPr>
        <p:spPr>
          <a:xfrm rot="16200000">
            <a:off x="5737040" y="3297896"/>
            <a:ext cx="688422" cy="4378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sunset" dir="t">
              <a:rot lat="0" lon="0" rev="18600000"/>
            </a:lightRig>
          </a:scene3d>
          <a:sp3d extrusionH="76200" contourW="12700" prstMaterial="flat">
            <a:bevelT w="44450" h="25400"/>
            <a:extrusionClr>
              <a:schemeClr val="accent1">
                <a:lumMod val="60000"/>
                <a:lumOff val="40000"/>
              </a:schemeClr>
            </a:extrusionClr>
            <a:contourClr>
              <a:srgbClr val="00206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04" y="5794432"/>
            <a:ext cx="1395638" cy="954547"/>
          </a:xfrm>
          <a:prstGeom prst="rect">
            <a:avLst/>
          </a:prstGeom>
          <a:noFill/>
          <a:ln>
            <a:noFill/>
          </a:ln>
          <a:effectLst>
            <a:outerShdw blurRad="292100" dist="152400" dir="2820000" algn="ctr" rotWithShape="0">
              <a:schemeClr val="tx1">
                <a:alpha val="8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475173" y="4935054"/>
            <a:ext cx="3364713" cy="584775"/>
          </a:xfrm>
          <a:prstGeom prst="rect">
            <a:avLst/>
          </a:prstGeom>
          <a:solidFill>
            <a:srgbClr val="FFCC66"/>
          </a:solidFill>
          <a:effectLst>
            <a:outerShdw blurRad="215900" dist="127000" dir="5400000" algn="ctr" rotWithShape="0">
              <a:srgbClr val="002060">
                <a:alpha val="69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ПРИВЯЗКА ТИПОВЫХ </a:t>
            </a:r>
          </a:p>
          <a:p>
            <a:pPr algn="ctr"/>
            <a:r>
              <a:rPr lang="ru-RU" sz="1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ПРОЕКТОВ</a:t>
            </a:r>
            <a:endPara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5124902" y="5767442"/>
            <a:ext cx="224444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500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5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ДОКУМЕНТАЦИЯ</a:t>
            </a:r>
            <a:endParaRPr lang="ru-RU" sz="15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Стрелка вниз 91"/>
          <p:cNvSpPr/>
          <p:nvPr/>
        </p:nvSpPr>
        <p:spPr>
          <a:xfrm rot="16200000">
            <a:off x="5737040" y="4994091"/>
            <a:ext cx="688422" cy="437882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>
              <a:rot lat="0" lon="0" rev="0"/>
            </a:camera>
            <a:lightRig rig="sunset" dir="t">
              <a:rot lat="0" lon="0" rev="18600000"/>
            </a:lightRig>
          </a:scene3d>
          <a:sp3d extrusionH="76200" contourW="12700" prstMaterial="flat">
            <a:bevelT w="44450" h="25400"/>
            <a:extrusionClr>
              <a:schemeClr val="accent1">
                <a:lumMod val="60000"/>
                <a:lumOff val="40000"/>
              </a:schemeClr>
            </a:extrusionClr>
            <a:contourClr>
              <a:srgbClr val="00206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44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/>
          <p:cNvSpPr/>
          <p:nvPr/>
        </p:nvSpPr>
        <p:spPr>
          <a:xfrm>
            <a:off x="3419872" y="260648"/>
            <a:ext cx="1115831" cy="131216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131841" y="546398"/>
            <a:ext cx="1203838" cy="129842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16266" y="5889466"/>
            <a:ext cx="25762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/>
              <a:t>«ПОДРЯДЧИК»</a:t>
            </a: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18011" y="116632"/>
            <a:ext cx="2238490" cy="66449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24983"/>
          <a:stretch/>
        </p:blipFill>
        <p:spPr>
          <a:xfrm>
            <a:off x="719571" y="1462620"/>
            <a:ext cx="1422005" cy="27978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8700" y="5783245"/>
            <a:ext cx="1307666" cy="4540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mtClean="0"/>
              <a:t>ЗАКАЗЧИК</a:t>
            </a: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16632"/>
            <a:ext cx="2502125" cy="664495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4391024" y="4797146"/>
            <a:ext cx="2126784" cy="20086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13388" y="5285205"/>
            <a:ext cx="19046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smtClean="0"/>
              <a:t>ПРОЕКТ НА </a:t>
            </a:r>
          </a:p>
          <a:p>
            <a:pPr algn="r"/>
            <a:r>
              <a:rPr lang="ru-RU" sz="2000" smtClean="0"/>
              <a:t>ЭЛЕКТРОННОМ </a:t>
            </a:r>
          </a:p>
          <a:p>
            <a:pPr algn="r"/>
            <a:r>
              <a:rPr lang="ru-RU" sz="2000" smtClean="0"/>
              <a:t>НОСИТЕЛЕ</a:t>
            </a: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56608"/>
            <a:ext cx="1303511" cy="1303511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 rot="10800000">
            <a:off x="4555543" y="3336309"/>
            <a:ext cx="1962468" cy="167686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010517" y="3798029"/>
            <a:ext cx="1500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smtClean="0"/>
              <a:t>ПРОЕКТ НА</a:t>
            </a:r>
          </a:p>
          <a:p>
            <a:pPr algn="r"/>
            <a:r>
              <a:rPr lang="ru-RU" sz="2000" smtClean="0"/>
              <a:t>БУМАГЕ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02455"/>
            <a:ext cx="1552839" cy="1552839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 rot="10800000">
            <a:off x="4571999" y="116632"/>
            <a:ext cx="1946011" cy="1648105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931418" y="558999"/>
            <a:ext cx="1575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smtClean="0"/>
              <a:t>АКТ</a:t>
            </a:r>
          </a:p>
          <a:p>
            <a:pPr algn="r"/>
            <a:r>
              <a:rPr lang="ru-RU" sz="2000" smtClean="0"/>
              <a:t>НАКЛАДНЫЕ</a:t>
            </a: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37416"/>
            <a:ext cx="1307408" cy="1307408"/>
          </a:xfrm>
          <a:prstGeom prst="rect">
            <a:avLst/>
          </a:prstGeom>
          <a:noFill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91" y="1916832"/>
            <a:ext cx="1454792" cy="1454792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 rot="19800000">
            <a:off x="3296555" y="1971845"/>
            <a:ext cx="1225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СЧЕТ </a:t>
            </a:r>
          </a:p>
          <a:p>
            <a:r>
              <a:rPr lang="ru-RU" sz="12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ФАКТУРА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251740" y="548680"/>
            <a:ext cx="1225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</a:t>
            </a:r>
            <a:endParaRPr lang="ru-RU" sz="16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347864" y="262930"/>
            <a:ext cx="122567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НАКЛАДНАЯ</a:t>
            </a:r>
            <a:endParaRPr lang="ru-RU" sz="150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9" r="15812"/>
          <a:stretch/>
        </p:blipFill>
        <p:spPr>
          <a:xfrm>
            <a:off x="6591301" y="1462620"/>
            <a:ext cx="2150474" cy="3107158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6518011" y="454590"/>
            <a:ext cx="2238489" cy="454129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179512" y="454590"/>
            <a:ext cx="2502125" cy="454129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6349149" y="116632"/>
            <a:ext cx="25762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/>
              <a:t>КОМПАНИЯ</a:t>
            </a:r>
          </a:p>
          <a:p>
            <a:pPr algn="ctr"/>
            <a:r>
              <a:rPr lang="ru-RU" sz="2000" smtClean="0"/>
              <a:t>«ПРОЕКТИРОВЩИК»</a:t>
            </a:r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899592" y="476672"/>
            <a:ext cx="1173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mtClean="0"/>
              <a:t>ЗАКАЧИК</a:t>
            </a: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4558999" y="1758771"/>
            <a:ext cx="1952512" cy="167022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337471" y="2267437"/>
            <a:ext cx="11689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smtClean="0"/>
              <a:t>СЧЕТ </a:t>
            </a:r>
          </a:p>
          <a:p>
            <a:pPr algn="r"/>
            <a:r>
              <a:rPr lang="ru-RU" sz="2000" smtClean="0"/>
              <a:t>ФАКТУРА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20" y="3780500"/>
            <a:ext cx="1808066" cy="1944216"/>
          </a:xfrm>
          <a:prstGeom prst="rect">
            <a:avLst/>
          </a:prstGeom>
        </p:spPr>
      </p:pic>
      <p:sp>
        <p:nvSpPr>
          <p:cNvPr id="56" name="Стрелка вправо 55"/>
          <p:cNvSpPr/>
          <p:nvPr/>
        </p:nvSpPr>
        <p:spPr>
          <a:xfrm>
            <a:off x="5197996" y="5659652"/>
            <a:ext cx="1030188" cy="824515"/>
          </a:xfrm>
          <a:prstGeom prst="rightArrow">
            <a:avLst/>
          </a:prstGeom>
          <a:solidFill>
            <a:srgbClr val="FFCC66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2271829" y="5626399"/>
            <a:ext cx="2877903" cy="908779"/>
          </a:xfrm>
          <a:prstGeom prst="rect">
            <a:avLst/>
          </a:prstGeom>
          <a:solidFill>
            <a:srgbClr val="FFCC66">
              <a:alpha val="80000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2271829" y="4250360"/>
            <a:ext cx="2877903" cy="908779"/>
          </a:xfrm>
          <a:prstGeom prst="rect">
            <a:avLst/>
          </a:prstGeom>
          <a:solidFill>
            <a:srgbClr val="FFCC66">
              <a:alpha val="80000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2271829" y="2777931"/>
            <a:ext cx="3236275" cy="661385"/>
          </a:xfrm>
          <a:prstGeom prst="rect">
            <a:avLst/>
          </a:prstGeom>
          <a:solidFill>
            <a:srgbClr val="FFCC66">
              <a:alpha val="80000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2271830" y="1423398"/>
            <a:ext cx="2028734" cy="404846"/>
          </a:xfrm>
          <a:prstGeom prst="rect">
            <a:avLst/>
          </a:prstGeom>
          <a:solidFill>
            <a:srgbClr val="FFCC66">
              <a:alpha val="80000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5570468" y="1213563"/>
            <a:ext cx="657716" cy="824515"/>
          </a:xfrm>
          <a:prstGeom prst="rightArrow">
            <a:avLst/>
          </a:prstGeom>
          <a:solidFill>
            <a:srgbClr val="FFCC66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934814" y="1425045"/>
            <a:ext cx="1179810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900" smtClean="0">
                <a:solidFill>
                  <a:srgbClr val="002060"/>
                </a:solidFill>
              </a:rPr>
              <a:t>ДОГОВОР</a:t>
            </a:r>
            <a:endParaRPr lang="ru-RU" sz="190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51098" y="4185312"/>
            <a:ext cx="201684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900" smtClean="0">
                <a:solidFill>
                  <a:srgbClr val="002060"/>
                </a:solidFill>
              </a:rPr>
              <a:t>СОГЛАШЕНИЕ </a:t>
            </a:r>
          </a:p>
          <a:p>
            <a:pPr algn="r"/>
            <a:r>
              <a:rPr lang="ru-RU" sz="1900" smtClean="0">
                <a:solidFill>
                  <a:srgbClr val="002060"/>
                </a:solidFill>
              </a:rPr>
              <a:t>О ДОГОВОРНОЙ </a:t>
            </a:r>
          </a:p>
          <a:p>
            <a:pPr algn="r"/>
            <a:r>
              <a:rPr lang="ru-RU" sz="1900" smtClean="0">
                <a:solidFill>
                  <a:srgbClr val="002060"/>
                </a:solidFill>
              </a:rPr>
              <a:t>ЦЕНЕ</a:t>
            </a:r>
            <a:endParaRPr lang="ru-RU" sz="1900">
              <a:solidFill>
                <a:srgbClr val="002060"/>
              </a:solidFill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5436096" y="2692385"/>
            <a:ext cx="792088" cy="824515"/>
          </a:xfrm>
          <a:prstGeom prst="rightArrow">
            <a:avLst/>
          </a:prstGeom>
          <a:solidFill>
            <a:srgbClr val="FFCC66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право 49"/>
          <p:cNvSpPr/>
          <p:nvPr/>
        </p:nvSpPr>
        <p:spPr>
          <a:xfrm>
            <a:off x="5197996" y="4292491"/>
            <a:ext cx="1030188" cy="824515"/>
          </a:xfrm>
          <a:prstGeom prst="rightArrow">
            <a:avLst/>
          </a:prstGeom>
          <a:solidFill>
            <a:srgbClr val="FFCC66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251148" y="908720"/>
            <a:ext cx="1415937" cy="576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394377" y="692695"/>
            <a:ext cx="433206" cy="2996409"/>
          </a:xfrm>
          <a:prstGeom prst="rect">
            <a:avLst/>
          </a:prstGeom>
          <a:blipFill dpi="0" rotWithShape="1">
            <a:blip r:embed="rId3">
              <a:alphaModFix amt="54000"/>
            </a:blip>
            <a:srcRect/>
            <a:stretch>
              <a:fillRect l="-326000" t="-21000" r="-363000" b="-5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6228184" y="5783954"/>
            <a:ext cx="2105280" cy="74139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468042" y="0"/>
            <a:ext cx="6759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851403" y="5626399"/>
            <a:ext cx="1416341" cy="908238"/>
          </a:xfrm>
          <a:prstGeom prst="rect">
            <a:avLst/>
          </a:prstGeom>
          <a:solidFill>
            <a:srgbClr val="FFCC66">
              <a:alpha val="80000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344182" y="686599"/>
            <a:ext cx="430887" cy="5854677"/>
          </a:xfrm>
          <a:prstGeom prst="rect">
            <a:avLst/>
          </a:prstGeom>
          <a:blipFill dpi="0" rotWithShape="1">
            <a:blip r:embed="rId4"/>
            <a:srcRect/>
            <a:stretch>
              <a:fillRect l="-200000" t="-13000" r="-253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51403" y="692696"/>
            <a:ext cx="1416342" cy="407706"/>
          </a:xfrm>
          <a:prstGeom prst="rect">
            <a:avLst/>
          </a:prstGeom>
          <a:solidFill>
            <a:srgbClr val="FFCC66">
              <a:alpha val="80000"/>
            </a:srgb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228184" y="692696"/>
            <a:ext cx="2105280" cy="45412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94376" y="3681222"/>
            <a:ext cx="433207" cy="2853957"/>
          </a:xfrm>
          <a:prstGeom prst="rect">
            <a:avLst/>
          </a:prstGeom>
          <a:blipFill dpi="0" rotWithShape="1">
            <a:blip r:embed="rId3">
              <a:alphaModFix amt="54000"/>
            </a:blip>
            <a:srcRect/>
            <a:stretch>
              <a:fillRect l="-312000" t="-16000" r="-363000" b="-5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48" y="1124744"/>
            <a:ext cx="1514910" cy="13681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785" y="1612220"/>
            <a:ext cx="2025936" cy="20935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24983"/>
          <a:stretch/>
        </p:blipFill>
        <p:spPr>
          <a:xfrm>
            <a:off x="882977" y="2547825"/>
            <a:ext cx="1307666" cy="24653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36340" y="719705"/>
            <a:ext cx="2136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mtClean="0">
                <a:solidFill>
                  <a:srgbClr val="002060"/>
                </a:solidFill>
              </a:rPr>
              <a:t>«ПОДРЯДЧИК»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5739" y="692697"/>
            <a:ext cx="1422005" cy="584248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267744" y="2762209"/>
            <a:ext cx="185339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900" smtClean="0">
                <a:solidFill>
                  <a:srgbClr val="002060"/>
                </a:solidFill>
              </a:rPr>
              <a:t>КАЛЕНДАРНЫЙ</a:t>
            </a:r>
          </a:p>
          <a:p>
            <a:pPr algn="r"/>
            <a:r>
              <a:rPr lang="ru-RU" sz="1900" smtClean="0">
                <a:solidFill>
                  <a:srgbClr val="002060"/>
                </a:solidFill>
              </a:rPr>
              <a:t>ГРАФИК</a:t>
            </a:r>
            <a:endParaRPr lang="ru-RU" sz="190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417172" y="5778028"/>
            <a:ext cx="16974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900" smtClean="0">
                <a:solidFill>
                  <a:srgbClr val="002060"/>
                </a:solidFill>
              </a:rPr>
              <a:t>ТЕХНИЧЕСКОЕ</a:t>
            </a:r>
          </a:p>
          <a:p>
            <a:pPr algn="r"/>
            <a:r>
              <a:rPr lang="ru-RU" sz="1900" smtClean="0">
                <a:solidFill>
                  <a:srgbClr val="002060"/>
                </a:solidFill>
              </a:rPr>
              <a:t>ЗАДАНИЕ</a:t>
            </a:r>
            <a:endParaRPr lang="ru-RU" sz="1900">
              <a:solidFill>
                <a:srgbClr val="002060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49" y="5426113"/>
            <a:ext cx="1415938" cy="1243247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851402" y="700291"/>
            <a:ext cx="14163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smtClean="0">
                <a:solidFill>
                  <a:srgbClr val="002060"/>
                </a:solidFill>
              </a:rPr>
              <a:t>ЗАКАЗЧИК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012160" y="5785549"/>
            <a:ext cx="257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rgbClr val="002060"/>
                </a:solidFill>
              </a:rPr>
              <a:t>КОМПАНИЯ</a:t>
            </a:r>
          </a:p>
          <a:p>
            <a:pPr algn="ctr"/>
            <a:r>
              <a:rPr lang="ru-RU" smtClean="0">
                <a:solidFill>
                  <a:srgbClr val="002060"/>
                </a:solidFill>
              </a:rPr>
              <a:t>ПРОЕКТИРОВЩИК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-14450" y="141902"/>
            <a:ext cx="8820471" cy="477054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5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– ДЕНЬГИ – ИНФОРМАЦИЯ…</a:t>
            </a:r>
            <a:endParaRPr lang="ru-RU" sz="25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6200000">
            <a:off x="-2873330" y="3473662"/>
            <a:ext cx="61045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mtClean="0">
                <a:solidFill>
                  <a:srgbClr val="C00000"/>
                </a:solidFill>
              </a:rPr>
              <a:t>ИСХОДНО-РАЗРЕШИТЕЛЬНАЯ ДОКУМЕНТАЦИЯ</a:t>
            </a:r>
            <a:endParaRPr lang="ru-RU" sz="2200" b="1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6200000">
            <a:off x="7704421" y="3398494"/>
            <a:ext cx="24482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smtClean="0">
                <a:solidFill>
                  <a:srgbClr val="002060"/>
                </a:solidFill>
              </a:rPr>
              <a:t>СТРОИТЕЛЬСТВО</a:t>
            </a:r>
            <a:endParaRPr lang="ru-RU" sz="2200" b="1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r="5402"/>
          <a:stretch/>
        </p:blipFill>
        <p:spPr>
          <a:xfrm>
            <a:off x="4251149" y="4001388"/>
            <a:ext cx="1435698" cy="125263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r="5558"/>
          <a:stretch/>
        </p:blipFill>
        <p:spPr>
          <a:xfrm>
            <a:off x="4251148" y="2479113"/>
            <a:ext cx="1415937" cy="14132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2061" y="5877272"/>
            <a:ext cx="1209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002060"/>
                </a:solidFill>
              </a:rPr>
              <a:t>ИНВЕСТОР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36340" y="692696"/>
            <a:ext cx="2097124" cy="5841941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94376" y="3258595"/>
            <a:ext cx="451363" cy="65612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право 65"/>
          <p:cNvSpPr/>
          <p:nvPr/>
        </p:nvSpPr>
        <p:spPr>
          <a:xfrm>
            <a:off x="8348768" y="3258595"/>
            <a:ext cx="451363" cy="65612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31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8820472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210931" y="116632"/>
            <a:ext cx="1865125" cy="6120680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  <a:effectLst>
            <a:outerShdw blurRad="50800" dist="50800" sx="1000" sy="1000" algn="ctr" rotWithShape="0">
              <a:srgbClr val="000000"/>
            </a:outerShdw>
            <a:reflection endPos="65000" dist="50800" dir="5400000" sy="-100000" algn="bl" rotWithShape="0"/>
          </a:effectLst>
          <a:scene3d>
            <a:camera prst="orthographicFront"/>
            <a:lightRig rig="brightRoom" dir="t"/>
          </a:scene3d>
          <a:sp3d extrusionH="76200" contourW="12700" prstMaterial="metal">
            <a:bevelT w="152400" h="50800" prst="softRound"/>
            <a:extrusionClr>
              <a:schemeClr val="bg1"/>
            </a:extrusionClr>
            <a:contourClr>
              <a:srgbClr val="99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02" y="2711546"/>
            <a:ext cx="1539572" cy="1310426"/>
          </a:xfrm>
          <a:prstGeom prst="rect">
            <a:avLst/>
          </a:prstGeom>
          <a:effectLst>
            <a:outerShdw blurRad="50800" dist="50800" dir="8040000" algn="ctr" rotWithShape="0">
              <a:schemeClr val="tx1">
                <a:alpha val="69000"/>
              </a:scheme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651133" y="128092"/>
            <a:ext cx="1480707" cy="6109220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  <a:effectLst>
            <a:outerShdw blurRad="50800" dist="50800" sx="1000" sy="1000" algn="ctr" rotWithShape="0">
              <a:srgbClr val="000000"/>
            </a:outerShdw>
            <a:reflection endPos="65000" dist="50800" dir="5400000" sy="-100000" algn="bl" rotWithShape="0"/>
          </a:effectLst>
          <a:scene3d>
            <a:camera prst="orthographicFront"/>
            <a:lightRig rig="brightRoom" dir="t"/>
          </a:scene3d>
          <a:sp3d extrusionH="76200" contourW="12700" prstMaterial="metal">
            <a:bevelT w="152400" h="50800" prst="softRound"/>
            <a:extrusionClr>
              <a:schemeClr val="bg1"/>
            </a:extrusionClr>
            <a:contourClr>
              <a:srgbClr val="99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148065" y="128092"/>
            <a:ext cx="1944215" cy="6109220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 cmpd="sng">
            <a:noFill/>
          </a:ln>
          <a:effectLst>
            <a:outerShdw blurRad="50800" dist="50800" sx="1000" sy="1000" algn="ctr" rotWithShape="0">
              <a:srgbClr val="000000"/>
            </a:outerShdw>
            <a:reflection endPos="65000" dist="50800" dir="5400000" sy="-100000" algn="bl" rotWithShape="0"/>
          </a:effectLst>
          <a:scene3d>
            <a:camera prst="orthographicFront"/>
            <a:lightRig rig="brightRoom" dir="t"/>
          </a:scene3d>
          <a:sp3d extrusionH="76200" contourW="12700" prstMaterial="metal">
            <a:bevelT w="152400" h="50800" prst="softRound"/>
            <a:extrusionClr>
              <a:schemeClr val="bg1"/>
            </a:extrusionClr>
            <a:contourClr>
              <a:srgbClr val="99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7135804" y="128092"/>
            <a:ext cx="1656117" cy="6109220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  <a:effectLst>
            <a:outerShdw blurRad="50800" dist="50800" sx="1000" sy="1000" algn="ctr" rotWithShape="0">
              <a:srgbClr val="000000"/>
            </a:outerShdw>
            <a:reflection endPos="65000" dist="50800" dir="5400000" sy="-100000" algn="bl" rotWithShape="0"/>
          </a:effectLst>
          <a:scene3d>
            <a:camera prst="orthographicFront"/>
            <a:lightRig rig="brightRoom" dir="t"/>
          </a:scene3d>
          <a:sp3d extrusionH="76200" contourW="12700" prstMaterial="metal">
            <a:bevelT w="152400" h="50800" prst="softRound"/>
            <a:extrusionClr>
              <a:schemeClr val="bg1"/>
            </a:extrusionClr>
            <a:contourClr>
              <a:srgbClr val="99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4312" y="128092"/>
            <a:ext cx="1443352" cy="6109220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  <a:effectLst>
            <a:outerShdw blurRad="50800" dist="50800" sx="1000" sy="1000" algn="ctr" rotWithShape="0">
              <a:srgbClr val="000000"/>
            </a:outerShdw>
            <a:reflection endPos="65000" dist="50800" dir="5400000" sy="-100000" algn="bl" rotWithShape="0"/>
          </a:effectLst>
          <a:scene3d>
            <a:camera prst="orthographicFront"/>
            <a:lightRig rig="brightRoom" dir="t"/>
          </a:scene3d>
          <a:sp3d extrusionH="76200" contourW="12700" prstMaterial="metal">
            <a:bevelT w="152400" h="50800" prst="softRound"/>
            <a:extrusionClr>
              <a:schemeClr val="bg1"/>
            </a:extrusionClr>
            <a:contourClr>
              <a:srgbClr val="99CC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0177" y="179348"/>
            <a:ext cx="1471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002060"/>
                </a:solidFill>
              </a:rPr>
              <a:t>ДОКУМЕНТЫ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10931" y="159604"/>
            <a:ext cx="1937133" cy="67710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2000" smtClean="0">
                <a:solidFill>
                  <a:srgbClr val="002060"/>
                </a:solidFill>
              </a:rPr>
              <a:t>ВИЗУАЛИЗАЦИЯ</a:t>
            </a:r>
          </a:p>
          <a:p>
            <a:pPr algn="ctr"/>
            <a:r>
              <a:rPr lang="ru-RU" smtClean="0">
                <a:solidFill>
                  <a:srgbClr val="002060"/>
                </a:solidFill>
              </a:rPr>
              <a:t>(цвет,рендер)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59058" y="162457"/>
            <a:ext cx="193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mtClean="0">
                <a:solidFill>
                  <a:srgbClr val="002060"/>
                </a:solidFill>
              </a:rPr>
              <a:t>3</a:t>
            </a:r>
            <a:r>
              <a:rPr lang="en-US" smtClean="0">
                <a:solidFill>
                  <a:srgbClr val="002060"/>
                </a:solidFill>
              </a:rPr>
              <a:t>D </a:t>
            </a:r>
            <a:r>
              <a:rPr lang="ru-RU" smtClean="0">
                <a:solidFill>
                  <a:srgbClr val="002060"/>
                </a:solidFill>
              </a:rPr>
              <a:t>МОДЕЛИ</a:t>
            </a:r>
          </a:p>
          <a:p>
            <a:r>
              <a:rPr lang="ru-RU" smtClean="0">
                <a:solidFill>
                  <a:srgbClr val="002060"/>
                </a:solidFill>
              </a:rPr>
              <a:t>(макет,анимация)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88373" y="179348"/>
            <a:ext cx="750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002060"/>
                </a:solidFill>
              </a:rPr>
              <a:t>ФОТО</a:t>
            </a:r>
            <a:endParaRPr lang="ru-RU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27681" y="179348"/>
            <a:ext cx="109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>
                <a:solidFill>
                  <a:srgbClr val="002060"/>
                </a:solidFill>
              </a:rPr>
              <a:t>ЧЕРТЕЖИ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9" y="672967"/>
            <a:ext cx="1040248" cy="1471448"/>
          </a:xfrm>
          <a:prstGeom prst="rect">
            <a:avLst/>
          </a:prstGeom>
          <a:effectLst>
            <a:outerShdw blurRad="63500" dist="63500" dir="2700000" sx="108000" sy="108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45" y="1453496"/>
            <a:ext cx="1007049" cy="1471448"/>
          </a:xfrm>
          <a:prstGeom prst="rect">
            <a:avLst/>
          </a:prstGeom>
          <a:effectLst>
            <a:outerShdw blurRad="63500" dist="63500" dir="2700000" sx="108000" sy="108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7" y="2435714"/>
            <a:ext cx="1079732" cy="1486219"/>
          </a:xfrm>
          <a:prstGeom prst="rect">
            <a:avLst/>
          </a:prstGeom>
          <a:effectLst>
            <a:outerShdw blurRad="63500" dist="63500" dir="2700000" sx="103000" sy="103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57" y="644399"/>
            <a:ext cx="1044562" cy="757768"/>
          </a:xfrm>
          <a:prstGeom prst="rect">
            <a:avLst/>
          </a:prstGeom>
          <a:effectLst>
            <a:outerShdw blurRad="63500" dist="63500" dir="2700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11476"/>
            <a:ext cx="948576" cy="688002"/>
          </a:xfrm>
          <a:prstGeom prst="rect">
            <a:avLst/>
          </a:prstGeom>
          <a:effectLst>
            <a:outerShdw blurRad="152400" dist="50800" dir="5400000" algn="ctr" rotWithShape="0">
              <a:schemeClr val="tx1">
                <a:alpha val="68000"/>
              </a:scheme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982" y="1355477"/>
            <a:ext cx="594371" cy="867782"/>
          </a:xfrm>
          <a:prstGeom prst="rect">
            <a:avLst/>
          </a:prstGeom>
          <a:effectLst>
            <a:outerShdw blurRad="152400" dist="50800" dir="5400000" algn="ctr" rotWithShape="0">
              <a:schemeClr val="tx1">
                <a:alpha val="68000"/>
              </a:scheme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37" y="1814037"/>
            <a:ext cx="999725" cy="818444"/>
          </a:xfrm>
          <a:prstGeom prst="rect">
            <a:avLst/>
          </a:prstGeom>
          <a:effectLst>
            <a:outerShdw blurRad="50800" dist="50800" dir="8040000" algn="ctr" rotWithShape="0">
              <a:schemeClr val="tx1">
                <a:alpha val="69000"/>
              </a:scheme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38" y="2534262"/>
            <a:ext cx="999725" cy="1396927"/>
          </a:xfrm>
          <a:prstGeom prst="rect">
            <a:avLst/>
          </a:prstGeom>
          <a:effectLst>
            <a:outerShdw blurRad="50800" dist="50800" dir="3180000" algn="ctr" rotWithShape="0">
              <a:srgbClr val="000000">
                <a:alpha val="79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82" y="3232726"/>
            <a:ext cx="999725" cy="1396927"/>
          </a:xfrm>
          <a:prstGeom prst="rect">
            <a:avLst/>
          </a:prstGeom>
          <a:effectLst>
            <a:outerShdw blurRad="50800" dist="50800" dir="3180000" algn="ctr" rotWithShape="0">
              <a:srgbClr val="000000">
                <a:alpha val="79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38" y="4002982"/>
            <a:ext cx="943674" cy="814185"/>
          </a:xfrm>
          <a:prstGeom prst="rect">
            <a:avLst/>
          </a:prstGeom>
          <a:effectLst>
            <a:outerShdw blurRad="50800" dist="50800" dir="8040000" algn="ctr" rotWithShape="0">
              <a:schemeClr val="tx1">
                <a:alpha val="79000"/>
              </a:schemeClr>
            </a:outerShdw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76" y="608294"/>
            <a:ext cx="1028537" cy="1322099"/>
          </a:xfrm>
          <a:prstGeom prst="rect">
            <a:avLst/>
          </a:prstGeom>
        </p:spPr>
      </p:pic>
      <p:pic>
        <p:nvPicPr>
          <p:cNvPr id="54" name="Рисунок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6" t="16679" r="28413" b="14915"/>
          <a:stretch/>
        </p:blipFill>
        <p:spPr bwMode="auto">
          <a:xfrm>
            <a:off x="5633280" y="795081"/>
            <a:ext cx="1313558" cy="140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43" y="3750040"/>
            <a:ext cx="3347179" cy="2246795"/>
          </a:xfrm>
          <a:prstGeom prst="rect">
            <a:avLst/>
          </a:prstGeom>
          <a:effectLst>
            <a:outerShdw blurRad="63500" dist="63500" dir="2700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55" name="Рисунок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6"/>
          <a:stretch/>
        </p:blipFill>
        <p:spPr bwMode="auto">
          <a:xfrm>
            <a:off x="3380997" y="911808"/>
            <a:ext cx="1486322" cy="2037171"/>
          </a:xfrm>
          <a:prstGeom prst="rect">
            <a:avLst/>
          </a:prstGeom>
          <a:noFill/>
          <a:ln>
            <a:noFill/>
          </a:ln>
          <a:effectLst>
            <a:outerShdw blurRad="50800" dist="50800" dir="9480000" algn="ctr" rotWithShape="0">
              <a:schemeClr val="tx1">
                <a:alpha val="74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Рисунок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6" r="12591" b="65352"/>
          <a:stretch/>
        </p:blipFill>
        <p:spPr bwMode="auto">
          <a:xfrm>
            <a:off x="3563888" y="3864580"/>
            <a:ext cx="1420804" cy="73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34222" r="47884" b="18504"/>
          <a:stretch/>
        </p:blipFill>
        <p:spPr>
          <a:xfrm>
            <a:off x="7347566" y="2534262"/>
            <a:ext cx="1259595" cy="103592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35881"/>
          <a:stretch/>
        </p:blipFill>
        <p:spPr>
          <a:xfrm>
            <a:off x="5245386" y="1681001"/>
            <a:ext cx="1173703" cy="1084515"/>
          </a:xfrm>
          <a:prstGeom prst="rect">
            <a:avLst/>
          </a:prstGeom>
          <a:effectLst>
            <a:outerShdw blurRad="50800" dist="50800" dir="996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23611" r="13571" b="27917"/>
          <a:stretch/>
        </p:blipFill>
        <p:spPr>
          <a:xfrm>
            <a:off x="5540781" y="2550622"/>
            <a:ext cx="1406057" cy="1199418"/>
          </a:xfrm>
          <a:prstGeom prst="rect">
            <a:avLst/>
          </a:prstGeom>
          <a:effectLst>
            <a:outerShdw blurRad="50800" dist="50800" dir="9960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26" y="1474150"/>
            <a:ext cx="895198" cy="134052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2" y="4587466"/>
            <a:ext cx="1081807" cy="1388908"/>
          </a:xfrm>
          <a:prstGeom prst="rect">
            <a:avLst/>
          </a:prstGeom>
          <a:effectLst>
            <a:outerShdw blurRad="63500" dist="63500" dir="2700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r="33964"/>
          <a:stretch/>
        </p:blipFill>
        <p:spPr>
          <a:xfrm>
            <a:off x="3409550" y="4461916"/>
            <a:ext cx="1480475" cy="1534919"/>
          </a:xfrm>
          <a:prstGeom prst="rect">
            <a:avLst/>
          </a:prstGeom>
          <a:effectLst>
            <a:outerShdw blurRad="63500" dist="63500" dir="2700000" algn="ctr" rotWithShape="0">
              <a:schemeClr val="tx1">
                <a:alpha val="55000"/>
              </a:scheme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9" y="4436962"/>
            <a:ext cx="1109531" cy="1527339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tx1"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4" y="3394629"/>
            <a:ext cx="1030722" cy="1418759"/>
          </a:xfrm>
          <a:prstGeom prst="rect">
            <a:avLst/>
          </a:prstGeom>
          <a:effectLst>
            <a:outerShdw blurRad="63500" dist="63500" dir="2700000" sx="103000" sy="103000" algn="ctr" rotWithShape="0">
              <a:schemeClr val="tx1">
                <a:alpha val="5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2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0344" y="548680"/>
            <a:ext cx="8810129" cy="332656"/>
          </a:xfrm>
          <a:prstGeom prst="rect">
            <a:avLst/>
          </a:prstGeom>
          <a:solidFill>
            <a:srgbClr val="66CCFF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r="9992" b="8088"/>
          <a:stretch/>
        </p:blipFill>
        <p:spPr>
          <a:xfrm>
            <a:off x="107505" y="1085001"/>
            <a:ext cx="8640960" cy="5481573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 rot="16475875">
            <a:off x="5863902" y="4244260"/>
            <a:ext cx="36779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 Р О Е К Т</a:t>
            </a:r>
            <a:endParaRPr lang="ru-RU" sz="4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03848" y="44624"/>
            <a:ext cx="5616626" cy="496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500"/>
              </a:lnSpc>
            </a:pPr>
            <a:r>
              <a:rPr lang="ru-RU" sz="2000" i="1" smtClean="0">
                <a:solidFill>
                  <a:srgbClr val="002060"/>
                </a:solidFill>
              </a:rPr>
              <a:t>« Бог всегда на стороне больших батальонов»</a:t>
            </a:r>
          </a:p>
          <a:p>
            <a:pPr algn="r">
              <a:lnSpc>
                <a:spcPts val="1500"/>
              </a:lnSpc>
            </a:pPr>
            <a:r>
              <a:rPr lang="ru-RU" sz="2000" i="1" smtClean="0">
                <a:solidFill>
                  <a:srgbClr val="002060"/>
                </a:solidFill>
              </a:rPr>
              <a:t>Маршал </a:t>
            </a:r>
            <a:r>
              <a:rPr lang="ru-RU" sz="2000" i="1">
                <a:solidFill>
                  <a:srgbClr val="002060"/>
                </a:solidFill>
              </a:rPr>
              <a:t>Жак д'Эстамп дела </a:t>
            </a:r>
            <a:r>
              <a:rPr lang="ru-RU" sz="2000" i="1" smtClean="0">
                <a:solidFill>
                  <a:srgbClr val="002060"/>
                </a:solidFill>
              </a:rPr>
              <a:t>Ферте,</a:t>
            </a:r>
            <a:r>
              <a:rPr lang="en-US" sz="2000" i="1" smtClean="0">
                <a:solidFill>
                  <a:srgbClr val="002060"/>
                </a:solidFill>
              </a:rPr>
              <a:t> </a:t>
            </a:r>
            <a:r>
              <a:rPr lang="ru-RU" sz="2000" i="1" smtClean="0">
                <a:solidFill>
                  <a:srgbClr val="002060"/>
                </a:solidFill>
              </a:rPr>
              <a:t> </a:t>
            </a:r>
            <a:r>
              <a:rPr lang="en-US" sz="2000" i="1" smtClean="0">
                <a:solidFill>
                  <a:srgbClr val="002060"/>
                </a:solidFill>
              </a:rPr>
              <a:t>XVII</a:t>
            </a:r>
            <a:r>
              <a:rPr lang="ru-RU" sz="2000" i="1" smtClean="0">
                <a:solidFill>
                  <a:srgbClr val="002060"/>
                </a:solidFill>
              </a:rPr>
              <a:t> век</a:t>
            </a:r>
            <a:endParaRPr lang="ru-RU" sz="2000" i="1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461" y="897583"/>
            <a:ext cx="4647469" cy="369332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txBody>
          <a:bodyPr wrap="square">
            <a:spAutoFit/>
          </a:bodyPr>
          <a:lstStyle/>
          <a:p>
            <a:r>
              <a:rPr lang="ru-RU" smtClean="0"/>
              <a:t>АРХИТЕКТУРНО</a:t>
            </a:r>
            <a:r>
              <a:rPr lang="en-US" smtClean="0"/>
              <a:t>-</a:t>
            </a:r>
            <a:r>
              <a:rPr lang="ru-RU" smtClean="0"/>
              <a:t>ПРОЕКТНЫЕ </a:t>
            </a:r>
            <a:r>
              <a:rPr lang="ru-RU"/>
              <a:t>МАСТЕРСКИЕ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44008" y="899428"/>
            <a:ext cx="4176464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mtClean="0"/>
              <a:t>СПЕЦИАЛИЗИРОВАННЫЕ ОТДЕЛЫ</a:t>
            </a:r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2043658" y="5949280"/>
            <a:ext cx="17104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ИНЖЕНЕРЫ</a:t>
            </a:r>
            <a:endParaRPr lang="ru-RU" sz="2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Прямоугольник 76"/>
          <p:cNvSpPr/>
          <p:nvPr/>
        </p:nvSpPr>
        <p:spPr>
          <a:xfrm rot="16200000">
            <a:off x="3326448" y="4851842"/>
            <a:ext cx="22504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СПЕЦИАЛИСТЫ</a:t>
            </a:r>
            <a:endParaRPr lang="ru-RU" sz="1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12528" y="6121701"/>
            <a:ext cx="22359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АРХИТЕКТОРЫ</a:t>
            </a:r>
            <a:endParaRPr lang="ru-RU" sz="2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Прямоугольник 79"/>
          <p:cNvSpPr/>
          <p:nvPr/>
        </p:nvSpPr>
        <p:spPr>
          <a:xfrm rot="16417619">
            <a:off x="5061535" y="4797981"/>
            <a:ext cx="19442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СМЕТЧИКИ</a:t>
            </a:r>
            <a:endParaRPr lang="ru-RU" sz="2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251520" y="2651357"/>
            <a:ext cx="241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КОНСТРУКТОРЫ</a:t>
            </a:r>
            <a:endParaRPr lang="ru-RU" sz="2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44" y="6525344"/>
            <a:ext cx="8810129" cy="332656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21243" y="6428953"/>
            <a:ext cx="883219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Структурный принцип организации работ-бригадный</a:t>
            </a:r>
            <a:endParaRPr lang="ru-RU" sz="2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2297" y="476672"/>
            <a:ext cx="88321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ЛИНЕЙНЫЕ ПОДРАЗДЕЛЕНИЯ</a:t>
            </a:r>
          </a:p>
        </p:txBody>
      </p:sp>
    </p:spTree>
    <p:extLst>
      <p:ext uri="{BB962C8B-B14F-4D97-AF65-F5344CB8AC3E}">
        <p14:creationId xmlns:p14="http://schemas.microsoft.com/office/powerpoint/2010/main" val="328838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0" name="Прямая соединительная линия 469"/>
          <p:cNvCxnSpPr/>
          <p:nvPr/>
        </p:nvCxnSpPr>
        <p:spPr>
          <a:xfrm>
            <a:off x="-14450" y="610648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1" name="Прямая соединительная линия 470"/>
          <p:cNvCxnSpPr/>
          <p:nvPr/>
        </p:nvCxnSpPr>
        <p:spPr>
          <a:xfrm>
            <a:off x="-14450" y="64811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2" name="Прямая соединительная линия 471"/>
          <p:cNvCxnSpPr/>
          <p:nvPr/>
        </p:nvCxnSpPr>
        <p:spPr>
          <a:xfrm>
            <a:off x="-14450" y="67986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7" name="Прямая соединительная линия 466"/>
          <p:cNvCxnSpPr/>
          <p:nvPr/>
        </p:nvCxnSpPr>
        <p:spPr>
          <a:xfrm>
            <a:off x="-14450" y="47412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Прямая соединительная линия 467"/>
          <p:cNvCxnSpPr/>
          <p:nvPr/>
        </p:nvCxnSpPr>
        <p:spPr>
          <a:xfrm>
            <a:off x="-14450" y="510318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9" name="Прямая соединительная линия 468"/>
          <p:cNvCxnSpPr/>
          <p:nvPr/>
        </p:nvCxnSpPr>
        <p:spPr>
          <a:xfrm>
            <a:off x="-14450" y="57445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Прямая соединительная линия 463"/>
          <p:cNvCxnSpPr/>
          <p:nvPr/>
        </p:nvCxnSpPr>
        <p:spPr>
          <a:xfrm>
            <a:off x="-14450" y="308388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Прямая соединительная линия 464"/>
          <p:cNvCxnSpPr/>
          <p:nvPr/>
        </p:nvCxnSpPr>
        <p:spPr>
          <a:xfrm>
            <a:off x="-14450" y="37252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6" name="Прямая соединительная линия 465"/>
          <p:cNvCxnSpPr/>
          <p:nvPr/>
        </p:nvCxnSpPr>
        <p:spPr>
          <a:xfrm>
            <a:off x="-14450" y="43729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-14450" y="199168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Прямая соединительная линия 461"/>
          <p:cNvCxnSpPr/>
          <p:nvPr/>
        </p:nvCxnSpPr>
        <p:spPr>
          <a:xfrm>
            <a:off x="-14450" y="23536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3" name="Прямая соединительная линия 462"/>
          <p:cNvCxnSpPr/>
          <p:nvPr/>
        </p:nvCxnSpPr>
        <p:spPr>
          <a:xfrm>
            <a:off x="-14450" y="2709231"/>
            <a:ext cx="8849320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-14450" y="6525344"/>
            <a:ext cx="8834286" cy="23664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 126"/>
          <p:cNvSpPr/>
          <p:nvPr/>
        </p:nvSpPr>
        <p:spPr>
          <a:xfrm>
            <a:off x="-14450" y="2395975"/>
            <a:ext cx="8834286" cy="25957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4450" y="764704"/>
            <a:ext cx="3812947" cy="4770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-14450" y="6148578"/>
            <a:ext cx="8834286" cy="29291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-14450" y="4425272"/>
            <a:ext cx="8834286" cy="282515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14450" y="4782916"/>
            <a:ext cx="8834286" cy="28491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-14450" y="5145352"/>
            <a:ext cx="8834922" cy="56503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-14450" y="5793424"/>
            <a:ext cx="8834600" cy="282515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-14450" y="2039716"/>
            <a:ext cx="8834286" cy="275782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-14450" y="2764110"/>
            <a:ext cx="8834286" cy="280898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-14450" y="3129128"/>
            <a:ext cx="8834286" cy="558623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-14450" y="3773514"/>
            <a:ext cx="8834286" cy="568718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27150" y="1366110"/>
            <a:ext cx="8834286" cy="573256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10800000">
            <a:off x="216045" y="1241757"/>
            <a:ext cx="415499" cy="56162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0800000">
            <a:off x="873985" y="1238862"/>
            <a:ext cx="444792" cy="5619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10800000">
            <a:off x="1508270" y="1238863"/>
            <a:ext cx="451918" cy="5619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 rot="10800000">
            <a:off x="2173228" y="1238863"/>
            <a:ext cx="775200" cy="561913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10800000">
            <a:off x="3059831" y="1238864"/>
            <a:ext cx="738665" cy="56191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10800000">
            <a:off x="7682047" y="1238863"/>
            <a:ext cx="778379" cy="5619134"/>
          </a:xfrm>
          <a:prstGeom prst="rect">
            <a:avLst/>
          </a:prstGeom>
          <a:solidFill>
            <a:srgbClr val="99CC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211535" y="1238864"/>
            <a:ext cx="366216" cy="5619136"/>
          </a:xfrm>
          <a:prstGeom prst="rect">
            <a:avLst/>
          </a:prstGeom>
          <a:solidFill>
            <a:srgbClr val="99CCFF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211534" y="764704"/>
            <a:ext cx="1608938" cy="477054"/>
          </a:xfrm>
          <a:prstGeom prst="rect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764704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Шахта «П»</a:t>
            </a:r>
            <a:endParaRPr lang="ru-RU" sz="25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58406" y="755302"/>
            <a:ext cx="417646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Шахта «Э»</a:t>
            </a:r>
            <a:endParaRPr lang="ru-RU" sz="25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4450" y="-27384"/>
            <a:ext cx="8820471" cy="477054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5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ФУНКЦИОНАЛЬНЫЕ ПОДРАЗДЕЛЕНИЯ</a:t>
            </a:r>
            <a:endParaRPr lang="ru-RU" sz="25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4450" y="332656"/>
            <a:ext cx="8820471" cy="430887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2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(РУЧНАЯ ТЕХНОЛОГИЯ)</a:t>
            </a:r>
            <a:endParaRPr lang="ru-RU" sz="2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-2056256" y="3477527"/>
            <a:ext cx="488703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Технический отдел</a:t>
            </a:r>
            <a:endParaRPr lang="ru-RU" sz="2100"/>
          </a:p>
        </p:txBody>
      </p:sp>
      <p:sp>
        <p:nvSpPr>
          <p:cNvPr id="15" name="Прямоугольник 14"/>
          <p:cNvSpPr/>
          <p:nvPr/>
        </p:nvSpPr>
        <p:spPr>
          <a:xfrm rot="16200000">
            <a:off x="-1345668" y="3451274"/>
            <a:ext cx="484031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Отдел подготовки проектирования</a:t>
            </a:r>
            <a:endParaRPr lang="ru-RU" sz="2100"/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-702811" y="3452721"/>
            <a:ext cx="483742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Отдел согласования проектов</a:t>
            </a:r>
            <a:endParaRPr lang="ru-RU" sz="2100"/>
          </a:p>
        </p:txBody>
      </p:sp>
      <p:sp>
        <p:nvSpPr>
          <p:cNvPr id="17" name="Прямоугольник 16"/>
          <p:cNvSpPr/>
          <p:nvPr/>
        </p:nvSpPr>
        <p:spPr>
          <a:xfrm rot="16200000">
            <a:off x="136629" y="3439940"/>
            <a:ext cx="481186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Отдел механизации и выпуска проектов</a:t>
            </a:r>
            <a:endParaRPr lang="ru-RU" sz="2100"/>
          </a:p>
        </p:txBody>
      </p:sp>
      <p:sp>
        <p:nvSpPr>
          <p:cNvPr id="19" name="Прямоугольник 18"/>
          <p:cNvSpPr/>
          <p:nvPr/>
        </p:nvSpPr>
        <p:spPr>
          <a:xfrm rot="16200000">
            <a:off x="1111408" y="3190183"/>
            <a:ext cx="46355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Отдел технической документации (архив)</a:t>
            </a:r>
            <a:endParaRPr lang="ru-RU" sz="2100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5894855" y="3083875"/>
            <a:ext cx="43924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Планово производственный </a:t>
            </a:r>
          </a:p>
          <a:p>
            <a:pPr algn="r"/>
            <a:r>
              <a:rPr lang="ru-RU" sz="2100" smtClean="0"/>
              <a:t>«договорной» отдел</a:t>
            </a:r>
            <a:endParaRPr lang="ru-RU" sz="2100"/>
          </a:p>
        </p:txBody>
      </p:sp>
      <p:sp>
        <p:nvSpPr>
          <p:cNvPr id="22" name="Прямоугольник 21"/>
          <p:cNvSpPr/>
          <p:nvPr/>
        </p:nvSpPr>
        <p:spPr>
          <a:xfrm rot="16200000">
            <a:off x="5181137" y="3287361"/>
            <a:ext cx="447629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Бухгалтерия</a:t>
            </a:r>
            <a:endParaRPr lang="ru-RU" sz="2100"/>
          </a:p>
        </p:txBody>
      </p:sp>
      <p:sp>
        <p:nvSpPr>
          <p:cNvPr id="26" name="Прямоугольник 25"/>
          <p:cNvSpPr/>
          <p:nvPr/>
        </p:nvSpPr>
        <p:spPr>
          <a:xfrm>
            <a:off x="2760003" y="1303860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Линейные подразделения</a:t>
            </a:r>
            <a:endParaRPr lang="ru-RU" i="1"/>
          </a:p>
        </p:txBody>
      </p:sp>
      <p:sp>
        <p:nvSpPr>
          <p:cNvPr id="33" name="Прямоугольник 32"/>
          <p:cNvSpPr/>
          <p:nvPr/>
        </p:nvSpPr>
        <p:spPr>
          <a:xfrm>
            <a:off x="2760003" y="1958416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Мастерская 1</a:t>
            </a:r>
            <a:endParaRPr lang="ru-RU" i="1"/>
          </a:p>
        </p:txBody>
      </p:sp>
      <p:sp>
        <p:nvSpPr>
          <p:cNvPr id="35" name="Прямоугольник 34"/>
          <p:cNvSpPr/>
          <p:nvPr/>
        </p:nvSpPr>
        <p:spPr>
          <a:xfrm>
            <a:off x="2760003" y="2315498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Мастерская 2</a:t>
            </a:r>
            <a:endParaRPr lang="ru-RU" i="1"/>
          </a:p>
        </p:txBody>
      </p:sp>
      <p:sp>
        <p:nvSpPr>
          <p:cNvPr id="37" name="Прямоугольник 36"/>
          <p:cNvSpPr/>
          <p:nvPr/>
        </p:nvSpPr>
        <p:spPr>
          <a:xfrm>
            <a:off x="2760003" y="2687788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Мастерская 3</a:t>
            </a:r>
            <a:endParaRPr lang="ru-RU" i="1"/>
          </a:p>
        </p:txBody>
      </p:sp>
      <p:sp>
        <p:nvSpPr>
          <p:cNvPr id="39" name="Прямоугольник 38"/>
          <p:cNvSpPr/>
          <p:nvPr/>
        </p:nvSpPr>
        <p:spPr>
          <a:xfrm>
            <a:off x="2760003" y="3047828"/>
            <a:ext cx="4476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строительных </a:t>
            </a:r>
          </a:p>
          <a:p>
            <a:pPr algn="r"/>
            <a:r>
              <a:rPr lang="ru-RU" i="1" smtClean="0"/>
              <a:t>конструкций</a:t>
            </a:r>
            <a:endParaRPr lang="ru-RU" i="1"/>
          </a:p>
        </p:txBody>
      </p:sp>
      <p:sp>
        <p:nvSpPr>
          <p:cNvPr id="43" name="Прямоугольник 42"/>
          <p:cNvSpPr/>
          <p:nvPr/>
        </p:nvSpPr>
        <p:spPr>
          <a:xfrm>
            <a:off x="2760003" y="3695900"/>
            <a:ext cx="4476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сантехнического </a:t>
            </a:r>
          </a:p>
          <a:p>
            <a:pPr algn="r"/>
            <a:r>
              <a:rPr lang="ru-RU" i="1" smtClean="0"/>
              <a:t>оборудования</a:t>
            </a:r>
            <a:endParaRPr lang="ru-RU" i="1"/>
          </a:p>
        </p:txBody>
      </p:sp>
      <p:sp>
        <p:nvSpPr>
          <p:cNvPr id="47" name="Прямоугольник 46"/>
          <p:cNvSpPr/>
          <p:nvPr/>
        </p:nvSpPr>
        <p:spPr>
          <a:xfrm>
            <a:off x="2760003" y="6072164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водостоков и дренажей</a:t>
            </a:r>
            <a:endParaRPr lang="ru-RU" i="1"/>
          </a:p>
        </p:txBody>
      </p:sp>
      <p:sp>
        <p:nvSpPr>
          <p:cNvPr id="49" name="Прямоугольник 48"/>
          <p:cNvSpPr/>
          <p:nvPr/>
        </p:nvSpPr>
        <p:spPr>
          <a:xfrm>
            <a:off x="2760003" y="4343972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Электротехнический отдел</a:t>
            </a:r>
            <a:endParaRPr lang="ru-RU" i="1"/>
          </a:p>
        </p:txBody>
      </p:sp>
      <p:sp>
        <p:nvSpPr>
          <p:cNvPr id="51" name="Прямоугольник 50"/>
          <p:cNvSpPr/>
          <p:nvPr/>
        </p:nvSpPr>
        <p:spPr>
          <a:xfrm>
            <a:off x="2760003" y="4704012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 электросвязи</a:t>
            </a:r>
            <a:endParaRPr lang="ru-RU" i="1"/>
          </a:p>
        </p:txBody>
      </p:sp>
      <p:sp>
        <p:nvSpPr>
          <p:cNvPr id="53" name="Прямоугольник 52"/>
          <p:cNvSpPr/>
          <p:nvPr/>
        </p:nvSpPr>
        <p:spPr>
          <a:xfrm>
            <a:off x="2760003" y="5064052"/>
            <a:ext cx="4476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 вертикального </a:t>
            </a:r>
          </a:p>
          <a:p>
            <a:pPr algn="r"/>
            <a:r>
              <a:rPr lang="ru-RU" i="1" smtClean="0"/>
              <a:t>транспорта</a:t>
            </a:r>
            <a:endParaRPr lang="ru-RU" i="1"/>
          </a:p>
        </p:txBody>
      </p:sp>
      <p:sp>
        <p:nvSpPr>
          <p:cNvPr id="55" name="Прямоугольник 54"/>
          <p:cNvSpPr/>
          <p:nvPr/>
        </p:nvSpPr>
        <p:spPr>
          <a:xfrm>
            <a:off x="2760003" y="5712124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 автоматики</a:t>
            </a:r>
            <a:endParaRPr lang="ru-RU" i="1"/>
          </a:p>
        </p:txBody>
      </p:sp>
      <p:sp>
        <p:nvSpPr>
          <p:cNvPr id="56" name="Прямоугольник 55"/>
          <p:cNvSpPr/>
          <p:nvPr/>
        </p:nvSpPr>
        <p:spPr>
          <a:xfrm>
            <a:off x="2760003" y="6432204"/>
            <a:ext cx="44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i="1" smtClean="0"/>
              <a:t>Отдел  экономики и смет</a:t>
            </a:r>
            <a:endParaRPr lang="ru-RU" i="1"/>
          </a:p>
        </p:txBody>
      </p:sp>
      <p:sp>
        <p:nvSpPr>
          <p:cNvPr id="58" name="Прямоугольник 57"/>
          <p:cNvSpPr/>
          <p:nvPr/>
        </p:nvSpPr>
        <p:spPr>
          <a:xfrm rot="10800000">
            <a:off x="223835" y="1053440"/>
            <a:ext cx="400052" cy="2560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 rot="10800000">
            <a:off x="883444" y="1162044"/>
            <a:ext cx="428623" cy="1474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 rot="10800000">
            <a:off x="1516856" y="1181437"/>
            <a:ext cx="435768" cy="1280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 rot="10800000">
            <a:off x="2183605" y="1152519"/>
            <a:ext cx="757237" cy="1162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 rot="10800000">
            <a:off x="3069431" y="1152516"/>
            <a:ext cx="719998" cy="1162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7217711" y="1181101"/>
            <a:ext cx="354664" cy="15966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7689198" y="1181101"/>
            <a:ext cx="764239" cy="15966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-14451" y="1970531"/>
            <a:ext cx="5574962" cy="494650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-14452" y="3140968"/>
            <a:ext cx="7380313" cy="494650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-14451" y="3789040"/>
            <a:ext cx="8820471" cy="494650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-14450" y="4509120"/>
            <a:ext cx="5574962" cy="494650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-14451" y="5751546"/>
            <a:ext cx="8820471" cy="773798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0" y="1206279"/>
            <a:ext cx="7013737" cy="494650"/>
          </a:xfrm>
          <a:prstGeom prst="rect">
            <a:avLst/>
          </a:prstGeom>
          <a:solidFill>
            <a:srgbClr val="99CC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14450" y="8737"/>
            <a:ext cx="8820471" cy="861774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КОМПЬЮТЕРНАЯ ТЕХНОЛОГИЯ –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ЦЕНТР</a:t>
            </a:r>
          </a:p>
          <a:p>
            <a:pPr algn="ctr"/>
            <a:endParaRPr lang="ru-RU" sz="25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22062" y="1206278"/>
            <a:ext cx="75282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smtClean="0"/>
              <a:t>Программно-техническое обслуживание</a:t>
            </a:r>
            <a:endParaRPr lang="ru-RU" sz="2100"/>
          </a:p>
        </p:txBody>
      </p:sp>
      <p:sp>
        <p:nvSpPr>
          <p:cNvPr id="26" name="Прямоугольник 25"/>
          <p:cNvSpPr/>
          <p:nvPr/>
        </p:nvSpPr>
        <p:spPr>
          <a:xfrm>
            <a:off x="1" y="404664"/>
            <a:ext cx="8806021" cy="446276"/>
          </a:xfrm>
          <a:prstGeom prst="rect">
            <a:avLst/>
          </a:prstGeom>
          <a:solidFill>
            <a:srgbClr val="FF0000">
              <a:alpha val="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300" b="1" smtClean="0">
                <a:solidFill>
                  <a:srgbClr val="C00000"/>
                </a:solidFill>
              </a:rPr>
              <a:t>Основная задача-проведение технической политики</a:t>
            </a:r>
            <a:endParaRPr lang="ru-RU" sz="2300" b="1">
              <a:solidFill>
                <a:srgbClr val="C0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-36512" y="2010976"/>
            <a:ext cx="88425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smtClean="0"/>
              <a:t>Конструкторские и инженерные расчеты</a:t>
            </a:r>
            <a:endParaRPr lang="ru-RU" sz="2100"/>
          </a:p>
        </p:txBody>
      </p:sp>
      <p:sp>
        <p:nvSpPr>
          <p:cNvPr id="33" name="Прямоугольник 32"/>
          <p:cNvSpPr/>
          <p:nvPr/>
        </p:nvSpPr>
        <p:spPr>
          <a:xfrm>
            <a:off x="-36512" y="3148864"/>
            <a:ext cx="75282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smtClean="0"/>
              <a:t>Системы автоматизированного проектирования (САПР)</a:t>
            </a:r>
            <a:endParaRPr lang="ru-RU" sz="2100"/>
          </a:p>
        </p:txBody>
      </p:sp>
      <p:sp>
        <p:nvSpPr>
          <p:cNvPr id="34" name="Прямоугольник 33"/>
          <p:cNvSpPr/>
          <p:nvPr/>
        </p:nvSpPr>
        <p:spPr>
          <a:xfrm>
            <a:off x="-36512" y="3789040"/>
            <a:ext cx="85219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smtClean="0"/>
              <a:t>Разработка,модернизация и эксплуатация программного обеспечения</a:t>
            </a:r>
            <a:endParaRPr lang="ru-RU" sz="2100"/>
          </a:p>
        </p:txBody>
      </p:sp>
      <p:sp>
        <p:nvSpPr>
          <p:cNvPr id="35" name="Прямоугольник 34"/>
          <p:cNvSpPr/>
          <p:nvPr/>
        </p:nvSpPr>
        <p:spPr>
          <a:xfrm>
            <a:off x="-36512" y="4528855"/>
            <a:ext cx="852193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smtClean="0"/>
              <a:t>Организация обучения</a:t>
            </a:r>
            <a:endParaRPr lang="ru-RU" sz="2100"/>
          </a:p>
        </p:txBody>
      </p:sp>
      <p:sp>
        <p:nvSpPr>
          <p:cNvPr id="36" name="Прямоугольник 35"/>
          <p:cNvSpPr/>
          <p:nvPr/>
        </p:nvSpPr>
        <p:spPr>
          <a:xfrm>
            <a:off x="-36513" y="5751546"/>
            <a:ext cx="88425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smtClean="0"/>
              <a:t>Обслуживание систем  (системы доступа и контроля,</a:t>
            </a:r>
          </a:p>
          <a:p>
            <a:r>
              <a:rPr lang="ru-RU" sz="2100" smtClean="0"/>
              <a:t>издательские, фотоуслуги, снабжения, склады, расходные материалы и пр.)</a:t>
            </a:r>
            <a:endParaRPr lang="ru-RU" sz="21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11" y="4413293"/>
            <a:ext cx="1692143" cy="124795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10" y="1769947"/>
            <a:ext cx="1419615" cy="127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85" y="872614"/>
            <a:ext cx="1086215" cy="15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51" y="2475448"/>
            <a:ext cx="1269897" cy="131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6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16847" y="980728"/>
            <a:ext cx="3803625" cy="5877272"/>
          </a:xfrm>
          <a:prstGeom prst="rect">
            <a:avLst/>
          </a:prstGeom>
          <a:solidFill>
            <a:srgbClr val="9ACCEE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3329" r="13485" b="8476"/>
          <a:stretch/>
        </p:blipFill>
        <p:spPr bwMode="auto">
          <a:xfrm>
            <a:off x="603324" y="1988840"/>
            <a:ext cx="3968676" cy="485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4450" y="980728"/>
            <a:ext cx="4815273" cy="10769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016846" y="2852936"/>
            <a:ext cx="3789174" cy="351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14450" y="8737"/>
            <a:ext cx="8820471" cy="861774"/>
          </a:xfrm>
          <a:prstGeom prst="rect">
            <a:avLst/>
          </a:prstGeom>
          <a:effectLst>
            <a:outerShdw blurRad="63500" dist="63500" dir="2700000" algn="ctr" rotWithShape="0">
              <a:srgbClr val="99CCFF">
                <a:alpha val="55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КОМПЬЮТЕРНАЯ ТЕХНОЛОГИЯ –</a:t>
            </a:r>
            <a:r>
              <a:rPr lang="en-US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ЦЕНТР</a:t>
            </a:r>
          </a:p>
          <a:p>
            <a:pPr algn="ctr"/>
            <a:endParaRPr lang="ru-RU" sz="25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" y="580618"/>
            <a:ext cx="880602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smtClean="0">
                <a:solidFill>
                  <a:srgbClr val="C00000"/>
                </a:solidFill>
              </a:rPr>
              <a:t>ДВЕ  МОДЕЛИ  КОМПЬЮТЕРИЗАЦИИ  «РУЧНОЙ»  ТЕХНОЛОГИИ</a:t>
            </a:r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00823" y="980728"/>
            <a:ext cx="216024" cy="58772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995847"/>
            <a:ext cx="48008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100" smtClean="0"/>
              <a:t>Имплементация </a:t>
            </a:r>
          </a:p>
          <a:p>
            <a:pPr algn="r"/>
            <a:r>
              <a:rPr lang="ru-RU" sz="2100" smtClean="0"/>
              <a:t>программного обеспечения </a:t>
            </a:r>
          </a:p>
          <a:p>
            <a:pPr algn="r"/>
            <a:r>
              <a:rPr lang="ru-RU" sz="2100" smtClean="0"/>
              <a:t>в функциональное подразделение</a:t>
            </a:r>
            <a:endParaRPr lang="ru-RU" sz="2100"/>
          </a:p>
        </p:txBody>
      </p:sp>
      <p:sp>
        <p:nvSpPr>
          <p:cNvPr id="29" name="Прямоугольник 28"/>
          <p:cNvSpPr/>
          <p:nvPr/>
        </p:nvSpPr>
        <p:spPr>
          <a:xfrm>
            <a:off x="-14450" y="6741367"/>
            <a:ext cx="4815273" cy="12800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010312" y="6741366"/>
            <a:ext cx="3795709" cy="145761"/>
          </a:xfrm>
          <a:prstGeom prst="rect">
            <a:avLst/>
          </a:prstGeom>
          <a:solidFill>
            <a:srgbClr val="8FA2C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16847" y="980728"/>
            <a:ext cx="3803625" cy="1061828"/>
          </a:xfrm>
          <a:prstGeom prst="rect">
            <a:avLst/>
          </a:prstGeom>
          <a:solidFill>
            <a:srgbClr val="8FA2C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013893" y="980728"/>
            <a:ext cx="2294411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smtClean="0"/>
              <a:t>Поглощение </a:t>
            </a:r>
          </a:p>
          <a:p>
            <a:r>
              <a:rPr lang="ru-RU" sz="2100" smtClean="0"/>
              <a:t>функционального </a:t>
            </a:r>
          </a:p>
          <a:p>
            <a:r>
              <a:rPr lang="ru-RU" sz="2100" smtClean="0"/>
              <a:t>подразделения</a:t>
            </a:r>
            <a:endParaRPr lang="ru-RU" sz="2100"/>
          </a:p>
        </p:txBody>
      </p:sp>
    </p:spTree>
    <p:extLst>
      <p:ext uri="{BB962C8B-B14F-4D97-AF65-F5344CB8AC3E}">
        <p14:creationId xmlns:p14="http://schemas.microsoft.com/office/powerpoint/2010/main" val="15983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8" t="9579" r="21359" b="16375"/>
          <a:stretch/>
        </p:blipFill>
        <p:spPr>
          <a:xfrm>
            <a:off x="-8882" y="1278354"/>
            <a:ext cx="4580879" cy="561529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16200000">
            <a:off x="5961429" y="4255071"/>
            <a:ext cx="1168873" cy="3947734"/>
          </a:xfrm>
          <a:prstGeom prst="rect">
            <a:avLst/>
          </a:prstGeom>
          <a:solidFill>
            <a:srgbClr val="99CC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0800000">
            <a:off x="4571999" y="1574064"/>
            <a:ext cx="4248473" cy="9833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6685550" y="3396469"/>
            <a:ext cx="855821" cy="2793094"/>
          </a:xfrm>
          <a:prstGeom prst="rect">
            <a:avLst/>
          </a:prstGeom>
          <a:solidFill>
            <a:srgbClr val="99CC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 rot="16200000">
            <a:off x="2078948" y="1750166"/>
            <a:ext cx="415499" cy="45706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rot="16200000">
            <a:off x="2078946" y="1164240"/>
            <a:ext cx="415499" cy="45706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2078947" y="622702"/>
            <a:ext cx="415499" cy="45706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b="1"/>
          </a:p>
        </p:txBody>
      </p:sp>
      <p:sp>
        <p:nvSpPr>
          <p:cNvPr id="29" name="Прямоугольник 28"/>
          <p:cNvSpPr/>
          <p:nvPr/>
        </p:nvSpPr>
        <p:spPr>
          <a:xfrm rot="10800000">
            <a:off x="10849" y="1574062"/>
            <a:ext cx="4561148" cy="9833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16200000">
            <a:off x="6766173" y="2043465"/>
            <a:ext cx="629787" cy="28578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2663786" y="2050643"/>
            <a:ext cx="3816424" cy="3744416"/>
          </a:xfrm>
          <a:prstGeom prst="ellipse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518734" y="0"/>
            <a:ext cx="30173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201405"/>
            <a:ext cx="8820473" cy="10769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180528" y="116632"/>
            <a:ext cx="87129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ИМПЛЕМЕНТАЦИЯ </a:t>
            </a:r>
          </a:p>
          <a:p>
            <a:pPr algn="r"/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ПРОГРАММНОГО ОБЕСПЕЧЕНИЯ </a:t>
            </a:r>
          </a:p>
          <a:p>
            <a:pPr algn="r"/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ФУНКЦИОНАЛЬНОЕ ПОДРАЗДЕЛЕНИЕ</a:t>
            </a:r>
            <a:endParaRPr lang="ru-RU" sz="24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873564" y="2256463"/>
            <a:ext cx="3396869" cy="33327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7417" y="1574065"/>
            <a:ext cx="34244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smtClean="0"/>
              <a:t>Архитектурно</a:t>
            </a:r>
            <a:r>
              <a:rPr lang="en-US" sz="2100" b="1" smtClean="0"/>
              <a:t>-</a:t>
            </a:r>
            <a:endParaRPr lang="ru-RU" sz="2100" b="1" smtClean="0"/>
          </a:p>
          <a:p>
            <a:r>
              <a:rPr lang="ru-RU" sz="2100" b="1" smtClean="0"/>
              <a:t>проектная </a:t>
            </a:r>
            <a:endParaRPr lang="en-US" sz="2100" b="1" smtClean="0"/>
          </a:p>
          <a:p>
            <a:r>
              <a:rPr lang="ru-RU" sz="2100" b="1" smtClean="0"/>
              <a:t>мастерская</a:t>
            </a:r>
            <a:endParaRPr lang="ru-RU" sz="2100" b="1"/>
          </a:p>
        </p:txBody>
      </p:sp>
      <p:sp>
        <p:nvSpPr>
          <p:cNvPr id="15" name="Прямоугольник 14"/>
          <p:cNvSpPr/>
          <p:nvPr/>
        </p:nvSpPr>
        <p:spPr>
          <a:xfrm>
            <a:off x="80037" y="2700256"/>
            <a:ext cx="14800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smtClean="0"/>
              <a:t>Бригада 1</a:t>
            </a:r>
            <a:endParaRPr lang="ru-RU" sz="2100" b="1"/>
          </a:p>
        </p:txBody>
      </p:sp>
      <p:sp>
        <p:nvSpPr>
          <p:cNvPr id="11" name="Прямоугольник 10"/>
          <p:cNvSpPr/>
          <p:nvPr/>
        </p:nvSpPr>
        <p:spPr>
          <a:xfrm>
            <a:off x="80037" y="3238978"/>
            <a:ext cx="148001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100" b="1" smtClean="0"/>
              <a:t>Бригада 2</a:t>
            </a:r>
            <a:endParaRPr lang="ru-RU" sz="21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67650" y="3789888"/>
            <a:ext cx="14800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smtClean="0"/>
              <a:t>Экономист</a:t>
            </a:r>
            <a:endParaRPr lang="ru-RU" sz="2100" b="1"/>
          </a:p>
        </p:txBody>
      </p:sp>
      <p:sp>
        <p:nvSpPr>
          <p:cNvPr id="22" name="Прямоугольник 21"/>
          <p:cNvSpPr/>
          <p:nvPr/>
        </p:nvSpPr>
        <p:spPr>
          <a:xfrm>
            <a:off x="4117524" y="5644502"/>
            <a:ext cx="439248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b="1" smtClean="0"/>
              <a:t>Планово</a:t>
            </a:r>
            <a:r>
              <a:rPr lang="en-US" sz="2100" b="1" smtClean="0"/>
              <a:t>-</a:t>
            </a:r>
            <a:r>
              <a:rPr lang="ru-RU" sz="2100" b="1" smtClean="0"/>
              <a:t> </a:t>
            </a:r>
            <a:endParaRPr lang="en-US" sz="2100" b="1" smtClean="0"/>
          </a:p>
          <a:p>
            <a:pPr algn="r"/>
            <a:r>
              <a:rPr lang="ru-RU" sz="2100" b="1" smtClean="0"/>
              <a:t>производственный </a:t>
            </a:r>
          </a:p>
          <a:p>
            <a:pPr algn="r"/>
            <a:r>
              <a:rPr lang="ru-RU" sz="2100" b="1" smtClean="0"/>
              <a:t>«договорной» отдел</a:t>
            </a:r>
            <a:endParaRPr lang="ru-RU" sz="2100" b="1"/>
          </a:p>
        </p:txBody>
      </p:sp>
      <p:sp>
        <p:nvSpPr>
          <p:cNvPr id="24" name="Прямоугольник 23"/>
          <p:cNvSpPr/>
          <p:nvPr/>
        </p:nvSpPr>
        <p:spPr>
          <a:xfrm>
            <a:off x="6588224" y="3229526"/>
            <a:ext cx="19477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b="1" smtClean="0"/>
              <a:t>Бухгалтерия</a:t>
            </a:r>
            <a:endParaRPr lang="ru-RU" sz="2100" b="1"/>
          </a:p>
        </p:txBody>
      </p:sp>
      <p:sp>
        <p:nvSpPr>
          <p:cNvPr id="27" name="Прямоугольник 26"/>
          <p:cNvSpPr/>
          <p:nvPr/>
        </p:nvSpPr>
        <p:spPr>
          <a:xfrm>
            <a:off x="5963641" y="4482261"/>
            <a:ext cx="25560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b="1" smtClean="0"/>
              <a:t>Технический </a:t>
            </a:r>
            <a:endParaRPr lang="en-US" sz="2100" b="1" smtClean="0"/>
          </a:p>
          <a:p>
            <a:pPr algn="r"/>
            <a:r>
              <a:rPr lang="ru-RU" sz="2100" b="1" smtClean="0"/>
              <a:t>отдел</a:t>
            </a:r>
            <a:endParaRPr lang="ru-RU" sz="2100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6191824" y="1503075"/>
            <a:ext cx="232691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100" b="1" smtClean="0"/>
              <a:t>Отдел </a:t>
            </a:r>
            <a:endParaRPr lang="en-US" sz="2100" b="1" smtClean="0"/>
          </a:p>
          <a:p>
            <a:pPr algn="r"/>
            <a:r>
              <a:rPr lang="ru-RU" sz="2100" b="1" smtClean="0"/>
              <a:t>подготовки </a:t>
            </a:r>
            <a:endParaRPr lang="en-US" sz="2100" b="1" smtClean="0"/>
          </a:p>
          <a:p>
            <a:pPr algn="r"/>
            <a:r>
              <a:rPr lang="ru-RU" sz="2100" b="1" smtClean="0"/>
              <a:t>проектирования</a:t>
            </a:r>
            <a:endParaRPr lang="ru-RU" sz="2100" b="1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37932"/>
            <a:ext cx="2304256" cy="235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586523" y="2474312"/>
            <a:ext cx="201516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/>
              <a:t>Компьютерный</a:t>
            </a:r>
            <a:r>
              <a:rPr lang="ru-RU" sz="200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67996" y="5096371"/>
            <a:ext cx="8522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100"/>
              <a:t>центр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41" y="3789888"/>
            <a:ext cx="939599" cy="106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низ 5"/>
          <p:cNvSpPr/>
          <p:nvPr/>
        </p:nvSpPr>
        <p:spPr>
          <a:xfrm rot="7534326">
            <a:off x="2078140" y="1907364"/>
            <a:ext cx="734043" cy="1177052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5578987">
            <a:off x="1835159" y="3687609"/>
            <a:ext cx="734043" cy="695714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 rot="6598986">
            <a:off x="1869844" y="2876190"/>
            <a:ext cx="734043" cy="843961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13456829">
            <a:off x="5849976" y="1983169"/>
            <a:ext cx="734043" cy="679837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 rot="15469042">
            <a:off x="6371431" y="3131619"/>
            <a:ext cx="734043" cy="557115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rot="17930350">
            <a:off x="6302259" y="4498678"/>
            <a:ext cx="734043" cy="705828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низ 38"/>
          <p:cNvSpPr/>
          <p:nvPr/>
        </p:nvSpPr>
        <p:spPr>
          <a:xfrm rot="18823880">
            <a:off x="5962801" y="5084452"/>
            <a:ext cx="734043" cy="937685"/>
          </a:xfrm>
          <a:prstGeom prst="downArrow">
            <a:avLst/>
          </a:prstGeom>
          <a:solidFill>
            <a:srgbClr val="00206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21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18234</TotalTime>
  <Words>685</Words>
  <Application>Microsoft Office PowerPoint</Application>
  <PresentationFormat>Экран (4:3)</PresentationFormat>
  <Paragraphs>275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Составная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«ЕСМ - система разработки и выпуска  проектной документации для строительства  в ОАО «МОСПРОЕКТ»»</dc:title>
  <dc:creator>Аксенкина Елена Михайловна</dc:creator>
  <cp:lastModifiedBy>Аксенкина Елена Михайловна</cp:lastModifiedBy>
  <cp:revision>416</cp:revision>
  <cp:lastPrinted>2015-08-04T14:07:08Z</cp:lastPrinted>
  <dcterms:created xsi:type="dcterms:W3CDTF">2014-08-19T13:04:26Z</dcterms:created>
  <dcterms:modified xsi:type="dcterms:W3CDTF">2015-08-28T08:34:14Z</dcterms:modified>
</cp:coreProperties>
</file>