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9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8" r:id="rId5"/>
    <p:sldMasterId id="2147483732" r:id="rId6"/>
    <p:sldMasterId id="2147483714" r:id="rId7"/>
    <p:sldMasterId id="2147483674" r:id="rId8"/>
    <p:sldMasterId id="2147483690" r:id="rId9"/>
    <p:sldMasterId id="2147483696" r:id="rId10"/>
    <p:sldMasterId id="2147483702" r:id="rId11"/>
    <p:sldMasterId id="2147483708" r:id="rId12"/>
    <p:sldMasterId id="2147483736" r:id="rId13"/>
  </p:sldMasterIdLst>
  <p:notesMasterIdLst>
    <p:notesMasterId r:id="rId39"/>
  </p:notesMasterIdLst>
  <p:sldIdLst>
    <p:sldId id="427" r:id="rId14"/>
    <p:sldId id="447" r:id="rId15"/>
    <p:sldId id="448" r:id="rId16"/>
    <p:sldId id="460" r:id="rId17"/>
    <p:sldId id="461" r:id="rId18"/>
    <p:sldId id="458" r:id="rId19"/>
    <p:sldId id="459" r:id="rId20"/>
    <p:sldId id="438" r:id="rId21"/>
    <p:sldId id="449" r:id="rId22"/>
    <p:sldId id="464" r:id="rId23"/>
    <p:sldId id="394" r:id="rId24"/>
    <p:sldId id="465" r:id="rId25"/>
    <p:sldId id="474" r:id="rId26"/>
    <p:sldId id="467" r:id="rId27"/>
    <p:sldId id="468" r:id="rId28"/>
    <p:sldId id="469" r:id="rId29"/>
    <p:sldId id="463" r:id="rId30"/>
    <p:sldId id="470" r:id="rId31"/>
    <p:sldId id="462" r:id="rId32"/>
    <p:sldId id="471" r:id="rId33"/>
    <p:sldId id="472" r:id="rId34"/>
    <p:sldId id="466" r:id="rId35"/>
    <p:sldId id="473" r:id="rId36"/>
    <p:sldId id="444" r:id="rId37"/>
    <p:sldId id="446" r:id="rId3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2">
          <p15:clr>
            <a:srgbClr val="A4A3A4"/>
          </p15:clr>
        </p15:guide>
        <p15:guide id="2" orient="horz" pos="2875">
          <p15:clr>
            <a:srgbClr val="A4A3A4"/>
          </p15:clr>
        </p15:guide>
        <p15:guide id="3" pos="159">
          <p15:clr>
            <a:srgbClr val="A4A3A4"/>
          </p15:clr>
        </p15:guide>
        <p15:guide id="4" pos="5602">
          <p15:clr>
            <a:srgbClr val="A4A3A4"/>
          </p15:clr>
        </p15:guide>
        <p15:guide id="5" pos="2422">
          <p15:clr>
            <a:srgbClr val="A4A3A4"/>
          </p15:clr>
        </p15:guide>
        <p15:guide id="6" pos="25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0000"/>
    <a:srgbClr val="EEAF00"/>
    <a:srgbClr val="7D0063"/>
    <a:srgbClr val="0097D4"/>
    <a:srgbClr val="009697"/>
    <a:srgbClr val="69963B"/>
    <a:srgbClr val="D0D3D4"/>
    <a:srgbClr val="F6E8F2"/>
    <a:srgbClr val="FFF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8" autoAdjust="0"/>
    <p:restoredTop sz="94676" autoAdjust="0"/>
  </p:normalViewPr>
  <p:slideViewPr>
    <p:cSldViewPr snapToGrid="0" showGuides="1">
      <p:cViewPr varScale="1">
        <p:scale>
          <a:sx n="122" d="100"/>
          <a:sy n="122" d="100"/>
        </p:scale>
        <p:origin x="312" y="96"/>
      </p:cViewPr>
      <p:guideLst>
        <p:guide orient="horz" pos="762"/>
        <p:guide orient="horz" pos="2875"/>
        <p:guide pos="159"/>
        <p:guide pos="5602"/>
        <p:guide pos="2422"/>
        <p:guide pos="25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935146084236643E-2"/>
          <c:y val="0.1419023165582563"/>
          <c:w val="0.91063876774813401"/>
          <c:h val="0.721890334360378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'[Chart in Microsoft PowerPoint]Sheet1'!$B$31:$J$32</c:f>
              <c:multiLvlStrCache>
                <c:ptCount val="9"/>
                <c:lvl>
                  <c:pt idx="0">
                    <c:v>H1 </c:v>
                  </c:pt>
                  <c:pt idx="1">
                    <c:v>H2</c:v>
                  </c:pt>
                  <c:pt idx="2">
                    <c:v>H1 </c:v>
                  </c:pt>
                  <c:pt idx="3">
                    <c:v>H2</c:v>
                  </c:pt>
                  <c:pt idx="4">
                    <c:v>H1 </c:v>
                  </c:pt>
                  <c:pt idx="5">
                    <c:v>H2</c:v>
                  </c:pt>
                  <c:pt idx="6">
                    <c:v>H1 </c:v>
                  </c:pt>
                  <c:pt idx="7">
                    <c:v>H2</c:v>
                  </c:pt>
                  <c:pt idx="8">
                    <c:v>H1</c:v>
                  </c:pt>
                </c:lvl>
                <c:lvl>
                  <c:pt idx="0">
                    <c:v>2011</c:v>
                  </c:pt>
                  <c:pt idx="2">
                    <c:v>2012</c:v>
                  </c:pt>
                  <c:pt idx="4">
                    <c:v>2013</c:v>
                  </c:pt>
                  <c:pt idx="6">
                    <c:v>2014</c:v>
                  </c:pt>
                  <c:pt idx="8">
                    <c:v>2015</c:v>
                  </c:pt>
                </c:lvl>
              </c:multiLvlStrCache>
            </c:multiLvlStrRef>
          </c:cat>
          <c:val>
            <c:numRef>
              <c:f>'[Chart in Microsoft PowerPoint]Sheet1'!$B$33:$J$33</c:f>
              <c:numCache>
                <c:formatCode>General</c:formatCode>
                <c:ptCount val="9"/>
                <c:pt idx="0">
                  <c:v>21810</c:v>
                </c:pt>
                <c:pt idx="1">
                  <c:v>26899</c:v>
                </c:pt>
                <c:pt idx="2">
                  <c:v>25266</c:v>
                </c:pt>
                <c:pt idx="3">
                  <c:v>39285</c:v>
                </c:pt>
                <c:pt idx="4">
                  <c:v>20907</c:v>
                </c:pt>
                <c:pt idx="5">
                  <c:v>21699</c:v>
                </c:pt>
                <c:pt idx="6">
                  <c:v>18827</c:v>
                </c:pt>
                <c:pt idx="7">
                  <c:v>19680</c:v>
                </c:pt>
                <c:pt idx="8">
                  <c:v>7408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6318472"/>
        <c:axId val="396173576"/>
      </c:barChart>
      <c:catAx>
        <c:axId val="356318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6173576"/>
        <c:crosses val="autoZero"/>
        <c:auto val="1"/>
        <c:lblAlgn val="ctr"/>
        <c:lblOffset val="100"/>
        <c:noMultiLvlLbl val="0"/>
      </c:catAx>
      <c:valAx>
        <c:axId val="396173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318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3A7F6B-5305-42F2-900E-76AFC6A0C258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122572-4E85-4E81-A0C1-AD3367992D40}">
      <dgm:prSet phldrT="[Text]"/>
      <dgm:spPr/>
      <dgm:t>
        <a:bodyPr/>
        <a:lstStyle/>
        <a:p>
          <a:r>
            <a:rPr lang="ru-RU" b="1" dirty="0" err="1" smtClean="0"/>
            <a:t>Кастомизация</a:t>
          </a:r>
          <a:endParaRPr lang="ru-RU" b="1" dirty="0" smtClean="0"/>
        </a:p>
        <a:p>
          <a:r>
            <a:rPr lang="ru-RU" b="1" dirty="0" smtClean="0"/>
            <a:t>продукта</a:t>
          </a:r>
          <a:endParaRPr lang="ru-RU" b="1" dirty="0"/>
        </a:p>
      </dgm:t>
    </dgm:pt>
    <dgm:pt modelId="{283145BF-6082-41C1-AD50-1CE815DA39AF}" type="parTrans" cxnId="{5E7D6326-6C44-4174-983E-DA19EB676FE2}">
      <dgm:prSet/>
      <dgm:spPr/>
      <dgm:t>
        <a:bodyPr/>
        <a:lstStyle/>
        <a:p>
          <a:endParaRPr lang="ru-RU"/>
        </a:p>
      </dgm:t>
    </dgm:pt>
    <dgm:pt modelId="{7ACA53FF-B0FA-4A6D-9405-D2E53B612DC0}" type="sibTrans" cxnId="{5E7D6326-6C44-4174-983E-DA19EB676FE2}">
      <dgm:prSet/>
      <dgm:spPr/>
      <dgm:t>
        <a:bodyPr/>
        <a:lstStyle/>
        <a:p>
          <a:endParaRPr lang="ru-RU"/>
        </a:p>
      </dgm:t>
    </dgm:pt>
    <dgm:pt modelId="{4BCD0FFC-56EB-47CF-A485-D34BCC08BCEB}">
      <dgm:prSet phldrT="[Text]" custT="1"/>
      <dgm:spPr/>
      <dgm:t>
        <a:bodyPr/>
        <a:lstStyle/>
        <a:p>
          <a:r>
            <a:rPr lang="ru-RU" sz="1200" dirty="0" smtClean="0"/>
            <a:t>Программное обеспечение</a:t>
          </a:r>
        </a:p>
        <a:p>
          <a:r>
            <a:rPr lang="en-US" sz="1200" dirty="0" smtClean="0"/>
            <a:t>Capture Perfect</a:t>
          </a:r>
        </a:p>
        <a:p>
          <a:r>
            <a:rPr lang="en-US" sz="1200" dirty="0" smtClean="0"/>
            <a:t>Capture </a:t>
          </a:r>
          <a:r>
            <a:rPr lang="en-US" sz="1200" dirty="0" err="1" smtClean="0"/>
            <a:t>OnTouch</a:t>
          </a:r>
          <a:endParaRPr lang="en-US" sz="1200" dirty="0" smtClean="0"/>
        </a:p>
        <a:p>
          <a:endParaRPr lang="ru-RU" sz="1200" dirty="0"/>
        </a:p>
      </dgm:t>
    </dgm:pt>
    <dgm:pt modelId="{AFF75D12-0FFF-4949-9183-DE2B7701EB78}" type="parTrans" cxnId="{EED7D3E5-E76F-40F6-8F42-7B9C526494A8}">
      <dgm:prSet/>
      <dgm:spPr/>
      <dgm:t>
        <a:bodyPr/>
        <a:lstStyle/>
        <a:p>
          <a:endParaRPr lang="ru-RU"/>
        </a:p>
      </dgm:t>
    </dgm:pt>
    <dgm:pt modelId="{3C40454D-4F43-45DB-B07B-7935668828BC}" type="sibTrans" cxnId="{EED7D3E5-E76F-40F6-8F42-7B9C526494A8}">
      <dgm:prSet/>
      <dgm:spPr/>
      <dgm:t>
        <a:bodyPr/>
        <a:lstStyle/>
        <a:p>
          <a:endParaRPr lang="ru-RU"/>
        </a:p>
      </dgm:t>
    </dgm:pt>
    <dgm:pt modelId="{75343BE4-E1D5-43BF-86A8-2FC6079CA471}">
      <dgm:prSet phldrT="[Text]" custT="1"/>
      <dgm:spPr/>
      <dgm:t>
        <a:bodyPr/>
        <a:lstStyle/>
        <a:p>
          <a:r>
            <a:rPr lang="ru-RU" sz="1200" dirty="0" smtClean="0"/>
            <a:t>Программное обеспечение сетевых сканеров серии </a:t>
          </a:r>
          <a:r>
            <a:rPr lang="en-US" sz="1200" dirty="0" err="1" smtClean="0"/>
            <a:t>ScanFront</a:t>
          </a:r>
          <a:endParaRPr lang="ru-RU" sz="1200" dirty="0"/>
        </a:p>
      </dgm:t>
    </dgm:pt>
    <dgm:pt modelId="{579183CA-E4E3-4724-9C94-847BAF16DC0B}" type="parTrans" cxnId="{124CC462-CC3D-4A65-8205-5D9D8422F3AF}">
      <dgm:prSet/>
      <dgm:spPr/>
      <dgm:t>
        <a:bodyPr/>
        <a:lstStyle/>
        <a:p>
          <a:endParaRPr lang="ru-RU"/>
        </a:p>
      </dgm:t>
    </dgm:pt>
    <dgm:pt modelId="{DE56C6F3-4058-4493-9990-01AB188B68DB}" type="sibTrans" cxnId="{124CC462-CC3D-4A65-8205-5D9D8422F3AF}">
      <dgm:prSet/>
      <dgm:spPr/>
      <dgm:t>
        <a:bodyPr/>
        <a:lstStyle/>
        <a:p>
          <a:endParaRPr lang="ru-RU"/>
        </a:p>
      </dgm:t>
    </dgm:pt>
    <dgm:pt modelId="{4351E759-A761-49C8-9875-A7C726899DB3}">
      <dgm:prSet phldrT="[Text]" custT="1"/>
      <dgm:spPr/>
      <dgm:t>
        <a:bodyPr/>
        <a:lstStyle/>
        <a:p>
          <a:r>
            <a:rPr lang="en-US" sz="1200" dirty="0" smtClean="0"/>
            <a:t>Capture </a:t>
          </a:r>
          <a:r>
            <a:rPr lang="en-US" sz="1200" dirty="0" err="1" smtClean="0"/>
            <a:t>OnTouch</a:t>
          </a:r>
          <a:r>
            <a:rPr lang="en-US" sz="1200" dirty="0" smtClean="0"/>
            <a:t> Mobile</a:t>
          </a:r>
          <a:endParaRPr lang="ru-RU" sz="1200" dirty="0" smtClean="0"/>
        </a:p>
        <a:p>
          <a:r>
            <a:rPr lang="en-US" sz="1200" dirty="0" smtClean="0"/>
            <a:t>Capture </a:t>
          </a:r>
          <a:r>
            <a:rPr lang="en-US" sz="1200" dirty="0" err="1" smtClean="0"/>
            <a:t>OnTouch</a:t>
          </a:r>
          <a:r>
            <a:rPr lang="en-US" sz="1200" dirty="0" smtClean="0"/>
            <a:t> Lite</a:t>
          </a:r>
          <a:endParaRPr lang="ru-RU" sz="1200" dirty="0"/>
        </a:p>
      </dgm:t>
    </dgm:pt>
    <dgm:pt modelId="{F59718A8-15D8-433D-858B-4241FC616955}" type="parTrans" cxnId="{0B969B5C-ADA7-4943-8A6F-AD25BE93A224}">
      <dgm:prSet/>
      <dgm:spPr/>
      <dgm:t>
        <a:bodyPr/>
        <a:lstStyle/>
        <a:p>
          <a:endParaRPr lang="ru-RU"/>
        </a:p>
      </dgm:t>
    </dgm:pt>
    <dgm:pt modelId="{C6C7520C-BE06-421F-B823-D7DE64EEC70F}" type="sibTrans" cxnId="{0B969B5C-ADA7-4943-8A6F-AD25BE93A224}">
      <dgm:prSet/>
      <dgm:spPr/>
      <dgm:t>
        <a:bodyPr/>
        <a:lstStyle/>
        <a:p>
          <a:endParaRPr lang="ru-RU"/>
        </a:p>
      </dgm:t>
    </dgm:pt>
    <dgm:pt modelId="{6A486721-0314-47FC-BC70-02C4B974AA11}" type="pres">
      <dgm:prSet presAssocID="{F03A7F6B-5305-42F2-900E-76AFC6A0C258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0C5599-5FE4-4761-B421-0BD82F1B6921}" type="pres">
      <dgm:prSet presAssocID="{26122572-4E85-4E81-A0C1-AD3367992D40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ru-RU"/>
        </a:p>
      </dgm:t>
    </dgm:pt>
    <dgm:pt modelId="{CE927352-DAA2-4599-8CB5-32EAF2585F1F}" type="pres">
      <dgm:prSet presAssocID="{4BCD0FFC-56EB-47CF-A485-D34BCC08BCEB}" presName="Accent" presStyleLbl="node1" presStyleIdx="1" presStyleCnt="2"/>
      <dgm:spPr/>
    </dgm:pt>
    <dgm:pt modelId="{D13ADF7B-7860-4F23-84D1-D4A3A1283E81}" type="pres">
      <dgm:prSet presAssocID="{4BCD0FFC-56EB-47CF-A485-D34BCC08BCEB}" presName="Image1" presStyleLbl="fgImgPlace1" presStyleIdx="0" presStyleCnt="3" custScaleX="123658" custScaleY="8137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D6B463D-824A-4187-9FD7-54CAD7C70E8B}" type="pres">
      <dgm:prSet presAssocID="{4BCD0FFC-56EB-47CF-A485-D34BCC08BCEB}" presName="Child1" presStyleLbl="revTx" presStyleIdx="0" presStyleCnt="3" custScaleX="148260" custLinFactNeighborX="6806" custLinFactNeighborY="1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6CD89-209C-46F7-B7BA-17B12C234295}" type="pres">
      <dgm:prSet presAssocID="{75343BE4-E1D5-43BF-86A8-2FC6079CA471}" presName="Image2" presStyleCnt="0"/>
      <dgm:spPr/>
    </dgm:pt>
    <dgm:pt modelId="{3197372E-C15D-43DF-A684-C28B60182F97}" type="pres">
      <dgm:prSet presAssocID="{75343BE4-E1D5-43BF-86A8-2FC6079CA471}" presName="Image" presStyleLbl="fgImgPlace1" presStyleIdx="1" presStyleCnt="3" custScaleX="110088" custScaleY="7898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E5A6BCD-558C-4655-945A-4C3470011C02}" type="pres">
      <dgm:prSet presAssocID="{75343BE4-E1D5-43BF-86A8-2FC6079CA471}" presName="Child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4E970-8CF7-411B-AFE7-0E8DB7D97525}" type="pres">
      <dgm:prSet presAssocID="{4351E759-A761-49C8-9875-A7C726899DB3}" presName="Image3" presStyleCnt="0"/>
      <dgm:spPr/>
    </dgm:pt>
    <dgm:pt modelId="{31C3DBF4-B673-4B05-BD43-66C67D6C7E73}" type="pres">
      <dgm:prSet presAssocID="{4351E759-A761-49C8-9875-A7C726899DB3}" presName="Image" presStyleLbl="fgImgPlace1" presStyleIdx="2" presStyleCnt="3" custScaleX="86124" custScaleY="7473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FAB6443-247B-46CE-837B-EDBAD8B257A8}" type="pres">
      <dgm:prSet presAssocID="{4351E759-A761-49C8-9875-A7C726899DB3}" presName="Child3" presStyleLbl="revTx" presStyleIdx="2" presStyleCnt="3" custScaleX="1333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80A7B3-DBB6-46F5-BBC7-ED6A07CA1C7B}" type="presOf" srcId="{4BCD0FFC-56EB-47CF-A485-D34BCC08BCEB}" destId="{1D6B463D-824A-4187-9FD7-54CAD7C70E8B}" srcOrd="0" destOrd="0" presId="urn:microsoft.com/office/officeart/2011/layout/RadialPictureList"/>
    <dgm:cxn modelId="{7C22D4D0-B137-4C35-892E-1FADC9731FC1}" type="presOf" srcId="{26122572-4E85-4E81-A0C1-AD3367992D40}" destId="{FF0C5599-5FE4-4761-B421-0BD82F1B6921}" srcOrd="0" destOrd="0" presId="urn:microsoft.com/office/officeart/2011/layout/RadialPictureList"/>
    <dgm:cxn modelId="{24FCF575-0FA6-4C3C-92CD-E7D2A10E5492}" type="presOf" srcId="{4351E759-A761-49C8-9875-A7C726899DB3}" destId="{9FAB6443-247B-46CE-837B-EDBAD8B257A8}" srcOrd="0" destOrd="0" presId="urn:microsoft.com/office/officeart/2011/layout/RadialPictureList"/>
    <dgm:cxn modelId="{7371ECD7-0053-426A-BC1E-359643401C7F}" type="presOf" srcId="{F03A7F6B-5305-42F2-900E-76AFC6A0C258}" destId="{6A486721-0314-47FC-BC70-02C4B974AA11}" srcOrd="0" destOrd="0" presId="urn:microsoft.com/office/officeart/2011/layout/RadialPictureList"/>
    <dgm:cxn modelId="{EED7D3E5-E76F-40F6-8F42-7B9C526494A8}" srcId="{26122572-4E85-4E81-A0C1-AD3367992D40}" destId="{4BCD0FFC-56EB-47CF-A485-D34BCC08BCEB}" srcOrd="0" destOrd="0" parTransId="{AFF75D12-0FFF-4949-9183-DE2B7701EB78}" sibTransId="{3C40454D-4F43-45DB-B07B-7935668828BC}"/>
    <dgm:cxn modelId="{78539C5D-74CF-4652-839D-3ACB292E0F97}" type="presOf" srcId="{75343BE4-E1D5-43BF-86A8-2FC6079CA471}" destId="{BE5A6BCD-558C-4655-945A-4C3470011C02}" srcOrd="0" destOrd="0" presId="urn:microsoft.com/office/officeart/2011/layout/RadialPictureList"/>
    <dgm:cxn modelId="{5E7D6326-6C44-4174-983E-DA19EB676FE2}" srcId="{F03A7F6B-5305-42F2-900E-76AFC6A0C258}" destId="{26122572-4E85-4E81-A0C1-AD3367992D40}" srcOrd="0" destOrd="0" parTransId="{283145BF-6082-41C1-AD50-1CE815DA39AF}" sibTransId="{7ACA53FF-B0FA-4A6D-9405-D2E53B612DC0}"/>
    <dgm:cxn modelId="{0B969B5C-ADA7-4943-8A6F-AD25BE93A224}" srcId="{26122572-4E85-4E81-A0C1-AD3367992D40}" destId="{4351E759-A761-49C8-9875-A7C726899DB3}" srcOrd="2" destOrd="0" parTransId="{F59718A8-15D8-433D-858B-4241FC616955}" sibTransId="{C6C7520C-BE06-421F-B823-D7DE64EEC70F}"/>
    <dgm:cxn modelId="{124CC462-CC3D-4A65-8205-5D9D8422F3AF}" srcId="{26122572-4E85-4E81-A0C1-AD3367992D40}" destId="{75343BE4-E1D5-43BF-86A8-2FC6079CA471}" srcOrd="1" destOrd="0" parTransId="{579183CA-E4E3-4724-9C94-847BAF16DC0B}" sibTransId="{DE56C6F3-4058-4493-9990-01AB188B68DB}"/>
    <dgm:cxn modelId="{41B3F63B-F5B4-467E-9DBD-345B3C76E5AD}" type="presParOf" srcId="{6A486721-0314-47FC-BC70-02C4B974AA11}" destId="{FF0C5599-5FE4-4761-B421-0BD82F1B6921}" srcOrd="0" destOrd="0" presId="urn:microsoft.com/office/officeart/2011/layout/RadialPictureList"/>
    <dgm:cxn modelId="{E4CC13F9-9998-4EB8-9294-1252DE6F1E78}" type="presParOf" srcId="{6A486721-0314-47FC-BC70-02C4B974AA11}" destId="{CE927352-DAA2-4599-8CB5-32EAF2585F1F}" srcOrd="1" destOrd="0" presId="urn:microsoft.com/office/officeart/2011/layout/RadialPictureList"/>
    <dgm:cxn modelId="{8B36611F-590D-460F-965C-3DEBF5992744}" type="presParOf" srcId="{6A486721-0314-47FC-BC70-02C4B974AA11}" destId="{D13ADF7B-7860-4F23-84D1-D4A3A1283E81}" srcOrd="2" destOrd="0" presId="urn:microsoft.com/office/officeart/2011/layout/RadialPictureList"/>
    <dgm:cxn modelId="{85B22F5C-ECF7-4D9F-A62B-CBA3098B0587}" type="presParOf" srcId="{6A486721-0314-47FC-BC70-02C4B974AA11}" destId="{1D6B463D-824A-4187-9FD7-54CAD7C70E8B}" srcOrd="3" destOrd="0" presId="urn:microsoft.com/office/officeart/2011/layout/RadialPictureList"/>
    <dgm:cxn modelId="{AFDBF1B9-357D-40DD-927F-60B867FE0DA5}" type="presParOf" srcId="{6A486721-0314-47FC-BC70-02C4B974AA11}" destId="{6426CD89-209C-46F7-B7BA-17B12C234295}" srcOrd="4" destOrd="0" presId="urn:microsoft.com/office/officeart/2011/layout/RadialPictureList"/>
    <dgm:cxn modelId="{525A2CFE-B328-41C4-B417-BAF617DA9735}" type="presParOf" srcId="{6426CD89-209C-46F7-B7BA-17B12C234295}" destId="{3197372E-C15D-43DF-A684-C28B60182F97}" srcOrd="0" destOrd="0" presId="urn:microsoft.com/office/officeart/2011/layout/RadialPictureList"/>
    <dgm:cxn modelId="{C6298756-9117-4D6A-8C46-C9255260A0A1}" type="presParOf" srcId="{6A486721-0314-47FC-BC70-02C4B974AA11}" destId="{BE5A6BCD-558C-4655-945A-4C3470011C02}" srcOrd="5" destOrd="0" presId="urn:microsoft.com/office/officeart/2011/layout/RadialPictureList"/>
    <dgm:cxn modelId="{E9C291AB-3429-45EC-98CC-2D1BC2A5C95F}" type="presParOf" srcId="{6A486721-0314-47FC-BC70-02C4B974AA11}" destId="{0264E970-8CF7-411B-AFE7-0E8DB7D97525}" srcOrd="6" destOrd="0" presId="urn:microsoft.com/office/officeart/2011/layout/RadialPictureList"/>
    <dgm:cxn modelId="{8D648102-9710-4573-AF91-4F68C00167F5}" type="presParOf" srcId="{0264E970-8CF7-411B-AFE7-0E8DB7D97525}" destId="{31C3DBF4-B673-4B05-BD43-66C67D6C7E73}" srcOrd="0" destOrd="0" presId="urn:microsoft.com/office/officeart/2011/layout/RadialPictureList"/>
    <dgm:cxn modelId="{BCED2971-3ACB-48D6-8A53-CD5B2DB56EAB}" type="presParOf" srcId="{6A486721-0314-47FC-BC70-02C4B974AA11}" destId="{9FAB6443-247B-46CE-837B-EDBAD8B257A8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C5599-5FE4-4761-B421-0BD82F1B6921}">
      <dsp:nvSpPr>
        <dsp:cNvPr id="0" name=""/>
        <dsp:cNvSpPr/>
      </dsp:nvSpPr>
      <dsp:spPr>
        <a:xfrm>
          <a:off x="1868347" y="1075334"/>
          <a:ext cx="1933961" cy="19340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Кастомизация</a:t>
          </a:r>
          <a:endParaRPr lang="ru-RU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продукта</a:t>
          </a:r>
          <a:endParaRPr lang="ru-RU" sz="1400" b="1" kern="1200" dirty="0"/>
        </a:p>
      </dsp:txBody>
      <dsp:txXfrm>
        <a:off x="2151569" y="1358570"/>
        <a:ext cx="1367517" cy="1367585"/>
      </dsp:txXfrm>
    </dsp:sp>
    <dsp:sp modelId="{CE927352-DAA2-4599-8CB5-32EAF2585F1F}">
      <dsp:nvSpPr>
        <dsp:cNvPr id="0" name=""/>
        <dsp:cNvSpPr/>
      </dsp:nvSpPr>
      <dsp:spPr>
        <a:xfrm>
          <a:off x="871031" y="0"/>
          <a:ext cx="3898548" cy="4064000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ADF7B-7860-4F23-84D1-D4A3A1283E81}">
      <dsp:nvSpPr>
        <dsp:cNvPr id="0" name=""/>
        <dsp:cNvSpPr/>
      </dsp:nvSpPr>
      <dsp:spPr>
        <a:xfrm>
          <a:off x="3619086" y="439086"/>
          <a:ext cx="1281134" cy="84333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6B463D-824A-4187-9FD7-54CAD7C70E8B}">
      <dsp:nvSpPr>
        <dsp:cNvPr id="0" name=""/>
        <dsp:cNvSpPr/>
      </dsp:nvSpPr>
      <dsp:spPr>
        <a:xfrm>
          <a:off x="4616009" y="360772"/>
          <a:ext cx="2056020" cy="100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ru-RU" sz="1200" kern="1200" dirty="0" smtClean="0"/>
            <a:t>Программное обеспечение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200" kern="1200" dirty="0" smtClean="0"/>
            <a:t>Capture Perfect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200" kern="1200" dirty="0" smtClean="0"/>
            <a:t>Capture </a:t>
          </a:r>
          <a:r>
            <a:rPr lang="en-US" sz="1200" kern="1200" dirty="0" err="1" smtClean="0"/>
            <a:t>OnTouch</a:t>
          </a:r>
          <a:endParaRPr lang="en-US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endParaRPr lang="ru-RU" sz="1200" kern="1200" dirty="0"/>
        </a:p>
      </dsp:txBody>
      <dsp:txXfrm>
        <a:off x="4616009" y="360772"/>
        <a:ext cx="2056020" cy="1002995"/>
      </dsp:txXfrm>
    </dsp:sp>
    <dsp:sp modelId="{3197372E-C15D-43DF-A684-C28B60182F97}">
      <dsp:nvSpPr>
        <dsp:cNvPr id="0" name=""/>
        <dsp:cNvSpPr/>
      </dsp:nvSpPr>
      <dsp:spPr>
        <a:xfrm>
          <a:off x="4089810" y="1630442"/>
          <a:ext cx="1140545" cy="81855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5A6BCD-558C-4655-945A-4C3470011C02}">
      <dsp:nvSpPr>
        <dsp:cNvPr id="0" name=""/>
        <dsp:cNvSpPr/>
      </dsp:nvSpPr>
      <dsp:spPr>
        <a:xfrm>
          <a:off x="5262459" y="1536192"/>
          <a:ext cx="1386766" cy="100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ru-RU" sz="1200" kern="1200" dirty="0" smtClean="0"/>
            <a:t>Программное обеспечение сетевых сканеров серии </a:t>
          </a:r>
          <a:r>
            <a:rPr lang="en-US" sz="1200" kern="1200" dirty="0" err="1" smtClean="0"/>
            <a:t>ScanFront</a:t>
          </a:r>
          <a:endParaRPr lang="ru-RU" sz="1200" kern="1200" dirty="0"/>
        </a:p>
      </dsp:txBody>
      <dsp:txXfrm>
        <a:off x="5262459" y="1536192"/>
        <a:ext cx="1386766" cy="1002995"/>
      </dsp:txXfrm>
    </dsp:sp>
    <dsp:sp modelId="{31C3DBF4-B673-4B05-BD43-66C67D6C7E73}">
      <dsp:nvSpPr>
        <dsp:cNvPr id="0" name=""/>
        <dsp:cNvSpPr/>
      </dsp:nvSpPr>
      <dsp:spPr>
        <a:xfrm>
          <a:off x="3813518" y="2848093"/>
          <a:ext cx="892270" cy="77451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B6443-247B-46CE-837B-EDBAD8B257A8}">
      <dsp:nvSpPr>
        <dsp:cNvPr id="0" name=""/>
        <dsp:cNvSpPr/>
      </dsp:nvSpPr>
      <dsp:spPr>
        <a:xfrm>
          <a:off x="4625134" y="2738323"/>
          <a:ext cx="1849003" cy="100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200" kern="1200" dirty="0" smtClean="0"/>
            <a:t>Capture </a:t>
          </a:r>
          <a:r>
            <a:rPr lang="en-US" sz="1200" kern="1200" dirty="0" err="1" smtClean="0"/>
            <a:t>OnTouch</a:t>
          </a:r>
          <a:r>
            <a:rPr lang="en-US" sz="1200" kern="1200" dirty="0" smtClean="0"/>
            <a:t> Mobile</a:t>
          </a: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200" kern="1200" dirty="0" smtClean="0"/>
            <a:t>Capture </a:t>
          </a:r>
          <a:r>
            <a:rPr lang="en-US" sz="1200" kern="1200" dirty="0" err="1" smtClean="0"/>
            <a:t>OnTouch</a:t>
          </a:r>
          <a:r>
            <a:rPr lang="en-US" sz="1200" kern="1200" dirty="0" smtClean="0"/>
            <a:t> Lite</a:t>
          </a:r>
          <a:endParaRPr lang="ru-RU" sz="1200" kern="1200" dirty="0"/>
        </a:p>
      </dsp:txBody>
      <dsp:txXfrm>
        <a:off x="4625134" y="2738323"/>
        <a:ext cx="1849003" cy="1002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07029-D20B-4275-831A-AA861A3366E8}" type="datetimeFigureOut">
              <a:rPr lang="en-GB" smtClean="0"/>
              <a:t>07/09/2015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93455-E901-4C62-8913-AFDB73D8D16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23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lopers.canon-europa.com/developer/bsdp/bsdp_pub.ns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93455-E901-4C62-8913-AFDB73D8D16C}" type="slidenum">
              <a:rPr lang="en-GB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082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Этап распознавания  не является необходимым, но, как правило, он используется в более эффективных и современных СЭД и архивах</a:t>
            </a:r>
          </a:p>
          <a:p>
            <a:endParaRPr lang="ru-RU" baseline="0" dirty="0" smtClean="0"/>
          </a:p>
          <a:p>
            <a:endParaRPr lang="ru-RU" baseline="0" dirty="0" smtClean="0"/>
          </a:p>
          <a:p>
            <a:r>
              <a:rPr lang="ru-RU" baseline="0" dirty="0" smtClean="0"/>
              <a:t> Основные производители ПО распознавания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Россия </a:t>
            </a:r>
            <a:r>
              <a:rPr lang="en-US" baseline="0" dirty="0" smtClean="0"/>
              <a:t>ABBYY </a:t>
            </a:r>
            <a:r>
              <a:rPr lang="ru-RU" baseline="0" dirty="0" smtClean="0"/>
              <a:t>(</a:t>
            </a:r>
            <a:r>
              <a:rPr lang="en-US" baseline="0" dirty="0" smtClean="0"/>
              <a:t>95% </a:t>
            </a:r>
            <a:r>
              <a:rPr lang="ru-RU" baseline="0" dirty="0" smtClean="0"/>
              <a:t> российского рынка)</a:t>
            </a:r>
            <a:r>
              <a:rPr lang="en-US" baseline="0" dirty="0" smtClean="0"/>
              <a:t> Cognitive</a:t>
            </a:r>
            <a:endParaRPr lang="ru-RU" baseline="0" dirty="0" smtClean="0"/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baseline="0" dirty="0" smtClean="0"/>
              <a:t>Мировые </a:t>
            </a:r>
            <a:r>
              <a:rPr lang="en-US" baseline="0" dirty="0" smtClean="0"/>
              <a:t> Iris</a:t>
            </a:r>
            <a:r>
              <a:rPr lang="ru-RU" baseline="0" dirty="0" smtClean="0"/>
              <a:t>, , </a:t>
            </a:r>
            <a:r>
              <a:rPr lang="en-US" baseline="0" dirty="0" err="1" smtClean="0"/>
              <a:t>Omnipage</a:t>
            </a:r>
            <a:endParaRPr lang="en-US" baseline="0" dirty="0" smtClean="0"/>
          </a:p>
          <a:p>
            <a:endParaRPr lang="ru-RU" baseline="0" dirty="0" smtClean="0"/>
          </a:p>
          <a:p>
            <a:r>
              <a:rPr lang="ru-RU" baseline="0" dirty="0" smtClean="0"/>
              <a:t>Российские производители СЭД и ЭА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err="1" smtClean="0"/>
              <a:t>Docsvision</a:t>
            </a:r>
            <a:r>
              <a:rPr lang="en-US" baseline="0" dirty="0" smtClean="0"/>
              <a:t> 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ЭОС</a:t>
            </a:r>
            <a:r>
              <a:rPr lang="en-US" baseline="0" dirty="0" smtClean="0"/>
              <a:t> </a:t>
            </a:r>
          </a:p>
          <a:p>
            <a:pPr marL="228600" indent="-228600">
              <a:buAutoNum type="arabicPeriod"/>
            </a:pPr>
            <a:r>
              <a:rPr lang="ru-RU" baseline="0" dirty="0" err="1" smtClean="0"/>
              <a:t>Директум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ru-RU" baseline="0" dirty="0" err="1" smtClean="0"/>
              <a:t>Ефрат</a:t>
            </a:r>
            <a:endParaRPr lang="ru-RU" baseline="0" dirty="0" smtClean="0"/>
          </a:p>
          <a:p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08F8B-17A2-400B-BB76-787508518F4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0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Документный</a:t>
            </a:r>
            <a:r>
              <a:rPr lang="ru-RU" baseline="0" dirty="0" smtClean="0"/>
              <a:t> сканер стоит рассматривать с случае более чем 200- 500 документов  в день  и объемом документа свыше 10 листов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Специализированное устройство по сравнению</a:t>
            </a:r>
            <a:r>
              <a:rPr lang="ru-RU" baseline="0" dirty="0" smtClean="0"/>
              <a:t> с универсальным МФУ ( для больших объемов бумаги- свыше 500 сканов в день)</a:t>
            </a:r>
          </a:p>
          <a:p>
            <a:endParaRPr lang="ru-RU" baseline="0" dirty="0" smtClean="0"/>
          </a:p>
          <a:p>
            <a:r>
              <a:rPr lang="ru-RU" baseline="0" dirty="0" smtClean="0"/>
              <a:t>Скорость и надежность по сравнению в планшетом</a:t>
            </a:r>
          </a:p>
          <a:p>
            <a:endParaRPr lang="ru-RU" baseline="0" dirty="0" smtClean="0"/>
          </a:p>
          <a:p>
            <a:r>
              <a:rPr lang="ru-RU" baseline="0" dirty="0" smtClean="0"/>
              <a:t> пример- получение сока из апельсинов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планшет- механическая соковыжималка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МФУ- кухонный комбайн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Документный сканер – специализированная соковыжималка для цитрусовых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ru-RU" baseline="0" dirty="0" smtClean="0"/>
              <a:t> о разных типах сканеров</a:t>
            </a:r>
          </a:p>
          <a:p>
            <a:r>
              <a:rPr lang="en-US" dirty="0" smtClean="0"/>
              <a:t>http://skanworld.ru/chto-takoe-skaner-i-kakie-oni-byvayut.html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08F8B-17A2-400B-BB76-787508518F4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58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595977F-DFC1-45AC-88A1-2ECE406D85F8}" type="slidenum">
              <a:rPr lang="en-US" altLang="ru-RU" smtClean="0"/>
              <a:pPr>
                <a:spcBef>
                  <a:spcPct val="0"/>
                </a:spcBef>
              </a:pPr>
              <a:t>7</a:t>
            </a:fld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72607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97F09AE-B214-421E-B8B1-0039EE6F5E43}" type="slidenum">
              <a:rPr lang="en-US" altLang="ru-RU" smtClean="0"/>
              <a:pPr>
                <a:spcBef>
                  <a:spcPct val="0"/>
                </a:spcBef>
              </a:pPr>
              <a:t>17</a:t>
            </a:fld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712473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u="sng" smtClean="0">
                <a:hlinkClick r:id="rId3"/>
              </a:rPr>
              <a:t>Регистрация на сайте разработчиков </a:t>
            </a:r>
          </a:p>
          <a:p>
            <a:r>
              <a:rPr lang="en-GB" altLang="ru-RU" u="sng" smtClean="0">
                <a:hlinkClick r:id="rId3"/>
              </a:rPr>
              <a:t>https://www.developers.canon-europa.com/developer/bsdp/bsdp_pub.nsf</a:t>
            </a:r>
            <a:endParaRPr lang="ru-RU" altLang="ru-RU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DendaNew" panose="02000803050000020004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D7D5761-9A87-4797-8AE5-74B38A227668}" type="slidenum">
              <a:rPr lang="en-US" altLang="ru-RU" smtClean="0"/>
              <a:pPr>
                <a:spcBef>
                  <a:spcPct val="0"/>
                </a:spcBef>
              </a:pPr>
              <a:t>22</a:t>
            </a:fld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959316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"/>
          <a:stretch/>
        </p:blipFill>
        <p:spPr>
          <a:xfrm>
            <a:off x="-1" y="0"/>
            <a:ext cx="7524751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6200000" flipH="1">
            <a:off x="2522094" y="4169920"/>
            <a:ext cx="682410" cy="1264752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6" name="Freeform 25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080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5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33" name="Freeform 32"/>
          <p:cNvSpPr>
            <a:spLocks/>
          </p:cNvSpPr>
          <p:nvPr userDrawn="1"/>
        </p:nvSpPr>
        <p:spPr bwMode="auto">
          <a:xfrm rot="16200000" flipH="1">
            <a:off x="3368375" y="3306013"/>
            <a:ext cx="1200151" cy="24891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chemeClr val="accent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0" name="Freeform 19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Thorsten </a:t>
            </a:r>
            <a:r>
              <a:rPr lang="en-US" dirty="0" err="1" smtClean="0"/>
              <a:t>Milse</a:t>
            </a:r>
            <a:r>
              <a:rPr lang="en-US" dirty="0" smtClean="0"/>
              <a:t>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47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501559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smtClean="0"/>
              <a:t>Click to edit Master text styles</a:t>
            </a:r>
          </a:p>
          <a:p>
            <a:pPr lvl="1">
              <a:spcAft>
                <a:spcPts val="900"/>
              </a:spcAft>
            </a:pPr>
            <a:r>
              <a:rPr lang="en-US" smtClean="0"/>
              <a:t>Second level</a:t>
            </a:r>
          </a:p>
          <a:p>
            <a:pPr lvl="2">
              <a:spcAft>
                <a:spcPts val="900"/>
              </a:spcAft>
            </a:pPr>
            <a:r>
              <a:rPr lang="en-US" smtClean="0"/>
              <a:t>Third level</a:t>
            </a:r>
          </a:p>
          <a:p>
            <a:pPr lvl="3">
              <a:spcAft>
                <a:spcPts val="900"/>
              </a:spcAft>
            </a:pPr>
            <a:r>
              <a:rPr lang="en-US" smtClean="0"/>
              <a:t>Fourth level</a:t>
            </a:r>
          </a:p>
          <a:p>
            <a:pPr lvl="4">
              <a:spcAft>
                <a:spcPts val="900"/>
              </a:spcAft>
            </a:pPr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90379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smtClean="0"/>
              <a:t>Click to edit Master text styles</a:t>
            </a:r>
          </a:p>
          <a:p>
            <a:pPr lvl="1">
              <a:spcAft>
                <a:spcPts val="900"/>
              </a:spcAft>
            </a:pPr>
            <a:r>
              <a:rPr lang="en-US" smtClean="0"/>
              <a:t>Second level</a:t>
            </a:r>
          </a:p>
          <a:p>
            <a:pPr lvl="2">
              <a:spcAft>
                <a:spcPts val="900"/>
              </a:spcAft>
            </a:pPr>
            <a:r>
              <a:rPr lang="en-US" smtClean="0"/>
              <a:t>Third level</a:t>
            </a:r>
          </a:p>
          <a:p>
            <a:pPr lvl="3">
              <a:spcAft>
                <a:spcPts val="900"/>
              </a:spcAft>
            </a:pPr>
            <a:r>
              <a:rPr lang="en-US" smtClean="0"/>
              <a:t>Fourth level</a:t>
            </a:r>
          </a:p>
          <a:p>
            <a:pPr lvl="4">
              <a:spcAft>
                <a:spcPts val="900"/>
              </a:spcAft>
            </a:pPr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91745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62675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D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433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78" y="0"/>
            <a:ext cx="7787131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FF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375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01125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 userDrawn="1"/>
        </p:nvSpPr>
        <p:spPr>
          <a:xfrm>
            <a:off x="5331620" y="4221957"/>
            <a:ext cx="700086" cy="700086"/>
          </a:xfrm>
          <a:prstGeom prst="ellipse">
            <a:avLst/>
          </a:prstGeom>
          <a:solidFill>
            <a:srgbClr val="009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3925865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© Brent </a:t>
            </a:r>
            <a:r>
              <a:rPr lang="en-GB" dirty="0" err="1" smtClean="0"/>
              <a:t>Stirton</a:t>
            </a:r>
            <a:r>
              <a:rPr lang="en-GB" dirty="0" smtClean="0"/>
              <a:t>/ Reportage by Getty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945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29475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Brutus </a:t>
            </a:r>
            <a:r>
              <a:rPr lang="en-US" dirty="0" err="1" smtClean="0"/>
              <a:t>Ostling</a:t>
            </a:r>
            <a:r>
              <a:rPr lang="en-US" dirty="0" smtClean="0"/>
              <a:t> . Canon Ambassador</a:t>
            </a:r>
            <a:endParaRPr lang="en-GB" dirty="0"/>
          </a:p>
        </p:txBody>
      </p:sp>
      <p:sp>
        <p:nvSpPr>
          <p:cNvPr id="20" name="Oval 19"/>
          <p:cNvSpPr/>
          <p:nvPr userDrawn="1"/>
        </p:nvSpPr>
        <p:spPr>
          <a:xfrm>
            <a:off x="5331620" y="3755232"/>
            <a:ext cx="700086" cy="700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50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/>
          <a:stretch/>
        </p:blipFill>
        <p:spPr>
          <a:xfrm>
            <a:off x="-1" y="0"/>
            <a:ext cx="6753227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E5F1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407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" y="0"/>
            <a:ext cx="7707336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6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 userDrawn="1"/>
        </p:nvSpPr>
        <p:spPr>
          <a:xfrm>
            <a:off x="5331620" y="2088357"/>
            <a:ext cx="700086" cy="700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© </a:t>
            </a:r>
            <a:r>
              <a:rPr lang="en-US" dirty="0" err="1" smtClean="0"/>
              <a:t>Ziv</a:t>
            </a:r>
            <a:r>
              <a:rPr lang="en-US" dirty="0" smtClean="0"/>
              <a:t> </a:t>
            </a:r>
            <a:r>
              <a:rPr lang="en-US" dirty="0" err="1" smtClean="0"/>
              <a:t>Koren</a:t>
            </a:r>
            <a:r>
              <a:rPr lang="en-US" dirty="0" smtClean="0"/>
              <a:t>/ Polaris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06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5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reeform 19"/>
          <p:cNvSpPr>
            <a:spLocks/>
          </p:cNvSpPr>
          <p:nvPr userDrawn="1"/>
        </p:nvSpPr>
        <p:spPr bwMode="auto">
          <a:xfrm rot="16200000" flipH="1">
            <a:off x="6152472" y="4199846"/>
            <a:ext cx="668110" cy="123824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9" name="Freeform 18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8077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3"/>
          <a:stretch/>
        </p:blipFill>
        <p:spPr>
          <a:xfrm>
            <a:off x="0" y="3774"/>
            <a:ext cx="5853830" cy="5139726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6E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</a:t>
            </a:r>
            <a:r>
              <a:rPr lang="en-US" dirty="0" err="1" smtClean="0"/>
              <a:t>Ziv</a:t>
            </a:r>
            <a:r>
              <a:rPr lang="en-US" dirty="0" smtClean="0"/>
              <a:t> </a:t>
            </a:r>
            <a:r>
              <a:rPr lang="en-US" dirty="0" err="1" smtClean="0"/>
              <a:t>Koren</a:t>
            </a:r>
            <a:r>
              <a:rPr lang="en-US" dirty="0" smtClean="0"/>
              <a:t>/ Polaris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749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05179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424266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30370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8077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5942559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2191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07910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5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856423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E5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00B2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15375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14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5400000" flipH="1">
            <a:off x="4134644" y="-227321"/>
            <a:ext cx="532767" cy="9874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0097D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24906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6F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208099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6F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734230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F6F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78179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5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70440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5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92981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E5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7601838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D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269516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D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124713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FD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435999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A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information in footer</a:t>
            </a:r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502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715251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17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reeform 19"/>
          <p:cNvSpPr>
            <a:spLocks/>
          </p:cNvSpPr>
          <p:nvPr userDrawn="1"/>
        </p:nvSpPr>
        <p:spPr bwMode="auto">
          <a:xfrm rot="5400000" flipH="1">
            <a:off x="5089048" y="-457829"/>
            <a:ext cx="1072999" cy="1988653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0097D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1" name="Freeform 20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3246357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© Brent </a:t>
            </a:r>
            <a:r>
              <a:rPr lang="en-GB" dirty="0" err="1" smtClean="0"/>
              <a:t>Stirton</a:t>
            </a:r>
            <a:r>
              <a:rPr lang="en-GB" dirty="0" smtClean="0"/>
              <a:t>/ Reportage by Getty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924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FFA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information in footer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2112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FFFA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information in footer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95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2916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929861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dirty="0" smtClean="0"/>
              <a:t>Click to edit Master text styles</a:t>
            </a:r>
          </a:p>
          <a:p>
            <a:pPr marL="133350" lvl="1" indent="-133350"/>
            <a:r>
              <a:rPr lang="en-US" dirty="0" smtClean="0"/>
              <a:t>Second level</a:t>
            </a:r>
          </a:p>
          <a:p>
            <a:pPr marL="133350" lvl="2" indent="-133350"/>
            <a:r>
              <a:rPr lang="en-US" dirty="0" smtClean="0"/>
              <a:t>Third level</a:t>
            </a:r>
          </a:p>
          <a:p>
            <a:pPr marL="266700" lvl="3" indent="-85725"/>
            <a:r>
              <a:rPr lang="en-US" dirty="0" smtClean="0"/>
              <a:t>Fourth level</a:t>
            </a:r>
          </a:p>
          <a:p>
            <a:pPr marL="447675" lvl="4" indent="-88900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91608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1244169"/>
            <a:ext cx="7537729" cy="3892903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6200000" flipH="1">
            <a:off x="2522094" y="4169920"/>
            <a:ext cx="682410" cy="1264752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26" name="Freeform 25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7594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"/>
          <a:stretch/>
        </p:blipFill>
        <p:spPr>
          <a:xfrm>
            <a:off x="-1" y="0"/>
            <a:ext cx="7524751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6200000" flipH="1">
            <a:off x="2522094" y="4169920"/>
            <a:ext cx="682410" cy="1264752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26" name="Freeform 25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3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5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reeform 19"/>
          <p:cNvSpPr>
            <a:spLocks/>
          </p:cNvSpPr>
          <p:nvPr userDrawn="1"/>
        </p:nvSpPr>
        <p:spPr bwMode="auto">
          <a:xfrm rot="16200000" flipH="1">
            <a:off x="6152472" y="4199846"/>
            <a:ext cx="668110" cy="123824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9" name="Freeform 18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78871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5400000" flipH="1">
            <a:off x="4134644" y="-227321"/>
            <a:ext cx="532767" cy="9874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0097D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94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715251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reeform 19"/>
          <p:cNvSpPr>
            <a:spLocks/>
          </p:cNvSpPr>
          <p:nvPr userDrawn="1"/>
        </p:nvSpPr>
        <p:spPr bwMode="auto">
          <a:xfrm rot="5400000" flipH="1">
            <a:off x="5089048" y="-457829"/>
            <a:ext cx="1072999" cy="1988653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0097D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Freeform 20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3246357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© Brent </a:t>
            </a:r>
            <a:r>
              <a:rPr lang="en-GB" dirty="0" err="1" smtClean="0"/>
              <a:t>Stirton</a:t>
            </a:r>
            <a:r>
              <a:rPr lang="en-GB" dirty="0" smtClean="0"/>
              <a:t>/ Reportage by Getty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662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5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5400000" flipH="1">
            <a:off x="5856679" y="-346466"/>
            <a:ext cx="812005" cy="1504938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A2AD00">
              <a:alpha val="6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283" y="2121470"/>
            <a:ext cx="1868086" cy="157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R3 – Internal Only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David </a:t>
            </a:r>
            <a:r>
              <a:rPr lang="en-US" dirty="0" err="1" smtClean="0"/>
              <a:t>Noton</a:t>
            </a:r>
            <a:r>
              <a:rPr lang="en-US" dirty="0" smtClean="0"/>
              <a:t>. Canon Explorer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34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5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5400000" flipH="1">
            <a:off x="5856679" y="-346466"/>
            <a:ext cx="812005" cy="1504938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A2AD00">
              <a:alpha val="6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283" y="2121470"/>
            <a:ext cx="1868086" cy="157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R3 – Internal Only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David </a:t>
            </a:r>
            <a:r>
              <a:rPr lang="en-US" dirty="0" err="1" smtClean="0"/>
              <a:t>Noton</a:t>
            </a:r>
            <a:r>
              <a:rPr lang="en-US" dirty="0" smtClean="0"/>
              <a:t>. Canon Explorer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688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33" name="Freeform 32"/>
          <p:cNvSpPr>
            <a:spLocks/>
          </p:cNvSpPr>
          <p:nvPr userDrawn="1"/>
        </p:nvSpPr>
        <p:spPr bwMode="auto">
          <a:xfrm flipH="1">
            <a:off x="-9526" y="2082891"/>
            <a:ext cx="1200151" cy="24891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9" name="Freeform 18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30836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49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6200000" flipH="1">
            <a:off x="5303394" y="4169920"/>
            <a:ext cx="682410" cy="1264752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EEA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7165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reeform 19"/>
          <p:cNvSpPr>
            <a:spLocks/>
          </p:cNvSpPr>
          <p:nvPr userDrawn="1"/>
        </p:nvSpPr>
        <p:spPr bwMode="auto">
          <a:xfrm flipH="1">
            <a:off x="-9525" y="1976971"/>
            <a:ext cx="1400175" cy="259503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rgbClr val="EEAF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Freeform 20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Richard </a:t>
            </a:r>
            <a:r>
              <a:rPr lang="en-US" dirty="0" err="1" smtClean="0"/>
              <a:t>Walch</a:t>
            </a:r>
            <a:r>
              <a:rPr lang="en-US" dirty="0" smtClean="0"/>
              <a:t>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51997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6200000" flipH="1">
            <a:off x="4134644" y="4383413"/>
            <a:ext cx="532767" cy="9874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A31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David </a:t>
            </a:r>
            <a:r>
              <a:rPr lang="en-US" dirty="0" err="1" smtClean="0"/>
              <a:t>Noton</a:t>
            </a:r>
            <a:r>
              <a:rPr lang="en-US" dirty="0" smtClean="0"/>
              <a:t>. Canon Explorer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0943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5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33" name="Freeform 32"/>
          <p:cNvSpPr>
            <a:spLocks/>
          </p:cNvSpPr>
          <p:nvPr userDrawn="1"/>
        </p:nvSpPr>
        <p:spPr bwMode="auto">
          <a:xfrm rot="16200000" flipH="1">
            <a:off x="3368375" y="3306013"/>
            <a:ext cx="1200151" cy="24891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chemeClr val="accent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0" name="Freeform 19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Thorsten </a:t>
            </a:r>
            <a:r>
              <a:rPr lang="en-US" dirty="0" err="1" smtClean="0"/>
              <a:t>Milse</a:t>
            </a:r>
            <a:r>
              <a:rPr lang="en-US" dirty="0" smtClean="0"/>
              <a:t>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379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>
                <a:solidFill>
                  <a:prstClr val="black"/>
                </a:solidFill>
              </a:rPr>
              <a:pPr/>
              <a:t>07/09/2015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074259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Aft>
                <a:spcPts val="900"/>
              </a:spcAft>
              <a:defRPr lang="en-US" sz="1200" smtClean="0"/>
            </a:lvl1pPr>
            <a:lvl2pPr marL="133350" indent="-133350">
              <a:defRPr lang="en-US" sz="1200" smtClean="0"/>
            </a:lvl2pPr>
            <a:lvl3pPr marL="133350" indent="-133350">
              <a:defRPr lang="en-US" sz="1200" smtClean="0"/>
            </a:lvl3pPr>
            <a:lvl4pPr marL="266700" indent="-85725">
              <a:defRPr lang="en-US" sz="1100" smtClean="0"/>
            </a:lvl4pPr>
            <a:lvl5pPr marL="447675" indent="-88900">
              <a:defRPr lang="en-GB" sz="105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smtClean="0"/>
              <a:t>Click to edit Master text styles</a:t>
            </a:r>
          </a:p>
          <a:p>
            <a:pPr lvl="1">
              <a:spcAft>
                <a:spcPts val="900"/>
              </a:spcAft>
            </a:pPr>
            <a:r>
              <a:rPr lang="en-US" smtClean="0"/>
              <a:t>Second level</a:t>
            </a:r>
          </a:p>
          <a:p>
            <a:pPr lvl="2">
              <a:spcAft>
                <a:spcPts val="900"/>
              </a:spcAft>
            </a:pPr>
            <a:r>
              <a:rPr lang="en-US" smtClean="0"/>
              <a:t>Third level</a:t>
            </a:r>
          </a:p>
          <a:p>
            <a:pPr lvl="3">
              <a:spcAft>
                <a:spcPts val="900"/>
              </a:spcAft>
            </a:pPr>
            <a:r>
              <a:rPr lang="en-US" smtClean="0"/>
              <a:t>Fourth level</a:t>
            </a:r>
          </a:p>
          <a:p>
            <a:pPr lvl="4">
              <a:spcAft>
                <a:spcPts val="900"/>
              </a:spcAft>
            </a:pPr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>
                <a:solidFill>
                  <a:prstClr val="black"/>
                </a:solidFill>
              </a:rPr>
              <a:pPr/>
              <a:t>07/09/2015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959190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3363" y="1209674"/>
            <a:ext cx="3586162" cy="3354389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200" dirty="0" smtClean="0"/>
            </a:lvl1pPr>
            <a:lvl2pPr>
              <a:defRPr lang="en-US" sz="1200" dirty="0" smtClean="0"/>
            </a:lvl2pPr>
            <a:lvl3pPr>
              <a:defRPr lang="en-US" sz="1200" dirty="0" smtClean="0"/>
            </a:lvl3pPr>
            <a:lvl4pPr>
              <a:defRPr lang="en-US" sz="1100" dirty="0" smtClean="0"/>
            </a:lvl4pPr>
            <a:lvl5pPr>
              <a:defRPr lang="en-GB" sz="1050" dirty="0"/>
            </a:lvl5pPr>
          </a:lstStyle>
          <a:p>
            <a:pPr lvl="0">
              <a:spcAft>
                <a:spcPts val="900"/>
              </a:spcAft>
            </a:pPr>
            <a:r>
              <a:rPr lang="en-US" smtClean="0"/>
              <a:t>Click to edit Master text styles</a:t>
            </a:r>
          </a:p>
          <a:p>
            <a:pPr lvl="1">
              <a:spcAft>
                <a:spcPts val="900"/>
              </a:spcAft>
            </a:pPr>
            <a:r>
              <a:rPr lang="en-US" smtClean="0"/>
              <a:t>Second level</a:t>
            </a:r>
          </a:p>
          <a:p>
            <a:pPr lvl="2">
              <a:spcAft>
                <a:spcPts val="900"/>
              </a:spcAft>
            </a:pPr>
            <a:r>
              <a:rPr lang="en-US" smtClean="0"/>
              <a:t>Third level</a:t>
            </a:r>
          </a:p>
          <a:p>
            <a:pPr lvl="3">
              <a:spcAft>
                <a:spcPts val="900"/>
              </a:spcAft>
            </a:pPr>
            <a:r>
              <a:rPr lang="en-US" smtClean="0"/>
              <a:t>Fourth level</a:t>
            </a:r>
          </a:p>
          <a:p>
            <a:pPr lvl="4">
              <a:spcAft>
                <a:spcPts val="900"/>
              </a:spcAft>
            </a:pPr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A2D9-DB72-48D3-9874-552612A03270}" type="datetime1">
              <a:rPr lang="en-GB" smtClean="0">
                <a:solidFill>
                  <a:prstClr val="black"/>
                </a:solidFill>
              </a:rPr>
              <a:pPr/>
              <a:t>07/09/2015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52413" y="1209675"/>
            <a:ext cx="3592512" cy="33543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rot="16200000">
            <a:off x="3424635" y="442396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1670" y="4840930"/>
            <a:ext cx="2902591" cy="234410"/>
          </a:xfrm>
        </p:spPr>
        <p:txBody>
          <a:bodyPr/>
          <a:lstStyle>
            <a:lvl1pPr>
              <a:defRPr sz="700" baseline="0"/>
            </a:lvl1pPr>
          </a:lstStyle>
          <a:p>
            <a:pPr lvl="0"/>
            <a:r>
              <a:rPr lang="en-US" dirty="0" smtClean="0"/>
              <a:t>Click here to add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2798549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62675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D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27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33" name="Freeform 32"/>
          <p:cNvSpPr>
            <a:spLocks/>
          </p:cNvSpPr>
          <p:nvPr userDrawn="1"/>
        </p:nvSpPr>
        <p:spPr bwMode="auto">
          <a:xfrm flipH="1">
            <a:off x="-9526" y="2082891"/>
            <a:ext cx="1200151" cy="24891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" name="Freeform 18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70081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78" y="0"/>
            <a:ext cx="7787131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FFA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27411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01125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5331620" y="4221957"/>
            <a:ext cx="700086" cy="700086"/>
          </a:xfrm>
          <a:prstGeom prst="ellipse">
            <a:avLst/>
          </a:prstGeom>
          <a:solidFill>
            <a:srgbClr val="009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2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3925865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smtClean="0"/>
              <a:t>© Brent </a:t>
            </a:r>
            <a:r>
              <a:rPr lang="en-GB" dirty="0" err="1" smtClean="0"/>
              <a:t>Stirton</a:t>
            </a:r>
            <a:r>
              <a:rPr lang="en-GB" dirty="0" smtClean="0"/>
              <a:t>/ Reportage by Getty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0376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29475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0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Brutus </a:t>
            </a:r>
            <a:r>
              <a:rPr lang="en-US" dirty="0" err="1" smtClean="0"/>
              <a:t>Ostling</a:t>
            </a:r>
            <a:r>
              <a:rPr lang="en-US" dirty="0" smtClean="0"/>
              <a:t> . Canon Ambassador</a:t>
            </a:r>
            <a:endParaRPr lang="en-GB" dirty="0"/>
          </a:p>
        </p:txBody>
      </p:sp>
      <p:sp>
        <p:nvSpPr>
          <p:cNvPr id="20" name="Oval 19"/>
          <p:cNvSpPr/>
          <p:nvPr userDrawn="1"/>
        </p:nvSpPr>
        <p:spPr>
          <a:xfrm>
            <a:off x="5331620" y="3755232"/>
            <a:ext cx="700086" cy="700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1177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/>
          <a:stretch/>
        </p:blipFill>
        <p:spPr>
          <a:xfrm>
            <a:off x="-1" y="0"/>
            <a:ext cx="6753227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E5F1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74429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" y="0"/>
            <a:ext cx="7707336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6F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5331620" y="2088357"/>
            <a:ext cx="700086" cy="700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© </a:t>
            </a:r>
            <a:r>
              <a:rPr lang="en-US" dirty="0" err="1" smtClean="0"/>
              <a:t>Ziv</a:t>
            </a:r>
            <a:r>
              <a:rPr lang="en-US" dirty="0" smtClean="0"/>
              <a:t> </a:t>
            </a:r>
            <a:r>
              <a:rPr lang="en-US" dirty="0" err="1" smtClean="0"/>
              <a:t>Koren</a:t>
            </a:r>
            <a:r>
              <a:rPr lang="en-US" dirty="0" smtClean="0"/>
              <a:t>/ Polaris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4803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3"/>
          <a:stretch/>
        </p:blipFill>
        <p:spPr>
          <a:xfrm>
            <a:off x="0" y="3774"/>
            <a:ext cx="5853830" cy="5139726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5681664" y="0"/>
            <a:ext cx="3462338" cy="5143500"/>
          </a:xfrm>
          <a:prstGeom prst="rect">
            <a:avLst/>
          </a:prstGeom>
          <a:solidFill>
            <a:srgbClr val="F6E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5331620" y="3745707"/>
            <a:ext cx="700086" cy="7000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613" y="646515"/>
            <a:ext cx="3103562" cy="813191"/>
          </a:xfrm>
        </p:spPr>
        <p:txBody>
          <a:bodyPr anchor="t"/>
          <a:lstStyle>
            <a:lvl1pPr algn="l">
              <a:defRPr sz="2000" b="0" i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9613" y="1464071"/>
            <a:ext cx="3103562" cy="1125140"/>
          </a:xfrm>
        </p:spPr>
        <p:txBody>
          <a:bodyPr anchor="t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5787222" y="469235"/>
            <a:ext cx="72000" cy="72000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</a:t>
            </a:r>
            <a:r>
              <a:rPr lang="en-US" dirty="0" err="1" smtClean="0"/>
              <a:t>Ziv</a:t>
            </a:r>
            <a:r>
              <a:rPr lang="en-US" dirty="0" smtClean="0"/>
              <a:t> </a:t>
            </a:r>
            <a:r>
              <a:rPr lang="en-US" dirty="0" err="1" smtClean="0"/>
              <a:t>Koren</a:t>
            </a:r>
            <a:r>
              <a:rPr lang="en-US" dirty="0" smtClean="0"/>
              <a:t>/ Polaris Images.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17633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Times New Roman" charset="0"/>
              </a:defRPr>
            </a:lvl1pPr>
          </a:lstStyle>
          <a:p>
            <a:pPr>
              <a:defRPr/>
            </a:pPr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3" name="フッター プレースホルダ 3"/>
          <p:cNvSpPr>
            <a:spLocks noGrp="1"/>
          </p:cNvSpPr>
          <p:nvPr>
            <p:ph type="ftr" sz="quarter" idx="11"/>
          </p:nvPr>
        </p:nvSpPr>
        <p:spPr>
          <a:xfrm>
            <a:off x="2943225" y="4948237"/>
            <a:ext cx="3359944" cy="195263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/>
                </a:solidFill>
              </a:rPr>
              <a:t>R2</a:t>
            </a:r>
            <a:r>
              <a:rPr lang="ja-JP" altLang="en-US">
                <a:solidFill>
                  <a:prstClr val="black"/>
                </a:solidFill>
              </a:rPr>
              <a:t>・</a:t>
            </a:r>
            <a:r>
              <a:rPr lang="en-US" altLang="ja-JP">
                <a:solidFill>
                  <a:prstClr val="black"/>
                </a:solidFill>
              </a:rPr>
              <a:t>Confidential for Canon Group</a:t>
            </a:r>
          </a:p>
        </p:txBody>
      </p:sp>
    </p:spTree>
    <p:extLst>
      <p:ext uri="{BB962C8B-B14F-4D97-AF65-F5344CB8AC3E}">
        <p14:creationId xmlns:p14="http://schemas.microsoft.com/office/powerpoint/2010/main" val="346500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5249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6200000" flipH="1">
            <a:off x="5303394" y="4169920"/>
            <a:ext cx="682410" cy="1264752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EEA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image ©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34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reeform 19"/>
          <p:cNvSpPr>
            <a:spLocks/>
          </p:cNvSpPr>
          <p:nvPr userDrawn="1"/>
        </p:nvSpPr>
        <p:spPr bwMode="auto">
          <a:xfrm flipH="1">
            <a:off x="-9525" y="1976971"/>
            <a:ext cx="1400175" cy="259503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noFill/>
          <a:ln w="12700">
            <a:solidFill>
              <a:srgbClr val="EEAF0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1" name="Freeform 20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Richard </a:t>
            </a:r>
            <a:r>
              <a:rPr lang="en-US" dirty="0" err="1" smtClean="0"/>
              <a:t>Walch</a:t>
            </a:r>
            <a:r>
              <a:rPr lang="en-US" dirty="0" smtClean="0"/>
              <a:t>. Canon Ambassador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6225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7524751" y="0"/>
            <a:ext cx="16192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59" y="2121281"/>
            <a:ext cx="1868310" cy="15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413" y="395058"/>
            <a:ext cx="4719637" cy="1102519"/>
          </a:xfrm>
        </p:spPr>
        <p:txBody>
          <a:bodyPr/>
          <a:lstStyle>
            <a:lvl1pPr algn="l">
              <a:lnSpc>
                <a:spcPct val="85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413" y="1446180"/>
            <a:ext cx="4702144" cy="131445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6200000" flipH="1">
            <a:off x="4134644" y="4383413"/>
            <a:ext cx="532767" cy="987409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A31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7" name="Freeform 16"/>
          <p:cNvSpPr>
            <a:spLocks noChangeAspect="1"/>
          </p:cNvSpPr>
          <p:nvPr userDrawn="1"/>
        </p:nvSpPr>
        <p:spPr bwMode="auto">
          <a:xfrm flipH="1">
            <a:off x="1" y="430213"/>
            <a:ext cx="156601" cy="313200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524751" y="139700"/>
            <a:ext cx="1485898" cy="260350"/>
          </a:xfrm>
        </p:spPr>
        <p:txBody>
          <a:bodyPr/>
          <a:lstStyle>
            <a:lvl1pPr algn="r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add Security R* Level</a:t>
            </a:r>
            <a:endParaRPr lang="en-GB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1852" y="4834311"/>
            <a:ext cx="2515789" cy="260350"/>
          </a:xfrm>
        </p:spPr>
        <p:txBody>
          <a:bodyPr/>
          <a:lstStyle>
            <a:lvl1pPr algn="l"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© David </a:t>
            </a:r>
            <a:r>
              <a:rPr lang="en-US" dirty="0" err="1" smtClean="0"/>
              <a:t>Noton</a:t>
            </a:r>
            <a:r>
              <a:rPr lang="en-US" dirty="0" smtClean="0"/>
              <a:t>. Canon Explorer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17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theme" Target="../theme/theme10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314881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9" r:id="rId3"/>
    <p:sldLayoutId id="2147483660" r:id="rId4"/>
    <p:sldLayoutId id="2147483649" r:id="rId5"/>
    <p:sldLayoutId id="2147483656" r:id="rId6"/>
    <p:sldLayoutId id="2147483663" r:id="rId7"/>
    <p:sldLayoutId id="2147483664" r:id="rId8"/>
    <p:sldLayoutId id="2147483657" r:id="rId9"/>
    <p:sldLayoutId id="2147483658" r:id="rId10"/>
    <p:sldLayoutId id="2147483650" r:id="rId11"/>
    <p:sldLayoutId id="2147483652" r:id="rId12"/>
    <p:sldLayoutId id="2147483673" r:id="rId13"/>
    <p:sldLayoutId id="2147483670" r:id="rId14"/>
    <p:sldLayoutId id="2147483671" r:id="rId15"/>
    <p:sldLayoutId id="2147483666" r:id="rId16"/>
    <p:sldLayoutId id="2147483665" r:id="rId17"/>
    <p:sldLayoutId id="2147483669" r:id="rId18"/>
    <p:sldLayoutId id="2147483668" r:id="rId19"/>
    <p:sldLayoutId id="2147483672" r:id="rId20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>
                <a:solidFill>
                  <a:prstClr val="black"/>
                </a:solidFill>
              </a:rPr>
              <a:pPr/>
              <a:t>07/09/2015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642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60" r:id="rId2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/>
          <p:cNvGrpSpPr>
            <a:grpSpLocks noChangeAspect="1"/>
          </p:cNvGrpSpPr>
          <p:nvPr/>
        </p:nvGrpSpPr>
        <p:grpSpPr>
          <a:xfrm>
            <a:off x="7813969" y="4692279"/>
            <a:ext cx="1080000" cy="226587"/>
            <a:chOff x="2436813" y="2125663"/>
            <a:chExt cx="4275137" cy="896937"/>
          </a:xfrm>
        </p:grpSpPr>
        <p:sp>
          <p:nvSpPr>
            <p:cNvPr id="23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7102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/>
          <p:cNvGrpSpPr>
            <a:grpSpLocks noChangeAspect="1"/>
          </p:cNvGrpSpPr>
          <p:nvPr/>
        </p:nvGrpSpPr>
        <p:grpSpPr>
          <a:xfrm>
            <a:off x="7813969" y="4692279"/>
            <a:ext cx="1080000" cy="226587"/>
            <a:chOff x="2436813" y="2125663"/>
            <a:chExt cx="4275137" cy="896937"/>
          </a:xfrm>
          <a:solidFill>
            <a:srgbClr val="CC0000"/>
          </a:solidFill>
        </p:grpSpPr>
        <p:sp>
          <p:nvSpPr>
            <p:cNvPr id="23" name="Freeform 7"/>
            <p:cNvSpPr>
              <a:spLocks/>
            </p:cNvSpPr>
            <p:nvPr userDrawn="1"/>
          </p:nvSpPr>
          <p:spPr bwMode="auto">
            <a:xfrm>
              <a:off x="2436813" y="2125663"/>
              <a:ext cx="1058862" cy="896937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Freeform 8"/>
            <p:cNvSpPr>
              <a:spLocks noEditPoints="1"/>
            </p:cNvSpPr>
            <p:nvPr userDrawn="1"/>
          </p:nvSpPr>
          <p:spPr bwMode="auto">
            <a:xfrm>
              <a:off x="3471863" y="2279650"/>
              <a:ext cx="855662" cy="735012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9"/>
            <p:cNvSpPr>
              <a:spLocks/>
            </p:cNvSpPr>
            <p:nvPr userDrawn="1"/>
          </p:nvSpPr>
          <p:spPr bwMode="auto">
            <a:xfrm>
              <a:off x="4237038" y="2279650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5880100" y="2279650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Freeform 11"/>
            <p:cNvSpPr>
              <a:spLocks noEditPoints="1"/>
            </p:cNvSpPr>
            <p:nvPr userDrawn="1"/>
          </p:nvSpPr>
          <p:spPr bwMode="auto">
            <a:xfrm>
              <a:off x="5178425" y="2279650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5365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rgbClr val="CC0000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rgbClr val="00B2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87760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6F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24146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82218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55787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A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24407"/>
            <a:ext cx="2895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Presentation information in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80632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6E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/>
          </p:cNvSpPr>
          <p:nvPr/>
        </p:nvSpPr>
        <p:spPr bwMode="auto">
          <a:xfrm>
            <a:off x="8863806" y="2291557"/>
            <a:ext cx="280194" cy="560386"/>
          </a:xfrm>
          <a:custGeom>
            <a:avLst/>
            <a:gdLst>
              <a:gd name="T0" fmla="*/ 818 w 818"/>
              <a:gd name="T1" fmla="*/ 0 h 1635"/>
              <a:gd name="T2" fmla="*/ 0 w 818"/>
              <a:gd name="T3" fmla="*/ 818 h 1635"/>
              <a:gd name="T4" fmla="*/ 818 w 818"/>
              <a:gd name="T5" fmla="*/ 1635 h 1635"/>
              <a:gd name="T6" fmla="*/ 818 w 818"/>
              <a:gd name="T7" fmla="*/ 0 h 1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18" h="1635">
                <a:moveTo>
                  <a:pt x="818" y="0"/>
                </a:moveTo>
                <a:cubicBezTo>
                  <a:pt x="366" y="0"/>
                  <a:pt x="0" y="366"/>
                  <a:pt x="0" y="818"/>
                </a:cubicBezTo>
                <a:cubicBezTo>
                  <a:pt x="0" y="1269"/>
                  <a:pt x="366" y="1635"/>
                  <a:pt x="818" y="1635"/>
                </a:cubicBezTo>
                <a:lnTo>
                  <a:pt x="81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2" y="339501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2" y="1200151"/>
            <a:ext cx="8640067" cy="33623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4824407"/>
            <a:ext cx="2133600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19A9A67A-79D0-4577-ACD8-F49ED15A6787}" type="datetime1">
              <a:rPr lang="en-GB" smtClean="0"/>
              <a:pPr/>
              <a:t>07/09/2015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4EF1CEF9-05AB-4E0D-B3C5-A103F37606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53196" y="219204"/>
            <a:ext cx="72008" cy="72008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7815263" y="4692550"/>
            <a:ext cx="1078706" cy="226316"/>
            <a:chOff x="4621213" y="3657600"/>
            <a:chExt cx="4275137" cy="896938"/>
          </a:xfrm>
        </p:grpSpPr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621213" y="3657600"/>
              <a:ext cx="1058862" cy="896938"/>
            </a:xfrm>
            <a:custGeom>
              <a:avLst/>
              <a:gdLst>
                <a:gd name="T0" fmla="*/ 186 w 282"/>
                <a:gd name="T1" fmla="*/ 215 h 239"/>
                <a:gd name="T2" fmla="*/ 90 w 282"/>
                <a:gd name="T3" fmla="*/ 119 h 239"/>
                <a:gd name="T4" fmla="*/ 186 w 282"/>
                <a:gd name="T5" fmla="*/ 24 h 239"/>
                <a:gd name="T6" fmla="*/ 237 w 282"/>
                <a:gd name="T7" fmla="*/ 38 h 239"/>
                <a:gd name="T8" fmla="*/ 186 w 282"/>
                <a:gd name="T9" fmla="*/ 119 h 239"/>
                <a:gd name="T10" fmla="*/ 282 w 282"/>
                <a:gd name="T11" fmla="*/ 64 h 239"/>
                <a:gd name="T12" fmla="*/ 239 w 282"/>
                <a:gd name="T13" fmla="*/ 22 h 239"/>
                <a:gd name="T14" fmla="*/ 149 w 282"/>
                <a:gd name="T15" fmla="*/ 0 h 239"/>
                <a:gd name="T16" fmla="*/ 29 w 282"/>
                <a:gd name="T17" fmla="*/ 46 h 239"/>
                <a:gd name="T18" fmla="*/ 0 w 282"/>
                <a:gd name="T19" fmla="*/ 119 h 239"/>
                <a:gd name="T20" fmla="*/ 29 w 282"/>
                <a:gd name="T21" fmla="*/ 193 h 239"/>
                <a:gd name="T22" fmla="*/ 147 w 282"/>
                <a:gd name="T23" fmla="*/ 239 h 239"/>
                <a:gd name="T24" fmla="*/ 265 w 282"/>
                <a:gd name="T25" fmla="*/ 193 h 239"/>
                <a:gd name="T26" fmla="*/ 269 w 282"/>
                <a:gd name="T27" fmla="*/ 188 h 239"/>
                <a:gd name="T28" fmla="*/ 265 w 282"/>
                <a:gd name="T29" fmla="*/ 174 h 239"/>
                <a:gd name="T30" fmla="*/ 186 w 282"/>
                <a:gd name="T31" fmla="*/ 2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239">
                  <a:moveTo>
                    <a:pt x="186" y="215"/>
                  </a:moveTo>
                  <a:cubicBezTo>
                    <a:pt x="133" y="215"/>
                    <a:pt x="90" y="172"/>
                    <a:pt x="90" y="119"/>
                  </a:cubicBezTo>
                  <a:cubicBezTo>
                    <a:pt x="90" y="66"/>
                    <a:pt x="133" y="24"/>
                    <a:pt x="186" y="24"/>
                  </a:cubicBezTo>
                  <a:cubicBezTo>
                    <a:pt x="205" y="24"/>
                    <a:pt x="222" y="29"/>
                    <a:pt x="237" y="38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282" y="64"/>
                    <a:pt x="282" y="64"/>
                    <a:pt x="282" y="64"/>
                  </a:cubicBezTo>
                  <a:cubicBezTo>
                    <a:pt x="272" y="48"/>
                    <a:pt x="257" y="33"/>
                    <a:pt x="239" y="22"/>
                  </a:cubicBezTo>
                  <a:cubicBezTo>
                    <a:pt x="216" y="9"/>
                    <a:pt x="184" y="0"/>
                    <a:pt x="149" y="0"/>
                  </a:cubicBezTo>
                  <a:cubicBezTo>
                    <a:pt x="98" y="0"/>
                    <a:pt x="54" y="19"/>
                    <a:pt x="29" y="46"/>
                  </a:cubicBezTo>
                  <a:cubicBezTo>
                    <a:pt x="11" y="66"/>
                    <a:pt x="0" y="92"/>
                    <a:pt x="0" y="119"/>
                  </a:cubicBezTo>
                  <a:cubicBezTo>
                    <a:pt x="0" y="147"/>
                    <a:pt x="11" y="173"/>
                    <a:pt x="29" y="193"/>
                  </a:cubicBezTo>
                  <a:cubicBezTo>
                    <a:pt x="54" y="220"/>
                    <a:pt x="98" y="239"/>
                    <a:pt x="147" y="239"/>
                  </a:cubicBezTo>
                  <a:cubicBezTo>
                    <a:pt x="197" y="239"/>
                    <a:pt x="240" y="220"/>
                    <a:pt x="265" y="193"/>
                  </a:cubicBezTo>
                  <a:cubicBezTo>
                    <a:pt x="266" y="191"/>
                    <a:pt x="267" y="190"/>
                    <a:pt x="269" y="188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48" y="199"/>
                    <a:pt x="219" y="215"/>
                    <a:pt x="186" y="215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2"/>
            <p:cNvSpPr>
              <a:spLocks noEditPoints="1"/>
            </p:cNvSpPr>
            <p:nvPr userDrawn="1"/>
          </p:nvSpPr>
          <p:spPr bwMode="auto">
            <a:xfrm>
              <a:off x="5656263" y="3811588"/>
              <a:ext cx="855662" cy="735013"/>
            </a:xfrm>
            <a:custGeom>
              <a:avLst/>
              <a:gdLst>
                <a:gd name="T0" fmla="*/ 228 w 228"/>
                <a:gd name="T1" fmla="*/ 192 h 196"/>
                <a:gd name="T2" fmla="*/ 188 w 228"/>
                <a:gd name="T3" fmla="*/ 42 h 196"/>
                <a:gd name="T4" fmla="*/ 133 w 228"/>
                <a:gd name="T5" fmla="*/ 0 h 196"/>
                <a:gd name="T6" fmla="*/ 113 w 228"/>
                <a:gd name="T7" fmla="*/ 3 h 196"/>
                <a:gd name="T8" fmla="*/ 27 w 228"/>
                <a:gd name="T9" fmla="*/ 35 h 196"/>
                <a:gd name="T10" fmla="*/ 116 w 228"/>
                <a:gd name="T11" fmla="*/ 35 h 196"/>
                <a:gd name="T12" fmla="*/ 131 w 228"/>
                <a:gd name="T13" fmla="*/ 92 h 196"/>
                <a:gd name="T14" fmla="*/ 76 w 228"/>
                <a:gd name="T15" fmla="*/ 71 h 196"/>
                <a:gd name="T16" fmla="*/ 0 w 228"/>
                <a:gd name="T17" fmla="*/ 134 h 196"/>
                <a:gd name="T18" fmla="*/ 76 w 228"/>
                <a:gd name="T19" fmla="*/ 196 h 196"/>
                <a:gd name="T20" fmla="*/ 149 w 228"/>
                <a:gd name="T21" fmla="*/ 159 h 196"/>
                <a:gd name="T22" fmla="*/ 158 w 228"/>
                <a:gd name="T23" fmla="*/ 192 h 196"/>
                <a:gd name="T24" fmla="*/ 228 w 228"/>
                <a:gd name="T25" fmla="*/ 192 h 196"/>
                <a:gd name="T26" fmla="*/ 105 w 228"/>
                <a:gd name="T27" fmla="*/ 169 h 196"/>
                <a:gd name="T28" fmla="*/ 70 w 228"/>
                <a:gd name="T29" fmla="*/ 134 h 196"/>
                <a:gd name="T30" fmla="*/ 105 w 228"/>
                <a:gd name="T31" fmla="*/ 99 h 196"/>
                <a:gd name="T32" fmla="*/ 140 w 228"/>
                <a:gd name="T33" fmla="*/ 134 h 196"/>
                <a:gd name="T34" fmla="*/ 105 w 228"/>
                <a:gd name="T35" fmla="*/ 16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196">
                  <a:moveTo>
                    <a:pt x="228" y="192"/>
                  </a:moveTo>
                  <a:cubicBezTo>
                    <a:pt x="188" y="42"/>
                    <a:pt x="188" y="42"/>
                    <a:pt x="188" y="42"/>
                  </a:cubicBezTo>
                  <a:cubicBezTo>
                    <a:pt x="181" y="18"/>
                    <a:pt x="159" y="0"/>
                    <a:pt x="133" y="0"/>
                  </a:cubicBezTo>
                  <a:cubicBezTo>
                    <a:pt x="126" y="0"/>
                    <a:pt x="119" y="1"/>
                    <a:pt x="113" y="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31" y="92"/>
                    <a:pt x="131" y="92"/>
                    <a:pt x="131" y="92"/>
                  </a:cubicBezTo>
                  <a:cubicBezTo>
                    <a:pt x="116" y="79"/>
                    <a:pt x="97" y="71"/>
                    <a:pt x="76" y="71"/>
                  </a:cubicBezTo>
                  <a:cubicBezTo>
                    <a:pt x="34" y="71"/>
                    <a:pt x="0" y="99"/>
                    <a:pt x="0" y="134"/>
                  </a:cubicBezTo>
                  <a:cubicBezTo>
                    <a:pt x="0" y="168"/>
                    <a:pt x="34" y="196"/>
                    <a:pt x="76" y="196"/>
                  </a:cubicBezTo>
                  <a:cubicBezTo>
                    <a:pt x="106" y="196"/>
                    <a:pt x="133" y="181"/>
                    <a:pt x="149" y="159"/>
                  </a:cubicBezTo>
                  <a:cubicBezTo>
                    <a:pt x="158" y="192"/>
                    <a:pt x="158" y="192"/>
                    <a:pt x="158" y="192"/>
                  </a:cubicBezTo>
                  <a:lnTo>
                    <a:pt x="228" y="192"/>
                  </a:lnTo>
                  <a:close/>
                  <a:moveTo>
                    <a:pt x="105" y="169"/>
                  </a:moveTo>
                  <a:cubicBezTo>
                    <a:pt x="86" y="169"/>
                    <a:pt x="70" y="153"/>
                    <a:pt x="70" y="134"/>
                  </a:cubicBezTo>
                  <a:cubicBezTo>
                    <a:pt x="70" y="114"/>
                    <a:pt x="86" y="99"/>
                    <a:pt x="105" y="99"/>
                  </a:cubicBezTo>
                  <a:cubicBezTo>
                    <a:pt x="124" y="99"/>
                    <a:pt x="140" y="114"/>
                    <a:pt x="140" y="134"/>
                  </a:cubicBezTo>
                  <a:cubicBezTo>
                    <a:pt x="140" y="153"/>
                    <a:pt x="124" y="169"/>
                    <a:pt x="105" y="169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6421438" y="3811588"/>
              <a:ext cx="833437" cy="720725"/>
            </a:xfrm>
            <a:custGeom>
              <a:avLst/>
              <a:gdLst>
                <a:gd name="T0" fmla="*/ 187 w 222"/>
                <a:gd name="T1" fmla="*/ 0 h 192"/>
                <a:gd name="T2" fmla="*/ 173 w 222"/>
                <a:gd name="T3" fmla="*/ 3 h 192"/>
                <a:gd name="T4" fmla="*/ 117 w 222"/>
                <a:gd name="T5" fmla="*/ 29 h 192"/>
                <a:gd name="T6" fmla="*/ 83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8 w 222"/>
                <a:gd name="T13" fmla="*/ 35 h 192"/>
                <a:gd name="T14" fmla="*/ 48 w 222"/>
                <a:gd name="T15" fmla="*/ 192 h 192"/>
                <a:gd name="T16" fmla="*/ 118 w 222"/>
                <a:gd name="T17" fmla="*/ 192 h 192"/>
                <a:gd name="T18" fmla="*/ 118 w 222"/>
                <a:gd name="T19" fmla="*/ 52 h 192"/>
                <a:gd name="T20" fmla="*/ 135 w 222"/>
                <a:gd name="T21" fmla="*/ 35 h 192"/>
                <a:gd name="T22" fmla="*/ 153 w 222"/>
                <a:gd name="T23" fmla="*/ 52 h 192"/>
                <a:gd name="T24" fmla="*/ 153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3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13"/>
                    <a:pt x="100" y="0"/>
                    <a:pt x="83" y="0"/>
                  </a:cubicBezTo>
                  <a:cubicBezTo>
                    <a:pt x="78" y="0"/>
                    <a:pt x="73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192"/>
                    <a:pt x="48" y="192"/>
                    <a:pt x="48" y="192"/>
                  </a:cubicBezTo>
                  <a:cubicBezTo>
                    <a:pt x="118" y="192"/>
                    <a:pt x="118" y="192"/>
                    <a:pt x="118" y="192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43"/>
                    <a:pt x="126" y="35"/>
                    <a:pt x="135" y="35"/>
                  </a:cubicBezTo>
                  <a:cubicBezTo>
                    <a:pt x="145" y="35"/>
                    <a:pt x="153" y="43"/>
                    <a:pt x="153" y="5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7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8064500" y="3811588"/>
              <a:ext cx="831850" cy="720725"/>
            </a:xfrm>
            <a:custGeom>
              <a:avLst/>
              <a:gdLst>
                <a:gd name="T0" fmla="*/ 187 w 222"/>
                <a:gd name="T1" fmla="*/ 0 h 192"/>
                <a:gd name="T2" fmla="*/ 172 w 222"/>
                <a:gd name="T3" fmla="*/ 3 h 192"/>
                <a:gd name="T4" fmla="*/ 117 w 222"/>
                <a:gd name="T5" fmla="*/ 29 h 192"/>
                <a:gd name="T6" fmla="*/ 82 w 222"/>
                <a:gd name="T7" fmla="*/ 0 h 192"/>
                <a:gd name="T8" fmla="*/ 68 w 222"/>
                <a:gd name="T9" fmla="*/ 3 h 192"/>
                <a:gd name="T10" fmla="*/ 0 w 222"/>
                <a:gd name="T11" fmla="*/ 35 h 192"/>
                <a:gd name="T12" fmla="*/ 47 w 222"/>
                <a:gd name="T13" fmla="*/ 35 h 192"/>
                <a:gd name="T14" fmla="*/ 47 w 222"/>
                <a:gd name="T15" fmla="*/ 192 h 192"/>
                <a:gd name="T16" fmla="*/ 117 w 222"/>
                <a:gd name="T17" fmla="*/ 192 h 192"/>
                <a:gd name="T18" fmla="*/ 117 w 222"/>
                <a:gd name="T19" fmla="*/ 52 h 192"/>
                <a:gd name="T20" fmla="*/ 135 w 222"/>
                <a:gd name="T21" fmla="*/ 35 h 192"/>
                <a:gd name="T22" fmla="*/ 152 w 222"/>
                <a:gd name="T23" fmla="*/ 52 h 192"/>
                <a:gd name="T24" fmla="*/ 152 w 222"/>
                <a:gd name="T25" fmla="*/ 192 h 192"/>
                <a:gd name="T26" fmla="*/ 222 w 222"/>
                <a:gd name="T27" fmla="*/ 192 h 192"/>
                <a:gd name="T28" fmla="*/ 222 w 222"/>
                <a:gd name="T29" fmla="*/ 35 h 192"/>
                <a:gd name="T30" fmla="*/ 187 w 222"/>
                <a:gd name="T3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92">
                  <a:moveTo>
                    <a:pt x="187" y="0"/>
                  </a:moveTo>
                  <a:cubicBezTo>
                    <a:pt x="182" y="0"/>
                    <a:pt x="177" y="1"/>
                    <a:pt x="172" y="3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4" y="13"/>
                    <a:pt x="100" y="0"/>
                    <a:pt x="82" y="0"/>
                  </a:cubicBezTo>
                  <a:cubicBezTo>
                    <a:pt x="77" y="0"/>
                    <a:pt x="72" y="1"/>
                    <a:pt x="68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192"/>
                    <a:pt x="47" y="192"/>
                    <a:pt x="47" y="192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117" y="52"/>
                    <a:pt x="117" y="52"/>
                    <a:pt x="117" y="52"/>
                  </a:cubicBezTo>
                  <a:cubicBezTo>
                    <a:pt x="117" y="43"/>
                    <a:pt x="125" y="35"/>
                    <a:pt x="135" y="35"/>
                  </a:cubicBezTo>
                  <a:cubicBezTo>
                    <a:pt x="144" y="35"/>
                    <a:pt x="152" y="43"/>
                    <a:pt x="152" y="5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2" y="16"/>
                    <a:pt x="206" y="0"/>
                    <a:pt x="187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362825" y="3811588"/>
              <a:ext cx="742950" cy="742950"/>
            </a:xfrm>
            <a:custGeom>
              <a:avLst/>
              <a:gdLst>
                <a:gd name="T0" fmla="*/ 198 w 198"/>
                <a:gd name="T1" fmla="*/ 99 h 198"/>
                <a:gd name="T2" fmla="*/ 99 w 198"/>
                <a:gd name="T3" fmla="*/ 198 h 198"/>
                <a:gd name="T4" fmla="*/ 0 w 198"/>
                <a:gd name="T5" fmla="*/ 99 h 198"/>
                <a:gd name="T6" fmla="*/ 99 w 198"/>
                <a:gd name="T7" fmla="*/ 0 h 198"/>
                <a:gd name="T8" fmla="*/ 198 w 198"/>
                <a:gd name="T9" fmla="*/ 99 h 198"/>
                <a:gd name="T10" fmla="*/ 103 w 198"/>
                <a:gd name="T11" fmla="*/ 30 h 198"/>
                <a:gd name="T12" fmla="*/ 77 w 198"/>
                <a:gd name="T13" fmla="*/ 15 h 198"/>
                <a:gd name="T14" fmla="*/ 61 w 198"/>
                <a:gd name="T15" fmla="*/ 41 h 198"/>
                <a:gd name="T16" fmla="*/ 95 w 198"/>
                <a:gd name="T17" fmla="*/ 168 h 198"/>
                <a:gd name="T18" fmla="*/ 122 w 198"/>
                <a:gd name="T19" fmla="*/ 183 h 198"/>
                <a:gd name="T20" fmla="*/ 137 w 198"/>
                <a:gd name="T21" fmla="*/ 156 h 198"/>
                <a:gd name="T22" fmla="*/ 103 w 198"/>
                <a:gd name="T23" fmla="*/ 3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" h="198">
                  <a:moveTo>
                    <a:pt x="198" y="99"/>
                  </a:moveTo>
                  <a:cubicBezTo>
                    <a:pt x="198" y="153"/>
                    <a:pt x="154" y="198"/>
                    <a:pt x="99" y="198"/>
                  </a:cubicBezTo>
                  <a:cubicBezTo>
                    <a:pt x="45" y="198"/>
                    <a:pt x="0" y="153"/>
                    <a:pt x="0" y="99"/>
                  </a:cubicBezTo>
                  <a:cubicBezTo>
                    <a:pt x="0" y="44"/>
                    <a:pt x="45" y="0"/>
                    <a:pt x="99" y="0"/>
                  </a:cubicBezTo>
                  <a:cubicBezTo>
                    <a:pt x="154" y="0"/>
                    <a:pt x="198" y="44"/>
                    <a:pt x="198" y="99"/>
                  </a:cubicBezTo>
                  <a:close/>
                  <a:moveTo>
                    <a:pt x="103" y="30"/>
                  </a:moveTo>
                  <a:cubicBezTo>
                    <a:pt x="100" y="18"/>
                    <a:pt x="88" y="11"/>
                    <a:pt x="77" y="15"/>
                  </a:cubicBezTo>
                  <a:cubicBezTo>
                    <a:pt x="65" y="18"/>
                    <a:pt x="58" y="30"/>
                    <a:pt x="61" y="41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8" y="179"/>
                    <a:pt x="110" y="186"/>
                    <a:pt x="122" y="183"/>
                  </a:cubicBezTo>
                  <a:cubicBezTo>
                    <a:pt x="134" y="180"/>
                    <a:pt x="140" y="168"/>
                    <a:pt x="137" y="156"/>
                  </a:cubicBezTo>
                  <a:lnTo>
                    <a:pt x="103" y="3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7689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177800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80975" algn="l" defTabSz="914400" rtl="0" eaLnBrk="1" latinLnBrk="0" hangingPunct="1"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8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86.pn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gif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0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Elena.Bakulina@list.ru" TargetMode="Externa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0.tiff"/><Relationship Id="rId7" Type="http://schemas.openxmlformats.org/officeDocument/2006/relationships/image" Target="../media/image3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tiff"/><Relationship Id="rId5" Type="http://schemas.openxmlformats.org/officeDocument/2006/relationships/image" Target="../media/image33.tiff"/><Relationship Id="rId10" Type="http://schemas.openxmlformats.org/officeDocument/2006/relationships/image" Target="../media/image38.tiff"/><Relationship Id="rId4" Type="http://schemas.openxmlformats.org/officeDocument/2006/relationships/image" Target="../media/image32.tiff"/><Relationship Id="rId9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jpeg"/><Relationship Id="rId5" Type="http://schemas.openxmlformats.org/officeDocument/2006/relationships/hyperlink" Target="http://www.canon.ru/For_Home/Product_Finder/Scanners/Flatbed/canoscan_lide_210/index.aspx" TargetMode="Externa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hyperlink" Target="http://www.canon-europe.com/For_Home/Product_Finder/Scanners/Flatbed/canoscan_lide_200/index.asp" TargetMode="External"/><Relationship Id="rId7" Type="http://schemas.openxmlformats.org/officeDocument/2006/relationships/image" Target="../media/image47.jpeg"/><Relationship Id="rId12" Type="http://schemas.openxmlformats.org/officeDocument/2006/relationships/image" Target="../media/image52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jpeg"/><Relationship Id="rId11" Type="http://schemas.openxmlformats.org/officeDocument/2006/relationships/image" Target="../media/image51.png"/><Relationship Id="rId5" Type="http://schemas.openxmlformats.org/officeDocument/2006/relationships/hyperlink" Target="http://www.canon-europe.com/For_Home/Product_Finder/Scanners/Flatbed_with_Film_Scanning/canoscan_8800f/index.asp" TargetMode="External"/><Relationship Id="rId10" Type="http://schemas.openxmlformats.org/officeDocument/2006/relationships/image" Target="../media/image50.png"/><Relationship Id="rId4" Type="http://schemas.openxmlformats.org/officeDocument/2006/relationships/image" Target="../media/image45.jpe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../../../DOCUME~1/TIM~1.LIN/LOCALS~1/Temp/Press%20Virtual%20%20Event/Film_1_DR-C125_-v1_0.mov" TargetMode="External"/><Relationship Id="rId13" Type="http://schemas.openxmlformats.org/officeDocument/2006/relationships/image" Target="../media/image60.jpeg"/><Relationship Id="rId18" Type="http://schemas.openxmlformats.org/officeDocument/2006/relationships/image" Target="../media/image64.png"/><Relationship Id="rId26" Type="http://schemas.openxmlformats.org/officeDocument/2006/relationships/image" Target="../media/image71.png"/><Relationship Id="rId3" Type="http://schemas.openxmlformats.org/officeDocument/2006/relationships/image" Target="../media/image50.png"/><Relationship Id="rId21" Type="http://schemas.openxmlformats.org/officeDocument/2006/relationships/image" Target="../media/image66.png"/><Relationship Id="rId7" Type="http://schemas.openxmlformats.org/officeDocument/2006/relationships/image" Target="../media/image56.jpeg"/><Relationship Id="rId12" Type="http://schemas.openxmlformats.org/officeDocument/2006/relationships/image" Target="../media/image59.png"/><Relationship Id="rId17" Type="http://schemas.openxmlformats.org/officeDocument/2006/relationships/image" Target="../media/image63.png"/><Relationship Id="rId25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2.png"/><Relationship Id="rId20" Type="http://schemas.openxmlformats.org/officeDocument/2006/relationships/image" Target="../media/image65.png"/><Relationship Id="rId29" Type="http://schemas.openxmlformats.org/officeDocument/2006/relationships/image" Target="../media/image7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jpeg"/><Relationship Id="rId11" Type="http://schemas.openxmlformats.org/officeDocument/2006/relationships/image" Target="../media/image58.png"/><Relationship Id="rId24" Type="http://schemas.openxmlformats.org/officeDocument/2006/relationships/image" Target="../media/image69.png"/><Relationship Id="rId5" Type="http://schemas.openxmlformats.org/officeDocument/2006/relationships/image" Target="../media/image54.jpeg"/><Relationship Id="rId15" Type="http://schemas.openxmlformats.org/officeDocument/2006/relationships/image" Target="../media/image61.png"/><Relationship Id="rId23" Type="http://schemas.openxmlformats.org/officeDocument/2006/relationships/image" Target="../media/image68.png"/><Relationship Id="rId28" Type="http://schemas.openxmlformats.org/officeDocument/2006/relationships/image" Target="../media/image73.png"/><Relationship Id="rId10" Type="http://schemas.openxmlformats.org/officeDocument/2006/relationships/hyperlink" Target="../../../DOCUME~1/TIM~1.LIN/LOCALS~1/Temp/Press%20Virtual%20%20Event/6%20DR-M140%20Desktop%20Scanner.flv" TargetMode="External"/><Relationship Id="rId19" Type="http://schemas.openxmlformats.org/officeDocument/2006/relationships/hyperlink" Target="http://www.canon-europe.com/For_Work/Products/Document_Imaging_Systems/High_Speed_Document_Scanners/DR_6050C/index.asp" TargetMode="External"/><Relationship Id="rId31" Type="http://schemas.openxmlformats.org/officeDocument/2006/relationships/image" Target="../media/image76.png"/><Relationship Id="rId4" Type="http://schemas.openxmlformats.org/officeDocument/2006/relationships/image" Target="../media/image53.png"/><Relationship Id="rId9" Type="http://schemas.openxmlformats.org/officeDocument/2006/relationships/image" Target="../media/image57.jpeg"/><Relationship Id="rId14" Type="http://schemas.openxmlformats.org/officeDocument/2006/relationships/hyperlink" Target="http://www.google.co.uk/imgres?imgurl=http://images.apple.com/support/ipad/assistant/images/wifi_lg.png&amp;imgrefurl=http://www.apple.com/uk/support/ipad/assistant/wifi/&amp;usg=__wVc_3XCylcGmOalzbtQm7X0NdAI=&amp;h=202&amp;w=232&amp;sz=22&amp;hl=en&amp;start=9&amp;zoom=1&amp;tbnid=p1hxfSk59H0KYM:&amp;tbnh=95&amp;tbnw=109&amp;ei=rnhLT9HHBYHqOarE0c8P&amp;prev=/search?q=wifi&amp;um=1&amp;hl=en&amp;sa=N&amp;gbv=2&amp;tbm=isch&amp;um=1&amp;itbs=1" TargetMode="External"/><Relationship Id="rId22" Type="http://schemas.openxmlformats.org/officeDocument/2006/relationships/image" Target="../media/image67.png"/><Relationship Id="rId27" Type="http://schemas.openxmlformats.org/officeDocument/2006/relationships/image" Target="../media/image72.png"/><Relationship Id="rId30" Type="http://schemas.openxmlformats.org/officeDocument/2006/relationships/image" Target="../media/image7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252412" y="395058"/>
            <a:ext cx="6675926" cy="1102519"/>
          </a:xfrm>
        </p:spPr>
        <p:txBody>
          <a:bodyPr/>
          <a:lstStyle/>
          <a:p>
            <a:r>
              <a:rPr lang="ru-RU" sz="2800" dirty="0" smtClean="0"/>
              <a:t>Программно-аппаратные решения для управления документами.</a:t>
            </a:r>
            <a:br>
              <a:rPr lang="ru-RU" sz="2800" dirty="0" smtClean="0"/>
            </a:br>
            <a:r>
              <a:rPr lang="ru-RU" sz="2800" dirty="0" smtClean="0"/>
              <a:t>Новые </a:t>
            </a:r>
            <a:r>
              <a:rPr lang="ru-RU" sz="2800" dirty="0" smtClean="0"/>
              <a:t>подходы</a:t>
            </a:r>
            <a:r>
              <a:rPr lang="en-US" sz="2800" dirty="0" smtClean="0"/>
              <a:t>.</a:t>
            </a:r>
            <a:endParaRPr lang="en-GB" sz="2800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179830" y="2057363"/>
            <a:ext cx="5175621" cy="1314450"/>
          </a:xfrm>
        </p:spPr>
        <p:txBody>
          <a:bodyPr/>
          <a:lstStyle/>
          <a:p>
            <a:r>
              <a:rPr lang="ru-RU" sz="2000" dirty="0" smtClean="0"/>
              <a:t>Бакулина Елена</a:t>
            </a:r>
          </a:p>
          <a:p>
            <a:r>
              <a:rPr lang="ru-RU" sz="2000" dirty="0" smtClean="0"/>
              <a:t>Руководитель направления </a:t>
            </a:r>
            <a:r>
              <a:rPr lang="ru-RU" sz="2000" dirty="0"/>
              <a:t> </a:t>
            </a:r>
            <a:r>
              <a:rPr lang="ru-RU" sz="2000" dirty="0" smtClean="0"/>
              <a:t>«документные сканеры»</a:t>
            </a:r>
            <a:endParaRPr lang="ru-RU" sz="2000" dirty="0"/>
          </a:p>
          <a:p>
            <a:r>
              <a:rPr lang="ru-RU" sz="2000" dirty="0" smtClean="0"/>
              <a:t>«Канон РУ»</a:t>
            </a:r>
            <a:endParaRPr lang="ru-RU" sz="2000" dirty="0"/>
          </a:p>
          <a:p>
            <a:endParaRPr lang="en-GB" sz="200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2015 </a:t>
            </a:r>
            <a:r>
              <a:rPr lang="ru-RU" dirty="0" smtClean="0"/>
              <a:t>июнь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179830" y="4261119"/>
            <a:ext cx="2133045" cy="273772"/>
          </a:xfrm>
        </p:spPr>
        <p:txBody>
          <a:bodyPr/>
          <a:lstStyle/>
          <a:p>
            <a:fld id="{A15CA2D9-DB72-48D3-9874-552612A03270}" type="datetime1">
              <a:rPr lang="en-GB" sz="1600" smtClean="0">
                <a:solidFill>
                  <a:prstClr val="black"/>
                </a:solidFill>
              </a:rPr>
              <a:pPr/>
              <a:t>07/09/2015</a:t>
            </a:fld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917841" y="2503903"/>
            <a:ext cx="226160" cy="210685"/>
          </a:xfrm>
        </p:spPr>
        <p:txBody>
          <a:bodyPr/>
          <a:lstStyle/>
          <a:p>
            <a:fld id="{4EF1CEF9-05AB-4E0D-B3C5-A103F37606CF}" type="slidenum">
              <a:rPr lang="en-GB" smtClean="0">
                <a:solidFill>
                  <a:prstClr val="white"/>
                </a:solidFill>
              </a:rPr>
              <a:pPr/>
              <a:t>1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6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670" y="324557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>
                <a:solidFill>
                  <a:srgbClr val="FF0000"/>
                </a:solidFill>
              </a:rPr>
              <a:t>Р</a:t>
            </a:r>
            <a:r>
              <a:rPr lang="ru-RU" altLang="ru-RU" dirty="0" smtClean="0">
                <a:solidFill>
                  <a:srgbClr val="FF0000"/>
                </a:solidFill>
              </a:rPr>
              <a:t>ынок документных сканеров сегодня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488" y="912744"/>
            <a:ext cx="7407402" cy="28644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 smtClean="0"/>
              <a:t>	</a:t>
            </a:r>
            <a:endParaRPr lang="ru-RU" sz="2000" dirty="0" smtClean="0"/>
          </a:p>
          <a:p>
            <a:r>
              <a:rPr lang="ru-RU" sz="2000" dirty="0" smtClean="0"/>
              <a:t>Сокращение бюджетов</a:t>
            </a:r>
          </a:p>
          <a:p>
            <a:r>
              <a:rPr lang="ru-RU" sz="2000" dirty="0"/>
              <a:t>	</a:t>
            </a:r>
            <a:endParaRPr lang="ru-RU" sz="2000" dirty="0" smtClean="0"/>
          </a:p>
          <a:p>
            <a:r>
              <a:rPr lang="ru-RU" sz="2000" dirty="0" smtClean="0"/>
              <a:t>	Использование старого парка оборудования</a:t>
            </a:r>
          </a:p>
          <a:p>
            <a:r>
              <a:rPr lang="ru-RU" sz="2000" dirty="0" smtClean="0"/>
              <a:t>	</a:t>
            </a:r>
          </a:p>
          <a:p>
            <a:r>
              <a:rPr lang="ru-RU" sz="2000" dirty="0"/>
              <a:t>	</a:t>
            </a:r>
            <a:r>
              <a:rPr lang="ru-RU" sz="2000" dirty="0" smtClean="0"/>
              <a:t>Использование МФУ для ввода документов в СЭД</a:t>
            </a:r>
          </a:p>
          <a:p>
            <a:r>
              <a:rPr lang="ru-RU" sz="2000" dirty="0" smtClean="0"/>
              <a:t>	</a:t>
            </a:r>
          </a:p>
          <a:p>
            <a:r>
              <a:rPr lang="ru-RU" sz="2000" dirty="0"/>
              <a:t>	</a:t>
            </a:r>
            <a:r>
              <a:rPr lang="ru-RU" sz="2000" dirty="0" smtClean="0"/>
              <a:t>Ориентация на цену при выборе оборудования</a:t>
            </a:r>
            <a:endParaRPr lang="ru-RU" sz="2000" dirty="0"/>
          </a:p>
          <a:p>
            <a:r>
              <a:rPr lang="ru-RU" sz="2000" dirty="0"/>
              <a:t>	</a:t>
            </a:r>
            <a:endParaRPr lang="ru-RU" sz="2000" dirty="0" smtClean="0"/>
          </a:p>
          <a:p>
            <a:r>
              <a:rPr lang="ru-RU" sz="2000" dirty="0"/>
              <a:t>	</a:t>
            </a:r>
            <a:r>
              <a:rPr lang="ru-RU" sz="2000" dirty="0" smtClean="0"/>
              <a:t>Аутсорсинг сканирования </a:t>
            </a:r>
          </a:p>
          <a:p>
            <a:r>
              <a:rPr lang="ru-RU" sz="2000" dirty="0"/>
              <a:t>	</a:t>
            </a:r>
            <a:endParaRPr lang="ru-RU" sz="20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649" y="30920"/>
            <a:ext cx="1954088" cy="176364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55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710" y="322026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Основные тренды развития рынка </a:t>
            </a:r>
            <a:r>
              <a:rPr lang="en-US" altLang="ru-RU" dirty="0" smtClean="0">
                <a:solidFill>
                  <a:srgbClr val="FF0000"/>
                </a:solidFill>
              </a:rPr>
              <a:t>EMC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0822" y="1303176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ru-RU" sz="2000" dirty="0" smtClean="0"/>
              <a:t>Мобильность «</a:t>
            </a:r>
            <a:r>
              <a:rPr lang="en-US" sz="2000" dirty="0" smtClean="0"/>
              <a:t>on the go</a:t>
            </a:r>
            <a:r>
              <a:rPr lang="ru-RU" sz="2000" dirty="0" smtClean="0"/>
              <a:t>»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Использование свободного пакета офисных приложений (ОО)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ru-RU" sz="2000" dirty="0" smtClean="0"/>
              <a:t>Облачные технологии</a:t>
            </a:r>
          </a:p>
          <a:p>
            <a:r>
              <a:rPr lang="ru-RU" sz="2000" dirty="0"/>
              <a:t>	</a:t>
            </a:r>
            <a:endParaRPr lang="ru-RU" sz="2000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69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710" y="332617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Движущие силы.</a:t>
            </a:r>
            <a:endParaRPr lang="ru-RU" altLang="ru-RU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010" y="1886842"/>
            <a:ext cx="2012380" cy="1334112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1247890" y="933663"/>
            <a:ext cx="5542016" cy="105576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П</a:t>
            </a:r>
            <a:r>
              <a:rPr lang="ru-RU" b="1" dirty="0" smtClean="0"/>
              <a:t>родукты в соответствие с трендами </a:t>
            </a:r>
            <a:r>
              <a:rPr lang="en-US" b="1" dirty="0" smtClean="0"/>
              <a:t>EMC</a:t>
            </a:r>
            <a:endParaRPr lang="ru-RU" b="1" dirty="0"/>
          </a:p>
        </p:txBody>
      </p:sp>
      <p:sp>
        <p:nvSpPr>
          <p:cNvPr id="13" name="Right Arrow 12"/>
          <p:cNvSpPr/>
          <p:nvPr/>
        </p:nvSpPr>
        <p:spPr>
          <a:xfrm>
            <a:off x="1247400" y="2156561"/>
            <a:ext cx="5542505" cy="105576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Новые формы работы с заказчиком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1247401" y="3270715"/>
            <a:ext cx="5542504" cy="105576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Специальные предложения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48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710" y="322026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Новые продукты 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[MASTER] Picture_Portable scanners_370x210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933" y="327002"/>
            <a:ext cx="2777455" cy="157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154261" y="2640632"/>
            <a:ext cx="6208295" cy="2337054"/>
            <a:chOff x="3154261" y="2905243"/>
            <a:chExt cx="6362718" cy="259276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54261" y="2905243"/>
              <a:ext cx="6362718" cy="2592766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4184149" y="3739961"/>
              <a:ext cx="4572000" cy="92192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600" dirty="0" smtClean="0">
                  <a:solidFill>
                    <a:srgbClr val="666666"/>
                  </a:solidFill>
                </a:rPr>
                <a:t>Плагины</a:t>
              </a:r>
            </a:p>
            <a:p>
              <a:r>
                <a:rPr lang="en-US" sz="1600" dirty="0" err="1" smtClean="0">
                  <a:solidFill>
                    <a:srgbClr val="666666"/>
                  </a:solidFill>
                </a:rPr>
                <a:t>SugarSync</a:t>
              </a:r>
              <a:r>
                <a:rPr lang="en-US" sz="1600" dirty="0">
                  <a:solidFill>
                    <a:srgbClr val="666666"/>
                  </a:solidFill>
                </a:rPr>
                <a:t>, OneDrive </a:t>
              </a:r>
              <a:r>
                <a:rPr lang="ru-RU" sz="1600" dirty="0">
                  <a:solidFill>
                    <a:srgbClr val="666666"/>
                  </a:solidFill>
                </a:rPr>
                <a:t>и </a:t>
              </a:r>
              <a:r>
                <a:rPr lang="en-US" sz="1600" dirty="0">
                  <a:solidFill>
                    <a:srgbClr val="666666"/>
                  </a:solidFill>
                </a:rPr>
                <a:t>Dropbox, </a:t>
              </a:r>
              <a:r>
                <a:rPr lang="ru-RU" sz="1600" dirty="0">
                  <a:solidFill>
                    <a:srgbClr val="666666"/>
                  </a:solidFill>
                </a:rPr>
                <a:t>а также </a:t>
              </a:r>
              <a:r>
                <a:rPr lang="en-US" sz="1600" dirty="0">
                  <a:solidFill>
                    <a:srgbClr val="666666"/>
                  </a:solidFill>
                </a:rPr>
                <a:t>Google Drive™, SharePoint </a:t>
              </a:r>
              <a:r>
                <a:rPr lang="ru-RU" sz="1600" dirty="0">
                  <a:solidFill>
                    <a:srgbClr val="666666"/>
                  </a:solidFill>
                </a:rPr>
                <a:t>и </a:t>
              </a:r>
              <a:r>
                <a:rPr lang="en-US" sz="1600" dirty="0">
                  <a:solidFill>
                    <a:srgbClr val="666666"/>
                  </a:solidFill>
                </a:rPr>
                <a:t>Evernote.</a:t>
              </a:r>
              <a:endParaRPr lang="ru-RU" sz="16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0822" y="1303176"/>
            <a:ext cx="6166389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ru-RU" sz="2000" dirty="0" smtClean="0"/>
              <a:t>Мобильность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Использование свободного пакета</a:t>
            </a:r>
          </a:p>
          <a:p>
            <a:r>
              <a:rPr lang="ru-RU" sz="2000" dirty="0" smtClean="0"/>
              <a:t>офисных приложений (ОО)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ru-RU" sz="2000" dirty="0" smtClean="0"/>
              <a:t>Облачные технологии</a:t>
            </a:r>
          </a:p>
          <a:p>
            <a:r>
              <a:rPr lang="ru-RU" sz="2000" dirty="0"/>
              <a:t>	</a:t>
            </a:r>
            <a:endParaRPr lang="ru-RU" sz="20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892" y="1448105"/>
            <a:ext cx="1937586" cy="131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0822" y="146702"/>
            <a:ext cx="8640067" cy="870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F0000"/>
                </a:solidFill>
              </a:rPr>
              <a:t>Новые продукты</a:t>
            </a:r>
            <a:endParaRPr lang="en-GB" sz="20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179" y="889172"/>
            <a:ext cx="4152102" cy="4152102"/>
          </a:xfrm>
          <a:prstGeom prst="rect">
            <a:avLst/>
          </a:prstGeom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5625" y="269102"/>
            <a:ext cx="3042877" cy="166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https://encrypted-tbn3.gstatic.com/images?q=tbn:ANd9GcSFjo_5-5-m1iCVbPkETCNX6sqhbXD6SX_Dl6_pRHIXvUfi9iP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22" y="1935804"/>
            <a:ext cx="2957059" cy="238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59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710" y="353631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Ключевые характеристики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914400">
              <a:buNone/>
            </a:pPr>
            <a:fld id="{01F44719-3A9B-4B8F-84C3-FA9B2F4B7764}" type="datetime1">
              <a:rPr lang="ru-RU" sz="700" b="0" i="0">
                <a:solidFill>
                  <a:schemeClr val="tx1"/>
                </a:solidFill>
                <a:latin typeface="Century Gothic"/>
                <a:ea typeface="+mn-ea"/>
                <a:cs typeface="+mn-cs"/>
              </a:rPr>
              <a:t>07.09.2015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defTabSz="914400">
              <a:buNone/>
            </a:pPr>
            <a:fld id="{4EF1CEF9-05AB-4E0D-B3C5-A103F37606CF}" type="slidenum">
              <a:rPr lang="ru-RU" sz="700" b="0" i="0">
                <a:solidFill>
                  <a:schemeClr val="bg1"/>
                </a:solidFill>
                <a:latin typeface="Century Gothic"/>
                <a:ea typeface="+mn-ea"/>
                <a:cs typeface="+mn-cs"/>
              </a:rPr>
              <a:t>15</a:t>
            </a:fld>
            <a:endParaRPr lang="en-GB" dirty="0"/>
          </a:p>
        </p:txBody>
      </p:sp>
      <p:sp>
        <p:nvSpPr>
          <p:cNvPr id="12" name="AutoShape 6" descr="Картинки по запросу ГОССЕКТОР  КАРТИ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07975" y="836475"/>
            <a:ext cx="3797750" cy="242309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 dirty="0" smtClean="0"/>
              <a:t>	</a:t>
            </a:r>
            <a:endParaRPr lang="ru-RU" sz="2000" dirty="0" smtClean="0"/>
          </a:p>
          <a:p>
            <a:r>
              <a:rPr lang="ru-RU" sz="2000" dirty="0" smtClean="0"/>
              <a:t>Скорость </a:t>
            </a:r>
            <a:r>
              <a:rPr lang="en-US" sz="2000" dirty="0" smtClean="0"/>
              <a:t>45 </a:t>
            </a:r>
            <a:r>
              <a:rPr lang="ru-RU" sz="2000" dirty="0" smtClean="0"/>
              <a:t>страниц в минуту</a:t>
            </a:r>
          </a:p>
          <a:p>
            <a:r>
              <a:rPr lang="ru-RU" sz="2000" dirty="0"/>
              <a:t> </a:t>
            </a:r>
          </a:p>
          <a:p>
            <a:r>
              <a:rPr lang="ru-RU" sz="2000" dirty="0" smtClean="0"/>
              <a:t>60 страниц АПД</a:t>
            </a:r>
          </a:p>
          <a:p>
            <a:endParaRPr lang="ru-RU" sz="2000" dirty="0" smtClean="0"/>
          </a:p>
          <a:p>
            <a:r>
              <a:rPr lang="ru-RU" sz="2000" dirty="0" smtClean="0"/>
              <a:t>Сканирование паспортов через  АПД</a:t>
            </a:r>
          </a:p>
          <a:p>
            <a:endParaRPr lang="ru-RU" sz="2000" dirty="0"/>
          </a:p>
          <a:p>
            <a:r>
              <a:rPr lang="ru-RU" sz="2000" dirty="0" smtClean="0"/>
              <a:t>Производительность до 4000 сканов  день</a:t>
            </a:r>
          </a:p>
          <a:p>
            <a:endParaRPr lang="ru-RU" sz="2000" dirty="0"/>
          </a:p>
          <a:p>
            <a:r>
              <a:rPr lang="ru-RU" sz="2000" dirty="0" smtClean="0"/>
              <a:t> </a:t>
            </a:r>
          </a:p>
          <a:p>
            <a:r>
              <a:rPr lang="ru-RU" sz="2000" dirty="0"/>
              <a:t>		</a:t>
            </a:r>
            <a:endParaRPr lang="ru-RU" sz="2000" dirty="0" smtClean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84" y="1559071"/>
            <a:ext cx="2755301" cy="2755301"/>
          </a:xfrm>
          <a:prstGeom prst="rect">
            <a:avLst/>
          </a:prstGeom>
        </p:spPr>
      </p:pic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0765" y="160338"/>
            <a:ext cx="2337012" cy="128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1238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710" y="360338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Потенциальные сферы использования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defTabSz="914400">
              <a:buNone/>
            </a:pPr>
            <a:fld id="{4EF1CEF9-05AB-4E0D-B3C5-A103F37606CF}" type="slidenum">
              <a:rPr lang="ru-RU" sz="700" b="0" i="0">
                <a:solidFill>
                  <a:schemeClr val="bg1"/>
                </a:solidFill>
                <a:latin typeface="Century Gothic"/>
                <a:ea typeface="+mn-ea"/>
                <a:cs typeface="+mn-cs"/>
              </a:rPr>
              <a:t>16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4509044" y="3093657"/>
            <a:ext cx="1754985" cy="1727063"/>
            <a:chOff x="6673906" y="2596774"/>
            <a:chExt cx="1754985" cy="1727063"/>
          </a:xfrm>
        </p:grpSpPr>
        <p:sp>
          <p:nvSpPr>
            <p:cNvPr id="22" name="Rounded Rectangle 21"/>
            <p:cNvSpPr/>
            <p:nvPr/>
          </p:nvSpPr>
          <p:spPr bwMode="auto">
            <a:xfrm>
              <a:off x="6673906" y="2596774"/>
              <a:ext cx="1754985" cy="172706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ru-RU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1400" b="1" dirty="0">
                  <a:solidFill>
                    <a:schemeClr val="tx1"/>
                  </a:solidFill>
                </a:rPr>
                <a:t>СТРАХОВАНИЕ</a:t>
              </a:r>
            </a:p>
          </p:txBody>
        </p:sp>
        <p:pic>
          <p:nvPicPr>
            <p:cNvPr id="1028" name="Picture 4" descr="Картинки по запросу страхование КАРТИНКА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245" y="2796774"/>
              <a:ext cx="1387012" cy="10389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up 26"/>
          <p:cNvGrpSpPr/>
          <p:nvPr/>
        </p:nvGrpSpPr>
        <p:grpSpPr>
          <a:xfrm>
            <a:off x="307975" y="1153424"/>
            <a:ext cx="1669295" cy="1727063"/>
            <a:chOff x="764258" y="2630023"/>
            <a:chExt cx="1669295" cy="1727063"/>
          </a:xfrm>
        </p:grpSpPr>
        <p:sp>
          <p:nvSpPr>
            <p:cNvPr id="16" name="Rounded Rectangle 15"/>
            <p:cNvSpPr/>
            <p:nvPr/>
          </p:nvSpPr>
          <p:spPr bwMode="auto">
            <a:xfrm>
              <a:off x="764258" y="2630023"/>
              <a:ext cx="1669295" cy="172706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14400">
                <a:buNone/>
              </a:pPr>
              <a:endParaRPr lang="en-GB" sz="1400" b="1" dirty="0">
                <a:solidFill>
                  <a:schemeClr val="tx1"/>
                </a:solidFill>
              </a:endParaRPr>
            </a:p>
            <a:p>
              <a:pPr algn="ctr" defTabSz="914400">
                <a:buNone/>
              </a:pPr>
              <a:endParaRPr lang="en-GB" sz="1400" b="1" dirty="0">
                <a:solidFill>
                  <a:schemeClr val="tx1"/>
                </a:solidFill>
              </a:endParaRPr>
            </a:p>
            <a:p>
              <a:pPr algn="ctr" defTabSz="914400">
                <a:buNone/>
              </a:pPr>
              <a:endParaRPr lang="en-GB" sz="1400" b="1" dirty="0">
                <a:solidFill>
                  <a:schemeClr val="tx1"/>
                </a:solidFill>
              </a:endParaRPr>
            </a:p>
            <a:p>
              <a:pPr algn="ctr" defTabSz="914400">
                <a:buNone/>
              </a:pPr>
              <a:endParaRPr lang="en-GB" sz="1400" b="1" dirty="0">
                <a:solidFill>
                  <a:schemeClr val="tx1"/>
                </a:solidFill>
              </a:endParaRPr>
            </a:p>
            <a:p>
              <a:pPr algn="ctr" defTabSz="914400">
                <a:buNone/>
              </a:pPr>
              <a:endParaRPr lang="ru-RU" sz="1200" b="1" i="0" dirty="0" smtClean="0">
                <a:solidFill>
                  <a:schemeClr val="tx1"/>
                </a:solidFill>
                <a:latin typeface="Century Gothic"/>
                <a:ea typeface="+mn-ea"/>
                <a:cs typeface="+mn-cs"/>
              </a:endParaRPr>
            </a:p>
            <a:p>
              <a:pPr algn="ctr" defTabSz="914400">
                <a:buNone/>
              </a:pPr>
              <a:r>
                <a:rPr lang="ru-RU" sz="1400" b="1" i="0" dirty="0" smtClean="0">
                  <a:solidFill>
                    <a:schemeClr val="tx1"/>
                  </a:solidFill>
                  <a:latin typeface="Century Gothic"/>
                  <a:ea typeface="+mn-ea"/>
                  <a:cs typeface="+mn-cs"/>
                </a:rPr>
                <a:t>ФИНАНСЫ</a:t>
              </a:r>
              <a:endParaRPr lang="ru-RU" sz="1400" b="1" i="0" dirty="0">
                <a:solidFill>
                  <a:schemeClr val="tx1"/>
                </a:solidFill>
                <a:latin typeface="Century Gothic"/>
                <a:ea typeface="+mn-ea"/>
                <a:cs typeface="+mn-cs"/>
              </a:endParaRPr>
            </a:p>
          </p:txBody>
        </p:sp>
        <p:pic>
          <p:nvPicPr>
            <p:cNvPr id="3" name="Picture 2" descr="Картинки по запросу ФИНАНСЫ  КАРТИНКА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734" y="2796774"/>
              <a:ext cx="1203542" cy="103892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pic>
      </p:grpSp>
      <p:grpSp>
        <p:nvGrpSpPr>
          <p:cNvPr id="26" name="Group 25"/>
          <p:cNvGrpSpPr/>
          <p:nvPr/>
        </p:nvGrpSpPr>
        <p:grpSpPr>
          <a:xfrm>
            <a:off x="6495876" y="1120368"/>
            <a:ext cx="2170140" cy="1725613"/>
            <a:chOff x="2588690" y="2990709"/>
            <a:chExt cx="2170140" cy="1725613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2588690" y="2990709"/>
              <a:ext cx="2170140" cy="172561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ru-RU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1400" b="1" dirty="0">
                  <a:solidFill>
                    <a:schemeClr val="tx1"/>
                  </a:solidFill>
                </a:rPr>
                <a:t>ЗДРАВООХРАНЕНИЕ</a:t>
              </a:r>
              <a:endParaRPr lang="en-GB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4" descr="http://yug-gelendzhik.ru/wp-content/uploads/2012/10/%D0%91%D0%BE%D0%BB%D1%8C%D0%BD%D0%B8%D1%86%D0%B0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1164" y="3165105"/>
              <a:ext cx="1182896" cy="1039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AutoShape 6" descr="Картинки по запросу ГОССЕКТОР  КАРТИ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" name="Group 23"/>
          <p:cNvGrpSpPr/>
          <p:nvPr/>
        </p:nvGrpSpPr>
        <p:grpSpPr>
          <a:xfrm>
            <a:off x="2175608" y="1153424"/>
            <a:ext cx="1674094" cy="1725612"/>
            <a:chOff x="4900782" y="2609251"/>
            <a:chExt cx="1674094" cy="1725612"/>
          </a:xfrm>
        </p:grpSpPr>
        <p:sp>
          <p:nvSpPr>
            <p:cNvPr id="19" name="Rounded Rectangle 18"/>
            <p:cNvSpPr/>
            <p:nvPr/>
          </p:nvSpPr>
          <p:spPr bwMode="auto">
            <a:xfrm>
              <a:off x="4900782" y="2609251"/>
              <a:ext cx="1674094" cy="1725612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GB" sz="1400" b="1" dirty="0">
                <a:solidFill>
                  <a:schemeClr val="tx1"/>
                </a:solidFill>
              </a:endParaRPr>
            </a:p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1400" b="1" dirty="0">
                  <a:solidFill>
                    <a:schemeClr val="tx1"/>
                  </a:solidFill>
                </a:rPr>
                <a:t>ГОССЕКТОР</a:t>
              </a:r>
            </a:p>
          </p:txBody>
        </p:sp>
        <p:pic>
          <p:nvPicPr>
            <p:cNvPr id="1032" name="Picture 8" descr="Картинки по запросу ГОССЕКТОР  КАРТИНКА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3023" y="2796774"/>
              <a:ext cx="1392368" cy="10389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500" y="961906"/>
            <a:ext cx="1884075" cy="188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>
                <a:solidFill>
                  <a:srgbClr val="FF0000"/>
                </a:solidFill>
              </a:rPr>
              <a:t>Активное взаимодействие с производителями ПО</a:t>
            </a:r>
            <a:br>
              <a:rPr lang="ru-RU" alt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3490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endParaRPr lang="ru-RU" altLang="ru-RU" dirty="0" smtClean="0">
              <a:latin typeface="DendaNewLight" panose="02000606040000020004" pitchFamily="2" charset="0"/>
              <a:ea typeface="DendaNewLight" panose="02000606040000020004" pitchFamily="2" charset="0"/>
              <a:cs typeface="DendaNewLight" panose="02000606040000020004" pitchFamily="2" charset="0"/>
            </a:endParaRPr>
          </a:p>
        </p:txBody>
      </p:sp>
      <p:pic>
        <p:nvPicPr>
          <p:cNvPr id="63491" name="Diagram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65" y="1302874"/>
            <a:ext cx="6924063" cy="330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51130" y="4401265"/>
            <a:ext cx="6927633" cy="50112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МОДУЛЬ ПОТОКОВОГО ВВОДА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99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0822" y="146702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>
                <a:solidFill>
                  <a:srgbClr val="FF0000"/>
                </a:solidFill>
              </a:rPr>
              <a:t>Новые формы работы с заказчиком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1670" y="4150760"/>
            <a:ext cx="6292968" cy="3964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ru-RU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16260" y="1212218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ru-RU" sz="2000" dirty="0" smtClean="0"/>
              <a:t>Предоставление </a:t>
            </a:r>
            <a:r>
              <a:rPr lang="ru-RU" sz="2000" dirty="0" err="1" smtClean="0"/>
              <a:t>демооборудования</a:t>
            </a:r>
            <a:r>
              <a:rPr lang="ru-RU" sz="2000" dirty="0" smtClean="0"/>
              <a:t> для тестирования</a:t>
            </a:r>
          </a:p>
          <a:p>
            <a:endParaRPr lang="ru-RU" sz="2000" dirty="0"/>
          </a:p>
          <a:p>
            <a:r>
              <a:rPr lang="ru-RU" sz="2000" dirty="0" smtClean="0"/>
              <a:t>Прямой сервисный контракт </a:t>
            </a:r>
          </a:p>
          <a:p>
            <a:endParaRPr lang="ru-RU" sz="2000" dirty="0"/>
          </a:p>
          <a:p>
            <a:r>
              <a:rPr lang="ru-RU" sz="2000" dirty="0"/>
              <a:t>Аренда сканеров и аутсорсинг </a:t>
            </a:r>
            <a:r>
              <a:rPr lang="ru-RU" sz="2000" dirty="0" smtClean="0"/>
              <a:t>сканирования</a:t>
            </a:r>
          </a:p>
          <a:p>
            <a:endParaRPr lang="ru-RU" sz="2000" dirty="0"/>
          </a:p>
          <a:p>
            <a:r>
              <a:rPr lang="ru-RU" sz="2000" dirty="0" smtClean="0"/>
              <a:t>Возможность </a:t>
            </a:r>
            <a:r>
              <a:rPr lang="ru-RU" sz="2000" dirty="0" err="1"/>
              <a:t>кастомизации</a:t>
            </a:r>
            <a:r>
              <a:rPr lang="ru-RU" sz="2000" dirty="0"/>
              <a:t> </a:t>
            </a:r>
            <a:r>
              <a:rPr lang="ru-RU" sz="2000" dirty="0" smtClean="0"/>
              <a:t>продукта </a:t>
            </a:r>
          </a:p>
          <a:p>
            <a:endParaRPr lang="ru-RU" sz="2000" dirty="0"/>
          </a:p>
          <a:p>
            <a:endParaRPr lang="en-US" sz="2000" dirty="0" smtClean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</p:txBody>
      </p:sp>
      <p:pic>
        <p:nvPicPr>
          <p:cNvPr id="2050" name="Picture 2" descr="DR-G1100_DR-X10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638" y="1697022"/>
            <a:ext cx="1885951" cy="153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82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Демонстрационный фонд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61197" y="1132751"/>
            <a:ext cx="7542213" cy="32932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600">
                <a:latin typeface="+mj-lt"/>
                <a:ea typeface="+mj-ea"/>
                <a:cs typeface="+mj-cs"/>
              </a:defRPr>
            </a:lvl1pPr>
            <a:lvl2pPr lvl="1">
              <a:defRPr sz="1600"/>
            </a:lvl2pPr>
          </a:lstStyle>
          <a:p>
            <a:endParaRPr lang="ru-RU" dirty="0"/>
          </a:p>
          <a:p>
            <a:r>
              <a:rPr lang="ru-RU" dirty="0"/>
              <a:t>Возможность получения любой модели сканера для тестирования на территории заказчика</a:t>
            </a:r>
          </a:p>
          <a:p>
            <a:endParaRPr lang="ru-RU" dirty="0"/>
          </a:p>
          <a:p>
            <a:r>
              <a:rPr lang="ru-RU" dirty="0"/>
              <a:t>Основные условия</a:t>
            </a:r>
          </a:p>
          <a:p>
            <a:endParaRPr lang="ru-RU" dirty="0"/>
          </a:p>
          <a:p>
            <a:pPr lvl="1"/>
            <a:r>
              <a:rPr lang="ru-RU" dirty="0"/>
              <a:t>Срок до 2- х месяцев с возможностью пролонгации</a:t>
            </a:r>
          </a:p>
          <a:p>
            <a:endParaRPr lang="en-US" dirty="0"/>
          </a:p>
          <a:p>
            <a:pPr lvl="1"/>
            <a:r>
              <a:rPr lang="ru-RU" dirty="0"/>
              <a:t>Консультации технического специалиста «Канон РУ» по телефону и электронной почте</a:t>
            </a:r>
          </a:p>
          <a:p>
            <a:pPr lvl="1"/>
            <a:endParaRPr lang="en-US" dirty="0"/>
          </a:p>
          <a:p>
            <a:pPr lvl="1"/>
            <a:r>
              <a:rPr lang="ru-RU" dirty="0"/>
              <a:t>Поддержка сервисного инженера (Москва)</a:t>
            </a:r>
          </a:p>
          <a:p>
            <a:r>
              <a:rPr lang="ru-RU" dirty="0"/>
              <a:t> </a:t>
            </a:r>
            <a:endParaRPr lang="en-US" dirty="0"/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997"/>
            <a:ext cx="39370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5878476" y="1655623"/>
            <a:ext cx="3039301" cy="2986925"/>
            <a:chOff x="5878476" y="1655623"/>
            <a:chExt cx="3039301" cy="2986925"/>
          </a:xfrm>
        </p:grpSpPr>
        <p:pic>
          <p:nvPicPr>
            <p:cNvPr id="12" name="Picture 4" descr="DR-G1100_DR-X10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0270" y="1655623"/>
              <a:ext cx="1687513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" descr="DR-M160_DR-6010C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9527" y="3293240"/>
              <a:ext cx="1238250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8" descr="DR-C125_DR-M14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8476" y="3647186"/>
              <a:ext cx="1223963" cy="99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5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Модель </a:t>
            </a:r>
            <a:r>
              <a:rPr lang="ru-RU" dirty="0" smtClean="0">
                <a:solidFill>
                  <a:srgbClr val="FF0000"/>
                </a:solidFill>
              </a:rPr>
              <a:t>бизнеса  </a:t>
            </a:r>
            <a:r>
              <a:rPr lang="en-US" dirty="0" smtClean="0">
                <a:solidFill>
                  <a:srgbClr val="FF0000"/>
                </a:solidFill>
              </a:rPr>
              <a:t>Canon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670" y="1064920"/>
            <a:ext cx="4436819" cy="450211"/>
          </a:xfrm>
        </p:spPr>
        <p:txBody>
          <a:bodyPr/>
          <a:lstStyle/>
          <a:p>
            <a:r>
              <a:rPr lang="ru-RU" sz="2000" dirty="0" smtClean="0"/>
              <a:t>Потребительская продукция</a:t>
            </a:r>
            <a:endParaRPr lang="ru-RU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267" y="3526244"/>
            <a:ext cx="1465057" cy="1119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267" y="2152805"/>
            <a:ext cx="1465057" cy="110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567" y="780188"/>
            <a:ext cx="1466757" cy="111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51670" y="2456818"/>
            <a:ext cx="4436819" cy="4502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/>
            </a:lvl1pPr>
            <a:lvl2pPr marL="180975" indent="-180975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2pPr>
            <a:lvl3pPr marL="180975" indent="-180975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 b="1"/>
            </a:lvl3pPr>
            <a:lvl4pPr marL="358775" indent="-17780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/>
            </a:lvl4pPr>
            <a:lvl5pPr marL="539750" indent="-180975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Продукция для бизнеса</a:t>
            </a:r>
            <a:endParaRPr lang="ru-RU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35457" y="3848716"/>
            <a:ext cx="5258177" cy="4502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/>
            </a:lvl1pPr>
            <a:lvl2pPr marL="180975" indent="-180975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2pPr>
            <a:lvl3pPr marL="180975" indent="-180975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 b="1"/>
            </a:lvl3pPr>
            <a:lvl4pPr marL="358775" indent="-17780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/>
            </a:lvl4pPr>
            <a:lvl5pPr marL="539750" indent="-180975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Промышленная и коммерческая печать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527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Прямой сервисный контракт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1475" y="1209675"/>
            <a:ext cx="7990650" cy="4001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600"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Соглашение между заказчиком и компанией « Канон </a:t>
            </a:r>
            <a:r>
              <a:rPr lang="ru-RU" dirty="0" err="1"/>
              <a:t>Ру</a:t>
            </a:r>
            <a:r>
              <a:rPr lang="ru-RU" dirty="0"/>
              <a:t>»</a:t>
            </a:r>
          </a:p>
          <a:p>
            <a:r>
              <a:rPr lang="ru-RU" dirty="0"/>
              <a:t>Стоимость контракта определяется набором оборудования и объемом сервиса </a:t>
            </a:r>
          </a:p>
          <a:p>
            <a:r>
              <a:rPr lang="ru-RU" dirty="0"/>
              <a:t>Основные определяющие контракта</a:t>
            </a:r>
          </a:p>
          <a:p>
            <a:endParaRPr lang="ru-RU" dirty="0"/>
          </a:p>
          <a:p>
            <a:pPr lvl="1"/>
            <a:r>
              <a:rPr lang="ru-RU" sz="1600" dirty="0"/>
              <a:t>Поддержка по телефону (электронной почте, Скайпу)  24</a:t>
            </a:r>
            <a:r>
              <a:rPr lang="en-US" sz="1600" dirty="0"/>
              <a:t>/7</a:t>
            </a:r>
            <a:r>
              <a:rPr lang="ru-RU" sz="1600" dirty="0"/>
              <a:t> </a:t>
            </a:r>
          </a:p>
          <a:p>
            <a:endParaRPr lang="en-US" dirty="0"/>
          </a:p>
          <a:p>
            <a:pPr lvl="1"/>
            <a:r>
              <a:rPr lang="ru-RU" sz="1600" dirty="0"/>
              <a:t>Консультации по разрешению проблем в реальном времени  24</a:t>
            </a:r>
            <a:r>
              <a:rPr lang="en-US" sz="1600" dirty="0"/>
              <a:t>/7</a:t>
            </a:r>
            <a:endParaRPr lang="ru-RU" sz="1600" dirty="0"/>
          </a:p>
          <a:p>
            <a:endParaRPr lang="en-US" dirty="0"/>
          </a:p>
          <a:p>
            <a:pPr lvl="1"/>
            <a:r>
              <a:rPr lang="ru-RU" sz="1600" dirty="0"/>
              <a:t>Замена оборудования  в течение времени, зафиксированном в контракте </a:t>
            </a:r>
            <a:endParaRPr lang="en-US" sz="1600" dirty="0"/>
          </a:p>
          <a:p>
            <a:pPr lvl="1"/>
            <a:endParaRPr lang="en-US" sz="1600" dirty="0"/>
          </a:p>
          <a:p>
            <a:pPr lvl="1"/>
            <a:r>
              <a:rPr lang="ru-RU" sz="1600" dirty="0"/>
              <a:t>Поддержка сервисного инженера (Москва)</a:t>
            </a:r>
          </a:p>
          <a:p>
            <a:r>
              <a:rPr lang="ru-RU" dirty="0"/>
              <a:t> </a:t>
            </a:r>
            <a:endParaRPr lang="en-US" dirty="0"/>
          </a:p>
        </p:txBody>
      </p:sp>
      <p:pic>
        <p:nvPicPr>
          <p:cNvPr id="8" name="Picture 2" descr="https://encrypted-tbn0.gstatic.com/images?q=tbn:ANd9GcQD_3wh4BrrseHT5LLViCfTKdMkbfyT6MDFapLrnQDIoC0izfdo6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951" y="166419"/>
            <a:ext cx="1805049" cy="129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71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Аутсорсинг сканирования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1475" y="1209675"/>
            <a:ext cx="8361044" cy="4001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600"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Соглашение между заказчиком и </a:t>
            </a:r>
            <a:r>
              <a:rPr lang="ru-RU" dirty="0" smtClean="0"/>
              <a:t>партнером компании « Канон </a:t>
            </a:r>
            <a:r>
              <a:rPr lang="ru-RU" dirty="0" err="1" smtClean="0"/>
              <a:t>Ру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r>
              <a:rPr lang="ru-RU" dirty="0"/>
              <a:t>Стоимость контракта определяется набором оборудования и объемом </a:t>
            </a:r>
            <a:r>
              <a:rPr lang="ru-RU" dirty="0" smtClean="0"/>
              <a:t>услуг</a:t>
            </a:r>
          </a:p>
          <a:p>
            <a:endParaRPr lang="ru-RU" dirty="0"/>
          </a:p>
          <a:p>
            <a:r>
              <a:rPr lang="ru-RU" dirty="0"/>
              <a:t>Основные определяющие контракта</a:t>
            </a:r>
          </a:p>
          <a:p>
            <a:endParaRPr lang="ru-RU" dirty="0"/>
          </a:p>
          <a:p>
            <a:pPr lvl="1"/>
            <a:r>
              <a:rPr lang="ru-RU" sz="1600" dirty="0" smtClean="0"/>
              <a:t>Оплата за объем отсканированных документов</a:t>
            </a:r>
          </a:p>
          <a:p>
            <a:pPr lvl="1"/>
            <a:endParaRPr lang="ru-RU" sz="1600" dirty="0" smtClean="0"/>
          </a:p>
          <a:p>
            <a:pPr lvl="1"/>
            <a:r>
              <a:rPr lang="ru-RU" sz="1600" dirty="0" smtClean="0"/>
              <a:t>Предоставление оборудования</a:t>
            </a:r>
            <a:endParaRPr lang="ru-RU" sz="1600" dirty="0"/>
          </a:p>
          <a:p>
            <a:endParaRPr lang="en-US" dirty="0"/>
          </a:p>
          <a:p>
            <a:pPr lvl="1"/>
            <a:r>
              <a:rPr lang="ru-RU" sz="1600" dirty="0" smtClean="0"/>
              <a:t>Возможность предоставления оператора для сканирования</a:t>
            </a:r>
            <a:endParaRPr lang="ru-RU" sz="1600" dirty="0"/>
          </a:p>
          <a:p>
            <a:pPr lvl="1"/>
            <a:endParaRPr lang="en-US" sz="1600" dirty="0"/>
          </a:p>
          <a:p>
            <a:pPr lvl="1"/>
            <a:r>
              <a:rPr lang="ru-RU" sz="1600" dirty="0"/>
              <a:t>Поддержка сервисного инженера (Москва)</a:t>
            </a:r>
          </a:p>
          <a:p>
            <a:r>
              <a:rPr lang="ru-RU" dirty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7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670" y="295996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>
                <a:solidFill>
                  <a:srgbClr val="FF0000"/>
                </a:solidFill>
              </a:rPr>
              <a:t>Возможность </a:t>
            </a:r>
            <a:r>
              <a:rPr lang="ru-RU" altLang="ru-RU" dirty="0" err="1">
                <a:solidFill>
                  <a:srgbClr val="FF0000"/>
                </a:solidFill>
              </a:rPr>
              <a:t>кастомизации</a:t>
            </a:r>
            <a:r>
              <a:rPr lang="ru-RU" altLang="ru-RU" dirty="0">
                <a:solidFill>
                  <a:srgbClr val="FF0000"/>
                </a:solidFill>
              </a:rPr>
              <a:t> продукта </a:t>
            </a:r>
            <a:br>
              <a:rPr lang="ru-RU" alt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49140763"/>
              </p:ext>
            </p:extLst>
          </p:nvPr>
        </p:nvGraphicFramePr>
        <p:xfrm>
          <a:off x="603016" y="826278"/>
          <a:ext cx="752025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" name="Oval 30"/>
          <p:cNvSpPr/>
          <p:nvPr/>
        </p:nvSpPr>
        <p:spPr>
          <a:xfrm>
            <a:off x="7121265" y="1290764"/>
            <a:ext cx="665772" cy="3142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900" b="1" dirty="0"/>
              <a:t>SDK</a:t>
            </a:r>
          </a:p>
        </p:txBody>
      </p:sp>
      <p:sp>
        <p:nvSpPr>
          <p:cNvPr id="32" name="Oval 31"/>
          <p:cNvSpPr/>
          <p:nvPr/>
        </p:nvSpPr>
        <p:spPr>
          <a:xfrm>
            <a:off x="7459357" y="2628884"/>
            <a:ext cx="655359" cy="31543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900" b="1" dirty="0"/>
              <a:t>SDK</a:t>
            </a:r>
          </a:p>
        </p:txBody>
      </p:sp>
      <p:sp>
        <p:nvSpPr>
          <p:cNvPr id="34" name="Oval 33"/>
          <p:cNvSpPr/>
          <p:nvPr/>
        </p:nvSpPr>
        <p:spPr>
          <a:xfrm>
            <a:off x="7275043" y="3968195"/>
            <a:ext cx="639585" cy="31543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900" b="1" dirty="0"/>
              <a:t>SDK</a:t>
            </a:r>
          </a:p>
        </p:txBody>
      </p:sp>
      <p:pic>
        <p:nvPicPr>
          <p:cNvPr id="49159" name="Picture 4" descr="Business Solutions Development Program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43" y="2358088"/>
            <a:ext cx="1371243" cy="85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84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670" y="325666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>
                <a:solidFill>
                  <a:srgbClr val="FF0000"/>
                </a:solidFill>
              </a:rPr>
              <a:t>Специальные предложения и </a:t>
            </a:r>
            <a:r>
              <a:rPr lang="ru-RU" altLang="ru-RU" dirty="0" smtClean="0">
                <a:solidFill>
                  <a:srgbClr val="FF0000"/>
                </a:solidFill>
              </a:rPr>
              <a:t>программы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670" y="4150760"/>
            <a:ext cx="6292968" cy="3964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ru-RU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66057" y="1415764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ru-RU" sz="2000" dirty="0" smtClean="0"/>
              <a:t>«Мобильный офис»</a:t>
            </a:r>
            <a:r>
              <a:rPr lang="en-US" sz="2000" dirty="0" smtClean="0"/>
              <a:t> 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ru-RU" sz="2000" dirty="0" smtClean="0"/>
              <a:t>Программа </a:t>
            </a:r>
            <a:r>
              <a:rPr lang="en-US" sz="2000" dirty="0" smtClean="0"/>
              <a:t>“TRADE IN”</a:t>
            </a:r>
            <a:endParaRPr lang="ru-RU" sz="2000" dirty="0" smtClean="0"/>
          </a:p>
          <a:p>
            <a:endParaRPr lang="en-US" sz="2000" dirty="0" smtClean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92" y="760753"/>
            <a:ext cx="2303009" cy="14788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372" y="2853639"/>
            <a:ext cx="2346447" cy="156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1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Ждем ваших предложений по сотрудничеству!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12" y="1209675"/>
            <a:ext cx="2220849" cy="18958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504" y="1885965"/>
            <a:ext cx="2018727" cy="1895702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227" y="3781667"/>
            <a:ext cx="3090197" cy="67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4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2"/>
          <p:cNvSpPr txBox="1">
            <a:spLocks/>
          </p:cNvSpPr>
          <p:nvPr/>
        </p:nvSpPr>
        <p:spPr>
          <a:xfrm>
            <a:off x="252413" y="395058"/>
            <a:ext cx="6924564" cy="110251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Спасибо за внимание!</a:t>
            </a:r>
            <a:endParaRPr lang="en-GB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63623" y="1104804"/>
            <a:ext cx="4702144" cy="1314450"/>
          </a:xfrm>
        </p:spPr>
        <p:txBody>
          <a:bodyPr/>
          <a:lstStyle/>
          <a:p>
            <a:r>
              <a:rPr lang="ru-RU" dirty="0" smtClean="0"/>
              <a:t>Бакулина Елена</a:t>
            </a:r>
          </a:p>
          <a:p>
            <a:r>
              <a:rPr lang="ru-RU" dirty="0" smtClean="0"/>
              <a:t>Руководитель направления </a:t>
            </a:r>
            <a:r>
              <a:rPr lang="ru-RU" dirty="0"/>
              <a:t> </a:t>
            </a:r>
            <a:r>
              <a:rPr lang="ru-RU" dirty="0" smtClean="0"/>
              <a:t>«документные сканеры»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Elena.Bakulina@list.ru</a:t>
            </a:r>
            <a:endParaRPr lang="en-US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1791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t>3</a:t>
            </a:fld>
            <a:endParaRPr lang="ru-RU" dirty="0"/>
          </a:p>
        </p:txBody>
      </p:sp>
      <p:sp>
        <p:nvSpPr>
          <p:cNvPr id="11" name="Text Placeholder 44"/>
          <p:cNvSpPr txBox="1">
            <a:spLocks/>
          </p:cNvSpPr>
          <p:nvPr/>
        </p:nvSpPr>
        <p:spPr>
          <a:xfrm>
            <a:off x="3209154" y="1295104"/>
            <a:ext cx="725170" cy="6134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81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lang="en-US" sz="800" b="1" dirty="0">
                <a:solidFill>
                  <a:srgbClr val="FFFFFF"/>
                </a:solidFill>
                <a:latin typeface="DendaNewCTT" panose="02000503000000020004" pitchFamily="2" charset="0"/>
              </a:rPr>
              <a:t>Характер </a:t>
            </a:r>
            <a:r>
              <a:rPr dirty="0">
                <a:latin typeface="DendaNewCTT" panose="02000503000000020004" pitchFamily="2" charset="0"/>
              </a:rPr>
              <a:t/>
            </a:r>
            <a:br>
              <a:rPr dirty="0">
                <a:latin typeface="DendaNewCTT" panose="02000503000000020004" pitchFamily="2" charset="0"/>
              </a:rPr>
            </a:br>
            <a:r>
              <a:rPr lang="en-US" sz="800" dirty="0">
                <a:solidFill>
                  <a:srgbClr val="FFFFFF"/>
                </a:solidFill>
                <a:latin typeface="DendaNewCTT" panose="02000503000000020004" pitchFamily="2" charset="0"/>
              </a:rPr>
              <a:t>Динамичный </a:t>
            </a:r>
            <a:r>
              <a:rPr dirty="0">
                <a:latin typeface="DendaNewCTT" panose="02000503000000020004" pitchFamily="2" charset="0"/>
              </a:rPr>
              <a:t/>
            </a:r>
            <a:br>
              <a:rPr dirty="0">
                <a:latin typeface="DendaNewCTT" panose="02000503000000020004" pitchFamily="2" charset="0"/>
              </a:rPr>
            </a:br>
            <a:r>
              <a:rPr lang="en-US" sz="800" dirty="0">
                <a:solidFill>
                  <a:srgbClr val="FFFFFF"/>
                </a:solidFill>
                <a:latin typeface="DendaNewCTT" panose="02000503000000020004" pitchFamily="2" charset="0"/>
              </a:rPr>
              <a:t>Открытый </a:t>
            </a:r>
            <a:r>
              <a:rPr dirty="0">
                <a:latin typeface="DendaNewCTT" panose="02000503000000020004" pitchFamily="2" charset="0"/>
              </a:rPr>
              <a:t/>
            </a:r>
            <a:br>
              <a:rPr dirty="0">
                <a:latin typeface="DendaNewCTT" panose="02000503000000020004" pitchFamily="2" charset="0"/>
              </a:rPr>
            </a:br>
            <a:r>
              <a:rPr lang="en-US" sz="800" dirty="0">
                <a:solidFill>
                  <a:srgbClr val="FFFFFF"/>
                </a:solidFill>
                <a:latin typeface="DendaNewCTT" panose="02000503000000020004" pitchFamily="2" charset="0"/>
              </a:rPr>
              <a:t>Человечный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6043" y="3839069"/>
            <a:ext cx="2279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3882"/>
            <a:r>
              <a:rPr lang="en-GB" sz="600" dirty="0">
                <a:solidFill>
                  <a:prstClr val="white"/>
                </a:solidFill>
                <a:latin typeface="DendaNewCTT" panose="02000503000000020004" pitchFamily="2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79184" y="1135659"/>
            <a:ext cx="29527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3882"/>
            <a:r>
              <a:rPr lang="en-GB" sz="600" dirty="0">
                <a:solidFill>
                  <a:prstClr val="white"/>
                </a:solidFill>
                <a:latin typeface="DendaNewCTT" panose="02000503000000020004" pitchFamily="2" charset="0"/>
              </a:rPr>
              <a:t>3 г.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455" y="1729869"/>
            <a:ext cx="29527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3882"/>
            <a:r>
              <a:rPr lang="en-GB" sz="600" dirty="0">
                <a:solidFill>
                  <a:prstClr val="white"/>
                </a:solidFill>
                <a:latin typeface="DendaNewCTT" panose="02000503000000020004" pitchFamily="2" charset="0"/>
              </a:rPr>
              <a:t>4 г.</a:t>
            </a:r>
          </a:p>
        </p:txBody>
      </p:sp>
      <p:sp>
        <p:nvSpPr>
          <p:cNvPr id="21" name="Slide Number Placeholder 4"/>
          <p:cNvSpPr txBox="1">
            <a:spLocks/>
          </p:cNvSpPr>
          <p:nvPr/>
        </p:nvSpPr>
        <p:spPr>
          <a:xfrm>
            <a:off x="8917777" y="2503877"/>
            <a:ext cx="226224" cy="21074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700" kern="1200">
                <a:solidFill>
                  <a:schemeClr val="bg1"/>
                </a:solidFill>
                <a:latin typeface="DendaNewCTT" panose="0200050300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F1CEF9-05AB-4E0D-B3C5-A103F37606CF}" type="slidenum">
              <a:rPr lang="en-GB" smtClean="0"/>
              <a:pPr/>
              <a:t>3</a:t>
            </a:fld>
            <a:endParaRPr lang="ru-RU" dirty="0"/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259" y="2131301"/>
            <a:ext cx="2086392" cy="1579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652446" y="3953950"/>
            <a:ext cx="1217667" cy="900703"/>
            <a:chOff x="5409962" y="2501741"/>
            <a:chExt cx="1217667" cy="900703"/>
          </a:xfrm>
        </p:grpSpPr>
        <p:pic>
          <p:nvPicPr>
            <p:cNvPr id="62" name="Picture 4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9962" y="2501741"/>
              <a:ext cx="539642" cy="492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" name="Rectangle 2"/>
            <p:cNvSpPr txBox="1">
              <a:spLocks noChangeArrowheads="1"/>
            </p:cNvSpPr>
            <p:nvPr/>
          </p:nvSpPr>
          <p:spPr bwMode="auto">
            <a:xfrm>
              <a:off x="5409962" y="3106506"/>
              <a:ext cx="1217667" cy="295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+mj-lt"/>
                  <a:ea typeface="MS PGothic" pitchFamily="34" charset="-128"/>
                  <a:cs typeface="ＭＳ Ｐゴシック" pitchFamily="-110" charset="-128"/>
                </a:defRPr>
              </a:lvl1pPr>
              <a:lvl2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2pPr>
              <a:lvl3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3pPr>
              <a:lvl4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4pPr>
              <a:lvl5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5pPr>
              <a:lvl6pPr marL="4572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6pPr>
              <a:lvl7pPr marL="9144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7pPr>
              <a:lvl8pPr marL="13716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8pPr>
              <a:lvl9pPr marL="18288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9pPr>
            </a:lstStyle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Облачные сервисы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829685" y="3863480"/>
            <a:ext cx="1015888" cy="955290"/>
            <a:chOff x="6572241" y="2444315"/>
            <a:chExt cx="1015888" cy="955290"/>
          </a:xfrm>
        </p:grpSpPr>
        <p:pic>
          <p:nvPicPr>
            <p:cNvPr id="63" name="Picture 4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41" y="2444315"/>
              <a:ext cx="535211" cy="580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Rectangle 2"/>
            <p:cNvSpPr txBox="1">
              <a:spLocks noChangeArrowheads="1"/>
            </p:cNvSpPr>
            <p:nvPr/>
          </p:nvSpPr>
          <p:spPr bwMode="auto">
            <a:xfrm>
              <a:off x="6572241" y="3136981"/>
              <a:ext cx="1015888" cy="262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+mj-lt"/>
                  <a:ea typeface="MS PGothic" pitchFamily="34" charset="-128"/>
                  <a:cs typeface="ＭＳ Ｐゴシック" pitchFamily="-110" charset="-128"/>
                </a:defRPr>
              </a:lvl1pPr>
              <a:lvl2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2pPr>
              <a:lvl3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3pPr>
              <a:lvl4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4pPr>
              <a:lvl5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5pPr>
              <a:lvl6pPr marL="4572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6pPr>
              <a:lvl7pPr marL="9144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7pPr>
              <a:lvl8pPr marL="13716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8pPr>
              <a:lvl9pPr marL="18288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9pPr>
            </a:lstStyle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Решения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189652" y="2213400"/>
            <a:ext cx="1390208" cy="1190712"/>
            <a:chOff x="4316049" y="2343566"/>
            <a:chExt cx="1245715" cy="1058878"/>
          </a:xfrm>
        </p:grpSpPr>
        <p:pic>
          <p:nvPicPr>
            <p:cNvPr id="53" name="Picture 1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6049" y="2343566"/>
              <a:ext cx="1058922" cy="879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6" name="Rectangle 2"/>
            <p:cNvSpPr txBox="1">
              <a:spLocks noChangeArrowheads="1"/>
            </p:cNvSpPr>
            <p:nvPr/>
          </p:nvSpPr>
          <p:spPr bwMode="auto">
            <a:xfrm>
              <a:off x="4486581" y="3082916"/>
              <a:ext cx="1075183" cy="319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+mj-lt"/>
                  <a:ea typeface="MS PGothic" pitchFamily="34" charset="-128"/>
                  <a:cs typeface="ＭＳ Ｐゴシック" pitchFamily="-110" charset="-128"/>
                </a:defRPr>
              </a:lvl1pPr>
              <a:lvl2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2pPr>
              <a:lvl3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3pPr>
              <a:lvl4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4pPr>
              <a:lvl5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5pPr>
              <a:lvl6pPr marL="4572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6pPr>
              <a:lvl7pPr marL="9144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7pPr>
              <a:lvl8pPr marL="13716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8pPr>
              <a:lvl9pPr marL="18288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9pPr>
            </a:lstStyle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Документные </a:t>
              </a:r>
            </a:p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сканеры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310205" y="894122"/>
            <a:ext cx="1538931" cy="1094097"/>
            <a:chOff x="228991" y="2373256"/>
            <a:chExt cx="1538931" cy="1094097"/>
          </a:xfrm>
        </p:grpSpPr>
        <p:sp>
          <p:nvSpPr>
            <p:cNvPr id="57" name="Rectangle 2"/>
            <p:cNvSpPr txBox="1">
              <a:spLocks noChangeArrowheads="1"/>
            </p:cNvSpPr>
            <p:nvPr/>
          </p:nvSpPr>
          <p:spPr bwMode="auto">
            <a:xfrm>
              <a:off x="228991" y="3151395"/>
              <a:ext cx="1538931" cy="315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+mj-lt"/>
                  <a:ea typeface="MS PGothic" pitchFamily="34" charset="-128"/>
                  <a:cs typeface="ＭＳ Ｐゴシック" pitchFamily="-110" charset="-128"/>
                </a:defRPr>
              </a:lvl1pPr>
              <a:lvl2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2pPr>
              <a:lvl3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3pPr>
              <a:lvl4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4pPr>
              <a:lvl5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5pPr>
              <a:lvl6pPr marL="4572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6pPr>
              <a:lvl7pPr marL="9144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7pPr>
              <a:lvl8pPr marL="13716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8pPr>
              <a:lvl9pPr marL="18288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9pPr>
            </a:lstStyle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МФУ для офиса</a:t>
              </a:r>
            </a:p>
          </p:txBody>
        </p:sp>
        <p:pic>
          <p:nvPicPr>
            <p:cNvPr id="67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056" y="2373256"/>
              <a:ext cx="938126" cy="850119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grpSp>
        <p:nvGrpSpPr>
          <p:cNvPr id="4" name="Group 3"/>
          <p:cNvGrpSpPr/>
          <p:nvPr/>
        </p:nvGrpSpPr>
        <p:grpSpPr>
          <a:xfrm>
            <a:off x="1760449" y="2823174"/>
            <a:ext cx="1650526" cy="1040306"/>
            <a:chOff x="2319332" y="2425365"/>
            <a:chExt cx="1650526" cy="1040306"/>
          </a:xfrm>
        </p:grpSpPr>
        <p:sp>
          <p:nvSpPr>
            <p:cNvPr id="59" name="Rectangle 2"/>
            <p:cNvSpPr txBox="1">
              <a:spLocks noChangeArrowheads="1"/>
            </p:cNvSpPr>
            <p:nvPr/>
          </p:nvSpPr>
          <p:spPr bwMode="auto">
            <a:xfrm>
              <a:off x="2319332" y="3121054"/>
              <a:ext cx="1650526" cy="344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+mj-lt"/>
                  <a:ea typeface="MS PGothic" pitchFamily="34" charset="-128"/>
                  <a:cs typeface="ＭＳ Ｐゴシック" pitchFamily="-110" charset="-128"/>
                </a:defRPr>
              </a:lvl1pPr>
              <a:lvl2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2pPr>
              <a:lvl3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3pPr>
              <a:lvl4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4pPr>
              <a:lvl5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5pPr>
              <a:lvl6pPr marL="4572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6pPr>
              <a:lvl7pPr marL="9144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7pPr>
              <a:lvl8pPr marL="13716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8pPr>
              <a:lvl9pPr marL="18288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9pPr>
            </a:lstStyle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Лазерные принтеры </a:t>
              </a:r>
            </a:p>
            <a:p>
              <a:pPr algn="l">
                <a:buNone/>
              </a:pPr>
              <a:r>
                <a:rPr 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 </a:t>
              </a:r>
              <a:endPara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MS PGothic"/>
                <a:cs typeface="+mn-cs"/>
              </a:endParaRPr>
            </a:p>
          </p:txBody>
        </p:sp>
        <p:pic>
          <p:nvPicPr>
            <p:cNvPr id="79" name="Picture 30" descr="http://www.canon-europe.com/images/tn_LBP7110Cw_FSL_tcm13-99566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222" y="2425365"/>
              <a:ext cx="1002905" cy="67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1753579" y="1896462"/>
            <a:ext cx="1489404" cy="972951"/>
            <a:chOff x="1302122" y="2426546"/>
            <a:chExt cx="1150352" cy="972951"/>
          </a:xfrm>
        </p:grpSpPr>
        <p:sp>
          <p:nvSpPr>
            <p:cNvPr id="58" name="Rectangle 2"/>
            <p:cNvSpPr txBox="1">
              <a:spLocks noChangeArrowheads="1"/>
            </p:cNvSpPr>
            <p:nvPr/>
          </p:nvSpPr>
          <p:spPr bwMode="auto">
            <a:xfrm>
              <a:off x="1302122" y="3160956"/>
              <a:ext cx="1150352" cy="238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+mj-lt"/>
                  <a:ea typeface="MS PGothic" pitchFamily="34" charset="-128"/>
                  <a:cs typeface="ＭＳ Ｐゴシック" pitchFamily="-110" charset="-128"/>
                </a:defRPr>
              </a:lvl1pPr>
              <a:lvl2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2pPr>
              <a:lvl3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3pPr>
              <a:lvl4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4pPr>
              <a:lvl5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5pPr>
              <a:lvl6pPr marL="4572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6pPr>
              <a:lvl7pPr marL="9144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7pPr>
              <a:lvl8pPr marL="13716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8pPr>
              <a:lvl9pPr marL="18288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9pPr>
            </a:lstStyle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Лазерные МФУ</a:t>
              </a:r>
            </a:p>
          </p:txBody>
        </p:sp>
        <p:pic>
          <p:nvPicPr>
            <p:cNvPr id="80" name="Picture 34" descr="http://www.canon-europe.com/images/tn_MF8540Cdn_CASSETTE_tcm13-1043472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6484" y="2426546"/>
              <a:ext cx="946085" cy="633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4686455" y="860811"/>
            <a:ext cx="1306739" cy="1032248"/>
            <a:chOff x="3472179" y="2340738"/>
            <a:chExt cx="1127148" cy="1032248"/>
          </a:xfrm>
        </p:grpSpPr>
        <p:sp>
          <p:nvSpPr>
            <p:cNvPr id="60" name="Rectangle 2"/>
            <p:cNvSpPr txBox="1">
              <a:spLocks noChangeArrowheads="1"/>
            </p:cNvSpPr>
            <p:nvPr/>
          </p:nvSpPr>
          <p:spPr bwMode="auto">
            <a:xfrm>
              <a:off x="3472179" y="3131814"/>
              <a:ext cx="1127148" cy="241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+mj-lt"/>
                  <a:ea typeface="MS PGothic" pitchFamily="34" charset="-128"/>
                  <a:cs typeface="ＭＳ Ｐゴシック" pitchFamily="-110" charset="-128"/>
                </a:defRPr>
              </a:lvl1pPr>
              <a:lvl2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2pPr>
              <a:lvl3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3pPr>
              <a:lvl4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4pPr>
              <a:lvl5pPr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C60C30"/>
                  </a:solidFill>
                  <a:latin typeface="DendaNew" pitchFamily="2" charset="0"/>
                  <a:ea typeface="MS PGothic" pitchFamily="34" charset="-128"/>
                  <a:cs typeface="ＭＳ Ｐゴシック" pitchFamily="-110" charset="-128"/>
                </a:defRPr>
              </a:lvl5pPr>
              <a:lvl6pPr marL="4572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6pPr>
              <a:lvl7pPr marL="9144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7pPr>
              <a:lvl8pPr marL="13716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8pPr>
              <a:lvl9pPr marL="1828800" algn="l" rtl="0" eaLnBrk="1" fontAlgn="base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D10000"/>
                  </a:solidFill>
                  <a:latin typeface="DendaNew" pitchFamily="2" charset="0"/>
                </a:defRPr>
              </a:lvl9pPr>
            </a:lstStyle>
            <a:p>
              <a:pPr algn="l">
                <a:buNone/>
              </a:pP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MS PGothic"/>
                  <a:cs typeface="+mn-cs"/>
                </a:rPr>
                <a:t>Факсимильные аппараты</a:t>
              </a:r>
            </a:p>
          </p:txBody>
        </p:sp>
        <p:pic>
          <p:nvPicPr>
            <p:cNvPr id="81" name="Picture 3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723" y="2340738"/>
              <a:ext cx="639123" cy="7829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5" name="Title 1"/>
          <p:cNvSpPr>
            <a:spLocks noGrp="1"/>
          </p:cNvSpPr>
          <p:nvPr>
            <p:ph type="title"/>
          </p:nvPr>
        </p:nvSpPr>
        <p:spPr>
          <a:xfrm>
            <a:off x="277710" y="348448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Продукция для бизнеса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845573" y="2124506"/>
            <a:ext cx="1917099" cy="1489813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55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Место документного сканера в </a:t>
            </a:r>
            <a:r>
              <a:rPr lang="ru-RU" dirty="0" smtClean="0">
                <a:solidFill>
                  <a:srgbClr val="FF0000"/>
                </a:solidFill>
              </a:rPr>
              <a:t>решениях </a:t>
            </a:r>
            <a:r>
              <a:rPr lang="en-US" dirty="0" smtClean="0">
                <a:solidFill>
                  <a:srgbClr val="FF0000"/>
                </a:solidFill>
              </a:rPr>
              <a:t>EMC</a:t>
            </a:r>
            <a:r>
              <a:rPr lang="en-GB" dirty="0"/>
              <a:t/>
            </a:r>
            <a:br>
              <a:rPr lang="en-GB" dirty="0"/>
            </a:br>
            <a:endParaRPr lang="ru-RU" dirty="0"/>
          </a:p>
        </p:txBody>
      </p:sp>
      <p:grpSp>
        <p:nvGrpSpPr>
          <p:cNvPr id="9" name="Group 8"/>
          <p:cNvGrpSpPr/>
          <p:nvPr/>
        </p:nvGrpSpPr>
        <p:grpSpPr>
          <a:xfrm>
            <a:off x="251670" y="991186"/>
            <a:ext cx="7089480" cy="3395181"/>
            <a:chOff x="378488" y="890622"/>
            <a:chExt cx="7089480" cy="3395181"/>
          </a:xfrm>
        </p:grpSpPr>
        <p:pic>
          <p:nvPicPr>
            <p:cNvPr id="5" name="Picture 3" descr="sheme enter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488" y="890622"/>
              <a:ext cx="7089480" cy="3395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943834" y="1734832"/>
              <a:ext cx="892736" cy="93558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350" b="1" dirty="0">
                <a:solidFill>
                  <a:srgbClr val="CCECFF"/>
                </a:solidFill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2899608" y="1243358"/>
              <a:ext cx="2056864" cy="2428243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08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Почему  документный сканер?</a:t>
            </a:r>
            <a:r>
              <a:rPr lang="en-GB" dirty="0">
                <a:solidFill>
                  <a:srgbClr val="FF0000"/>
                </a:solidFill>
              </a:rPr>
              <a:t/>
            </a:r>
            <a:br>
              <a:rPr lang="en-GB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100" name="Picture 4" descr="DRX10C_P208_Scanfront-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430" y="1588839"/>
            <a:ext cx="1985005" cy="13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30013" y="2141237"/>
            <a:ext cx="1391709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99" dirty="0"/>
              <a:t>ИЛИ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16814" y="1132960"/>
            <a:ext cx="2172301" cy="2016554"/>
            <a:chOff x="429250" y="2303557"/>
            <a:chExt cx="2897155" cy="2689439"/>
          </a:xfrm>
        </p:grpSpPr>
        <p:pic>
          <p:nvPicPr>
            <p:cNvPr id="4098" name="Picture 2" descr="imageRUNNER-ADVANCE-C5235i_iR1024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536" y="3061790"/>
              <a:ext cx="2376869" cy="193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CanoScan LiDE 210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250" y="2303557"/>
              <a:ext cx="1851982" cy="1003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410" name="Picture 2" descr="aco.bk's Avat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851" y="3457005"/>
            <a:ext cx="1490726" cy="9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64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Эволюция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документных сканеров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705002" y="2071453"/>
            <a:ext cx="2088999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1100" dirty="0">
                <a:latin typeface="+mj-lt"/>
                <a:ea typeface="+mj-ea"/>
                <a:cs typeface="+mj-cs"/>
              </a:rPr>
              <a:t>CANON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1100" dirty="0">
                <a:latin typeface="+mj-lt"/>
                <a:ea typeface="+mj-ea"/>
                <a:cs typeface="+mj-cs"/>
              </a:rPr>
              <a:t>HP, Epson,  Xerox</a:t>
            </a:r>
            <a:r>
              <a:rPr lang="ru-RU" altLang="ru-RU" sz="1100" dirty="0">
                <a:latin typeface="+mj-lt"/>
                <a:ea typeface="+mj-ea"/>
                <a:cs typeface="+mj-cs"/>
              </a:rPr>
              <a:t> </a:t>
            </a:r>
            <a:r>
              <a:rPr lang="en-US" altLang="ru-RU" sz="1100" dirty="0">
                <a:latin typeface="+mj-lt"/>
                <a:ea typeface="+mj-ea"/>
                <a:cs typeface="+mj-cs"/>
              </a:rPr>
              <a:t>, </a:t>
            </a:r>
            <a:r>
              <a:rPr lang="en-US" altLang="ru-RU" sz="1100" dirty="0" err="1">
                <a:latin typeface="+mj-lt"/>
                <a:ea typeface="+mj-ea"/>
                <a:cs typeface="+mj-cs"/>
              </a:rPr>
              <a:t>Avision</a:t>
            </a:r>
            <a:r>
              <a:rPr lang="en-US" altLang="ru-RU" sz="1100" dirty="0">
                <a:latin typeface="+mj-lt"/>
                <a:ea typeface="+mj-ea"/>
                <a:cs typeface="+mj-cs"/>
              </a:rPr>
              <a:t>, Brother, </a:t>
            </a:r>
            <a:r>
              <a:rPr lang="en-US" altLang="ru-RU" sz="1100" dirty="0" err="1">
                <a:latin typeface="+mj-lt"/>
                <a:ea typeface="+mj-ea"/>
                <a:cs typeface="+mj-cs"/>
              </a:rPr>
              <a:t>Mustek</a:t>
            </a:r>
            <a:r>
              <a:rPr lang="en-US" altLang="ru-RU" sz="1100" dirty="0">
                <a:latin typeface="+mj-lt"/>
                <a:ea typeface="+mj-ea"/>
                <a:cs typeface="+mj-cs"/>
              </a:rPr>
              <a:t>, </a:t>
            </a:r>
            <a:r>
              <a:rPr lang="en-US" altLang="ru-RU" sz="1100" dirty="0" err="1">
                <a:latin typeface="+mj-lt"/>
                <a:ea typeface="+mj-ea"/>
                <a:cs typeface="+mj-cs"/>
              </a:rPr>
              <a:t>Plustec</a:t>
            </a:r>
            <a:endParaRPr lang="en-US" altLang="ru-RU" sz="11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Text Box 28"/>
          <p:cNvSpPr txBox="1">
            <a:spLocks noChangeArrowheads="1"/>
          </p:cNvSpPr>
          <p:nvPr/>
        </p:nvSpPr>
        <p:spPr bwMode="auto">
          <a:xfrm>
            <a:off x="9332913" y="2039938"/>
            <a:ext cx="2678112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ru-RU" sz="1600" b="1">
                <a:solidFill>
                  <a:srgbClr val="FF0000"/>
                </a:solidFill>
                <a:cs typeface="Arial" panose="020B0604020202020204" pitchFamily="34" charset="0"/>
              </a:rPr>
              <a:t>CANON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ru-RU" sz="1400">
                <a:cs typeface="Arial" panose="020B0604020202020204" pitchFamily="34" charset="0"/>
              </a:rPr>
              <a:t>Fujitsu, Kodak, Panasonic, Inotec,  Bell&amp;Howell, Bantec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70030" y="855023"/>
            <a:ext cx="8255546" cy="3814126"/>
            <a:chOff x="270030" y="855023"/>
            <a:chExt cx="8255546" cy="3814126"/>
          </a:xfrm>
        </p:grpSpPr>
        <p:grpSp>
          <p:nvGrpSpPr>
            <p:cNvPr id="8" name="Group 7"/>
            <p:cNvGrpSpPr/>
            <p:nvPr/>
          </p:nvGrpSpPr>
          <p:grpSpPr>
            <a:xfrm>
              <a:off x="627689" y="4407539"/>
              <a:ext cx="7897887" cy="261610"/>
              <a:chOff x="627689" y="4407539"/>
              <a:chExt cx="7897887" cy="261610"/>
            </a:xfrm>
          </p:grpSpPr>
          <p:sp>
            <p:nvSpPr>
              <p:cNvPr id="11" name="Line 20"/>
              <p:cNvSpPr>
                <a:spLocks noChangeShapeType="1"/>
              </p:cNvSpPr>
              <p:nvPr/>
            </p:nvSpPr>
            <p:spPr bwMode="auto">
              <a:xfrm flipV="1">
                <a:off x="627689" y="4632992"/>
                <a:ext cx="7780042" cy="136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Text Box 21"/>
              <p:cNvSpPr txBox="1">
                <a:spLocks noChangeArrowheads="1"/>
              </p:cNvSpPr>
              <p:nvPr/>
            </p:nvSpPr>
            <p:spPr bwMode="auto">
              <a:xfrm>
                <a:off x="7555439" y="4407539"/>
                <a:ext cx="970137" cy="261610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1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altLang="ja-JP" dirty="0"/>
                  <a:t>СКОРОСТЬ</a:t>
                </a:r>
                <a:endParaRPr lang="en-US" altLang="ru-RU" dirty="0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270030" y="855023"/>
              <a:ext cx="357658" cy="3736689"/>
              <a:chOff x="270030" y="855023"/>
              <a:chExt cx="357658" cy="3736689"/>
            </a:xfrm>
          </p:grpSpPr>
          <p:sp>
            <p:nvSpPr>
              <p:cNvPr id="14" name="Line 22"/>
              <p:cNvSpPr>
                <a:spLocks noChangeShapeType="1"/>
              </p:cNvSpPr>
              <p:nvPr/>
            </p:nvSpPr>
            <p:spPr bwMode="auto">
              <a:xfrm flipH="1" flipV="1">
                <a:off x="589365" y="855023"/>
                <a:ext cx="38323" cy="37366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-540289" y="2176182"/>
                <a:ext cx="1882247" cy="261610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1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altLang="ru-RU" dirty="0"/>
                  <a:t>ПРОИЗВОДИТЕЛЬНОСТЬ</a:t>
                </a:r>
                <a:endParaRPr lang="en-US" altLang="ru-RU" dirty="0"/>
              </a:p>
            </p:txBody>
          </p:sp>
        </p:grpSp>
      </p:grpSp>
      <p:grpSp>
        <p:nvGrpSpPr>
          <p:cNvPr id="18" name="Group 39"/>
          <p:cNvGrpSpPr>
            <a:grpSpLocks/>
          </p:cNvGrpSpPr>
          <p:nvPr/>
        </p:nvGrpSpPr>
        <p:grpSpPr bwMode="auto">
          <a:xfrm>
            <a:off x="6790112" y="471834"/>
            <a:ext cx="1966457" cy="1442797"/>
            <a:chOff x="9517316" y="374617"/>
            <a:chExt cx="2227028" cy="1543779"/>
          </a:xfrm>
        </p:grpSpPr>
        <p:sp>
          <p:nvSpPr>
            <p:cNvPr id="19" name="Rounded Rectangle 18"/>
            <p:cNvSpPr/>
            <p:nvPr/>
          </p:nvSpPr>
          <p:spPr>
            <a:xfrm>
              <a:off x="9517316" y="374617"/>
              <a:ext cx="2227028" cy="1543779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dirty="0"/>
            </a:p>
          </p:txBody>
        </p:sp>
        <p:pic>
          <p:nvPicPr>
            <p:cNvPr id="20" name="Picture 14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76862" y="500742"/>
              <a:ext cx="1030557" cy="1155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Box 34"/>
            <p:cNvSpPr txBox="1">
              <a:spLocks noChangeArrowheads="1"/>
            </p:cNvSpPr>
            <p:nvPr/>
          </p:nvSpPr>
          <p:spPr bwMode="auto">
            <a:xfrm>
              <a:off x="9867483" y="1598901"/>
              <a:ext cx="1786096" cy="26173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1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ru-RU" dirty="0"/>
                <a:t>микрография</a:t>
              </a:r>
            </a:p>
          </p:txBody>
        </p:sp>
      </p:grpSp>
      <p:grpSp>
        <p:nvGrpSpPr>
          <p:cNvPr id="22" name="Group 42"/>
          <p:cNvGrpSpPr>
            <a:grpSpLocks/>
          </p:cNvGrpSpPr>
          <p:nvPr/>
        </p:nvGrpSpPr>
        <p:grpSpPr bwMode="auto">
          <a:xfrm>
            <a:off x="1254062" y="2796628"/>
            <a:ext cx="1270554" cy="1416088"/>
            <a:chOff x="1259746" y="3959740"/>
            <a:chExt cx="2493536" cy="1942932"/>
          </a:xfrm>
        </p:grpSpPr>
        <p:sp>
          <p:nvSpPr>
            <p:cNvPr id="23" name="Rounded Rectangle 22"/>
            <p:cNvSpPr/>
            <p:nvPr/>
          </p:nvSpPr>
          <p:spPr>
            <a:xfrm>
              <a:off x="1259746" y="3959740"/>
              <a:ext cx="2455418" cy="1669536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dirty="0"/>
            </a:p>
          </p:txBody>
        </p:sp>
        <p:pic>
          <p:nvPicPr>
            <p:cNvPr id="24" name="Picture 5" descr="CanoScan LiDE 200 -NEW-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9164" y="4143375"/>
              <a:ext cx="1105188" cy="455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7" descr="CanoScan 8800F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6882" y="4211202"/>
              <a:ext cx="1132711" cy="849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41"/>
            <p:cNvSpPr txBox="1">
              <a:spLocks noChangeArrowheads="1"/>
            </p:cNvSpPr>
            <p:nvPr/>
          </p:nvSpPr>
          <p:spPr bwMode="auto">
            <a:xfrm>
              <a:off x="1391051" y="5115934"/>
              <a:ext cx="2362231" cy="78673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>
                <a:spcBef>
                  <a:spcPct val="0"/>
                </a:spcBef>
                <a:buNone/>
                <a:defRPr sz="2000">
                  <a:solidFill>
                    <a:srgbClr val="FF000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ru-RU" sz="1100" dirty="0" smtClean="0">
                  <a:solidFill>
                    <a:schemeClr val="tx1"/>
                  </a:solidFill>
                </a:rPr>
                <a:t>Персональные сканеры</a:t>
              </a:r>
              <a:endParaRPr lang="ru-RU" altLang="ru-RU" sz="11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56"/>
          <p:cNvGrpSpPr>
            <a:grpSpLocks/>
          </p:cNvGrpSpPr>
          <p:nvPr/>
        </p:nvGrpSpPr>
        <p:grpSpPr bwMode="auto">
          <a:xfrm>
            <a:off x="4738740" y="1107912"/>
            <a:ext cx="1970990" cy="1275171"/>
            <a:chOff x="7130988" y="3154835"/>
            <a:chExt cx="2512874" cy="1655669"/>
          </a:xfrm>
        </p:grpSpPr>
        <p:sp>
          <p:nvSpPr>
            <p:cNvPr id="37" name="Rounded Rectangle 36"/>
            <p:cNvSpPr/>
            <p:nvPr/>
          </p:nvSpPr>
          <p:spPr>
            <a:xfrm>
              <a:off x="7130988" y="3154835"/>
              <a:ext cx="2512874" cy="1655669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pic>
          <p:nvPicPr>
            <p:cNvPr id="38" name="Picture 13" descr="DR 3010C straight medi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82"/>
            <a:stretch>
              <a:fillRect/>
            </a:stretch>
          </p:blipFill>
          <p:spPr bwMode="auto">
            <a:xfrm>
              <a:off x="8344159" y="3287633"/>
              <a:ext cx="1243293" cy="84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4" descr="DR2510C 34 left closed lowres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5472" y="3377406"/>
              <a:ext cx="967569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Box 57"/>
            <p:cNvSpPr txBox="1">
              <a:spLocks noChangeArrowheads="1"/>
            </p:cNvSpPr>
            <p:nvPr/>
          </p:nvSpPr>
          <p:spPr bwMode="auto">
            <a:xfrm>
              <a:off x="7459019" y="4184079"/>
              <a:ext cx="1856811" cy="43086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1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ru-RU" dirty="0"/>
                <a:t>Вертикальный рынок</a:t>
              </a:r>
            </a:p>
            <a:p>
              <a:r>
                <a:rPr lang="ru-RU" altLang="ru-RU" dirty="0"/>
                <a:t>децентрализация</a:t>
              </a:r>
            </a:p>
          </p:txBody>
        </p:sp>
      </p:grpSp>
      <p:sp>
        <p:nvSpPr>
          <p:cNvPr id="44" name="Notched Right Arrow 43"/>
          <p:cNvSpPr/>
          <p:nvPr/>
        </p:nvSpPr>
        <p:spPr>
          <a:xfrm>
            <a:off x="2366437" y="3966632"/>
            <a:ext cx="1193800" cy="588962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45" name="Notched Right Arrow 44"/>
          <p:cNvSpPr/>
          <p:nvPr/>
        </p:nvSpPr>
        <p:spPr>
          <a:xfrm rot="10800000">
            <a:off x="5383282" y="3987664"/>
            <a:ext cx="1193800" cy="588963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grpSp>
        <p:nvGrpSpPr>
          <p:cNvPr id="3" name="Group 2"/>
          <p:cNvGrpSpPr/>
          <p:nvPr/>
        </p:nvGrpSpPr>
        <p:grpSpPr>
          <a:xfrm>
            <a:off x="2652043" y="2413541"/>
            <a:ext cx="1463128" cy="1420364"/>
            <a:chOff x="2896719" y="3097856"/>
            <a:chExt cx="2190952" cy="1475732"/>
          </a:xfrm>
        </p:grpSpPr>
        <p:grpSp>
          <p:nvGrpSpPr>
            <p:cNvPr id="41" name="Group 58"/>
            <p:cNvGrpSpPr>
              <a:grpSpLocks/>
            </p:cNvGrpSpPr>
            <p:nvPr/>
          </p:nvGrpSpPr>
          <p:grpSpPr bwMode="auto">
            <a:xfrm>
              <a:off x="2896719" y="3097856"/>
              <a:ext cx="2190952" cy="1475732"/>
              <a:chOff x="4321710" y="4487138"/>
              <a:chExt cx="2752810" cy="1655714"/>
            </a:xfrm>
          </p:grpSpPr>
          <p:sp>
            <p:nvSpPr>
              <p:cNvPr id="42" name="Rounded Rectangle 41"/>
              <p:cNvSpPr/>
              <p:nvPr/>
            </p:nvSpPr>
            <p:spPr>
              <a:xfrm>
                <a:off x="4321710" y="4487138"/>
                <a:ext cx="2513062" cy="1655714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ru-RU"/>
              </a:p>
            </p:txBody>
          </p:sp>
          <p:sp>
            <p:nvSpPr>
              <p:cNvPr id="43" name="TextBox 63"/>
              <p:cNvSpPr txBox="1">
                <a:spLocks noChangeArrowheads="1"/>
              </p:cNvSpPr>
              <p:nvPr/>
            </p:nvSpPr>
            <p:spPr bwMode="auto">
              <a:xfrm>
                <a:off x="4463457" y="5663641"/>
                <a:ext cx="2611063" cy="430875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1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altLang="ru-RU" dirty="0" smtClean="0"/>
                  <a:t>Сканирование в приложения</a:t>
                </a:r>
                <a:endParaRPr lang="ru-RU" altLang="ru-RU" dirty="0"/>
              </a:p>
            </p:txBody>
          </p:sp>
        </p:grpSp>
        <p:pic>
          <p:nvPicPr>
            <p:cNvPr id="46" name="Picture 168" descr="P-215_P20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2437" y="3194514"/>
              <a:ext cx="1028700" cy="83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1" name="Group 47"/>
          <p:cNvGrpSpPr>
            <a:grpSpLocks/>
          </p:cNvGrpSpPr>
          <p:nvPr/>
        </p:nvGrpSpPr>
        <p:grpSpPr bwMode="auto">
          <a:xfrm>
            <a:off x="6809614" y="471834"/>
            <a:ext cx="2013751" cy="1449937"/>
            <a:chOff x="7055892" y="1783567"/>
            <a:chExt cx="2667250" cy="1779198"/>
          </a:xfrm>
        </p:grpSpPr>
        <p:sp>
          <p:nvSpPr>
            <p:cNvPr id="52" name="Rounded Rectangle 51"/>
            <p:cNvSpPr/>
            <p:nvPr/>
          </p:nvSpPr>
          <p:spPr>
            <a:xfrm>
              <a:off x="7055892" y="1783567"/>
              <a:ext cx="2667250" cy="1779198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pic>
          <p:nvPicPr>
            <p:cNvPr id="53" name="Picture 16" descr="slide0015_image 30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8608" y="1896082"/>
              <a:ext cx="1162811" cy="612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10" descr="DR7090C 34left reflective finish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28" y="2111419"/>
              <a:ext cx="1111539" cy="62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TextBox 44"/>
            <p:cNvSpPr txBox="1">
              <a:spLocks noChangeArrowheads="1"/>
            </p:cNvSpPr>
            <p:nvPr/>
          </p:nvSpPr>
          <p:spPr bwMode="auto">
            <a:xfrm>
              <a:off x="7219102" y="2738203"/>
              <a:ext cx="2170858" cy="43086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1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ru-RU" dirty="0"/>
                <a:t>Вертикальный рынок</a:t>
              </a:r>
            </a:p>
            <a:p>
              <a:r>
                <a:rPr lang="ru-RU" altLang="ru-RU" dirty="0"/>
                <a:t>централизация</a:t>
              </a:r>
            </a:p>
          </p:txBody>
        </p:sp>
      </p:grpSp>
      <p:grpSp>
        <p:nvGrpSpPr>
          <p:cNvPr id="56" name="Group 55"/>
          <p:cNvGrpSpPr>
            <a:grpSpLocks/>
          </p:cNvGrpSpPr>
          <p:nvPr/>
        </p:nvGrpSpPr>
        <p:grpSpPr bwMode="auto">
          <a:xfrm>
            <a:off x="3215968" y="1101995"/>
            <a:ext cx="1476092" cy="1282205"/>
            <a:chOff x="4013318" y="531431"/>
            <a:chExt cx="2512874" cy="1655669"/>
          </a:xfrm>
        </p:grpSpPr>
        <p:sp>
          <p:nvSpPr>
            <p:cNvPr id="57" name="Rounded Rectangle 56"/>
            <p:cNvSpPr/>
            <p:nvPr/>
          </p:nvSpPr>
          <p:spPr>
            <a:xfrm>
              <a:off x="4013318" y="531431"/>
              <a:ext cx="2512874" cy="1655669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pic>
          <p:nvPicPr>
            <p:cNvPr id="58" name="Picture 17" descr="B_front edited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9440" y="825864"/>
              <a:ext cx="1166350" cy="830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TextBox 50"/>
            <p:cNvSpPr txBox="1">
              <a:spLocks noChangeArrowheads="1"/>
            </p:cNvSpPr>
            <p:nvPr/>
          </p:nvSpPr>
          <p:spPr bwMode="auto">
            <a:xfrm>
              <a:off x="4143135" y="1801250"/>
              <a:ext cx="2298107" cy="261595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1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ru-RU" dirty="0" smtClean="0"/>
                <a:t>Офисная техника, </a:t>
              </a:r>
              <a:endParaRPr lang="ru-RU" altLang="ru-RU" dirty="0"/>
            </a:p>
          </p:txBody>
        </p:sp>
      </p:grpSp>
      <p:sp>
        <p:nvSpPr>
          <p:cNvPr id="62" name="Text Box 28"/>
          <p:cNvSpPr txBox="1">
            <a:spLocks noChangeArrowheads="1"/>
          </p:cNvSpPr>
          <p:nvPr/>
        </p:nvSpPr>
        <p:spPr bwMode="auto">
          <a:xfrm>
            <a:off x="6802994" y="2047850"/>
            <a:ext cx="2247743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buFontTx/>
              <a:buNone/>
              <a:defRPr sz="1100">
                <a:latin typeface="+mj-lt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9pPr>
          </a:lstStyle>
          <a:p>
            <a:r>
              <a:rPr lang="en-US" altLang="ru-RU" dirty="0"/>
              <a:t>CANON</a:t>
            </a:r>
          </a:p>
          <a:p>
            <a:r>
              <a:rPr lang="en-US" altLang="ru-RU" dirty="0"/>
              <a:t>Fujitsu, Kodak, Panasonic, </a:t>
            </a:r>
            <a:r>
              <a:rPr lang="en-US" altLang="ru-RU" dirty="0" err="1"/>
              <a:t>Inotec</a:t>
            </a:r>
            <a:r>
              <a:rPr lang="en-US" altLang="ru-RU" dirty="0"/>
              <a:t>,  </a:t>
            </a:r>
            <a:r>
              <a:rPr lang="en-US" altLang="ru-RU" dirty="0" err="1"/>
              <a:t>Bell&amp;Howell</a:t>
            </a:r>
            <a:r>
              <a:rPr lang="en-US" altLang="ru-RU" dirty="0"/>
              <a:t>, </a:t>
            </a:r>
            <a:r>
              <a:rPr lang="en-US" altLang="ru-RU" dirty="0" err="1"/>
              <a:t>Bantec</a:t>
            </a:r>
            <a:endParaRPr lang="en-US" altLang="ru-R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82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角丸四角形 109" hidden="1"/>
          <p:cNvSpPr/>
          <p:nvPr/>
        </p:nvSpPr>
        <p:spPr>
          <a:xfrm>
            <a:off x="1278399" y="3085966"/>
            <a:ext cx="5930149" cy="1540268"/>
          </a:xfrm>
          <a:prstGeom prst="roundRect">
            <a:avLst>
              <a:gd name="adj" fmla="val 8022"/>
            </a:avLst>
          </a:prstGeom>
          <a:solidFill>
            <a:srgbClr val="7D0063">
              <a:alpha val="5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8623" b="1" dirty="0">
                <a:solidFill>
                  <a:srgbClr val="FFFFFF"/>
                </a:solidFill>
                <a:latin typeface="DendaNew" pitchFamily="2" charset="0"/>
              </a:rPr>
              <a:t>2</a:t>
            </a:r>
            <a:endParaRPr lang="en-GB" sz="8623" b="1" dirty="0">
              <a:solidFill>
                <a:srgbClr val="FFFFFF"/>
              </a:solidFill>
              <a:latin typeface="DendaNew" pitchFamily="2" charset="0"/>
            </a:endParaRPr>
          </a:p>
        </p:txBody>
      </p:sp>
      <p:sp>
        <p:nvSpPr>
          <p:cNvPr id="175" name="角丸四角形 11" hidden="1"/>
          <p:cNvSpPr/>
          <p:nvPr/>
        </p:nvSpPr>
        <p:spPr>
          <a:xfrm>
            <a:off x="1266496" y="1481422"/>
            <a:ext cx="7842986" cy="1522413"/>
          </a:xfrm>
          <a:custGeom>
            <a:avLst/>
            <a:gdLst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7613794 w 7824788"/>
              <a:gd name="connsiteY2" fmla="*/ 0 h 2064927"/>
              <a:gd name="connsiteX3" fmla="*/ 7824788 w 7824788"/>
              <a:gd name="connsiteY3" fmla="*/ 210994 h 2064927"/>
              <a:gd name="connsiteX4" fmla="*/ 7824788 w 7824788"/>
              <a:gd name="connsiteY4" fmla="*/ 1853933 h 2064927"/>
              <a:gd name="connsiteX5" fmla="*/ 7613794 w 7824788"/>
              <a:gd name="connsiteY5" fmla="*/ 2064927 h 2064927"/>
              <a:gd name="connsiteX6" fmla="*/ 210994 w 7824788"/>
              <a:gd name="connsiteY6" fmla="*/ 2064927 h 2064927"/>
              <a:gd name="connsiteX7" fmla="*/ 0 w 7824788"/>
              <a:gd name="connsiteY7" fmla="*/ 1853933 h 2064927"/>
              <a:gd name="connsiteX8" fmla="*/ 0 w 7824788"/>
              <a:gd name="connsiteY8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13297 h 2064927"/>
              <a:gd name="connsiteX3" fmla="*/ 7613794 w 7824788"/>
              <a:gd name="connsiteY3" fmla="*/ 0 h 2064927"/>
              <a:gd name="connsiteX4" fmla="*/ 7824788 w 7824788"/>
              <a:gd name="connsiteY4" fmla="*/ 210994 h 2064927"/>
              <a:gd name="connsiteX5" fmla="*/ 7824788 w 7824788"/>
              <a:gd name="connsiteY5" fmla="*/ 1853933 h 2064927"/>
              <a:gd name="connsiteX6" fmla="*/ 7613794 w 7824788"/>
              <a:gd name="connsiteY6" fmla="*/ 2064927 h 2064927"/>
              <a:gd name="connsiteX7" fmla="*/ 210994 w 7824788"/>
              <a:gd name="connsiteY7" fmla="*/ 2064927 h 2064927"/>
              <a:gd name="connsiteX8" fmla="*/ 0 w 7824788"/>
              <a:gd name="connsiteY8" fmla="*/ 1853933 h 2064927"/>
              <a:gd name="connsiteX9" fmla="*/ 0 w 7824788"/>
              <a:gd name="connsiteY9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7613794 w 7824788"/>
              <a:gd name="connsiteY3" fmla="*/ 0 h 2064927"/>
              <a:gd name="connsiteX4" fmla="*/ 7824788 w 7824788"/>
              <a:gd name="connsiteY4" fmla="*/ 210994 h 2064927"/>
              <a:gd name="connsiteX5" fmla="*/ 7824788 w 7824788"/>
              <a:gd name="connsiteY5" fmla="*/ 1853933 h 2064927"/>
              <a:gd name="connsiteX6" fmla="*/ 7613794 w 7824788"/>
              <a:gd name="connsiteY6" fmla="*/ 2064927 h 2064927"/>
              <a:gd name="connsiteX7" fmla="*/ 210994 w 7824788"/>
              <a:gd name="connsiteY7" fmla="*/ 2064927 h 2064927"/>
              <a:gd name="connsiteX8" fmla="*/ 0 w 7824788"/>
              <a:gd name="connsiteY8" fmla="*/ 1853933 h 2064927"/>
              <a:gd name="connsiteX9" fmla="*/ 0 w 7824788"/>
              <a:gd name="connsiteY9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6012864 w 7824788"/>
              <a:gd name="connsiteY3" fmla="*/ 102074 h 2064927"/>
              <a:gd name="connsiteX4" fmla="*/ 7613794 w 7824788"/>
              <a:gd name="connsiteY4" fmla="*/ 0 h 2064927"/>
              <a:gd name="connsiteX5" fmla="*/ 7824788 w 7824788"/>
              <a:gd name="connsiteY5" fmla="*/ 210994 h 2064927"/>
              <a:gd name="connsiteX6" fmla="*/ 7824788 w 7824788"/>
              <a:gd name="connsiteY6" fmla="*/ 1853933 h 2064927"/>
              <a:gd name="connsiteX7" fmla="*/ 7613794 w 7824788"/>
              <a:gd name="connsiteY7" fmla="*/ 2064927 h 2064927"/>
              <a:gd name="connsiteX8" fmla="*/ 210994 w 7824788"/>
              <a:gd name="connsiteY8" fmla="*/ 2064927 h 2064927"/>
              <a:gd name="connsiteX9" fmla="*/ 0 w 7824788"/>
              <a:gd name="connsiteY9" fmla="*/ 1853933 h 2064927"/>
              <a:gd name="connsiteX10" fmla="*/ 0 w 7824788"/>
              <a:gd name="connsiteY10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6012864 w 7824788"/>
              <a:gd name="connsiteY3" fmla="*/ 102074 h 2064927"/>
              <a:gd name="connsiteX4" fmla="*/ 6199295 w 7824788"/>
              <a:gd name="connsiteY4" fmla="*/ 261872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95109 w 7824788"/>
              <a:gd name="connsiteY3" fmla="*/ 146462 h 2064927"/>
              <a:gd name="connsiteX4" fmla="*/ 6199295 w 7824788"/>
              <a:gd name="connsiteY4" fmla="*/ 261872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95109 w 7824788"/>
              <a:gd name="connsiteY3" fmla="*/ 146462 h 2064927"/>
              <a:gd name="connsiteX4" fmla="*/ 6199295 w 7824788"/>
              <a:gd name="connsiteY4" fmla="*/ 261872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95109 w 7824788"/>
              <a:gd name="connsiteY3" fmla="*/ 146462 h 2064927"/>
              <a:gd name="connsiteX4" fmla="*/ 6199295 w 7824788"/>
              <a:gd name="connsiteY4" fmla="*/ 261872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95109 w 7824788"/>
              <a:gd name="connsiteY3" fmla="*/ 146462 h 2064927"/>
              <a:gd name="connsiteX4" fmla="*/ 6190418 w 7824788"/>
              <a:gd name="connsiteY4" fmla="*/ 421671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32965 w 7824788"/>
              <a:gd name="connsiteY3" fmla="*/ 110951 h 2064927"/>
              <a:gd name="connsiteX4" fmla="*/ 6190418 w 7824788"/>
              <a:gd name="connsiteY4" fmla="*/ 421671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32965 w 7824788"/>
              <a:gd name="connsiteY3" fmla="*/ 110951 h 2064927"/>
              <a:gd name="connsiteX4" fmla="*/ 6190418 w 7824788"/>
              <a:gd name="connsiteY4" fmla="*/ 421671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32965 w 7824788"/>
              <a:gd name="connsiteY3" fmla="*/ 110951 h 2064927"/>
              <a:gd name="connsiteX4" fmla="*/ 6190418 w 7824788"/>
              <a:gd name="connsiteY4" fmla="*/ 421671 h 2064927"/>
              <a:gd name="connsiteX5" fmla="*/ 7613794 w 7824788"/>
              <a:gd name="connsiteY5" fmla="*/ 0 h 2064927"/>
              <a:gd name="connsiteX6" fmla="*/ 7824788 w 7824788"/>
              <a:gd name="connsiteY6" fmla="*/ 210994 h 2064927"/>
              <a:gd name="connsiteX7" fmla="*/ 7824788 w 7824788"/>
              <a:gd name="connsiteY7" fmla="*/ 1853933 h 2064927"/>
              <a:gd name="connsiteX8" fmla="*/ 7613794 w 7824788"/>
              <a:gd name="connsiteY8" fmla="*/ 2064927 h 2064927"/>
              <a:gd name="connsiteX9" fmla="*/ 210994 w 7824788"/>
              <a:gd name="connsiteY9" fmla="*/ 2064927 h 2064927"/>
              <a:gd name="connsiteX10" fmla="*/ 0 w 7824788"/>
              <a:gd name="connsiteY10" fmla="*/ 1853933 h 2064927"/>
              <a:gd name="connsiteX11" fmla="*/ 0 w 7824788"/>
              <a:gd name="connsiteY11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32965 w 7824788"/>
              <a:gd name="connsiteY3" fmla="*/ 110951 h 2064927"/>
              <a:gd name="connsiteX4" fmla="*/ 6190418 w 7824788"/>
              <a:gd name="connsiteY4" fmla="*/ 421671 h 2064927"/>
              <a:gd name="connsiteX5" fmla="*/ 6598791 w 7824788"/>
              <a:gd name="connsiteY5" fmla="*/ 430548 h 2064927"/>
              <a:gd name="connsiteX6" fmla="*/ 7613794 w 7824788"/>
              <a:gd name="connsiteY6" fmla="*/ 0 h 2064927"/>
              <a:gd name="connsiteX7" fmla="*/ 7824788 w 7824788"/>
              <a:gd name="connsiteY7" fmla="*/ 210994 h 2064927"/>
              <a:gd name="connsiteX8" fmla="*/ 7824788 w 7824788"/>
              <a:gd name="connsiteY8" fmla="*/ 1853933 h 2064927"/>
              <a:gd name="connsiteX9" fmla="*/ 7613794 w 7824788"/>
              <a:gd name="connsiteY9" fmla="*/ 2064927 h 2064927"/>
              <a:gd name="connsiteX10" fmla="*/ 210994 w 7824788"/>
              <a:gd name="connsiteY10" fmla="*/ 2064927 h 2064927"/>
              <a:gd name="connsiteX11" fmla="*/ 0 w 7824788"/>
              <a:gd name="connsiteY11" fmla="*/ 1853933 h 2064927"/>
              <a:gd name="connsiteX12" fmla="*/ 0 w 7824788"/>
              <a:gd name="connsiteY12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32965 w 7824788"/>
              <a:gd name="connsiteY3" fmla="*/ 110951 h 2064927"/>
              <a:gd name="connsiteX4" fmla="*/ 6190418 w 7824788"/>
              <a:gd name="connsiteY4" fmla="*/ 421671 h 2064927"/>
              <a:gd name="connsiteX5" fmla="*/ 6598791 w 7824788"/>
              <a:gd name="connsiteY5" fmla="*/ 430548 h 2064927"/>
              <a:gd name="connsiteX6" fmla="*/ 7613794 w 7824788"/>
              <a:gd name="connsiteY6" fmla="*/ 0 h 2064927"/>
              <a:gd name="connsiteX7" fmla="*/ 7824788 w 7824788"/>
              <a:gd name="connsiteY7" fmla="*/ 210994 h 2064927"/>
              <a:gd name="connsiteX8" fmla="*/ 7824788 w 7824788"/>
              <a:gd name="connsiteY8" fmla="*/ 1853933 h 2064927"/>
              <a:gd name="connsiteX9" fmla="*/ 7613794 w 7824788"/>
              <a:gd name="connsiteY9" fmla="*/ 2064927 h 2064927"/>
              <a:gd name="connsiteX10" fmla="*/ 210994 w 7824788"/>
              <a:gd name="connsiteY10" fmla="*/ 2064927 h 2064927"/>
              <a:gd name="connsiteX11" fmla="*/ 0 w 7824788"/>
              <a:gd name="connsiteY11" fmla="*/ 1853933 h 2064927"/>
              <a:gd name="connsiteX12" fmla="*/ 0 w 7824788"/>
              <a:gd name="connsiteY12" fmla="*/ 210994 h 2064927"/>
              <a:gd name="connsiteX0" fmla="*/ 0 w 7824788"/>
              <a:gd name="connsiteY0" fmla="*/ 210994 h 2064927"/>
              <a:gd name="connsiteX1" fmla="*/ 210994 w 7824788"/>
              <a:gd name="connsiteY1" fmla="*/ 0 h 2064927"/>
              <a:gd name="connsiteX2" fmla="*/ 5835311 w 7824788"/>
              <a:gd name="connsiteY2" fmla="*/ 4419 h 2064927"/>
              <a:gd name="connsiteX3" fmla="*/ 5932965 w 7824788"/>
              <a:gd name="connsiteY3" fmla="*/ 110951 h 2064927"/>
              <a:gd name="connsiteX4" fmla="*/ 6190418 w 7824788"/>
              <a:gd name="connsiteY4" fmla="*/ 421671 h 2064927"/>
              <a:gd name="connsiteX5" fmla="*/ 6598791 w 7824788"/>
              <a:gd name="connsiteY5" fmla="*/ 430548 h 2064927"/>
              <a:gd name="connsiteX6" fmla="*/ 7613794 w 7824788"/>
              <a:gd name="connsiteY6" fmla="*/ 0 h 2064927"/>
              <a:gd name="connsiteX7" fmla="*/ 7824788 w 7824788"/>
              <a:gd name="connsiteY7" fmla="*/ 210994 h 2064927"/>
              <a:gd name="connsiteX8" fmla="*/ 7824788 w 7824788"/>
              <a:gd name="connsiteY8" fmla="*/ 1853933 h 2064927"/>
              <a:gd name="connsiteX9" fmla="*/ 7613794 w 7824788"/>
              <a:gd name="connsiteY9" fmla="*/ 2064927 h 2064927"/>
              <a:gd name="connsiteX10" fmla="*/ 210994 w 7824788"/>
              <a:gd name="connsiteY10" fmla="*/ 2064927 h 2064927"/>
              <a:gd name="connsiteX11" fmla="*/ 0 w 7824788"/>
              <a:gd name="connsiteY11" fmla="*/ 1853933 h 2064927"/>
              <a:gd name="connsiteX12" fmla="*/ 0 w 7824788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13794 w 7842543"/>
              <a:gd name="connsiteY6" fmla="*/ 0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32965 w 7842543"/>
              <a:gd name="connsiteY3" fmla="*/ 110951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25105 w 7842543"/>
              <a:gd name="connsiteY3" fmla="*/ 84750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25105 w 7842543"/>
              <a:gd name="connsiteY3" fmla="*/ 84750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25105 w 7842543"/>
              <a:gd name="connsiteY3" fmla="*/ 84750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25105 w 7842543"/>
              <a:gd name="connsiteY3" fmla="*/ 84750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25105 w 7842543"/>
              <a:gd name="connsiteY3" fmla="*/ 84750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  <a:gd name="connsiteX0" fmla="*/ 0 w 7842543"/>
              <a:gd name="connsiteY0" fmla="*/ 210994 h 2064927"/>
              <a:gd name="connsiteX1" fmla="*/ 210994 w 7842543"/>
              <a:gd name="connsiteY1" fmla="*/ 0 h 2064927"/>
              <a:gd name="connsiteX2" fmla="*/ 5835311 w 7842543"/>
              <a:gd name="connsiteY2" fmla="*/ 4419 h 2064927"/>
              <a:gd name="connsiteX3" fmla="*/ 5925105 w 7842543"/>
              <a:gd name="connsiteY3" fmla="*/ 84750 h 2064927"/>
              <a:gd name="connsiteX4" fmla="*/ 6190418 w 7842543"/>
              <a:gd name="connsiteY4" fmla="*/ 421671 h 2064927"/>
              <a:gd name="connsiteX5" fmla="*/ 6598791 w 7842543"/>
              <a:gd name="connsiteY5" fmla="*/ 430548 h 2064927"/>
              <a:gd name="connsiteX6" fmla="*/ 7604916 w 7842543"/>
              <a:gd name="connsiteY6" fmla="*/ 426128 h 2064927"/>
              <a:gd name="connsiteX7" fmla="*/ 7842543 w 7842543"/>
              <a:gd name="connsiteY7" fmla="*/ 663756 h 2064927"/>
              <a:gd name="connsiteX8" fmla="*/ 7824788 w 7842543"/>
              <a:gd name="connsiteY8" fmla="*/ 1853933 h 2064927"/>
              <a:gd name="connsiteX9" fmla="*/ 7613794 w 7842543"/>
              <a:gd name="connsiteY9" fmla="*/ 2064927 h 2064927"/>
              <a:gd name="connsiteX10" fmla="*/ 210994 w 7842543"/>
              <a:gd name="connsiteY10" fmla="*/ 2064927 h 2064927"/>
              <a:gd name="connsiteX11" fmla="*/ 0 w 7842543"/>
              <a:gd name="connsiteY11" fmla="*/ 1853933 h 2064927"/>
              <a:gd name="connsiteX12" fmla="*/ 0 w 7842543"/>
              <a:gd name="connsiteY12" fmla="*/ 210994 h 206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42543" h="2064927">
                <a:moveTo>
                  <a:pt x="0" y="210994"/>
                </a:moveTo>
                <a:cubicBezTo>
                  <a:pt x="0" y="94465"/>
                  <a:pt x="94465" y="0"/>
                  <a:pt x="210994" y="0"/>
                </a:cubicBezTo>
                <a:lnTo>
                  <a:pt x="5835311" y="4419"/>
                </a:lnTo>
                <a:cubicBezTo>
                  <a:pt x="5921035" y="59101"/>
                  <a:pt x="5882471" y="46093"/>
                  <a:pt x="5925105" y="84750"/>
                </a:cubicBezTo>
                <a:cubicBezTo>
                  <a:pt x="5948194" y="152845"/>
                  <a:pt x="6013916" y="354567"/>
                  <a:pt x="6190418" y="421671"/>
                </a:cubicBezTo>
                <a:cubicBezTo>
                  <a:pt x="6560321" y="430549"/>
                  <a:pt x="6237766" y="430548"/>
                  <a:pt x="6598791" y="430548"/>
                </a:cubicBezTo>
                <a:lnTo>
                  <a:pt x="7604916" y="426128"/>
                </a:lnTo>
                <a:cubicBezTo>
                  <a:pt x="7721445" y="426128"/>
                  <a:pt x="7842543" y="547227"/>
                  <a:pt x="7842543" y="663756"/>
                </a:cubicBezTo>
                <a:lnTo>
                  <a:pt x="7824788" y="1853933"/>
                </a:lnTo>
                <a:cubicBezTo>
                  <a:pt x="7824788" y="1970462"/>
                  <a:pt x="7730323" y="2064927"/>
                  <a:pt x="7613794" y="2064927"/>
                </a:cubicBezTo>
                <a:lnTo>
                  <a:pt x="210994" y="2064927"/>
                </a:lnTo>
                <a:cubicBezTo>
                  <a:pt x="94465" y="2064927"/>
                  <a:pt x="0" y="1970462"/>
                  <a:pt x="0" y="1853933"/>
                </a:cubicBezTo>
                <a:lnTo>
                  <a:pt x="0" y="210994"/>
                </a:lnTo>
                <a:close/>
              </a:path>
            </a:pathLst>
          </a:custGeom>
          <a:solidFill>
            <a:srgbClr val="7D0063">
              <a:alpha val="5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8623" b="1" dirty="0">
                <a:solidFill>
                  <a:srgbClr val="FFFFFF"/>
                </a:solidFill>
                <a:latin typeface="DendaNew" pitchFamily="2" charset="0"/>
              </a:rPr>
              <a:t>1</a:t>
            </a:r>
            <a:endParaRPr lang="en-GB" sz="8623" b="1" dirty="0">
              <a:solidFill>
                <a:srgbClr val="FFFFFF"/>
              </a:solidFill>
              <a:latin typeface="DendaNew" pitchFamily="2" charset="0"/>
            </a:endParaRPr>
          </a:p>
        </p:txBody>
      </p:sp>
      <p:sp>
        <p:nvSpPr>
          <p:cNvPr id="45060" name="TextBox 1"/>
          <p:cNvSpPr txBox="1">
            <a:spLocks noChangeArrowheads="1"/>
          </p:cNvSpPr>
          <p:nvPr/>
        </p:nvSpPr>
        <p:spPr bwMode="auto">
          <a:xfrm>
            <a:off x="102208" y="4286995"/>
            <a:ext cx="1172116" cy="2462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000"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dirty="0"/>
              <a:t>до 20 </a:t>
            </a:r>
            <a:r>
              <a:rPr lang="en-US" altLang="ru-RU" dirty="0"/>
              <a:t> </a:t>
            </a:r>
            <a:r>
              <a:rPr lang="ru-RU" altLang="ru-RU" dirty="0" err="1"/>
              <a:t>стр</a:t>
            </a:r>
            <a:r>
              <a:rPr lang="en-US" altLang="ru-RU" dirty="0"/>
              <a:t>./</a:t>
            </a:r>
            <a:r>
              <a:rPr lang="ru-RU" altLang="ru-RU" dirty="0"/>
              <a:t>мин</a:t>
            </a:r>
            <a:endParaRPr lang="en-GB" altLang="ru-RU" dirty="0"/>
          </a:p>
        </p:txBody>
      </p:sp>
      <p:sp>
        <p:nvSpPr>
          <p:cNvPr id="45061" name="TextBox 95"/>
          <p:cNvSpPr txBox="1">
            <a:spLocks noChangeArrowheads="1"/>
          </p:cNvSpPr>
          <p:nvPr/>
        </p:nvSpPr>
        <p:spPr bwMode="auto">
          <a:xfrm>
            <a:off x="95589" y="3570425"/>
            <a:ext cx="1160895" cy="2462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000"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ru-RU" dirty="0"/>
              <a:t>20- </a:t>
            </a:r>
            <a:r>
              <a:rPr lang="ru-RU" altLang="ru-RU" dirty="0"/>
              <a:t>40 </a:t>
            </a:r>
            <a:r>
              <a:rPr lang="ru-RU" altLang="ru-RU" dirty="0" err="1"/>
              <a:t>стр</a:t>
            </a:r>
            <a:r>
              <a:rPr lang="en-US" altLang="ru-RU" dirty="0"/>
              <a:t>./</a:t>
            </a:r>
            <a:r>
              <a:rPr lang="ru-RU" altLang="ru-RU" dirty="0"/>
              <a:t>мин</a:t>
            </a:r>
            <a:endParaRPr lang="en-GB" altLang="ru-RU" dirty="0"/>
          </a:p>
        </p:txBody>
      </p:sp>
      <p:sp>
        <p:nvSpPr>
          <p:cNvPr id="45062" name="TextBox 96"/>
          <p:cNvSpPr txBox="1">
            <a:spLocks noChangeArrowheads="1"/>
          </p:cNvSpPr>
          <p:nvPr/>
        </p:nvSpPr>
        <p:spPr bwMode="auto">
          <a:xfrm>
            <a:off x="109421" y="2697924"/>
            <a:ext cx="1125629" cy="2462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000"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ru-RU" dirty="0"/>
              <a:t>40-</a:t>
            </a:r>
            <a:r>
              <a:rPr lang="ru-RU" altLang="ru-RU" dirty="0"/>
              <a:t>60 </a:t>
            </a:r>
            <a:r>
              <a:rPr lang="ru-RU" altLang="ru-RU" dirty="0" err="1"/>
              <a:t>стр</a:t>
            </a:r>
            <a:r>
              <a:rPr lang="en-US" altLang="ru-RU" dirty="0"/>
              <a:t>./</a:t>
            </a:r>
            <a:r>
              <a:rPr lang="ru-RU" altLang="ru-RU" dirty="0"/>
              <a:t>мин</a:t>
            </a:r>
            <a:endParaRPr lang="en-GB" altLang="ru-RU" dirty="0"/>
          </a:p>
        </p:txBody>
      </p:sp>
      <p:sp>
        <p:nvSpPr>
          <p:cNvPr id="45063" name="TextBox 97"/>
          <p:cNvSpPr txBox="1">
            <a:spLocks noChangeArrowheads="1"/>
          </p:cNvSpPr>
          <p:nvPr/>
        </p:nvSpPr>
        <p:spPr bwMode="auto">
          <a:xfrm>
            <a:off x="57919" y="1968261"/>
            <a:ext cx="1231427" cy="2462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000"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ru-RU" dirty="0"/>
              <a:t>60- </a:t>
            </a:r>
            <a:r>
              <a:rPr lang="ru-RU" altLang="ru-RU" dirty="0"/>
              <a:t>100 </a:t>
            </a:r>
            <a:r>
              <a:rPr lang="ru-RU" altLang="ru-RU" dirty="0" err="1"/>
              <a:t>стр</a:t>
            </a:r>
            <a:r>
              <a:rPr lang="en-US" altLang="ru-RU" dirty="0"/>
              <a:t>./</a:t>
            </a:r>
            <a:r>
              <a:rPr lang="ru-RU" altLang="ru-RU" dirty="0"/>
              <a:t>мин</a:t>
            </a:r>
            <a:endParaRPr lang="en-GB" altLang="ru-RU" dirty="0"/>
          </a:p>
        </p:txBody>
      </p:sp>
      <p:sp>
        <p:nvSpPr>
          <p:cNvPr id="45064" name="TextBox 98"/>
          <p:cNvSpPr txBox="1">
            <a:spLocks noChangeArrowheads="1"/>
          </p:cNvSpPr>
          <p:nvPr/>
        </p:nvSpPr>
        <p:spPr bwMode="auto">
          <a:xfrm>
            <a:off x="95323" y="1184201"/>
            <a:ext cx="2781531" cy="4001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ct val="0"/>
              </a:spcBef>
              <a:buNone/>
              <a:defRPr sz="20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000" dirty="0">
                <a:solidFill>
                  <a:schemeClr val="tx1"/>
                </a:solidFill>
              </a:rPr>
              <a:t>свыше </a:t>
            </a:r>
            <a:endParaRPr lang="ru-RU" altLang="ru-RU" sz="1000" dirty="0" smtClean="0">
              <a:solidFill>
                <a:schemeClr val="tx1"/>
              </a:solidFill>
            </a:endParaRPr>
          </a:p>
          <a:p>
            <a:r>
              <a:rPr lang="ru-RU" altLang="ru-RU" sz="1000" dirty="0" smtClean="0">
                <a:solidFill>
                  <a:schemeClr val="tx1"/>
                </a:solidFill>
              </a:rPr>
              <a:t>100 </a:t>
            </a:r>
            <a:r>
              <a:rPr lang="ru-RU" altLang="ru-RU" sz="1000" dirty="0" err="1">
                <a:solidFill>
                  <a:schemeClr val="tx1"/>
                </a:solidFill>
              </a:rPr>
              <a:t>стр</a:t>
            </a:r>
            <a:r>
              <a:rPr lang="en-US" altLang="ru-RU" sz="1000" dirty="0">
                <a:solidFill>
                  <a:schemeClr val="tx1"/>
                </a:solidFill>
              </a:rPr>
              <a:t>./</a:t>
            </a:r>
            <a:r>
              <a:rPr lang="ru-RU" altLang="ru-RU" sz="1000" dirty="0">
                <a:solidFill>
                  <a:schemeClr val="tx1"/>
                </a:solidFill>
              </a:rPr>
              <a:t>мин</a:t>
            </a:r>
            <a:endParaRPr lang="en-GB" altLang="ru-RU" sz="1000" dirty="0">
              <a:solidFill>
                <a:schemeClr val="tx1"/>
              </a:solidFill>
            </a:endParaRPr>
          </a:p>
        </p:txBody>
      </p:sp>
      <p:pic>
        <p:nvPicPr>
          <p:cNvPr id="45065" name="Picture 7" descr="slide0015_image 3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009" y="855316"/>
            <a:ext cx="968916" cy="57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6" name="AutoShape 64"/>
          <p:cNvSpPr>
            <a:spLocks noChangeArrowheads="1"/>
          </p:cNvSpPr>
          <p:nvPr/>
        </p:nvSpPr>
        <p:spPr bwMode="auto">
          <a:xfrm>
            <a:off x="1227215" y="817226"/>
            <a:ext cx="3451914" cy="73680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DDDDDD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ru-RU" sz="1200">
              <a:solidFill>
                <a:srgbClr val="666666"/>
              </a:solidFill>
              <a:cs typeface="Arial" panose="020B0604020202020204" pitchFamily="34" charset="0"/>
            </a:endParaRPr>
          </a:p>
        </p:txBody>
      </p:sp>
      <p:sp>
        <p:nvSpPr>
          <p:cNvPr id="45067" name="AutoShape 57"/>
          <p:cNvSpPr>
            <a:spLocks noChangeArrowheads="1"/>
          </p:cNvSpPr>
          <p:nvPr/>
        </p:nvSpPr>
        <p:spPr bwMode="auto">
          <a:xfrm>
            <a:off x="1264824" y="1597103"/>
            <a:ext cx="3423908" cy="72728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DDDDDD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ru-RU" sz="1200">
              <a:solidFill>
                <a:srgbClr val="666666"/>
              </a:solidFill>
              <a:cs typeface="Arial" panose="020B0604020202020204" pitchFamily="34" charset="0"/>
            </a:endParaRPr>
          </a:p>
        </p:txBody>
      </p:sp>
      <p:sp>
        <p:nvSpPr>
          <p:cNvPr id="45068" name="AutoShape 57"/>
          <p:cNvSpPr>
            <a:spLocks noChangeArrowheads="1"/>
          </p:cNvSpPr>
          <p:nvPr/>
        </p:nvSpPr>
        <p:spPr bwMode="auto">
          <a:xfrm>
            <a:off x="1278399" y="2381300"/>
            <a:ext cx="3804247" cy="72728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DDDDDD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ru-RU" sz="1200">
              <a:solidFill>
                <a:srgbClr val="666666"/>
              </a:solidFill>
              <a:cs typeface="Arial" panose="020B0604020202020204" pitchFamily="34" charset="0"/>
            </a:endParaRPr>
          </a:p>
        </p:txBody>
      </p:sp>
      <p:sp>
        <p:nvSpPr>
          <p:cNvPr id="45069" name="AutoShape 57"/>
          <p:cNvSpPr>
            <a:spLocks noChangeArrowheads="1"/>
          </p:cNvSpPr>
          <p:nvPr/>
        </p:nvSpPr>
        <p:spPr bwMode="auto">
          <a:xfrm>
            <a:off x="1278399" y="4001319"/>
            <a:ext cx="2641157" cy="72728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DDDDDD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DendaNew" panose="02000803050000020004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ru-RU" sz="1200">
              <a:solidFill>
                <a:srgbClr val="666666"/>
              </a:solidFill>
              <a:cs typeface="Arial" panose="020B0604020202020204" pitchFamily="34" charset="0"/>
            </a:endParaRPr>
          </a:p>
        </p:txBody>
      </p:sp>
      <p:grpSp>
        <p:nvGrpSpPr>
          <p:cNvPr id="45070" name="Group 20"/>
          <p:cNvGrpSpPr>
            <a:grpSpLocks/>
          </p:cNvGrpSpPr>
          <p:nvPr/>
        </p:nvGrpSpPr>
        <p:grpSpPr bwMode="auto">
          <a:xfrm>
            <a:off x="1323631" y="1554031"/>
            <a:ext cx="1435520" cy="699722"/>
            <a:chOff x="3289256" y="2173518"/>
            <a:chExt cx="1914544" cy="932663"/>
          </a:xfrm>
        </p:grpSpPr>
        <p:sp>
          <p:nvSpPr>
            <p:cNvPr id="45152" name="Text Box 84"/>
            <p:cNvSpPr txBox="1">
              <a:spLocks noChangeArrowheads="1"/>
            </p:cNvSpPr>
            <p:nvPr/>
          </p:nvSpPr>
          <p:spPr bwMode="auto">
            <a:xfrm>
              <a:off x="3928893" y="2778045"/>
              <a:ext cx="1274907" cy="328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00" tIns="45700" rIns="91400" bIns="45700">
              <a:spAutoFit/>
            </a:bodyPr>
            <a:lstStyle>
              <a:lvl1pPr defTabSz="12192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1pPr>
              <a:lvl2pPr marL="742950" indent="-285750" defTabSz="12192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2pPr>
              <a:lvl3pPr marL="1143000" indent="-228600" defTabSz="12192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3pPr>
              <a:lvl4pPr marL="1600200" indent="-228600" defTabSz="12192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4pPr>
              <a:lvl5pPr marL="2057400" indent="-228600" defTabSz="12192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5pPr>
              <a:lvl6pPr marL="2514600" indent="-228600" defTabSz="1219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6pPr>
              <a:lvl7pPr marL="2971800" indent="-228600" defTabSz="1219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7pPr>
              <a:lvl8pPr marL="3429000" indent="-228600" defTabSz="1219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8pPr>
              <a:lvl9pPr marL="3886200" indent="-228600" defTabSz="1219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ja-JP" sz="1000" dirty="0">
                  <a:latin typeface="+mj-lt"/>
                  <a:ea typeface="+mj-ea"/>
                  <a:cs typeface="+mj-cs"/>
                </a:rPr>
                <a:t>DR-6030C</a:t>
              </a:r>
            </a:p>
          </p:txBody>
        </p:sp>
        <p:pic>
          <p:nvPicPr>
            <p:cNvPr id="45153" name="Picture 85" descr="DR-6030C FSL CLO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9256" y="2173518"/>
              <a:ext cx="1199994" cy="860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1" name="Group 24"/>
          <p:cNvGrpSpPr>
            <a:grpSpLocks/>
          </p:cNvGrpSpPr>
          <p:nvPr/>
        </p:nvGrpSpPr>
        <p:grpSpPr bwMode="auto">
          <a:xfrm>
            <a:off x="3660907" y="2439322"/>
            <a:ext cx="1643154" cy="699966"/>
            <a:chOff x="3753601" y="3375004"/>
            <a:chExt cx="2192438" cy="932748"/>
          </a:xfrm>
        </p:grpSpPr>
        <p:pic>
          <p:nvPicPr>
            <p:cNvPr id="45150" name="Picture 55" descr="DR 4010C 34 right open low res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3601" y="3375004"/>
              <a:ext cx="1278127" cy="703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51" name="Text Box 56"/>
            <p:cNvSpPr txBox="1">
              <a:spLocks noChangeArrowheads="1"/>
            </p:cNvSpPr>
            <p:nvPr/>
          </p:nvSpPr>
          <p:spPr bwMode="auto">
            <a:xfrm>
              <a:off x="4381575" y="3979647"/>
              <a:ext cx="1564464" cy="328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ja-JP" sz="1000" dirty="0">
                  <a:latin typeface="+mj-lt"/>
                  <a:ea typeface="+mj-ea"/>
                  <a:cs typeface="+mj-cs"/>
                </a:rPr>
                <a:t>DR-6010C</a:t>
              </a:r>
              <a:r>
                <a:rPr kumimoji="1" lang="en-US" altLang="ja-JP" sz="900" b="1" dirty="0">
                  <a:solidFill>
                    <a:srgbClr val="666666"/>
                  </a:solidFill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45072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56" y="182788"/>
            <a:ext cx="3350737" cy="44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073" name="Group 21"/>
          <p:cNvGrpSpPr>
            <a:grpSpLocks/>
          </p:cNvGrpSpPr>
          <p:nvPr/>
        </p:nvGrpSpPr>
        <p:grpSpPr bwMode="auto">
          <a:xfrm>
            <a:off x="3030177" y="1624250"/>
            <a:ext cx="1678126" cy="756522"/>
            <a:chOff x="4989110" y="2150501"/>
            <a:chExt cx="1981924" cy="1143057"/>
          </a:xfrm>
        </p:grpSpPr>
        <p:pic>
          <p:nvPicPr>
            <p:cNvPr id="45148" name="Picture 19" descr="C:\Documents and Settings\Tim.Brosnihan\My Documents\My Pictures\Canon\DR-9050_7550_6050\Low Res\Front with media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9110" y="2150501"/>
              <a:ext cx="1098187" cy="829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49" name="Text Box 62"/>
            <p:cNvSpPr txBox="1">
              <a:spLocks noChangeArrowheads="1"/>
            </p:cNvSpPr>
            <p:nvPr/>
          </p:nvSpPr>
          <p:spPr bwMode="auto">
            <a:xfrm>
              <a:off x="5940486" y="2760306"/>
              <a:ext cx="1030548" cy="533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ja-JP" sz="1000" dirty="0">
                  <a:latin typeface="+mj-lt"/>
                  <a:ea typeface="+mj-ea"/>
                  <a:cs typeface="+mj-cs"/>
                </a:rPr>
                <a:t>DR-G1100</a:t>
              </a:r>
            </a:p>
          </p:txBody>
        </p:sp>
      </p:grpSp>
      <p:grpSp>
        <p:nvGrpSpPr>
          <p:cNvPr id="45074" name="Group 2"/>
          <p:cNvGrpSpPr>
            <a:grpSpLocks/>
          </p:cNvGrpSpPr>
          <p:nvPr/>
        </p:nvGrpSpPr>
        <p:grpSpPr bwMode="auto">
          <a:xfrm>
            <a:off x="1247810" y="3190191"/>
            <a:ext cx="5959944" cy="867010"/>
            <a:chOff x="1704975" y="4256088"/>
            <a:chExt cx="7951872" cy="1155786"/>
          </a:xfrm>
        </p:grpSpPr>
        <p:sp>
          <p:nvSpPr>
            <p:cNvPr id="45131" name="AutoShape 57"/>
            <p:cNvSpPr>
              <a:spLocks noChangeArrowheads="1"/>
            </p:cNvSpPr>
            <p:nvPr/>
          </p:nvSpPr>
          <p:spPr bwMode="auto">
            <a:xfrm>
              <a:off x="1704975" y="4256088"/>
              <a:ext cx="7862888" cy="9699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DDDDDD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solidFill>
                    <a:schemeClr val="tx1"/>
                  </a:solidFill>
                  <a:latin typeface="DendaNew" panose="02000803050000020004" pitchFamily="2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ru-RU" sz="1200">
                <a:solidFill>
                  <a:srgbClr val="666666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45132" name="Group 12"/>
            <p:cNvGrpSpPr>
              <a:grpSpLocks/>
            </p:cNvGrpSpPr>
            <p:nvPr/>
          </p:nvGrpSpPr>
          <p:grpSpPr bwMode="auto">
            <a:xfrm>
              <a:off x="4462158" y="4285212"/>
              <a:ext cx="1904251" cy="1010770"/>
              <a:chOff x="4461562" y="4270514"/>
              <a:chExt cx="1905437" cy="857050"/>
            </a:xfrm>
          </p:grpSpPr>
          <p:pic>
            <p:nvPicPr>
              <p:cNvPr id="45146" name="Picture 73" descr="J_Turn_no_arrow low res">
                <a:hlinkClick r:id="rId8" action="ppaction://hlinkfile"/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61562" y="4270514"/>
                <a:ext cx="768307" cy="6848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147" name="Text Box 74"/>
              <p:cNvSpPr txBox="1">
                <a:spLocks noChangeArrowheads="1"/>
              </p:cNvSpPr>
              <p:nvPr/>
            </p:nvSpPr>
            <p:spPr bwMode="auto">
              <a:xfrm>
                <a:off x="4989103" y="4849252"/>
                <a:ext cx="1377896" cy="278312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0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GB" altLang="ja-JP" dirty="0"/>
                  <a:t>DR-C22</a:t>
                </a:r>
                <a:r>
                  <a:rPr lang="ru-RU" altLang="ja-JP" dirty="0"/>
                  <a:t>5</a:t>
                </a:r>
                <a:endParaRPr lang="en-US" altLang="ja-JP" dirty="0"/>
              </a:p>
            </p:txBody>
          </p:sp>
        </p:grpSp>
        <p:grpSp>
          <p:nvGrpSpPr>
            <p:cNvPr id="45133" name="Group 8"/>
            <p:cNvGrpSpPr>
              <a:grpSpLocks/>
            </p:cNvGrpSpPr>
            <p:nvPr/>
          </p:nvGrpSpPr>
          <p:grpSpPr bwMode="auto">
            <a:xfrm>
              <a:off x="8115944" y="4345160"/>
              <a:ext cx="1540903" cy="1066714"/>
              <a:chOff x="7975828" y="4370001"/>
              <a:chExt cx="1541648" cy="1068166"/>
            </a:xfrm>
          </p:grpSpPr>
          <p:pic>
            <p:nvPicPr>
              <p:cNvPr id="45144" name="Picture 79" descr="imageFORMULA DR-M140 FSL">
                <a:hlinkClick r:id="rId10" action="ppaction://hlinkfile"/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03" t="32590" r="10701" b="18993"/>
              <a:stretch>
                <a:fillRect/>
              </a:stretch>
            </p:blipFill>
            <p:spPr bwMode="auto">
              <a:xfrm>
                <a:off x="7975828" y="4370001"/>
                <a:ext cx="961194" cy="597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145" name="Text Box 80"/>
              <p:cNvSpPr txBox="1">
                <a:spLocks noChangeArrowheads="1"/>
              </p:cNvSpPr>
              <p:nvPr/>
            </p:nvSpPr>
            <p:spPr bwMode="auto">
              <a:xfrm>
                <a:off x="8610508" y="4967701"/>
                <a:ext cx="906968" cy="470466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0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ja-JP" dirty="0"/>
                  <a:t>DR-M140</a:t>
                </a:r>
              </a:p>
            </p:txBody>
          </p:sp>
        </p:grpSp>
        <p:grpSp>
          <p:nvGrpSpPr>
            <p:cNvPr id="45134" name="Group 9"/>
            <p:cNvGrpSpPr>
              <a:grpSpLocks/>
            </p:cNvGrpSpPr>
            <p:nvPr/>
          </p:nvGrpSpPr>
          <p:grpSpPr bwMode="auto">
            <a:xfrm>
              <a:off x="2990284" y="4374190"/>
              <a:ext cx="2052914" cy="913418"/>
              <a:chOff x="2990445" y="4374122"/>
              <a:chExt cx="2053127" cy="913228"/>
            </a:xfrm>
          </p:grpSpPr>
          <p:pic>
            <p:nvPicPr>
              <p:cNvPr id="45142" name="Picture 1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75" t="20660" r="17738"/>
              <a:stretch>
                <a:fillRect/>
              </a:stretch>
            </p:blipFill>
            <p:spPr bwMode="auto">
              <a:xfrm>
                <a:off x="2990445" y="4374122"/>
                <a:ext cx="1065487" cy="693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143" name="Text Box 35"/>
              <p:cNvSpPr txBox="1">
                <a:spLocks noChangeArrowheads="1"/>
              </p:cNvSpPr>
              <p:nvPr/>
            </p:nvSpPr>
            <p:spPr bwMode="auto">
              <a:xfrm>
                <a:off x="3833716" y="4959190"/>
                <a:ext cx="1209856" cy="328160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0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GB" altLang="ja-JP" dirty="0"/>
                  <a:t>DR-C130</a:t>
                </a:r>
                <a:endParaRPr lang="en-US" altLang="ja-JP" dirty="0"/>
              </a:p>
            </p:txBody>
          </p:sp>
        </p:grpSp>
        <p:grpSp>
          <p:nvGrpSpPr>
            <p:cNvPr id="45136" name="Group 13"/>
            <p:cNvGrpSpPr>
              <a:grpSpLocks/>
            </p:cNvGrpSpPr>
            <p:nvPr/>
          </p:nvGrpSpPr>
          <p:grpSpPr bwMode="auto">
            <a:xfrm>
              <a:off x="5716117" y="4307296"/>
              <a:ext cx="1960383" cy="985058"/>
              <a:chOff x="5724411" y="4327634"/>
              <a:chExt cx="1961636" cy="815581"/>
            </a:xfrm>
          </p:grpSpPr>
          <p:pic>
            <p:nvPicPr>
              <p:cNvPr id="45137" name="Picture 73" descr="J_Turn_no_arrow low res">
                <a:hlinkClick r:id="rId8" action="ppaction://hlinkfile"/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24411" y="4327634"/>
                <a:ext cx="770647" cy="6869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138" name="Text Box 74"/>
              <p:cNvSpPr txBox="1">
                <a:spLocks noChangeArrowheads="1"/>
              </p:cNvSpPr>
              <p:nvPr/>
            </p:nvSpPr>
            <p:spPr bwMode="auto">
              <a:xfrm>
                <a:off x="6308151" y="4871456"/>
                <a:ext cx="1377896" cy="271759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0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GB" altLang="ja-JP" dirty="0"/>
                  <a:t>DR-C22</a:t>
                </a:r>
                <a:r>
                  <a:rPr lang="ru-RU" altLang="ja-JP" dirty="0"/>
                  <a:t>5 </a:t>
                </a:r>
                <a:r>
                  <a:rPr lang="en-US" altLang="ja-JP" dirty="0"/>
                  <a:t>W</a:t>
                </a:r>
              </a:p>
            </p:txBody>
          </p:sp>
          <p:pic>
            <p:nvPicPr>
              <p:cNvPr id="45139" name="Picture 2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1963" y="4329875"/>
                <a:ext cx="393390" cy="192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5076" name="Group 16"/>
          <p:cNvGrpSpPr>
            <a:grpSpLocks/>
          </p:cNvGrpSpPr>
          <p:nvPr/>
        </p:nvGrpSpPr>
        <p:grpSpPr bwMode="auto">
          <a:xfrm>
            <a:off x="1289112" y="4065595"/>
            <a:ext cx="2921987" cy="631045"/>
            <a:chOff x="1708864" y="5401491"/>
            <a:chExt cx="3897697" cy="840246"/>
          </a:xfrm>
        </p:grpSpPr>
        <p:pic>
          <p:nvPicPr>
            <p:cNvPr id="45126" name="Picture 17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864" y="5401491"/>
              <a:ext cx="1444163" cy="710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27" name="Text Box 32"/>
            <p:cNvSpPr txBox="1">
              <a:spLocks noChangeArrowheads="1"/>
            </p:cNvSpPr>
            <p:nvPr/>
          </p:nvSpPr>
          <p:spPr bwMode="auto">
            <a:xfrm>
              <a:off x="2813067" y="5913890"/>
              <a:ext cx="851178" cy="327847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dirty="0"/>
                <a:t>P-208</a:t>
              </a:r>
            </a:p>
          </p:txBody>
        </p:sp>
        <p:grpSp>
          <p:nvGrpSpPr>
            <p:cNvPr id="45128" name="Group 7"/>
            <p:cNvGrpSpPr>
              <a:grpSpLocks/>
            </p:cNvGrpSpPr>
            <p:nvPr/>
          </p:nvGrpSpPr>
          <p:grpSpPr bwMode="auto">
            <a:xfrm>
              <a:off x="3628029" y="5591369"/>
              <a:ext cx="1978532" cy="643099"/>
              <a:chOff x="3628029" y="5591369"/>
              <a:chExt cx="1978532" cy="643099"/>
            </a:xfrm>
          </p:grpSpPr>
          <p:pic>
            <p:nvPicPr>
              <p:cNvPr id="45129" name="Picture 16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28029" y="5591369"/>
                <a:ext cx="853459" cy="386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5130" name="Text Box 32"/>
              <p:cNvSpPr txBox="1">
                <a:spLocks noChangeArrowheads="1"/>
              </p:cNvSpPr>
              <p:nvPr/>
            </p:nvSpPr>
            <p:spPr bwMode="auto">
              <a:xfrm>
                <a:off x="4410335" y="5906621"/>
                <a:ext cx="1196226" cy="327847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en-US"/>
                </a:defPPr>
                <a:lvl1pPr>
                  <a:spcBef>
                    <a:spcPct val="0"/>
                  </a:spcBef>
                  <a:buNone/>
                  <a:defRPr sz="1000"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ja-JP" dirty="0"/>
                  <a:t>P-215</a:t>
                </a:r>
                <a:r>
                  <a:rPr lang="ru-RU" altLang="ja-JP" dirty="0"/>
                  <a:t>II</a:t>
                </a:r>
                <a:endParaRPr lang="en-US" altLang="ja-JP" dirty="0"/>
              </a:p>
            </p:txBody>
          </p:sp>
        </p:grpSp>
      </p:grpSp>
      <p:grpSp>
        <p:nvGrpSpPr>
          <p:cNvPr id="45077" name="Group 22"/>
          <p:cNvGrpSpPr>
            <a:grpSpLocks/>
          </p:cNvGrpSpPr>
          <p:nvPr/>
        </p:nvGrpSpPr>
        <p:grpSpPr bwMode="auto">
          <a:xfrm>
            <a:off x="2989303" y="869220"/>
            <a:ext cx="2351220" cy="671235"/>
            <a:chOff x="4620770" y="1463691"/>
            <a:chExt cx="3135745" cy="895087"/>
          </a:xfrm>
        </p:grpSpPr>
        <p:sp>
          <p:nvSpPr>
            <p:cNvPr id="45124" name="Text Box 14"/>
            <p:cNvSpPr txBox="1">
              <a:spLocks noChangeArrowheads="1"/>
            </p:cNvSpPr>
            <p:nvPr/>
          </p:nvSpPr>
          <p:spPr bwMode="auto">
            <a:xfrm>
              <a:off x="5927239" y="2030444"/>
              <a:ext cx="1829276" cy="32833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dirty="0"/>
                <a:t>DR-X10C</a:t>
              </a:r>
            </a:p>
          </p:txBody>
        </p:sp>
        <p:pic>
          <p:nvPicPr>
            <p:cNvPr id="45125" name="Picture 7" descr="slide0015_image 300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0770" y="1463691"/>
              <a:ext cx="1290973" cy="831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8" name="Group 23"/>
          <p:cNvGrpSpPr>
            <a:grpSpLocks/>
          </p:cNvGrpSpPr>
          <p:nvPr/>
        </p:nvGrpSpPr>
        <p:grpSpPr bwMode="auto">
          <a:xfrm>
            <a:off x="1363161" y="783724"/>
            <a:ext cx="1589206" cy="905454"/>
            <a:chOff x="2217750" y="1060795"/>
            <a:chExt cx="2120950" cy="1207420"/>
          </a:xfrm>
        </p:grpSpPr>
        <p:sp>
          <p:nvSpPr>
            <p:cNvPr id="45122" name="Text Box 62"/>
            <p:cNvSpPr txBox="1">
              <a:spLocks noChangeArrowheads="1"/>
            </p:cNvSpPr>
            <p:nvPr/>
          </p:nvSpPr>
          <p:spPr bwMode="auto">
            <a:xfrm>
              <a:off x="3308152" y="1734670"/>
              <a:ext cx="1030548" cy="533545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dirty="0"/>
                <a:t>DR-G1130</a:t>
              </a:r>
            </a:p>
          </p:txBody>
        </p:sp>
        <p:pic>
          <p:nvPicPr>
            <p:cNvPr id="45123" name="Picture 8" descr="DR-6050C">
              <a:hlinkClick r:id="rId19"/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7750" y="1060795"/>
              <a:ext cx="1264649" cy="1034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79" name="Group 28"/>
          <p:cNvGrpSpPr>
            <a:grpSpLocks/>
          </p:cNvGrpSpPr>
          <p:nvPr/>
        </p:nvGrpSpPr>
        <p:grpSpPr bwMode="auto">
          <a:xfrm>
            <a:off x="5146276" y="2380771"/>
            <a:ext cx="1987291" cy="828679"/>
            <a:chOff x="5940486" y="3189879"/>
            <a:chExt cx="3649638" cy="1117440"/>
          </a:xfrm>
        </p:grpSpPr>
        <p:sp>
          <p:nvSpPr>
            <p:cNvPr id="155" name="AutoShape 3"/>
            <p:cNvSpPr>
              <a:spLocks noChangeArrowheads="1"/>
            </p:cNvSpPr>
            <p:nvPr/>
          </p:nvSpPr>
          <p:spPr bwMode="auto">
            <a:xfrm>
              <a:off x="5940486" y="3189879"/>
              <a:ext cx="3646454" cy="98719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eaLnBrk="1" hangingPunct="1">
                <a:defRPr/>
              </a:pPr>
              <a:endParaRPr lang="en-GB" sz="1350">
                <a:solidFill>
                  <a:srgbClr val="666666"/>
                </a:solidFill>
                <a:ea typeface="ＭＳ Ｐゴシック" pitchFamily="50" charset="-128"/>
              </a:endParaRPr>
            </a:p>
          </p:txBody>
        </p:sp>
        <p:pic>
          <p:nvPicPr>
            <p:cNvPr id="45119" name="Picture 29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1263" y="3236504"/>
              <a:ext cx="966399" cy="551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5120" name="Text Box 28"/>
            <p:cNvSpPr txBox="1">
              <a:spLocks noChangeArrowheads="1"/>
            </p:cNvSpPr>
            <p:nvPr/>
          </p:nvSpPr>
          <p:spPr bwMode="auto">
            <a:xfrm>
              <a:off x="7800905" y="3236504"/>
              <a:ext cx="1725869" cy="328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fontAlgn="ctr">
                <a:spcBef>
                  <a:spcPct val="0"/>
                </a:spcBef>
                <a:buFontTx/>
                <a:buNone/>
                <a:defRPr sz="1000">
                  <a:solidFill>
                    <a:srgbClr val="FF0000"/>
                  </a:solidFill>
                  <a:latin typeface="+mj-lt"/>
                  <a:ea typeface="+mj-ea"/>
                  <a:cs typeface="+mj-cs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DendaNew" panose="02000803050000020004" pitchFamily="2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latin typeface="DendaNew" panose="02000803050000020004" pitchFamily="2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DendaNew" panose="02000803050000020004" pitchFamily="2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9pPr>
            </a:lstStyle>
            <a:p>
              <a:r>
                <a:rPr lang="ru-RU" altLang="ja-JP" dirty="0"/>
                <a:t>ОПЦИИ</a:t>
              </a:r>
              <a:endParaRPr lang="en-US" altLang="ja-JP" dirty="0"/>
            </a:p>
          </p:txBody>
        </p:sp>
        <p:sp>
          <p:nvSpPr>
            <p:cNvPr id="45121" name="Text Box 80"/>
            <p:cNvSpPr txBox="1">
              <a:spLocks noChangeArrowheads="1"/>
            </p:cNvSpPr>
            <p:nvPr/>
          </p:nvSpPr>
          <p:spPr bwMode="auto">
            <a:xfrm>
              <a:off x="6072003" y="3752416"/>
              <a:ext cx="3518121" cy="55490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ja-JP" dirty="0"/>
                <a:t>Планшеты </a:t>
              </a:r>
              <a:r>
                <a:rPr lang="en-US" altLang="ja-JP" dirty="0"/>
                <a:t>A3, A4 </a:t>
              </a:r>
              <a:r>
                <a:rPr lang="ru-RU" altLang="ja-JP" dirty="0"/>
                <a:t> и сетевые адаптеры</a:t>
              </a:r>
              <a:endParaRPr lang="en-US" altLang="ja-JP" dirty="0"/>
            </a:p>
          </p:txBody>
        </p:sp>
      </p:grpSp>
      <p:grpSp>
        <p:nvGrpSpPr>
          <p:cNvPr id="45080" name="Group 25"/>
          <p:cNvGrpSpPr>
            <a:grpSpLocks/>
          </p:cNvGrpSpPr>
          <p:nvPr/>
        </p:nvGrpSpPr>
        <p:grpSpPr bwMode="auto">
          <a:xfrm>
            <a:off x="4021381" y="4016274"/>
            <a:ext cx="1640761" cy="712999"/>
            <a:chOff x="5984469" y="5355706"/>
            <a:chExt cx="2186556" cy="952180"/>
          </a:xfrm>
        </p:grpSpPr>
        <p:grpSp>
          <p:nvGrpSpPr>
            <p:cNvPr id="45110" name="Group 19"/>
            <p:cNvGrpSpPr>
              <a:grpSpLocks/>
            </p:cNvGrpSpPr>
            <p:nvPr/>
          </p:nvGrpSpPr>
          <p:grpSpPr bwMode="auto">
            <a:xfrm>
              <a:off x="5984469" y="5355706"/>
              <a:ext cx="1733793" cy="952180"/>
              <a:chOff x="5204159" y="5370849"/>
              <a:chExt cx="1733793" cy="952180"/>
            </a:xfrm>
          </p:grpSpPr>
          <p:sp>
            <p:nvSpPr>
              <p:cNvPr id="162" name="AutoShape 3"/>
              <p:cNvSpPr>
                <a:spLocks noChangeArrowheads="1"/>
              </p:cNvSpPr>
              <p:nvPr/>
            </p:nvSpPr>
            <p:spPr bwMode="auto">
              <a:xfrm>
                <a:off x="5204159" y="5370849"/>
                <a:ext cx="1733793" cy="952180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2857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pPr eaLnBrk="1" hangingPunct="1">
                  <a:defRPr/>
                </a:pPr>
                <a:endParaRPr lang="en-GB" sz="1350">
                  <a:solidFill>
                    <a:srgbClr val="666666"/>
                  </a:solidFill>
                  <a:ea typeface="ＭＳ Ｐゴシック" pitchFamily="50" charset="-128"/>
                </a:endParaRPr>
              </a:p>
            </p:txBody>
          </p:sp>
          <p:grpSp>
            <p:nvGrpSpPr>
              <p:cNvPr id="45113" name="Group 14"/>
              <p:cNvGrpSpPr>
                <a:grpSpLocks/>
              </p:cNvGrpSpPr>
              <p:nvPr/>
            </p:nvGrpSpPr>
            <p:grpSpPr bwMode="auto">
              <a:xfrm>
                <a:off x="5571707" y="5389315"/>
                <a:ext cx="1366245" cy="577051"/>
                <a:chOff x="5643622" y="5437713"/>
                <a:chExt cx="1293909" cy="543181"/>
              </a:xfrm>
            </p:grpSpPr>
            <p:sp>
              <p:nvSpPr>
                <p:cNvPr id="4511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5770177" y="5437713"/>
                  <a:ext cx="1167354" cy="3095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defPPr>
                    <a:defRPr lang="en-US"/>
                  </a:defPPr>
                  <a:lvl1pPr fontAlgn="ctr">
                    <a:spcBef>
                      <a:spcPct val="0"/>
                    </a:spcBef>
                    <a:buFontTx/>
                    <a:buNone/>
                    <a:defRPr sz="1000">
                      <a:latin typeface="+mj-lt"/>
                      <a:ea typeface="+mj-ea"/>
                      <a:cs typeface="+mj-cs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latin typeface="DendaNew" panose="02000803050000020004" pitchFamily="2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latin typeface="DendaNew" panose="02000803050000020004" pitchFamily="2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latin typeface="DendaNew" panose="02000803050000020004" pitchFamily="2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9pPr>
                </a:lstStyle>
                <a:p>
                  <a:r>
                    <a:rPr lang="ru-RU" altLang="ja-JP" dirty="0">
                      <a:solidFill>
                        <a:srgbClr val="FF0000"/>
                      </a:solidFill>
                    </a:rPr>
                    <a:t>ОПЦИЯ</a:t>
                  </a:r>
                  <a:endParaRPr lang="en-US" altLang="ja-JP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45115" name="グループ化 42"/>
                <p:cNvGrpSpPr>
                  <a:grpSpLocks/>
                </p:cNvGrpSpPr>
                <p:nvPr/>
              </p:nvGrpSpPr>
              <p:grpSpPr bwMode="auto">
                <a:xfrm>
                  <a:off x="5643622" y="5665186"/>
                  <a:ext cx="839119" cy="315708"/>
                  <a:chOff x="4784704" y="5008802"/>
                  <a:chExt cx="629175" cy="420943"/>
                </a:xfrm>
              </p:grpSpPr>
              <p:pic>
                <p:nvPicPr>
                  <p:cNvPr id="45116" name="Picture 14"/>
                  <p:cNvPicPr>
                    <a:picLocks noChangeAspect="1"/>
                  </p:cNvPicPr>
                  <p:nvPr/>
                </p:nvPicPr>
                <p:blipFill>
                  <a:blip r:embed="rId2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84704" y="5160640"/>
                    <a:ext cx="386838" cy="26910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857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5117" name="Picture 2">
                    <a:hlinkClick r:id="rId14"/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18913" y="5008802"/>
                    <a:ext cx="294966" cy="25708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857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sp>
          <p:nvSpPr>
            <p:cNvPr id="45111" name="Text Box 80"/>
            <p:cNvSpPr txBox="1">
              <a:spLocks noChangeArrowheads="1"/>
            </p:cNvSpPr>
            <p:nvPr/>
          </p:nvSpPr>
          <p:spPr bwMode="auto">
            <a:xfrm>
              <a:off x="6638102" y="5934641"/>
              <a:ext cx="1532923" cy="33909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ja-JP" dirty="0"/>
                <a:t>Модуль </a:t>
              </a:r>
              <a:r>
                <a:rPr lang="en-US" altLang="ja-JP" dirty="0" err="1"/>
                <a:t>WiFi</a:t>
              </a:r>
              <a:endParaRPr lang="en-US" altLang="ja-JP" dirty="0"/>
            </a:p>
          </p:txBody>
        </p:sp>
      </p:grpSp>
      <p:grpSp>
        <p:nvGrpSpPr>
          <p:cNvPr id="45081" name="Group 26"/>
          <p:cNvGrpSpPr>
            <a:grpSpLocks/>
          </p:cNvGrpSpPr>
          <p:nvPr/>
        </p:nvGrpSpPr>
        <p:grpSpPr bwMode="auto">
          <a:xfrm>
            <a:off x="7195679" y="2721546"/>
            <a:ext cx="1761803" cy="878203"/>
            <a:chOff x="9652912" y="3207058"/>
            <a:chExt cx="2374836" cy="996158"/>
          </a:xfrm>
        </p:grpSpPr>
        <p:grpSp>
          <p:nvGrpSpPr>
            <p:cNvPr id="45106" name="Group 6"/>
            <p:cNvGrpSpPr>
              <a:grpSpLocks/>
            </p:cNvGrpSpPr>
            <p:nvPr/>
          </p:nvGrpSpPr>
          <p:grpSpPr bwMode="auto">
            <a:xfrm>
              <a:off x="9652912" y="3207058"/>
              <a:ext cx="2354929" cy="969877"/>
              <a:chOff x="5334860" y="3150996"/>
              <a:chExt cx="2845304" cy="969877"/>
            </a:xfrm>
          </p:grpSpPr>
          <p:sp>
            <p:nvSpPr>
              <p:cNvPr id="45108" name="AutoShape 5"/>
              <p:cNvSpPr>
                <a:spLocks noChangeArrowheads="1"/>
              </p:cNvSpPr>
              <p:nvPr/>
            </p:nvSpPr>
            <p:spPr bwMode="auto">
              <a:xfrm>
                <a:off x="5334860" y="3150996"/>
                <a:ext cx="2845304" cy="96987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285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ru-RU" sz="1200">
                  <a:solidFill>
                    <a:srgbClr val="666666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45109" name="Picture 43" descr="新聞紙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32835" y="3218643"/>
                <a:ext cx="821955" cy="748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5107" name="Text Box 62"/>
            <p:cNvSpPr txBox="1">
              <a:spLocks noChangeArrowheads="1"/>
            </p:cNvSpPr>
            <p:nvPr/>
          </p:nvSpPr>
          <p:spPr bwMode="auto">
            <a:xfrm>
              <a:off x="10466072" y="3669644"/>
              <a:ext cx="1561676" cy="533572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altLang="ja-JP" dirty="0"/>
                <a:t> </a:t>
              </a:r>
              <a:r>
                <a:rPr lang="en-US" altLang="ja-JP" dirty="0" err="1"/>
                <a:t>ScanFront</a:t>
              </a:r>
              <a:r>
                <a:rPr lang="ru-RU" altLang="ja-JP" dirty="0"/>
                <a:t> </a:t>
              </a:r>
              <a:r>
                <a:rPr lang="en-US" altLang="ja-JP" dirty="0" smtClean="0"/>
                <a:t>330</a:t>
              </a:r>
              <a:endParaRPr lang="en-US" altLang="ja-JP" dirty="0"/>
            </a:p>
          </p:txBody>
        </p:sp>
      </p:grpSp>
      <p:sp>
        <p:nvSpPr>
          <p:cNvPr id="45082" name="Text Box 28"/>
          <p:cNvSpPr txBox="1">
            <a:spLocks noChangeArrowheads="1"/>
          </p:cNvSpPr>
          <p:nvPr/>
        </p:nvSpPr>
        <p:spPr bwMode="auto">
          <a:xfrm>
            <a:off x="7695508" y="2891258"/>
            <a:ext cx="135814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fontAlgn="ctr">
              <a:spcBef>
                <a:spcPct val="0"/>
              </a:spcBef>
              <a:buFontTx/>
              <a:buNone/>
              <a:defRPr sz="10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9pPr>
          </a:lstStyle>
          <a:p>
            <a:r>
              <a:rPr lang="ru-RU" altLang="ja-JP" dirty="0" smtClean="0"/>
              <a:t>СЕТЕВОЙ СКАНЕР</a:t>
            </a:r>
            <a:endParaRPr lang="en-US" altLang="ja-JP" dirty="0"/>
          </a:p>
        </p:txBody>
      </p:sp>
      <p:grpSp>
        <p:nvGrpSpPr>
          <p:cNvPr id="45085" name="Group 1"/>
          <p:cNvGrpSpPr>
            <a:grpSpLocks/>
          </p:cNvGrpSpPr>
          <p:nvPr/>
        </p:nvGrpSpPr>
        <p:grpSpPr bwMode="auto">
          <a:xfrm>
            <a:off x="2621075" y="2415823"/>
            <a:ext cx="1372980" cy="738263"/>
            <a:chOff x="2085828" y="2181240"/>
            <a:chExt cx="1832335" cy="983941"/>
          </a:xfrm>
        </p:grpSpPr>
        <p:pic>
          <p:nvPicPr>
            <p:cNvPr id="45104" name="Picture 94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5828" y="2181240"/>
              <a:ext cx="1285169" cy="758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05" name="Text Box 62"/>
            <p:cNvSpPr txBox="1">
              <a:spLocks noChangeArrowheads="1"/>
            </p:cNvSpPr>
            <p:nvPr/>
          </p:nvSpPr>
          <p:spPr bwMode="auto">
            <a:xfrm>
              <a:off x="2648475" y="2837023"/>
              <a:ext cx="1269688" cy="328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spcBef>
                  <a:spcPct val="50000"/>
                </a:spcBef>
                <a:buFontTx/>
                <a:buNone/>
                <a:defRPr sz="1000">
                  <a:latin typeface="+mj-lt"/>
                  <a:ea typeface="+mj-ea"/>
                  <a:cs typeface="+mj-cs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DendaNew" panose="02000803050000020004" pitchFamily="2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latin typeface="DendaNew" panose="02000803050000020004" pitchFamily="2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DendaNew" panose="02000803050000020004" pitchFamily="2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>
                  <a:latin typeface="DendaNew" panose="02000803050000020004" pitchFamily="2" charset="0"/>
                </a:defRPr>
              </a:lvl9pPr>
            </a:lstStyle>
            <a:p>
              <a:r>
                <a:rPr lang="en-US" altLang="ja-JP" dirty="0"/>
                <a:t>DR-M</a:t>
              </a:r>
              <a:r>
                <a:rPr lang="ru-RU" altLang="ja-JP" dirty="0"/>
                <a:t>1060</a:t>
              </a:r>
              <a:endParaRPr lang="en-US" altLang="ja-JP" dirty="0"/>
            </a:p>
          </p:txBody>
        </p:sp>
      </p:grpSp>
      <p:grpSp>
        <p:nvGrpSpPr>
          <p:cNvPr id="45086" name="Group 4"/>
          <p:cNvGrpSpPr>
            <a:grpSpLocks/>
          </p:cNvGrpSpPr>
          <p:nvPr/>
        </p:nvGrpSpPr>
        <p:grpSpPr bwMode="auto">
          <a:xfrm>
            <a:off x="4781271" y="804596"/>
            <a:ext cx="4220857" cy="749435"/>
            <a:chOff x="6310312" y="1079890"/>
            <a:chExt cx="4879014" cy="1012951"/>
          </a:xfrm>
        </p:grpSpPr>
        <p:grpSp>
          <p:nvGrpSpPr>
            <p:cNvPr id="45095" name="Group 27"/>
            <p:cNvGrpSpPr>
              <a:grpSpLocks/>
            </p:cNvGrpSpPr>
            <p:nvPr/>
          </p:nvGrpSpPr>
          <p:grpSpPr bwMode="auto">
            <a:xfrm>
              <a:off x="6310312" y="1079890"/>
              <a:ext cx="4879014" cy="1012951"/>
              <a:chOff x="6401003" y="1060792"/>
              <a:chExt cx="4878938" cy="1012033"/>
            </a:xfrm>
          </p:grpSpPr>
          <p:grpSp>
            <p:nvGrpSpPr>
              <p:cNvPr id="45098" name="Group 5"/>
              <p:cNvGrpSpPr>
                <a:grpSpLocks/>
              </p:cNvGrpSpPr>
              <p:nvPr/>
            </p:nvGrpSpPr>
            <p:grpSpPr bwMode="auto">
              <a:xfrm>
                <a:off x="6401003" y="1060792"/>
                <a:ext cx="4878938" cy="1012033"/>
                <a:chOff x="6028404" y="2137243"/>
                <a:chExt cx="5148735" cy="983176"/>
              </a:xfrm>
            </p:grpSpPr>
            <p:sp>
              <p:nvSpPr>
                <p:cNvPr id="191" name="AutoShape 64"/>
                <p:cNvSpPr>
                  <a:spLocks noChangeArrowheads="1"/>
                </p:cNvSpPr>
                <p:nvPr/>
              </p:nvSpPr>
              <p:spPr bwMode="auto">
                <a:xfrm>
                  <a:off x="6028404" y="2137243"/>
                  <a:ext cx="5148735" cy="983176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2857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  <a:effectLst/>
                <a:ex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en-GB" sz="1350">
                    <a:solidFill>
                      <a:srgbClr val="666666"/>
                    </a:solidFill>
                    <a:ea typeface="ＭＳ Ｐゴシック" pitchFamily="50" charset="-128"/>
                  </a:endParaRPr>
                </a:p>
              </p:txBody>
            </p:sp>
            <p:sp>
              <p:nvSpPr>
                <p:cNvPr id="45101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6145965" y="2148856"/>
                  <a:ext cx="3111153" cy="3350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defPPr>
                    <a:defRPr lang="en-US"/>
                  </a:defPPr>
                  <a:lvl1pPr fontAlgn="ctr">
                    <a:spcBef>
                      <a:spcPct val="0"/>
                    </a:spcBef>
                    <a:buFontTx/>
                    <a:buNone/>
                    <a:defRPr sz="1000">
                      <a:solidFill>
                        <a:srgbClr val="FF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latin typeface="DendaNew" panose="02000803050000020004" pitchFamily="2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latin typeface="DendaNew" panose="02000803050000020004" pitchFamily="2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latin typeface="DendaNew" panose="02000803050000020004" pitchFamily="2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latin typeface="DendaNew" panose="02000803050000020004" pitchFamily="2" charset="0"/>
                    </a:defRPr>
                  </a:lvl9pPr>
                </a:lstStyle>
                <a:p>
                  <a:r>
                    <a:rPr lang="ru-RU" altLang="ru-RU" dirty="0"/>
                    <a:t>ПРОГРАММНОЕ ОБЕСПЕЧЕНИЕ </a:t>
                  </a:r>
                  <a:endParaRPr lang="en-US" altLang="ru-RU" dirty="0"/>
                </a:p>
              </p:txBody>
            </p:sp>
            <p:pic>
              <p:nvPicPr>
                <p:cNvPr id="45102" name="Picture 4" descr="新聞紙"/>
                <p:cNvPicPr>
                  <a:picLocks noChangeAspect="1" noChangeArrowheads="1"/>
                </p:cNvPicPr>
                <p:nvPr/>
              </p:nvPicPr>
              <p:blipFill>
                <a:blip r:embed="rId2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62069" y="2843932"/>
                  <a:ext cx="1377115" cy="2546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blipFill dpi="0" rotWithShape="0">
                        <a:blip/>
                        <a:srcRect/>
                        <a:tile tx="0" ty="0" sx="100000" sy="100000" flip="none" algn="tl"/>
                      </a:blip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103" name="Picture 44"/>
                <p:cNvPicPr>
                  <a:picLocks noChangeAspect="1" noChangeArrowheads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28591" y="2588998"/>
                  <a:ext cx="1617832" cy="3783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45099" name="Text Box 22"/>
              <p:cNvSpPr txBox="1">
                <a:spLocks noChangeArrowheads="1"/>
              </p:cNvSpPr>
              <p:nvPr/>
            </p:nvSpPr>
            <p:spPr bwMode="auto">
              <a:xfrm>
                <a:off x="9721014" y="1738148"/>
                <a:ext cx="1558927" cy="323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DendaNew" panose="02000803050000020004" pitchFamily="2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kumimoji="1" lang="en-US" altLang="ja-JP" sz="900">
                    <a:solidFill>
                      <a:srgbClr val="666666"/>
                    </a:solidFill>
                    <a:cs typeface="Arial" panose="020B0604020202020204" pitchFamily="34" charset="0"/>
                  </a:rPr>
                  <a:t>Mobile</a:t>
                </a:r>
              </a:p>
            </p:txBody>
          </p:sp>
        </p:grpSp>
        <p:pic>
          <p:nvPicPr>
            <p:cNvPr id="45096" name="Picture 4" descr="新聞紙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8085" y="1506838"/>
              <a:ext cx="1304974" cy="2724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tile tx="0" ty="0" sx="100000" sy="100000" flip="none" algn="tl"/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097" name="Picture 2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2203" y="1380750"/>
              <a:ext cx="1456127" cy="415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088" name="Group 196"/>
          <p:cNvGrpSpPr>
            <a:grpSpLocks/>
          </p:cNvGrpSpPr>
          <p:nvPr/>
        </p:nvGrpSpPr>
        <p:grpSpPr bwMode="auto">
          <a:xfrm>
            <a:off x="1349992" y="3220662"/>
            <a:ext cx="1563397" cy="739629"/>
            <a:chOff x="1912533" y="4305300"/>
            <a:chExt cx="2084877" cy="986307"/>
          </a:xfrm>
        </p:grpSpPr>
        <p:pic>
          <p:nvPicPr>
            <p:cNvPr id="45093" name="図 23" descr="01 FuriR.jpg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2533" y="4305300"/>
              <a:ext cx="1056740" cy="792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94" name="Text Box 35"/>
            <p:cNvSpPr txBox="1">
              <a:spLocks noChangeArrowheads="1"/>
            </p:cNvSpPr>
            <p:nvPr/>
          </p:nvSpPr>
          <p:spPr bwMode="auto">
            <a:xfrm>
              <a:off x="2788382" y="4963267"/>
              <a:ext cx="1209028" cy="32834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1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altLang="ja-JP" dirty="0"/>
                <a:t>DR-F1</a:t>
              </a:r>
              <a:r>
                <a:rPr lang="ru-RU" altLang="ja-JP" dirty="0"/>
                <a:t>2</a:t>
              </a:r>
              <a:r>
                <a:rPr lang="en-GB" altLang="ja-JP" dirty="0"/>
                <a:t>0</a:t>
              </a:r>
              <a:endParaRPr lang="en-US" altLang="ja-JP" dirty="0"/>
            </a:p>
          </p:txBody>
        </p:sp>
      </p:grpSp>
      <p:pic>
        <p:nvPicPr>
          <p:cNvPr id="45090" name="Picture 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62" y="2418594"/>
            <a:ext cx="1140322" cy="570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92" name="Text Box 62"/>
          <p:cNvSpPr txBox="1">
            <a:spLocks noChangeArrowheads="1"/>
          </p:cNvSpPr>
          <p:nvPr/>
        </p:nvSpPr>
        <p:spPr bwMode="auto">
          <a:xfrm>
            <a:off x="1758605" y="2900250"/>
            <a:ext cx="112650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buFontTx/>
              <a:buNone/>
              <a:defRPr sz="1000">
                <a:latin typeface="+mj-lt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DendaNew" panose="02000803050000020004" pitchFamily="2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latin typeface="DendaNew" panose="02000803050000020004" pitchFamily="2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DendaNew" panose="02000803050000020004" pitchFamily="2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latin typeface="DendaNew" panose="02000803050000020004" pitchFamily="2" charset="0"/>
              </a:defRPr>
            </a:lvl9pPr>
          </a:lstStyle>
          <a:p>
            <a:r>
              <a:rPr lang="en-US" altLang="ja-JP" dirty="0"/>
              <a:t>DR-M</a:t>
            </a:r>
            <a:r>
              <a:rPr lang="ru-RU" altLang="ja-JP" dirty="0"/>
              <a:t>160II</a:t>
            </a:r>
            <a:endParaRPr lang="en-US" altLang="ja-JP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Модельный </a:t>
            </a:r>
            <a:r>
              <a:rPr lang="ru-RU" dirty="0">
                <a:solidFill>
                  <a:srgbClr val="FF0000"/>
                </a:solidFill>
              </a:rPr>
              <a:t>ряд</a:t>
            </a:r>
          </a:p>
        </p:txBody>
      </p:sp>
      <p:pic>
        <p:nvPicPr>
          <p:cNvPr id="104" name="Picture 10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495" y="3202849"/>
            <a:ext cx="603788" cy="603788"/>
          </a:xfrm>
          <a:prstGeom prst="rect">
            <a:avLst/>
          </a:prstGeom>
        </p:spPr>
      </p:pic>
      <p:sp>
        <p:nvSpPr>
          <p:cNvPr id="105" name="Text Box 80"/>
          <p:cNvSpPr txBox="1">
            <a:spLocks noChangeArrowheads="1"/>
          </p:cNvSpPr>
          <p:nvPr/>
        </p:nvSpPr>
        <p:spPr bwMode="auto">
          <a:xfrm>
            <a:off x="5706964" y="3697305"/>
            <a:ext cx="679446" cy="4001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1000"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DR-</a:t>
            </a:r>
            <a:r>
              <a:rPr lang="ru-RU" altLang="ja-JP" dirty="0" smtClean="0"/>
              <a:t>С2</a:t>
            </a:r>
            <a:r>
              <a:rPr lang="en-US" altLang="ja-JP" dirty="0" smtClean="0"/>
              <a:t>40</a:t>
            </a:r>
            <a:endParaRPr lang="en-US" altLang="ja-JP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83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Canon -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лидер российского рынка документных сканеров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12" y="4487424"/>
            <a:ext cx="6864415" cy="47390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Сокращение рынка  в 201</a:t>
            </a:r>
            <a:r>
              <a:rPr lang="en-US" sz="2000" dirty="0" smtClean="0"/>
              <a:t>5</a:t>
            </a:r>
            <a:r>
              <a:rPr lang="ru-RU" sz="2000" dirty="0" smtClean="0"/>
              <a:t> году – 61</a:t>
            </a:r>
            <a:r>
              <a:rPr lang="en-US" sz="2000" dirty="0" smtClean="0"/>
              <a:t> </a:t>
            </a:r>
            <a:r>
              <a:rPr lang="en-GB" sz="2000" dirty="0" smtClean="0"/>
              <a:t>%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4719-3A9B-4B8F-84C3-FA9B2F4B7764}" type="datetime1">
              <a:rPr lang="en-GB" smtClean="0"/>
              <a:t>07/09/2015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7977188" y="4046929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GB" sz="1200" dirty="0" smtClean="0"/>
              <a:t> </a:t>
            </a:r>
            <a:r>
              <a:rPr lang="en-GB" sz="1200" dirty="0" err="1" smtClean="0"/>
              <a:t>Infosource</a:t>
            </a:r>
            <a:endParaRPr lang="en-GB" sz="1200" dirty="0" smtClean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454734"/>
              </p:ext>
            </p:extLst>
          </p:nvPr>
        </p:nvGraphicFramePr>
        <p:xfrm>
          <a:off x="252412" y="628275"/>
          <a:ext cx="7208786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6617393" y="2045250"/>
            <a:ext cx="1650307" cy="1166104"/>
            <a:chOff x="6170284" y="1409476"/>
            <a:chExt cx="1354467" cy="91004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9491" y="1409476"/>
              <a:ext cx="655386" cy="55118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170284" y="2001401"/>
              <a:ext cx="1354467" cy="3181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ru-RU" sz="1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Canon </a:t>
              </a:r>
              <a:r>
                <a:rPr lang="ru-RU" sz="1600" b="1" dirty="0" smtClean="0">
                  <a:solidFill>
                    <a:srgbClr val="FF0000"/>
                  </a:solidFill>
                </a:rPr>
                <a:t>34%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182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CEF9-05AB-4E0D-B3C5-A103F37606CF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670" y="404610"/>
            <a:ext cx="8640067" cy="870174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Вызовы действительности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0822" y="1016876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ru-RU" sz="2000" dirty="0" smtClean="0"/>
              <a:t>Нестабильность курса рубля</a:t>
            </a:r>
          </a:p>
          <a:p>
            <a:endParaRPr lang="ru-RU" sz="2000" dirty="0"/>
          </a:p>
          <a:p>
            <a:endParaRPr lang="en-US" sz="2000" dirty="0" smtClean="0"/>
          </a:p>
          <a:p>
            <a:r>
              <a:rPr lang="ru-RU" sz="2000" dirty="0" smtClean="0"/>
              <a:t>Сокращение бюджетов  в сфере </a:t>
            </a:r>
            <a:r>
              <a:rPr lang="en-US" sz="2000" dirty="0" smtClean="0"/>
              <a:t>IT</a:t>
            </a:r>
            <a:r>
              <a:rPr lang="ru-RU" sz="2000" dirty="0" smtClean="0"/>
              <a:t> </a:t>
            </a:r>
            <a:endParaRPr lang="en-US" sz="2000" dirty="0" smtClean="0"/>
          </a:p>
          <a:p>
            <a:endParaRPr lang="ru-RU" sz="2000" dirty="0" smtClean="0"/>
          </a:p>
          <a:p>
            <a:endParaRPr lang="en-US" sz="2000" dirty="0" smtClean="0"/>
          </a:p>
          <a:p>
            <a:r>
              <a:rPr lang="ru-RU" sz="2000" dirty="0" smtClean="0"/>
              <a:t>Сокращение рынка документных сканеров на </a:t>
            </a:r>
            <a:r>
              <a:rPr lang="en-US" sz="2000" dirty="0" smtClean="0"/>
              <a:t>61</a:t>
            </a:r>
            <a:r>
              <a:rPr lang="ru-RU" sz="2000" dirty="0" smtClean="0"/>
              <a:t>%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ru-RU" sz="2000" dirty="0"/>
              <a:t>У</a:t>
            </a:r>
            <a:r>
              <a:rPr lang="ru-RU" sz="2000" dirty="0" smtClean="0"/>
              <a:t>величение объема  услуг в области сканирования  на 50% </a:t>
            </a:r>
            <a:endParaRPr lang="en-US" sz="2000" dirty="0"/>
          </a:p>
          <a:p>
            <a:r>
              <a:rPr lang="ru-RU" sz="2000" dirty="0" smtClean="0"/>
              <a:t> </a:t>
            </a:r>
          </a:p>
          <a:p>
            <a:r>
              <a:rPr lang="ru-RU" sz="2000" dirty="0"/>
              <a:t>	</a:t>
            </a:r>
            <a:endParaRPr lang="ru-RU" sz="2000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4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non 16x9 CAS PowerPoint Template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defRPr sz="1600" dirty="0" smtClean="0"/>
        </a:defPPr>
      </a:lstStyle>
    </a:txDef>
  </a:objectDefaults>
  <a:extraClrSchemeLst/>
</a:theme>
</file>

<file path=ppt/theme/theme10.xml><?xml version="1.0" encoding="utf-8"?>
<a:theme xmlns:a="http://schemas.openxmlformats.org/drawingml/2006/main" name="1_Canon 16x9 CAS PowerPoint Template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defRPr sz="1600" dirty="0" smtClean="0"/>
        </a:defPPr>
      </a:lstStyle>
    </a:tx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anon Dark Grey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anon Light Grey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anon Aqua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defRPr sz="1600" dirty="0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Canon Green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anon Deep Blue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anon Deep Orange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anon Yellow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anon Deep Pink">
  <a:themeElements>
    <a:clrScheme name="Canon">
      <a:dk1>
        <a:sysClr val="windowText" lastClr="000000"/>
      </a:dk1>
      <a:lt1>
        <a:sysClr val="window" lastClr="FFFFFF"/>
      </a:lt1>
      <a:dk2>
        <a:srgbClr val="4B4F54"/>
      </a:dk2>
      <a:lt2>
        <a:srgbClr val="D0D3D4"/>
      </a:lt2>
      <a:accent1>
        <a:srgbClr val="00B2C0"/>
      </a:accent1>
      <a:accent2>
        <a:srgbClr val="A2AD00"/>
      </a:accent2>
      <a:accent3>
        <a:srgbClr val="006FB4"/>
      </a:accent3>
      <a:accent4>
        <a:srgbClr val="EC7A08"/>
      </a:accent4>
      <a:accent5>
        <a:srgbClr val="FECB00"/>
      </a:accent5>
      <a:accent6>
        <a:srgbClr val="A31A7E"/>
      </a:accent6>
      <a:hlink>
        <a:srgbClr val="0000FF"/>
      </a:hlink>
      <a:folHlink>
        <a:srgbClr val="800080"/>
      </a:folHlink>
    </a:clrScheme>
    <a:fontScheme name="Cano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4B654B0F50A840BB7B00CD72CECF9B" ma:contentTypeVersion="0" ma:contentTypeDescription="Create a new document." ma:contentTypeScope="" ma:versionID="188121d748060a301ccd08fd0bcbe15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6C17FC67-F7EE-4267-B36A-B81054D1C1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20E91D-33A3-42FF-8995-91903943BB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8D742C5-88DA-42CF-BEDB-7A71AF7CB2B5}">
  <ds:schemaRefs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Canon 16x9 CAS PowerPoint Template</Template>
  <TotalTime>12588</TotalTime>
  <Words>719</Words>
  <Application>Microsoft Office PowerPoint</Application>
  <PresentationFormat>On-screen Show (16:9)</PresentationFormat>
  <Paragraphs>318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ＭＳ ゴシック</vt:lpstr>
      <vt:lpstr>ＭＳ Ｐゴシック</vt:lpstr>
      <vt:lpstr>ＭＳ Ｐゴシック</vt:lpstr>
      <vt:lpstr>Arial</vt:lpstr>
      <vt:lpstr>Calibri</vt:lpstr>
      <vt:lpstr>Century Gothic</vt:lpstr>
      <vt:lpstr>DendaNew</vt:lpstr>
      <vt:lpstr>DendaNewCTT</vt:lpstr>
      <vt:lpstr>DendaNewLight</vt:lpstr>
      <vt:lpstr>Times New Roman</vt:lpstr>
      <vt:lpstr>Canon 16x9 CAS PowerPoint Template</vt:lpstr>
      <vt:lpstr>Canon Dark Grey</vt:lpstr>
      <vt:lpstr>Canon Light Grey</vt:lpstr>
      <vt:lpstr>Canon Aqua</vt:lpstr>
      <vt:lpstr>Canon Green</vt:lpstr>
      <vt:lpstr>Canon Deep Blue</vt:lpstr>
      <vt:lpstr>Canon Deep Orange</vt:lpstr>
      <vt:lpstr>Canon Yellow</vt:lpstr>
      <vt:lpstr>Canon Deep Pink</vt:lpstr>
      <vt:lpstr>1_Canon 16x9 CAS PowerPoint Template</vt:lpstr>
      <vt:lpstr>Программно-аппаратные решения для управления документами. Новые подходы.</vt:lpstr>
      <vt:lpstr>Модель бизнеса  Canon </vt:lpstr>
      <vt:lpstr>Продукция для бизнеса </vt:lpstr>
      <vt:lpstr>Место документного сканера в решениях EMC </vt:lpstr>
      <vt:lpstr>Почему  документный сканер? </vt:lpstr>
      <vt:lpstr>Эволюция  документных сканеров </vt:lpstr>
      <vt:lpstr>Модельный ряд</vt:lpstr>
      <vt:lpstr>Canon -  лидер российского рынка документных сканеров </vt:lpstr>
      <vt:lpstr>Вызовы действительности</vt:lpstr>
      <vt:lpstr>Рынок документных сканеров сегодня</vt:lpstr>
      <vt:lpstr>Основные тренды развития рынка EMC</vt:lpstr>
      <vt:lpstr>Движущие силы.</vt:lpstr>
      <vt:lpstr>Новые продукты </vt:lpstr>
      <vt:lpstr>PowerPoint Presentation</vt:lpstr>
      <vt:lpstr>Ключевые характеристики</vt:lpstr>
      <vt:lpstr>Потенциальные сферы использования</vt:lpstr>
      <vt:lpstr>Активное взаимодействие с производителями ПО </vt:lpstr>
      <vt:lpstr>Новые формы работы с заказчиком</vt:lpstr>
      <vt:lpstr>Демонстрационный фонд</vt:lpstr>
      <vt:lpstr>Прямой сервисный контракт</vt:lpstr>
      <vt:lpstr>Аутсорсинг сканирования</vt:lpstr>
      <vt:lpstr>Возможность кастомизации продукта  </vt:lpstr>
      <vt:lpstr>Специальные предложения и программы</vt:lpstr>
      <vt:lpstr>Ждем ваших предложений по сотрудничеству!</vt:lpstr>
      <vt:lpstr>PowerPoint Presentation</vt:lpstr>
    </vt:vector>
  </TitlesOfParts>
  <Company>Canon Europe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Print Q4 and H1 activities</dc:title>
  <dc:creator>Abdool-Raman, M. - Mohammad -</dc:creator>
  <cp:lastModifiedBy>Gordienko, A.V. - Anastasia -</cp:lastModifiedBy>
  <cp:revision>208</cp:revision>
  <cp:lastPrinted>2015-02-02T10:47:00Z</cp:lastPrinted>
  <dcterms:created xsi:type="dcterms:W3CDTF">2014-10-29T17:47:33Z</dcterms:created>
  <dcterms:modified xsi:type="dcterms:W3CDTF">2015-09-07T11:27:10Z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0x010100EC4B654B0F50A840BB7B00CD72CECF9B</vt:lpwstr>
  </property>
</Properties>
</file>