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8" r:id="rId5"/>
    <p:sldMasterId id="2147483732" r:id="rId6"/>
    <p:sldMasterId id="2147483714" r:id="rId7"/>
    <p:sldMasterId id="2147483674" r:id="rId8"/>
    <p:sldMasterId id="2147483690" r:id="rId9"/>
    <p:sldMasterId id="2147483696" r:id="rId10"/>
    <p:sldMasterId id="2147483702" r:id="rId11"/>
    <p:sldMasterId id="2147483708" r:id="rId12"/>
    <p:sldMasterId id="2147483736" r:id="rId13"/>
  </p:sldMasterIdLst>
  <p:notesMasterIdLst>
    <p:notesMasterId r:id="rId39"/>
  </p:notesMasterIdLst>
  <p:sldIdLst>
    <p:sldId id="427" r:id="rId14"/>
    <p:sldId id="447" r:id="rId15"/>
    <p:sldId id="448" r:id="rId16"/>
    <p:sldId id="460" r:id="rId17"/>
    <p:sldId id="461" r:id="rId18"/>
    <p:sldId id="458" r:id="rId19"/>
    <p:sldId id="459" r:id="rId20"/>
    <p:sldId id="438" r:id="rId21"/>
    <p:sldId id="449" r:id="rId22"/>
    <p:sldId id="464" r:id="rId23"/>
    <p:sldId id="394" r:id="rId24"/>
    <p:sldId id="465" r:id="rId25"/>
    <p:sldId id="474" r:id="rId26"/>
    <p:sldId id="467" r:id="rId27"/>
    <p:sldId id="468" r:id="rId28"/>
    <p:sldId id="469" r:id="rId29"/>
    <p:sldId id="463" r:id="rId30"/>
    <p:sldId id="470" r:id="rId31"/>
    <p:sldId id="462" r:id="rId32"/>
    <p:sldId id="471" r:id="rId33"/>
    <p:sldId id="472" r:id="rId34"/>
    <p:sldId id="466" r:id="rId35"/>
    <p:sldId id="473" r:id="rId36"/>
    <p:sldId id="444" r:id="rId37"/>
    <p:sldId id="446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2">
          <p15:clr>
            <a:srgbClr val="A4A3A4"/>
          </p15:clr>
        </p15:guide>
        <p15:guide id="2" orient="horz" pos="2875">
          <p15:clr>
            <a:srgbClr val="A4A3A4"/>
          </p15:clr>
        </p15:guide>
        <p15:guide id="3" pos="159">
          <p15:clr>
            <a:srgbClr val="A4A3A4"/>
          </p15:clr>
        </p15:guide>
        <p15:guide id="4" pos="5602">
          <p15:clr>
            <a:srgbClr val="A4A3A4"/>
          </p15:clr>
        </p15:guide>
        <p15:guide id="5" pos="2422">
          <p15:clr>
            <a:srgbClr val="A4A3A4"/>
          </p15:clr>
        </p15:guide>
        <p15:guide id="6" pos="25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EEAF00"/>
    <a:srgbClr val="7D0063"/>
    <a:srgbClr val="0097D4"/>
    <a:srgbClr val="009697"/>
    <a:srgbClr val="69963B"/>
    <a:srgbClr val="D0D3D4"/>
    <a:srgbClr val="F6E8F2"/>
    <a:srgbClr val="FFF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94676" autoAdjust="0"/>
  </p:normalViewPr>
  <p:slideViewPr>
    <p:cSldViewPr snapToGrid="0" showGuides="1">
      <p:cViewPr varScale="1">
        <p:scale>
          <a:sx n="122" d="100"/>
          <a:sy n="122" d="100"/>
        </p:scale>
        <p:origin x="312" y="96"/>
      </p:cViewPr>
      <p:guideLst>
        <p:guide orient="horz" pos="762"/>
        <p:guide orient="horz" pos="2875"/>
        <p:guide pos="159"/>
        <p:guide pos="5602"/>
        <p:guide pos="2422"/>
        <p:guide pos="25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35146084236643E-2"/>
          <c:y val="0.1419023165582563"/>
          <c:w val="0.91063876774813401"/>
          <c:h val="0.721890334360378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'[Chart in Microsoft PowerPoint]Sheet1'!$B$31:$J$32</c:f>
              <c:multiLvlStrCache>
                <c:ptCount val="9"/>
                <c:lvl>
                  <c:pt idx="0">
                    <c:v>H1 </c:v>
                  </c:pt>
                  <c:pt idx="1">
                    <c:v>H2</c:v>
                  </c:pt>
                  <c:pt idx="2">
                    <c:v>H1 </c:v>
                  </c:pt>
                  <c:pt idx="3">
                    <c:v>H2</c:v>
                  </c:pt>
                  <c:pt idx="4">
                    <c:v>H1 </c:v>
                  </c:pt>
                  <c:pt idx="5">
                    <c:v>H2</c:v>
                  </c:pt>
                  <c:pt idx="6">
                    <c:v>H1 </c:v>
                  </c:pt>
                  <c:pt idx="7">
                    <c:v>H2</c:v>
                  </c:pt>
                  <c:pt idx="8">
                    <c:v>H1</c:v>
                  </c:pt>
                </c:lvl>
                <c:lvl>
                  <c:pt idx="0">
                    <c:v>2011</c:v>
                  </c:pt>
                  <c:pt idx="2">
                    <c:v>2012</c:v>
                  </c:pt>
                  <c:pt idx="4">
                    <c:v>2013</c:v>
                  </c:pt>
                  <c:pt idx="6">
                    <c:v>2014</c:v>
                  </c:pt>
                  <c:pt idx="8">
                    <c:v>2015</c:v>
                  </c:pt>
                </c:lvl>
              </c:multiLvlStrCache>
            </c:multiLvlStrRef>
          </c:cat>
          <c:val>
            <c:numRef>
              <c:f>'[Chart in Microsoft PowerPoint]Sheet1'!$B$33:$J$33</c:f>
              <c:numCache>
                <c:formatCode>General</c:formatCode>
                <c:ptCount val="9"/>
                <c:pt idx="0">
                  <c:v>21810</c:v>
                </c:pt>
                <c:pt idx="1">
                  <c:v>26899</c:v>
                </c:pt>
                <c:pt idx="2">
                  <c:v>25266</c:v>
                </c:pt>
                <c:pt idx="3">
                  <c:v>39285</c:v>
                </c:pt>
                <c:pt idx="4">
                  <c:v>20907</c:v>
                </c:pt>
                <c:pt idx="5">
                  <c:v>21699</c:v>
                </c:pt>
                <c:pt idx="6">
                  <c:v>18827</c:v>
                </c:pt>
                <c:pt idx="7">
                  <c:v>19680</c:v>
                </c:pt>
                <c:pt idx="8">
                  <c:v>7408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318472"/>
        <c:axId val="396173576"/>
      </c:barChart>
      <c:catAx>
        <c:axId val="35631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6173576"/>
        <c:crosses val="autoZero"/>
        <c:auto val="1"/>
        <c:lblAlgn val="ctr"/>
        <c:lblOffset val="100"/>
        <c:noMultiLvlLbl val="0"/>
      </c:catAx>
      <c:valAx>
        <c:axId val="39617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318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A7F6B-5305-42F2-900E-76AFC6A0C258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122572-4E85-4E81-A0C1-AD3367992D40}">
      <dgm:prSet phldrT="[Text]"/>
      <dgm:spPr/>
      <dgm:t>
        <a:bodyPr/>
        <a:lstStyle/>
        <a:p>
          <a:r>
            <a:rPr lang="ru-RU" b="1" dirty="0" err="1" smtClean="0"/>
            <a:t>Кастомизация</a:t>
          </a:r>
          <a:endParaRPr lang="ru-RU" b="1" dirty="0" smtClean="0"/>
        </a:p>
        <a:p>
          <a:r>
            <a:rPr lang="ru-RU" b="1" dirty="0" smtClean="0"/>
            <a:t>продукта</a:t>
          </a:r>
          <a:endParaRPr lang="ru-RU" b="1" dirty="0"/>
        </a:p>
      </dgm:t>
    </dgm:pt>
    <dgm:pt modelId="{283145BF-6082-41C1-AD50-1CE815DA39AF}" type="parTrans" cxnId="{5E7D6326-6C44-4174-983E-DA19EB676FE2}">
      <dgm:prSet/>
      <dgm:spPr/>
      <dgm:t>
        <a:bodyPr/>
        <a:lstStyle/>
        <a:p>
          <a:endParaRPr lang="ru-RU"/>
        </a:p>
      </dgm:t>
    </dgm:pt>
    <dgm:pt modelId="{7ACA53FF-B0FA-4A6D-9405-D2E53B612DC0}" type="sibTrans" cxnId="{5E7D6326-6C44-4174-983E-DA19EB676FE2}">
      <dgm:prSet/>
      <dgm:spPr/>
      <dgm:t>
        <a:bodyPr/>
        <a:lstStyle/>
        <a:p>
          <a:endParaRPr lang="ru-RU"/>
        </a:p>
      </dgm:t>
    </dgm:pt>
    <dgm:pt modelId="{4BCD0FFC-56EB-47CF-A485-D34BCC08BCEB}">
      <dgm:prSet phldrT="[Text]" custT="1"/>
      <dgm:spPr/>
      <dgm:t>
        <a:bodyPr/>
        <a:lstStyle/>
        <a:p>
          <a:r>
            <a:rPr lang="ru-RU" sz="1200" dirty="0" smtClean="0"/>
            <a:t>Программное обеспечение</a:t>
          </a:r>
        </a:p>
        <a:p>
          <a:r>
            <a:rPr lang="en-US" sz="1200" dirty="0" smtClean="0"/>
            <a:t>Capture Perfect</a:t>
          </a:r>
        </a:p>
        <a:p>
          <a:r>
            <a:rPr lang="en-US" sz="1200" dirty="0" smtClean="0"/>
            <a:t>Capture </a:t>
          </a:r>
          <a:r>
            <a:rPr lang="en-US" sz="1200" dirty="0" err="1" smtClean="0"/>
            <a:t>OnTouch</a:t>
          </a:r>
          <a:endParaRPr lang="en-US" sz="1200" dirty="0" smtClean="0"/>
        </a:p>
        <a:p>
          <a:endParaRPr lang="ru-RU" sz="1200" dirty="0"/>
        </a:p>
      </dgm:t>
    </dgm:pt>
    <dgm:pt modelId="{AFF75D12-0FFF-4949-9183-DE2B7701EB78}" type="parTrans" cxnId="{EED7D3E5-E76F-40F6-8F42-7B9C526494A8}">
      <dgm:prSet/>
      <dgm:spPr/>
      <dgm:t>
        <a:bodyPr/>
        <a:lstStyle/>
        <a:p>
          <a:endParaRPr lang="ru-RU"/>
        </a:p>
      </dgm:t>
    </dgm:pt>
    <dgm:pt modelId="{3C40454D-4F43-45DB-B07B-7935668828BC}" type="sibTrans" cxnId="{EED7D3E5-E76F-40F6-8F42-7B9C526494A8}">
      <dgm:prSet/>
      <dgm:spPr/>
      <dgm:t>
        <a:bodyPr/>
        <a:lstStyle/>
        <a:p>
          <a:endParaRPr lang="ru-RU"/>
        </a:p>
      </dgm:t>
    </dgm:pt>
    <dgm:pt modelId="{75343BE4-E1D5-43BF-86A8-2FC6079CA471}">
      <dgm:prSet phldrT="[Text]" custT="1"/>
      <dgm:spPr/>
      <dgm:t>
        <a:bodyPr/>
        <a:lstStyle/>
        <a:p>
          <a:r>
            <a:rPr lang="ru-RU" sz="1200" dirty="0" smtClean="0"/>
            <a:t>Программное обеспечение сетевых сканеров серии </a:t>
          </a:r>
          <a:r>
            <a:rPr lang="en-US" sz="1200" dirty="0" err="1" smtClean="0"/>
            <a:t>ScanFront</a:t>
          </a:r>
          <a:endParaRPr lang="ru-RU" sz="1200" dirty="0"/>
        </a:p>
      </dgm:t>
    </dgm:pt>
    <dgm:pt modelId="{579183CA-E4E3-4724-9C94-847BAF16DC0B}" type="parTrans" cxnId="{124CC462-CC3D-4A65-8205-5D9D8422F3AF}">
      <dgm:prSet/>
      <dgm:spPr/>
      <dgm:t>
        <a:bodyPr/>
        <a:lstStyle/>
        <a:p>
          <a:endParaRPr lang="ru-RU"/>
        </a:p>
      </dgm:t>
    </dgm:pt>
    <dgm:pt modelId="{DE56C6F3-4058-4493-9990-01AB188B68DB}" type="sibTrans" cxnId="{124CC462-CC3D-4A65-8205-5D9D8422F3AF}">
      <dgm:prSet/>
      <dgm:spPr/>
      <dgm:t>
        <a:bodyPr/>
        <a:lstStyle/>
        <a:p>
          <a:endParaRPr lang="ru-RU"/>
        </a:p>
      </dgm:t>
    </dgm:pt>
    <dgm:pt modelId="{4351E759-A761-49C8-9875-A7C726899DB3}">
      <dgm:prSet phldrT="[Text]" custT="1"/>
      <dgm:spPr/>
      <dgm:t>
        <a:bodyPr/>
        <a:lstStyle/>
        <a:p>
          <a:r>
            <a:rPr lang="en-US" sz="1200" dirty="0" smtClean="0"/>
            <a:t>Capture </a:t>
          </a:r>
          <a:r>
            <a:rPr lang="en-US" sz="1200" dirty="0" err="1" smtClean="0"/>
            <a:t>OnTouch</a:t>
          </a:r>
          <a:r>
            <a:rPr lang="en-US" sz="1200" dirty="0" smtClean="0"/>
            <a:t> Mobile</a:t>
          </a:r>
          <a:endParaRPr lang="ru-RU" sz="1200" dirty="0" smtClean="0"/>
        </a:p>
        <a:p>
          <a:r>
            <a:rPr lang="en-US" sz="1200" dirty="0" smtClean="0"/>
            <a:t>Capture </a:t>
          </a:r>
          <a:r>
            <a:rPr lang="en-US" sz="1200" dirty="0" err="1" smtClean="0"/>
            <a:t>OnTouch</a:t>
          </a:r>
          <a:r>
            <a:rPr lang="en-US" sz="1200" dirty="0" smtClean="0"/>
            <a:t> Lite</a:t>
          </a:r>
          <a:endParaRPr lang="ru-RU" sz="1200" dirty="0"/>
        </a:p>
      </dgm:t>
    </dgm:pt>
    <dgm:pt modelId="{F59718A8-15D8-433D-858B-4241FC616955}" type="parTrans" cxnId="{0B969B5C-ADA7-4943-8A6F-AD25BE93A224}">
      <dgm:prSet/>
      <dgm:spPr/>
      <dgm:t>
        <a:bodyPr/>
        <a:lstStyle/>
        <a:p>
          <a:endParaRPr lang="ru-RU"/>
        </a:p>
      </dgm:t>
    </dgm:pt>
    <dgm:pt modelId="{C6C7520C-BE06-421F-B823-D7DE64EEC70F}" type="sibTrans" cxnId="{0B969B5C-ADA7-4943-8A6F-AD25BE93A224}">
      <dgm:prSet/>
      <dgm:spPr/>
      <dgm:t>
        <a:bodyPr/>
        <a:lstStyle/>
        <a:p>
          <a:endParaRPr lang="ru-RU"/>
        </a:p>
      </dgm:t>
    </dgm:pt>
    <dgm:pt modelId="{6A486721-0314-47FC-BC70-02C4B974AA11}" type="pres">
      <dgm:prSet presAssocID="{F03A7F6B-5305-42F2-900E-76AFC6A0C258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F0C5599-5FE4-4761-B421-0BD82F1B6921}" type="pres">
      <dgm:prSet presAssocID="{26122572-4E85-4E81-A0C1-AD3367992D40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CE927352-DAA2-4599-8CB5-32EAF2585F1F}" type="pres">
      <dgm:prSet presAssocID="{4BCD0FFC-56EB-47CF-A485-D34BCC08BCEB}" presName="Accent" presStyleLbl="node1" presStyleIdx="1" presStyleCnt="2"/>
      <dgm:spPr/>
    </dgm:pt>
    <dgm:pt modelId="{D13ADF7B-7860-4F23-84D1-D4A3A1283E81}" type="pres">
      <dgm:prSet presAssocID="{4BCD0FFC-56EB-47CF-A485-D34BCC08BCEB}" presName="Image1" presStyleLbl="fgImgPlace1" presStyleIdx="0" presStyleCnt="3" custScaleX="123658" custScaleY="813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D6B463D-824A-4187-9FD7-54CAD7C70E8B}" type="pres">
      <dgm:prSet presAssocID="{4BCD0FFC-56EB-47CF-A485-D34BCC08BCEB}" presName="Child1" presStyleLbl="revTx" presStyleIdx="0" presStyleCnt="3" custScaleX="148260" custLinFactNeighborX="6806" custLinFactNeighborY="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6CD89-209C-46F7-B7BA-17B12C234295}" type="pres">
      <dgm:prSet presAssocID="{75343BE4-E1D5-43BF-86A8-2FC6079CA471}" presName="Image2" presStyleCnt="0"/>
      <dgm:spPr/>
    </dgm:pt>
    <dgm:pt modelId="{3197372E-C15D-43DF-A684-C28B60182F97}" type="pres">
      <dgm:prSet presAssocID="{75343BE4-E1D5-43BF-86A8-2FC6079CA471}" presName="Image" presStyleLbl="fgImgPlace1" presStyleIdx="1" presStyleCnt="3" custScaleX="110088" custScaleY="789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E5A6BCD-558C-4655-945A-4C3470011C02}" type="pres">
      <dgm:prSet presAssocID="{75343BE4-E1D5-43BF-86A8-2FC6079CA471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4E970-8CF7-411B-AFE7-0E8DB7D97525}" type="pres">
      <dgm:prSet presAssocID="{4351E759-A761-49C8-9875-A7C726899DB3}" presName="Image3" presStyleCnt="0"/>
      <dgm:spPr/>
    </dgm:pt>
    <dgm:pt modelId="{31C3DBF4-B673-4B05-BD43-66C67D6C7E73}" type="pres">
      <dgm:prSet presAssocID="{4351E759-A761-49C8-9875-A7C726899DB3}" presName="Image" presStyleLbl="fgImgPlace1" presStyleIdx="2" presStyleCnt="3" custScaleX="86124" custScaleY="7473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FAB6443-247B-46CE-837B-EDBAD8B257A8}" type="pres">
      <dgm:prSet presAssocID="{4351E759-A761-49C8-9875-A7C726899DB3}" presName="Child3" presStyleLbl="revTx" presStyleIdx="2" presStyleCnt="3" custScaleX="1333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0A7B3-DBB6-46F5-BBC7-ED6A07CA1C7B}" type="presOf" srcId="{4BCD0FFC-56EB-47CF-A485-D34BCC08BCEB}" destId="{1D6B463D-824A-4187-9FD7-54CAD7C70E8B}" srcOrd="0" destOrd="0" presId="urn:microsoft.com/office/officeart/2011/layout/RadialPictureList"/>
    <dgm:cxn modelId="{7C22D4D0-B137-4C35-892E-1FADC9731FC1}" type="presOf" srcId="{26122572-4E85-4E81-A0C1-AD3367992D40}" destId="{FF0C5599-5FE4-4761-B421-0BD82F1B6921}" srcOrd="0" destOrd="0" presId="urn:microsoft.com/office/officeart/2011/layout/RadialPictureList"/>
    <dgm:cxn modelId="{24FCF575-0FA6-4C3C-92CD-E7D2A10E5492}" type="presOf" srcId="{4351E759-A761-49C8-9875-A7C726899DB3}" destId="{9FAB6443-247B-46CE-837B-EDBAD8B257A8}" srcOrd="0" destOrd="0" presId="urn:microsoft.com/office/officeart/2011/layout/RadialPictureList"/>
    <dgm:cxn modelId="{7371ECD7-0053-426A-BC1E-359643401C7F}" type="presOf" srcId="{F03A7F6B-5305-42F2-900E-76AFC6A0C258}" destId="{6A486721-0314-47FC-BC70-02C4B974AA11}" srcOrd="0" destOrd="0" presId="urn:microsoft.com/office/officeart/2011/layout/RadialPictureList"/>
    <dgm:cxn modelId="{EED7D3E5-E76F-40F6-8F42-7B9C526494A8}" srcId="{26122572-4E85-4E81-A0C1-AD3367992D40}" destId="{4BCD0FFC-56EB-47CF-A485-D34BCC08BCEB}" srcOrd="0" destOrd="0" parTransId="{AFF75D12-0FFF-4949-9183-DE2B7701EB78}" sibTransId="{3C40454D-4F43-45DB-B07B-7935668828BC}"/>
    <dgm:cxn modelId="{78539C5D-74CF-4652-839D-3ACB292E0F97}" type="presOf" srcId="{75343BE4-E1D5-43BF-86A8-2FC6079CA471}" destId="{BE5A6BCD-558C-4655-945A-4C3470011C02}" srcOrd="0" destOrd="0" presId="urn:microsoft.com/office/officeart/2011/layout/RadialPictureList"/>
    <dgm:cxn modelId="{5E7D6326-6C44-4174-983E-DA19EB676FE2}" srcId="{F03A7F6B-5305-42F2-900E-76AFC6A0C258}" destId="{26122572-4E85-4E81-A0C1-AD3367992D40}" srcOrd="0" destOrd="0" parTransId="{283145BF-6082-41C1-AD50-1CE815DA39AF}" sibTransId="{7ACA53FF-B0FA-4A6D-9405-D2E53B612DC0}"/>
    <dgm:cxn modelId="{0B969B5C-ADA7-4943-8A6F-AD25BE93A224}" srcId="{26122572-4E85-4E81-A0C1-AD3367992D40}" destId="{4351E759-A761-49C8-9875-A7C726899DB3}" srcOrd="2" destOrd="0" parTransId="{F59718A8-15D8-433D-858B-4241FC616955}" sibTransId="{C6C7520C-BE06-421F-B823-D7DE64EEC70F}"/>
    <dgm:cxn modelId="{124CC462-CC3D-4A65-8205-5D9D8422F3AF}" srcId="{26122572-4E85-4E81-A0C1-AD3367992D40}" destId="{75343BE4-E1D5-43BF-86A8-2FC6079CA471}" srcOrd="1" destOrd="0" parTransId="{579183CA-E4E3-4724-9C94-847BAF16DC0B}" sibTransId="{DE56C6F3-4058-4493-9990-01AB188B68DB}"/>
    <dgm:cxn modelId="{41B3F63B-F5B4-467E-9DBD-345B3C76E5AD}" type="presParOf" srcId="{6A486721-0314-47FC-BC70-02C4B974AA11}" destId="{FF0C5599-5FE4-4761-B421-0BD82F1B6921}" srcOrd="0" destOrd="0" presId="urn:microsoft.com/office/officeart/2011/layout/RadialPictureList"/>
    <dgm:cxn modelId="{E4CC13F9-9998-4EB8-9294-1252DE6F1E78}" type="presParOf" srcId="{6A486721-0314-47FC-BC70-02C4B974AA11}" destId="{CE927352-DAA2-4599-8CB5-32EAF2585F1F}" srcOrd="1" destOrd="0" presId="urn:microsoft.com/office/officeart/2011/layout/RadialPictureList"/>
    <dgm:cxn modelId="{8B36611F-590D-460F-965C-3DEBF5992744}" type="presParOf" srcId="{6A486721-0314-47FC-BC70-02C4B974AA11}" destId="{D13ADF7B-7860-4F23-84D1-D4A3A1283E81}" srcOrd="2" destOrd="0" presId="urn:microsoft.com/office/officeart/2011/layout/RadialPictureList"/>
    <dgm:cxn modelId="{85B22F5C-ECF7-4D9F-A62B-CBA3098B0587}" type="presParOf" srcId="{6A486721-0314-47FC-BC70-02C4B974AA11}" destId="{1D6B463D-824A-4187-9FD7-54CAD7C70E8B}" srcOrd="3" destOrd="0" presId="urn:microsoft.com/office/officeart/2011/layout/RadialPictureList"/>
    <dgm:cxn modelId="{AFDBF1B9-357D-40DD-927F-60B867FE0DA5}" type="presParOf" srcId="{6A486721-0314-47FC-BC70-02C4B974AA11}" destId="{6426CD89-209C-46F7-B7BA-17B12C234295}" srcOrd="4" destOrd="0" presId="urn:microsoft.com/office/officeart/2011/layout/RadialPictureList"/>
    <dgm:cxn modelId="{525A2CFE-B328-41C4-B417-BAF617DA9735}" type="presParOf" srcId="{6426CD89-209C-46F7-B7BA-17B12C234295}" destId="{3197372E-C15D-43DF-A684-C28B60182F97}" srcOrd="0" destOrd="0" presId="urn:microsoft.com/office/officeart/2011/layout/RadialPictureList"/>
    <dgm:cxn modelId="{C6298756-9117-4D6A-8C46-C9255260A0A1}" type="presParOf" srcId="{6A486721-0314-47FC-BC70-02C4B974AA11}" destId="{BE5A6BCD-558C-4655-945A-4C3470011C02}" srcOrd="5" destOrd="0" presId="urn:microsoft.com/office/officeart/2011/layout/RadialPictureList"/>
    <dgm:cxn modelId="{E9C291AB-3429-45EC-98CC-2D1BC2A5C95F}" type="presParOf" srcId="{6A486721-0314-47FC-BC70-02C4B974AA11}" destId="{0264E970-8CF7-411B-AFE7-0E8DB7D97525}" srcOrd="6" destOrd="0" presId="urn:microsoft.com/office/officeart/2011/layout/RadialPictureList"/>
    <dgm:cxn modelId="{8D648102-9710-4573-AF91-4F68C00167F5}" type="presParOf" srcId="{0264E970-8CF7-411B-AFE7-0E8DB7D97525}" destId="{31C3DBF4-B673-4B05-BD43-66C67D6C7E73}" srcOrd="0" destOrd="0" presId="urn:microsoft.com/office/officeart/2011/layout/RadialPictureList"/>
    <dgm:cxn modelId="{BCED2971-3ACB-48D6-8A53-CD5B2DB56EAB}" type="presParOf" srcId="{6A486721-0314-47FC-BC70-02C4B974AA11}" destId="{9FAB6443-247B-46CE-837B-EDBAD8B257A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C5599-5FE4-4761-B421-0BD82F1B6921}">
      <dsp:nvSpPr>
        <dsp:cNvPr id="0" name=""/>
        <dsp:cNvSpPr/>
      </dsp:nvSpPr>
      <dsp:spPr>
        <a:xfrm>
          <a:off x="1868347" y="1075334"/>
          <a:ext cx="1933961" cy="1934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Кастомизация</a:t>
          </a: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продукта</a:t>
          </a:r>
          <a:endParaRPr lang="ru-RU" sz="1400" b="1" kern="1200" dirty="0"/>
        </a:p>
      </dsp:txBody>
      <dsp:txXfrm>
        <a:off x="2151569" y="1358570"/>
        <a:ext cx="1367517" cy="1367585"/>
      </dsp:txXfrm>
    </dsp:sp>
    <dsp:sp modelId="{CE927352-DAA2-4599-8CB5-32EAF2585F1F}">
      <dsp:nvSpPr>
        <dsp:cNvPr id="0" name=""/>
        <dsp:cNvSpPr/>
      </dsp:nvSpPr>
      <dsp:spPr>
        <a:xfrm>
          <a:off x="871031" y="0"/>
          <a:ext cx="3898548" cy="406400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ADF7B-7860-4F23-84D1-D4A3A1283E81}">
      <dsp:nvSpPr>
        <dsp:cNvPr id="0" name=""/>
        <dsp:cNvSpPr/>
      </dsp:nvSpPr>
      <dsp:spPr>
        <a:xfrm>
          <a:off x="3619086" y="439086"/>
          <a:ext cx="1281134" cy="8433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B463D-824A-4187-9FD7-54CAD7C70E8B}">
      <dsp:nvSpPr>
        <dsp:cNvPr id="0" name=""/>
        <dsp:cNvSpPr/>
      </dsp:nvSpPr>
      <dsp:spPr>
        <a:xfrm>
          <a:off x="4616009" y="360772"/>
          <a:ext cx="2056020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200" kern="1200" dirty="0" smtClean="0"/>
            <a:t>Программное обеспечение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200" kern="1200" dirty="0" smtClean="0"/>
            <a:t>Capture Perfect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200" kern="1200" dirty="0" smtClean="0"/>
            <a:t>Capture </a:t>
          </a:r>
          <a:r>
            <a:rPr lang="en-US" sz="1200" kern="1200" dirty="0" err="1" smtClean="0"/>
            <a:t>OnTouch</a:t>
          </a: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1200" kern="1200" dirty="0"/>
        </a:p>
      </dsp:txBody>
      <dsp:txXfrm>
        <a:off x="4616009" y="360772"/>
        <a:ext cx="2056020" cy="1002995"/>
      </dsp:txXfrm>
    </dsp:sp>
    <dsp:sp modelId="{3197372E-C15D-43DF-A684-C28B60182F97}">
      <dsp:nvSpPr>
        <dsp:cNvPr id="0" name=""/>
        <dsp:cNvSpPr/>
      </dsp:nvSpPr>
      <dsp:spPr>
        <a:xfrm>
          <a:off x="4089810" y="1630442"/>
          <a:ext cx="1140545" cy="81855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A6BCD-558C-4655-945A-4C3470011C02}">
      <dsp:nvSpPr>
        <dsp:cNvPr id="0" name=""/>
        <dsp:cNvSpPr/>
      </dsp:nvSpPr>
      <dsp:spPr>
        <a:xfrm>
          <a:off x="5262459" y="1536192"/>
          <a:ext cx="1386766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200" kern="1200" dirty="0" smtClean="0"/>
            <a:t>Программное обеспечение сетевых сканеров серии </a:t>
          </a:r>
          <a:r>
            <a:rPr lang="en-US" sz="1200" kern="1200" dirty="0" err="1" smtClean="0"/>
            <a:t>ScanFront</a:t>
          </a:r>
          <a:endParaRPr lang="ru-RU" sz="1200" kern="1200" dirty="0"/>
        </a:p>
      </dsp:txBody>
      <dsp:txXfrm>
        <a:off x="5262459" y="1536192"/>
        <a:ext cx="1386766" cy="1002995"/>
      </dsp:txXfrm>
    </dsp:sp>
    <dsp:sp modelId="{31C3DBF4-B673-4B05-BD43-66C67D6C7E73}">
      <dsp:nvSpPr>
        <dsp:cNvPr id="0" name=""/>
        <dsp:cNvSpPr/>
      </dsp:nvSpPr>
      <dsp:spPr>
        <a:xfrm>
          <a:off x="3813518" y="2848093"/>
          <a:ext cx="892270" cy="7745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B6443-247B-46CE-837B-EDBAD8B257A8}">
      <dsp:nvSpPr>
        <dsp:cNvPr id="0" name=""/>
        <dsp:cNvSpPr/>
      </dsp:nvSpPr>
      <dsp:spPr>
        <a:xfrm>
          <a:off x="4625134" y="2738323"/>
          <a:ext cx="1849003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200" kern="1200" dirty="0" smtClean="0"/>
            <a:t>Capture </a:t>
          </a:r>
          <a:r>
            <a:rPr lang="en-US" sz="1200" kern="1200" dirty="0" err="1" smtClean="0"/>
            <a:t>OnTouch</a:t>
          </a:r>
          <a:r>
            <a:rPr lang="en-US" sz="1200" kern="1200" dirty="0" smtClean="0"/>
            <a:t> Mobile</a:t>
          </a: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200" kern="1200" dirty="0" smtClean="0"/>
            <a:t>Capture </a:t>
          </a:r>
          <a:r>
            <a:rPr lang="en-US" sz="1200" kern="1200" dirty="0" err="1" smtClean="0"/>
            <a:t>OnTouch</a:t>
          </a:r>
          <a:r>
            <a:rPr lang="en-US" sz="1200" kern="1200" dirty="0" smtClean="0"/>
            <a:t> Lite</a:t>
          </a:r>
          <a:endParaRPr lang="ru-RU" sz="1200" kern="1200" dirty="0"/>
        </a:p>
      </dsp:txBody>
      <dsp:txXfrm>
        <a:off x="4625134" y="2738323"/>
        <a:ext cx="1849003" cy="1002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07029-D20B-4275-831A-AA861A3366E8}" type="datetimeFigureOut">
              <a:rPr lang="en-GB" smtClean="0"/>
              <a:t>07/09/2015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93455-E901-4C62-8913-AFDB73D8D1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23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elopers.canon-europa.com/developer/bsdp/bsdp_pub.ns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3455-E901-4C62-8913-AFDB73D8D16C}" type="slidenum">
              <a:rPr lang="en-GB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08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Этап распознавания  не является необходимым, но, как правило, он используется в более эффективных и современных СЭД и архивах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 Основные производители ПО распознавания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Россия </a:t>
            </a:r>
            <a:r>
              <a:rPr lang="en-US" baseline="0" dirty="0" smtClean="0"/>
              <a:t>ABBYY </a:t>
            </a:r>
            <a:r>
              <a:rPr lang="ru-RU" baseline="0" dirty="0" smtClean="0"/>
              <a:t>(</a:t>
            </a:r>
            <a:r>
              <a:rPr lang="en-US" baseline="0" dirty="0" smtClean="0"/>
              <a:t>95% </a:t>
            </a:r>
            <a:r>
              <a:rPr lang="ru-RU" baseline="0" dirty="0" smtClean="0"/>
              <a:t> российского рынка)</a:t>
            </a:r>
            <a:r>
              <a:rPr lang="en-US" baseline="0" dirty="0" smtClean="0"/>
              <a:t> Cognitive</a:t>
            </a:r>
            <a:endParaRPr lang="ru-RU" baseline="0" dirty="0" smtClean="0"/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aseline="0" dirty="0" smtClean="0"/>
              <a:t>Мировые </a:t>
            </a:r>
            <a:r>
              <a:rPr lang="en-US" baseline="0" dirty="0" smtClean="0"/>
              <a:t> Iris</a:t>
            </a:r>
            <a:r>
              <a:rPr lang="ru-RU" baseline="0" dirty="0" smtClean="0"/>
              <a:t>, , </a:t>
            </a:r>
            <a:r>
              <a:rPr lang="en-US" baseline="0" dirty="0" err="1" smtClean="0"/>
              <a:t>Omnipage</a:t>
            </a:r>
            <a:endParaRPr lang="en-US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Российские производители СЭД и ЭА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Docsvision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ЭОС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ru-RU" baseline="0" dirty="0" err="1" smtClean="0"/>
              <a:t>Директум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ru-RU" baseline="0" dirty="0" err="1" smtClean="0"/>
              <a:t>Ефрат</a:t>
            </a:r>
            <a:endParaRPr lang="ru-RU" baseline="0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08F8B-17A2-400B-BB76-787508518F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0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Документный</a:t>
            </a:r>
            <a:r>
              <a:rPr lang="ru-RU" baseline="0" dirty="0" smtClean="0"/>
              <a:t> сканер стоит рассматривать с случае более чем 200- 500 документов  в день  и объемом документа свыше 10 листов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Специализированное устройство по сравнению</a:t>
            </a:r>
            <a:r>
              <a:rPr lang="ru-RU" baseline="0" dirty="0" smtClean="0"/>
              <a:t> с универсальным МФУ ( для больших объемов бумаги- свыше 500 сканов в день)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Скорость и надежность по сравнению в планшетом</a:t>
            </a:r>
          </a:p>
          <a:p>
            <a:endParaRPr lang="ru-RU" baseline="0" dirty="0" smtClean="0"/>
          </a:p>
          <a:p>
            <a:r>
              <a:rPr lang="ru-RU" baseline="0" dirty="0" smtClean="0"/>
              <a:t> пример- получение сока из апельсинов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планшет- механическая соковыжималка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МФУ- кухонный комбайн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Документный сканер – специализированная соковыжималка для цитрусовых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ru-RU" baseline="0" dirty="0" smtClean="0"/>
              <a:t> о разных типах сканеров</a:t>
            </a:r>
          </a:p>
          <a:p>
            <a:r>
              <a:rPr lang="en-US" dirty="0" smtClean="0"/>
              <a:t>http://skanworld.ru/chto-takoe-skaner-i-kakie-oni-byvayut.html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08F8B-17A2-400B-BB76-787508518F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5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95977F-DFC1-45AC-88A1-2ECE406D85F8}" type="slidenum">
              <a:rPr lang="en-US" altLang="ru-RU" smtClean="0"/>
              <a:pPr>
                <a:spcBef>
                  <a:spcPct val="0"/>
                </a:spcBef>
              </a:pPr>
              <a:t>7</a:t>
            </a:fld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7260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7F09AE-B214-421E-B8B1-0039EE6F5E43}" type="slidenum">
              <a:rPr lang="en-US" altLang="ru-RU" smtClean="0"/>
              <a:pPr>
                <a:spcBef>
                  <a:spcPct val="0"/>
                </a:spcBef>
              </a:pPr>
              <a:t>17</a:t>
            </a:fld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71247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u="sng" smtClean="0">
                <a:hlinkClick r:id="rId3"/>
              </a:rPr>
              <a:t>Регистрация на сайте разработчиков </a:t>
            </a:r>
          </a:p>
          <a:p>
            <a:r>
              <a:rPr lang="en-GB" altLang="ru-RU" u="sng" smtClean="0">
                <a:hlinkClick r:id="rId3"/>
              </a:rPr>
              <a:t>https://www.developers.canon-europa.com/developer/bsdp/bsdp_pub.nsf</a:t>
            </a:r>
            <a:endParaRPr lang="ru-RU" altLang="ru-RU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D7D5761-9A87-4797-8AE5-74B38A227668}" type="slidenum">
              <a:rPr lang="en-US" altLang="ru-RU" smtClean="0"/>
              <a:pPr>
                <a:spcBef>
                  <a:spcPct val="0"/>
                </a:spcBef>
              </a:pPr>
              <a:t>22</a:t>
            </a:fld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95931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/>
          <a:stretch/>
        </p:blipFill>
        <p:spPr>
          <a:xfrm>
            <a:off x="-1" y="0"/>
            <a:ext cx="7524751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2522094" y="4169920"/>
            <a:ext cx="682410" cy="1264752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6" name="Freeform 25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08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3" name="Freeform 32"/>
          <p:cNvSpPr>
            <a:spLocks/>
          </p:cNvSpPr>
          <p:nvPr userDrawn="1"/>
        </p:nvSpPr>
        <p:spPr bwMode="auto">
          <a:xfrm rot="16200000" flipH="1">
            <a:off x="3368375" y="3306013"/>
            <a:ext cx="1200151" cy="24891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Thorsten </a:t>
            </a:r>
            <a:r>
              <a:rPr lang="en-US" dirty="0" err="1" smtClean="0"/>
              <a:t>Milse</a:t>
            </a:r>
            <a:r>
              <a:rPr lang="en-US" dirty="0" smtClean="0"/>
              <a:t>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47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0155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smtClean="0"/>
              <a:t>Click to edit Master text styles</a:t>
            </a:r>
          </a:p>
          <a:p>
            <a:pPr lvl="1">
              <a:spcAft>
                <a:spcPts val="900"/>
              </a:spcAft>
            </a:pPr>
            <a:r>
              <a:rPr lang="en-US" smtClean="0"/>
              <a:t>Second level</a:t>
            </a:r>
          </a:p>
          <a:p>
            <a:pPr lvl="2">
              <a:spcAft>
                <a:spcPts val="900"/>
              </a:spcAft>
            </a:pPr>
            <a:r>
              <a:rPr lang="en-US" smtClean="0"/>
              <a:t>Third level</a:t>
            </a:r>
          </a:p>
          <a:p>
            <a:pPr lvl="3">
              <a:spcAft>
                <a:spcPts val="900"/>
              </a:spcAft>
            </a:pPr>
            <a:r>
              <a:rPr lang="en-US" smtClean="0"/>
              <a:t>Fourth level</a:t>
            </a:r>
          </a:p>
          <a:p>
            <a:pPr lvl="4">
              <a:spcAft>
                <a:spcPts val="900"/>
              </a:spcAft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9037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smtClean="0"/>
              <a:t>Click to edit Master text styles</a:t>
            </a:r>
          </a:p>
          <a:p>
            <a:pPr lvl="1">
              <a:spcAft>
                <a:spcPts val="900"/>
              </a:spcAft>
            </a:pPr>
            <a:r>
              <a:rPr lang="en-US" smtClean="0"/>
              <a:t>Second level</a:t>
            </a:r>
          </a:p>
          <a:p>
            <a:pPr lvl="2">
              <a:spcAft>
                <a:spcPts val="900"/>
              </a:spcAft>
            </a:pPr>
            <a:r>
              <a:rPr lang="en-US" smtClean="0"/>
              <a:t>Third level</a:t>
            </a:r>
          </a:p>
          <a:p>
            <a:pPr lvl="3">
              <a:spcAft>
                <a:spcPts val="900"/>
              </a:spcAft>
            </a:pPr>
            <a:r>
              <a:rPr lang="en-US" smtClean="0"/>
              <a:t>Fourth level</a:t>
            </a:r>
          </a:p>
          <a:p>
            <a:pPr lvl="4">
              <a:spcAft>
                <a:spcPts val="900"/>
              </a:spcAft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9174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267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D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43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8" y="0"/>
            <a:ext cx="7787131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FF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37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4221957"/>
            <a:ext cx="700086" cy="700086"/>
          </a:xfrm>
          <a:prstGeom prst="ellipse">
            <a:avLst/>
          </a:prstGeom>
          <a:solidFill>
            <a:srgbClr val="00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3925865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© Brent </a:t>
            </a:r>
            <a:r>
              <a:rPr lang="en-GB" dirty="0" err="1" smtClean="0"/>
              <a:t>Stirton</a:t>
            </a:r>
            <a:r>
              <a:rPr lang="en-GB" dirty="0" smtClean="0"/>
              <a:t>/ Reportage by Getty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945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947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Brutus </a:t>
            </a:r>
            <a:r>
              <a:rPr lang="en-US" dirty="0" err="1" smtClean="0"/>
              <a:t>Ostling</a:t>
            </a:r>
            <a:r>
              <a:rPr lang="en-US" dirty="0" smtClean="0"/>
              <a:t> . Canon Ambassador</a:t>
            </a:r>
            <a:endParaRPr lang="en-GB" dirty="0"/>
          </a:p>
        </p:txBody>
      </p:sp>
      <p:sp>
        <p:nvSpPr>
          <p:cNvPr id="20" name="Oval 19"/>
          <p:cNvSpPr/>
          <p:nvPr userDrawn="1"/>
        </p:nvSpPr>
        <p:spPr>
          <a:xfrm>
            <a:off x="5331620" y="3755232"/>
            <a:ext cx="700086" cy="700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50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/>
          <a:stretch/>
        </p:blipFill>
        <p:spPr>
          <a:xfrm>
            <a:off x="-1" y="0"/>
            <a:ext cx="6753227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E5F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0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" y="0"/>
            <a:ext cx="7707336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6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2088357"/>
            <a:ext cx="700086" cy="700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Ziv</a:t>
            </a:r>
            <a:r>
              <a:rPr lang="en-US" dirty="0" smtClean="0"/>
              <a:t> </a:t>
            </a:r>
            <a:r>
              <a:rPr lang="en-US" dirty="0" err="1" smtClean="0"/>
              <a:t>Koren</a:t>
            </a:r>
            <a:r>
              <a:rPr lang="en-US" dirty="0" smtClean="0"/>
              <a:t>/ Polaris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6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rot="16200000" flipH="1">
            <a:off x="6152472" y="4199846"/>
            <a:ext cx="668110" cy="123824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Freeform 18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077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/>
          <a:stretch/>
        </p:blipFill>
        <p:spPr>
          <a:xfrm>
            <a:off x="0" y="3774"/>
            <a:ext cx="5853830" cy="513972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6E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Ziv</a:t>
            </a:r>
            <a:r>
              <a:rPr lang="en-US" dirty="0" smtClean="0"/>
              <a:t> </a:t>
            </a:r>
            <a:r>
              <a:rPr lang="en-US" dirty="0" err="1" smtClean="0"/>
              <a:t>Koren</a:t>
            </a:r>
            <a:r>
              <a:rPr lang="en-US" dirty="0" smtClean="0"/>
              <a:t>/ Polaris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749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05179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4242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30370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807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94255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219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07910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85642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5375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5400000" flipH="1">
            <a:off x="4134644" y="-227321"/>
            <a:ext cx="532767" cy="9874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97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490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20809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73423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78179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7044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92981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60183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6951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12471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43599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information in footer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50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15251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rot="5400000" flipH="1">
            <a:off x="5089048" y="-457829"/>
            <a:ext cx="1072999" cy="1988653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97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1" name="Freeform 20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3246357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© Brent </a:t>
            </a:r>
            <a:r>
              <a:rPr lang="en-GB" dirty="0" err="1" smtClean="0"/>
              <a:t>Stirton</a:t>
            </a:r>
            <a:r>
              <a:rPr lang="en-GB" dirty="0" smtClean="0"/>
              <a:t>/ Reportage by Getty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92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information in footer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211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information in footer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9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2916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92986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1608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244169"/>
            <a:ext cx="7537729" cy="3892903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2522094" y="4169920"/>
            <a:ext cx="682410" cy="1264752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25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59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/>
          <a:stretch/>
        </p:blipFill>
        <p:spPr>
          <a:xfrm>
            <a:off x="-1" y="0"/>
            <a:ext cx="7524751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2522094" y="4169920"/>
            <a:ext cx="682410" cy="1264752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25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rot="16200000" flipH="1">
            <a:off x="6152472" y="4199846"/>
            <a:ext cx="668110" cy="123824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18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887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5400000" flipH="1">
            <a:off x="4134644" y="-227321"/>
            <a:ext cx="532767" cy="9874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97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94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15251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rot="5400000" flipH="1">
            <a:off x="5089048" y="-457829"/>
            <a:ext cx="1072999" cy="1988653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97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20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3246357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© Brent </a:t>
            </a:r>
            <a:r>
              <a:rPr lang="en-GB" dirty="0" err="1" smtClean="0"/>
              <a:t>Stirton</a:t>
            </a:r>
            <a:r>
              <a:rPr lang="en-GB" dirty="0" smtClean="0"/>
              <a:t>/ Reportage by Getty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6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5400000" flipH="1">
            <a:off x="5856679" y="-346466"/>
            <a:ext cx="812005" cy="1504938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A2AD00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3" y="2121470"/>
            <a:ext cx="1868086" cy="157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R3 – Internal Only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David </a:t>
            </a:r>
            <a:r>
              <a:rPr lang="en-US" dirty="0" err="1" smtClean="0"/>
              <a:t>Noton</a:t>
            </a:r>
            <a:r>
              <a:rPr lang="en-US" dirty="0" smtClean="0"/>
              <a:t>. Canon Explorer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34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5400000" flipH="1">
            <a:off x="5856679" y="-346466"/>
            <a:ext cx="812005" cy="1504938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A2AD00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3" y="2121470"/>
            <a:ext cx="1868086" cy="157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R3 – Internal Only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David </a:t>
            </a:r>
            <a:r>
              <a:rPr lang="en-US" dirty="0" err="1" smtClean="0"/>
              <a:t>Noton</a:t>
            </a:r>
            <a:r>
              <a:rPr lang="en-US" dirty="0" smtClean="0"/>
              <a:t>. Canon Explorer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68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Freeform 32"/>
          <p:cNvSpPr>
            <a:spLocks/>
          </p:cNvSpPr>
          <p:nvPr userDrawn="1"/>
        </p:nvSpPr>
        <p:spPr bwMode="auto">
          <a:xfrm flipH="1">
            <a:off x="-9526" y="2082891"/>
            <a:ext cx="1200151" cy="24891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083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49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5303394" y="4169920"/>
            <a:ext cx="682410" cy="1264752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EEA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716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flipH="1">
            <a:off x="-9525" y="1976971"/>
            <a:ext cx="1400175" cy="259503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rgbClr val="EEAF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20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Richard </a:t>
            </a:r>
            <a:r>
              <a:rPr lang="en-US" dirty="0" err="1" smtClean="0"/>
              <a:t>Walch</a:t>
            </a:r>
            <a:r>
              <a:rPr lang="en-US" dirty="0" smtClean="0"/>
              <a:t>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199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4134644" y="4383413"/>
            <a:ext cx="532767" cy="9874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A31A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David </a:t>
            </a:r>
            <a:r>
              <a:rPr lang="en-US" dirty="0" err="1" smtClean="0"/>
              <a:t>Noton</a:t>
            </a:r>
            <a:r>
              <a:rPr lang="en-US" dirty="0" smtClean="0"/>
              <a:t>. Canon Explorer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0943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Freeform 32"/>
          <p:cNvSpPr>
            <a:spLocks/>
          </p:cNvSpPr>
          <p:nvPr userDrawn="1"/>
        </p:nvSpPr>
        <p:spPr bwMode="auto">
          <a:xfrm rot="16200000" flipH="1">
            <a:off x="3368375" y="3306013"/>
            <a:ext cx="1200151" cy="24891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Thorsten </a:t>
            </a:r>
            <a:r>
              <a:rPr lang="en-US" dirty="0" err="1" smtClean="0"/>
              <a:t>Milse</a:t>
            </a:r>
            <a:r>
              <a:rPr lang="en-US" dirty="0" smtClean="0"/>
              <a:t>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37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>
                <a:solidFill>
                  <a:prstClr val="black"/>
                </a:solidFill>
              </a:rPr>
              <a:pPr/>
              <a:t>07/09/2015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07425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smtClean="0"/>
              <a:t>Click to edit Master text styles</a:t>
            </a:r>
          </a:p>
          <a:p>
            <a:pPr lvl="1">
              <a:spcAft>
                <a:spcPts val="900"/>
              </a:spcAft>
            </a:pPr>
            <a:r>
              <a:rPr lang="en-US" smtClean="0"/>
              <a:t>Second level</a:t>
            </a:r>
          </a:p>
          <a:p>
            <a:pPr lvl="2">
              <a:spcAft>
                <a:spcPts val="900"/>
              </a:spcAft>
            </a:pPr>
            <a:r>
              <a:rPr lang="en-US" smtClean="0"/>
              <a:t>Third level</a:t>
            </a:r>
          </a:p>
          <a:p>
            <a:pPr lvl="3">
              <a:spcAft>
                <a:spcPts val="900"/>
              </a:spcAft>
            </a:pPr>
            <a:r>
              <a:rPr lang="en-US" smtClean="0"/>
              <a:t>Fourth level</a:t>
            </a:r>
          </a:p>
          <a:p>
            <a:pPr lvl="4">
              <a:spcAft>
                <a:spcPts val="900"/>
              </a:spcAft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07/09/2015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959190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smtClean="0"/>
              <a:t>Click to edit Master text styles</a:t>
            </a:r>
          </a:p>
          <a:p>
            <a:pPr lvl="1">
              <a:spcAft>
                <a:spcPts val="900"/>
              </a:spcAft>
            </a:pPr>
            <a:r>
              <a:rPr lang="en-US" smtClean="0"/>
              <a:t>Second level</a:t>
            </a:r>
          </a:p>
          <a:p>
            <a:pPr lvl="2">
              <a:spcAft>
                <a:spcPts val="900"/>
              </a:spcAft>
            </a:pPr>
            <a:r>
              <a:rPr lang="en-US" smtClean="0"/>
              <a:t>Third level</a:t>
            </a:r>
          </a:p>
          <a:p>
            <a:pPr lvl="3">
              <a:spcAft>
                <a:spcPts val="900"/>
              </a:spcAft>
            </a:pPr>
            <a:r>
              <a:rPr lang="en-US" smtClean="0"/>
              <a:t>Fourth level</a:t>
            </a:r>
          </a:p>
          <a:p>
            <a:pPr lvl="4">
              <a:spcAft>
                <a:spcPts val="900"/>
              </a:spcAft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07/09/2015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79854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267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D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7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3" name="Freeform 32"/>
          <p:cNvSpPr>
            <a:spLocks/>
          </p:cNvSpPr>
          <p:nvPr userDrawn="1"/>
        </p:nvSpPr>
        <p:spPr bwMode="auto">
          <a:xfrm flipH="1">
            <a:off x="-9526" y="2082891"/>
            <a:ext cx="1200151" cy="24891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Freeform 18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0081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8" y="0"/>
            <a:ext cx="7787131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FF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741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331620" y="4221957"/>
            <a:ext cx="700086" cy="700086"/>
          </a:xfrm>
          <a:prstGeom prst="ellipse">
            <a:avLst/>
          </a:prstGeom>
          <a:solidFill>
            <a:srgbClr val="00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3925865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© Brent </a:t>
            </a:r>
            <a:r>
              <a:rPr lang="en-GB" dirty="0" err="1" smtClean="0"/>
              <a:t>Stirton</a:t>
            </a:r>
            <a:r>
              <a:rPr lang="en-GB" dirty="0" smtClean="0"/>
              <a:t>/ Reportage by Getty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037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947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Brutus </a:t>
            </a:r>
            <a:r>
              <a:rPr lang="en-US" dirty="0" err="1" smtClean="0"/>
              <a:t>Ostling</a:t>
            </a:r>
            <a:r>
              <a:rPr lang="en-US" dirty="0" smtClean="0"/>
              <a:t> . Canon Ambassador</a:t>
            </a:r>
            <a:endParaRPr lang="en-GB" dirty="0"/>
          </a:p>
        </p:txBody>
      </p:sp>
      <p:sp>
        <p:nvSpPr>
          <p:cNvPr id="20" name="Oval 19"/>
          <p:cNvSpPr/>
          <p:nvPr userDrawn="1"/>
        </p:nvSpPr>
        <p:spPr>
          <a:xfrm>
            <a:off x="5331620" y="3755232"/>
            <a:ext cx="700086" cy="700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177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/>
          <a:stretch/>
        </p:blipFill>
        <p:spPr>
          <a:xfrm>
            <a:off x="-1" y="0"/>
            <a:ext cx="6753227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E5F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4429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" y="0"/>
            <a:ext cx="7707336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6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331620" y="2088357"/>
            <a:ext cx="700086" cy="700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Ziv</a:t>
            </a:r>
            <a:r>
              <a:rPr lang="en-US" dirty="0" smtClean="0"/>
              <a:t> </a:t>
            </a:r>
            <a:r>
              <a:rPr lang="en-US" dirty="0" err="1" smtClean="0"/>
              <a:t>Koren</a:t>
            </a:r>
            <a:r>
              <a:rPr lang="en-US" dirty="0" smtClean="0"/>
              <a:t>/ Polaris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480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/>
          <a:stretch/>
        </p:blipFill>
        <p:spPr>
          <a:xfrm>
            <a:off x="0" y="3774"/>
            <a:ext cx="5853830" cy="513972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6E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Ziv</a:t>
            </a:r>
            <a:r>
              <a:rPr lang="en-US" dirty="0" smtClean="0"/>
              <a:t> </a:t>
            </a:r>
            <a:r>
              <a:rPr lang="en-US" dirty="0" err="1" smtClean="0"/>
              <a:t>Koren</a:t>
            </a:r>
            <a:r>
              <a:rPr lang="en-US" dirty="0" smtClean="0"/>
              <a:t>/ Polaris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63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514350" y="4686300"/>
            <a:ext cx="1428750" cy="3429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943225" y="4948237"/>
            <a:ext cx="3359944" cy="19526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/>
                </a:solidFill>
              </a:rPr>
              <a:t>R2</a:t>
            </a:r>
            <a:r>
              <a:rPr lang="ja-JP" altLang="en-US">
                <a:solidFill>
                  <a:prstClr val="black"/>
                </a:solidFill>
              </a:rPr>
              <a:t>・</a:t>
            </a:r>
            <a:r>
              <a:rPr lang="en-US" altLang="ja-JP">
                <a:solidFill>
                  <a:prstClr val="black"/>
                </a:solidFill>
              </a:rPr>
              <a:t>Confidential for Canon Group</a:t>
            </a:r>
          </a:p>
        </p:txBody>
      </p:sp>
    </p:spTree>
    <p:extLst>
      <p:ext uri="{BB962C8B-B14F-4D97-AF65-F5344CB8AC3E}">
        <p14:creationId xmlns:p14="http://schemas.microsoft.com/office/powerpoint/2010/main" val="346500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49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5303394" y="4169920"/>
            <a:ext cx="682410" cy="1264752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EEA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3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flipH="1">
            <a:off x="-9525" y="1976971"/>
            <a:ext cx="1400175" cy="259503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rgbClr val="EEAF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1" name="Freeform 20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Richard </a:t>
            </a:r>
            <a:r>
              <a:rPr lang="en-US" dirty="0" err="1" smtClean="0"/>
              <a:t>Walch</a:t>
            </a:r>
            <a:r>
              <a:rPr lang="en-US" dirty="0" smtClean="0"/>
              <a:t>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22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4134644" y="4383413"/>
            <a:ext cx="532767" cy="9874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A31A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David </a:t>
            </a:r>
            <a:r>
              <a:rPr lang="en-US" dirty="0" err="1" smtClean="0"/>
              <a:t>Noton</a:t>
            </a:r>
            <a:r>
              <a:rPr lang="en-US" dirty="0" smtClean="0"/>
              <a:t>. Canon Explorer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7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1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8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9" r:id="rId3"/>
    <p:sldLayoutId id="2147483660" r:id="rId4"/>
    <p:sldLayoutId id="2147483649" r:id="rId5"/>
    <p:sldLayoutId id="2147483656" r:id="rId6"/>
    <p:sldLayoutId id="2147483663" r:id="rId7"/>
    <p:sldLayoutId id="2147483664" r:id="rId8"/>
    <p:sldLayoutId id="2147483657" r:id="rId9"/>
    <p:sldLayoutId id="2147483658" r:id="rId10"/>
    <p:sldLayoutId id="2147483650" r:id="rId11"/>
    <p:sldLayoutId id="2147483652" r:id="rId12"/>
    <p:sldLayoutId id="2147483673" r:id="rId13"/>
    <p:sldLayoutId id="2147483670" r:id="rId14"/>
    <p:sldLayoutId id="2147483671" r:id="rId15"/>
    <p:sldLayoutId id="2147483666" r:id="rId16"/>
    <p:sldLayoutId id="2147483665" r:id="rId17"/>
    <p:sldLayoutId id="2147483669" r:id="rId18"/>
    <p:sldLayoutId id="2147483668" r:id="rId19"/>
    <p:sldLayoutId id="2147483672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>
                <a:solidFill>
                  <a:prstClr val="black"/>
                </a:solidFill>
              </a:rPr>
              <a:pPr/>
              <a:t>07/09/2015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4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60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02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7813969" y="4692279"/>
            <a:ext cx="1080000" cy="226587"/>
            <a:chOff x="2436813" y="2125663"/>
            <a:chExt cx="4275137" cy="896937"/>
          </a:xfrm>
          <a:solidFill>
            <a:srgbClr val="CC0000"/>
          </a:solidFill>
        </p:grpSpPr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365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776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4146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2218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5787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Presentation information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806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07/09/2015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7689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6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0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.Bakulina@list.ru" TargetMode="Externa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0.tiff"/><Relationship Id="rId7" Type="http://schemas.openxmlformats.org/officeDocument/2006/relationships/image" Target="../media/image3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10" Type="http://schemas.openxmlformats.org/officeDocument/2006/relationships/image" Target="../media/image38.tiff"/><Relationship Id="rId4" Type="http://schemas.openxmlformats.org/officeDocument/2006/relationships/image" Target="../media/image32.tiff"/><Relationship Id="rId9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jpeg"/><Relationship Id="rId5" Type="http://schemas.openxmlformats.org/officeDocument/2006/relationships/hyperlink" Target="http://www.canon.ru/For_Home/Product_Finder/Scanners/Flatbed/canoscan_lide_210/index.aspx" TargetMode="Externa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www.canon-europe.com/For_Home/Product_Finder/Scanners/Flatbed/canoscan_lide_200/index.asp" TargetMode="External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hyperlink" Target="http://www.canon-europe.com/For_Home/Product_Finder/Scanners/Flatbed_with_Film_Scanning/canoscan_8800f/index.asp" TargetMode="External"/><Relationship Id="rId10" Type="http://schemas.openxmlformats.org/officeDocument/2006/relationships/image" Target="../media/image50.png"/><Relationship Id="rId4" Type="http://schemas.openxmlformats.org/officeDocument/2006/relationships/image" Target="../media/image45.jpe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../../../DOCUME~1/TIM~1.LIN/LOCALS~1/Temp/Press%20Virtual%20%20Event/Film_1_DR-C125_-v1_0.mov" TargetMode="External"/><Relationship Id="rId13" Type="http://schemas.openxmlformats.org/officeDocument/2006/relationships/image" Target="../media/image60.jpeg"/><Relationship Id="rId18" Type="http://schemas.openxmlformats.org/officeDocument/2006/relationships/image" Target="../media/image64.png"/><Relationship Id="rId26" Type="http://schemas.openxmlformats.org/officeDocument/2006/relationships/image" Target="../media/image71.png"/><Relationship Id="rId3" Type="http://schemas.openxmlformats.org/officeDocument/2006/relationships/image" Target="../media/image50.png"/><Relationship Id="rId21" Type="http://schemas.openxmlformats.org/officeDocument/2006/relationships/image" Target="../media/image66.png"/><Relationship Id="rId7" Type="http://schemas.openxmlformats.org/officeDocument/2006/relationships/image" Target="../media/image56.jpe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2.png"/><Relationship Id="rId20" Type="http://schemas.openxmlformats.org/officeDocument/2006/relationships/image" Target="../media/image65.png"/><Relationship Id="rId29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jpeg"/><Relationship Id="rId11" Type="http://schemas.openxmlformats.org/officeDocument/2006/relationships/image" Target="../media/image58.png"/><Relationship Id="rId24" Type="http://schemas.openxmlformats.org/officeDocument/2006/relationships/image" Target="../media/image69.png"/><Relationship Id="rId5" Type="http://schemas.openxmlformats.org/officeDocument/2006/relationships/image" Target="../media/image54.jpeg"/><Relationship Id="rId15" Type="http://schemas.openxmlformats.org/officeDocument/2006/relationships/image" Target="../media/image61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hyperlink" Target="../../../DOCUME~1/TIM~1.LIN/LOCALS~1/Temp/Press%20Virtual%20%20Event/6%20DR-M140%20Desktop%20Scanner.flv" TargetMode="External"/><Relationship Id="rId19" Type="http://schemas.openxmlformats.org/officeDocument/2006/relationships/hyperlink" Target="http://www.canon-europe.com/For_Work/Products/Document_Imaging_Systems/High_Speed_Document_Scanners/DR_6050C/index.asp" TargetMode="External"/><Relationship Id="rId31" Type="http://schemas.openxmlformats.org/officeDocument/2006/relationships/image" Target="../media/image76.png"/><Relationship Id="rId4" Type="http://schemas.openxmlformats.org/officeDocument/2006/relationships/image" Target="../media/image53.png"/><Relationship Id="rId9" Type="http://schemas.openxmlformats.org/officeDocument/2006/relationships/image" Target="../media/image57.jpeg"/><Relationship Id="rId14" Type="http://schemas.openxmlformats.org/officeDocument/2006/relationships/hyperlink" Target="http://www.google.co.uk/imgres?imgurl=http://images.apple.com/support/ipad/assistant/images/wifi_lg.png&amp;imgrefurl=http://www.apple.com/uk/support/ipad/assistant/wifi/&amp;usg=__wVc_3XCylcGmOalzbtQm7X0NdAI=&amp;h=202&amp;w=232&amp;sz=22&amp;hl=en&amp;start=9&amp;zoom=1&amp;tbnid=p1hxfSk59H0KYM:&amp;tbnh=95&amp;tbnw=109&amp;ei=rnhLT9HHBYHqOarE0c8P&amp;prev=/search?q=wifi&amp;um=1&amp;hl=en&amp;sa=N&amp;gbv=2&amp;tbm=isch&amp;um=1&amp;itbs=1" TargetMode="External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252412" y="395058"/>
            <a:ext cx="6675926" cy="1102519"/>
          </a:xfrm>
        </p:spPr>
        <p:txBody>
          <a:bodyPr/>
          <a:lstStyle/>
          <a:p>
            <a:r>
              <a:rPr lang="ru-RU" sz="2800" dirty="0" smtClean="0"/>
              <a:t>Программно-аппаратные решения для управления документами.</a:t>
            </a:r>
            <a:br>
              <a:rPr lang="ru-RU" sz="2800" dirty="0" smtClean="0"/>
            </a:br>
            <a:r>
              <a:rPr lang="ru-RU" sz="2800" dirty="0" smtClean="0"/>
              <a:t>Новые </a:t>
            </a:r>
            <a:r>
              <a:rPr lang="ru-RU" sz="2800" dirty="0" smtClean="0"/>
              <a:t>подходы</a:t>
            </a:r>
            <a:r>
              <a:rPr lang="en-US" sz="2800" dirty="0" smtClean="0"/>
              <a:t>.</a:t>
            </a:r>
            <a:endParaRPr lang="en-GB" sz="28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79830" y="2057363"/>
            <a:ext cx="5175621" cy="1314450"/>
          </a:xfrm>
        </p:spPr>
        <p:txBody>
          <a:bodyPr/>
          <a:lstStyle/>
          <a:p>
            <a:r>
              <a:rPr lang="ru-RU" sz="2000" dirty="0" smtClean="0"/>
              <a:t>Бакулина Елена</a:t>
            </a:r>
          </a:p>
          <a:p>
            <a:r>
              <a:rPr lang="ru-RU" sz="2000" dirty="0" smtClean="0"/>
              <a:t>Руководитель направления </a:t>
            </a:r>
            <a:r>
              <a:rPr lang="ru-RU" sz="2000" dirty="0"/>
              <a:t> </a:t>
            </a:r>
            <a:r>
              <a:rPr lang="ru-RU" sz="2000" dirty="0" smtClean="0"/>
              <a:t>«документные сканеры»</a:t>
            </a:r>
            <a:endParaRPr lang="ru-RU" sz="2000" dirty="0"/>
          </a:p>
          <a:p>
            <a:r>
              <a:rPr lang="ru-RU" sz="2000" dirty="0" smtClean="0"/>
              <a:t>«Канон РУ»</a:t>
            </a:r>
            <a:endParaRPr lang="ru-RU" sz="2000" dirty="0"/>
          </a:p>
          <a:p>
            <a:endParaRPr lang="en-GB" sz="20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2015 </a:t>
            </a:r>
            <a:r>
              <a:rPr lang="ru-RU" dirty="0" smtClean="0"/>
              <a:t>июнь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79830" y="4261119"/>
            <a:ext cx="2133045" cy="273772"/>
          </a:xfrm>
        </p:spPr>
        <p:txBody>
          <a:bodyPr/>
          <a:lstStyle/>
          <a:p>
            <a:fld id="{A15CA2D9-DB72-48D3-9874-552612A03270}" type="datetime1">
              <a:rPr lang="en-GB" sz="1600" smtClean="0">
                <a:solidFill>
                  <a:prstClr val="black"/>
                </a:solidFill>
              </a:rPr>
              <a:pPr/>
              <a:t>07/09/2015</a:t>
            </a:fld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17841" y="2503903"/>
            <a:ext cx="226160" cy="210685"/>
          </a:xfrm>
        </p:spPr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1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670" y="324557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</a:rPr>
              <a:t>Р</a:t>
            </a:r>
            <a:r>
              <a:rPr lang="ru-RU" altLang="ru-RU" dirty="0" smtClean="0">
                <a:solidFill>
                  <a:srgbClr val="FF0000"/>
                </a:solidFill>
              </a:rPr>
              <a:t>ынок документных сканеров сегодня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488" y="912744"/>
            <a:ext cx="7407402" cy="28644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000" dirty="0" smtClean="0"/>
              <a:t>	</a:t>
            </a:r>
            <a:endParaRPr lang="ru-RU" sz="2000" dirty="0" smtClean="0"/>
          </a:p>
          <a:p>
            <a:r>
              <a:rPr lang="ru-RU" sz="2000" dirty="0" smtClean="0"/>
              <a:t>Сокращение бюджетов</a:t>
            </a:r>
          </a:p>
          <a:p>
            <a:r>
              <a:rPr lang="ru-RU" sz="2000" dirty="0"/>
              <a:t>	</a:t>
            </a:r>
            <a:endParaRPr lang="ru-RU" sz="2000" dirty="0" smtClean="0"/>
          </a:p>
          <a:p>
            <a:r>
              <a:rPr lang="ru-RU" sz="2000" dirty="0" smtClean="0"/>
              <a:t>	Использование старого парка оборудования</a:t>
            </a:r>
          </a:p>
          <a:p>
            <a:r>
              <a:rPr lang="ru-RU" sz="2000" dirty="0" smtClean="0"/>
              <a:t>	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Использование МФУ для ввода документов в СЭД</a:t>
            </a:r>
          </a:p>
          <a:p>
            <a:r>
              <a:rPr lang="ru-RU" sz="2000" dirty="0" smtClean="0"/>
              <a:t>	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Ориентация на цену при выборе оборудования</a:t>
            </a:r>
            <a:endParaRPr lang="ru-RU" sz="2000" dirty="0"/>
          </a:p>
          <a:p>
            <a:r>
              <a:rPr lang="ru-RU" sz="2000" dirty="0"/>
              <a:t>	</a:t>
            </a:r>
            <a:endParaRPr lang="ru-RU" sz="20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Аутсорсинг сканирования </a:t>
            </a:r>
          </a:p>
          <a:p>
            <a:r>
              <a:rPr lang="ru-RU" sz="2000" dirty="0"/>
              <a:t>	</a:t>
            </a:r>
            <a:endParaRPr lang="ru-RU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649" y="30920"/>
            <a:ext cx="1954088" cy="176364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7710" y="322026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Основные тренды развития рынка </a:t>
            </a:r>
            <a:r>
              <a:rPr lang="en-US" altLang="ru-RU" dirty="0" smtClean="0">
                <a:solidFill>
                  <a:srgbClr val="FF0000"/>
                </a:solidFill>
              </a:rPr>
              <a:t>EMC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822" y="13031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000" dirty="0" smtClean="0"/>
              <a:t>Мобильность «</a:t>
            </a:r>
            <a:r>
              <a:rPr lang="en-US" sz="2000" dirty="0" smtClean="0"/>
              <a:t>on the go</a:t>
            </a:r>
            <a:r>
              <a:rPr lang="ru-RU" sz="2000" dirty="0" smtClean="0"/>
              <a:t>»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Использование свободного пакета офисных приложений (ОО)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Облачные технологии</a:t>
            </a:r>
          </a:p>
          <a:p>
            <a:r>
              <a:rPr lang="ru-RU" sz="2000" dirty="0"/>
              <a:t>	</a:t>
            </a:r>
            <a:endParaRPr lang="ru-RU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7710" y="332617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Движущие силы.</a:t>
            </a:r>
            <a:endParaRPr lang="ru-RU" altLang="ru-RU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010" y="1886842"/>
            <a:ext cx="2012380" cy="1334112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247890" y="933663"/>
            <a:ext cx="5542016" cy="10557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</a:t>
            </a:r>
            <a:r>
              <a:rPr lang="ru-RU" b="1" dirty="0" smtClean="0"/>
              <a:t>родукты в соответствие с трендами </a:t>
            </a:r>
            <a:r>
              <a:rPr lang="en-US" b="1" dirty="0" smtClean="0"/>
              <a:t>EMC</a:t>
            </a:r>
            <a:endParaRPr lang="ru-RU" b="1" dirty="0"/>
          </a:p>
        </p:txBody>
      </p:sp>
      <p:sp>
        <p:nvSpPr>
          <p:cNvPr id="13" name="Right Arrow 12"/>
          <p:cNvSpPr/>
          <p:nvPr/>
        </p:nvSpPr>
        <p:spPr>
          <a:xfrm>
            <a:off x="1247400" y="2156561"/>
            <a:ext cx="5542505" cy="10557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Новые формы работы с заказчиком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247401" y="3270715"/>
            <a:ext cx="5542504" cy="10557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Специальные предложения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7710" y="322026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Новые продукты 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[MASTER] Picture_Portable scanners_370x21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33" y="327002"/>
            <a:ext cx="2777455" cy="15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54261" y="2640632"/>
            <a:ext cx="6208295" cy="2337054"/>
            <a:chOff x="3154261" y="2905243"/>
            <a:chExt cx="6362718" cy="25927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4261" y="2905243"/>
              <a:ext cx="6362718" cy="259276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184149" y="3739961"/>
              <a:ext cx="4572000" cy="9219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dirty="0" smtClean="0">
                  <a:solidFill>
                    <a:srgbClr val="666666"/>
                  </a:solidFill>
                </a:rPr>
                <a:t>Плагины</a:t>
              </a:r>
            </a:p>
            <a:p>
              <a:r>
                <a:rPr lang="en-US" sz="1600" dirty="0" err="1" smtClean="0">
                  <a:solidFill>
                    <a:srgbClr val="666666"/>
                  </a:solidFill>
                </a:rPr>
                <a:t>SugarSync</a:t>
              </a:r>
              <a:r>
                <a:rPr lang="en-US" sz="1600" dirty="0">
                  <a:solidFill>
                    <a:srgbClr val="666666"/>
                  </a:solidFill>
                </a:rPr>
                <a:t>, OneDrive </a:t>
              </a:r>
              <a:r>
                <a:rPr lang="ru-RU" sz="1600" dirty="0">
                  <a:solidFill>
                    <a:srgbClr val="666666"/>
                  </a:solidFill>
                </a:rPr>
                <a:t>и </a:t>
              </a:r>
              <a:r>
                <a:rPr lang="en-US" sz="1600" dirty="0">
                  <a:solidFill>
                    <a:srgbClr val="666666"/>
                  </a:solidFill>
                </a:rPr>
                <a:t>Dropbox, </a:t>
              </a:r>
              <a:r>
                <a:rPr lang="ru-RU" sz="1600" dirty="0">
                  <a:solidFill>
                    <a:srgbClr val="666666"/>
                  </a:solidFill>
                </a:rPr>
                <a:t>а также </a:t>
              </a:r>
              <a:r>
                <a:rPr lang="en-US" sz="1600" dirty="0">
                  <a:solidFill>
                    <a:srgbClr val="666666"/>
                  </a:solidFill>
                </a:rPr>
                <a:t>Google Drive™, SharePoint </a:t>
              </a:r>
              <a:r>
                <a:rPr lang="ru-RU" sz="1600" dirty="0">
                  <a:solidFill>
                    <a:srgbClr val="666666"/>
                  </a:solidFill>
                </a:rPr>
                <a:t>и </a:t>
              </a:r>
              <a:r>
                <a:rPr lang="en-US" sz="1600" dirty="0">
                  <a:solidFill>
                    <a:srgbClr val="666666"/>
                  </a:solidFill>
                </a:rPr>
                <a:t>Evernote.</a:t>
              </a:r>
              <a:endParaRPr lang="ru-RU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0822" y="1303176"/>
            <a:ext cx="616638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000" dirty="0" smtClean="0"/>
              <a:t>Мобильность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Использование свободного пакета</a:t>
            </a:r>
          </a:p>
          <a:p>
            <a:r>
              <a:rPr lang="ru-RU" sz="2000" dirty="0" smtClean="0"/>
              <a:t>офисных приложений (ОО)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Облачные технологии</a:t>
            </a:r>
          </a:p>
          <a:p>
            <a:r>
              <a:rPr lang="ru-RU" sz="2000" dirty="0"/>
              <a:t>	</a:t>
            </a:r>
            <a:endParaRPr lang="ru-RU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892" y="1448105"/>
            <a:ext cx="1937586" cy="13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0822" y="146702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</a:rPr>
              <a:t>Новые продукты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79" y="889172"/>
            <a:ext cx="4152102" cy="4152102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625" y="269102"/>
            <a:ext cx="3042877" cy="166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s://encrypted-tbn3.gstatic.com/images?q=tbn:ANd9GcSFjo_5-5-m1iCVbPkETCNX6sqhbXD6SX_Dl6_pRHIXvUfi9iP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2" y="1935804"/>
            <a:ext cx="2957059" cy="23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10" y="353631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Ключевые характеристики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defTabSz="914400">
              <a:buNone/>
            </a:pPr>
            <a:fld id="{01F44719-3A9B-4B8F-84C3-FA9B2F4B7764}" type="datetime1">
              <a:rPr lang="ru-RU" sz="7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07.09.2015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buNone/>
            </a:pPr>
            <a:fld id="{4EF1CEF9-05AB-4E0D-B3C5-A103F37606CF}" type="slidenum">
              <a:rPr lang="ru-RU" sz="700" b="0" i="0">
                <a:solidFill>
                  <a:schemeClr val="bg1"/>
                </a:solidFill>
                <a:latin typeface="Century Gothic"/>
                <a:ea typeface="+mn-ea"/>
                <a:cs typeface="+mn-cs"/>
              </a:rPr>
              <a:t>15</a:t>
            </a:fld>
            <a:endParaRPr lang="en-GB" dirty="0"/>
          </a:p>
        </p:txBody>
      </p:sp>
      <p:sp>
        <p:nvSpPr>
          <p:cNvPr id="12" name="AutoShape 6" descr="Картинки по запросу ГОССЕКТОР 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07975" y="836475"/>
            <a:ext cx="3797750" cy="242309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000" dirty="0" smtClean="0"/>
              <a:t>	</a:t>
            </a:r>
            <a:endParaRPr lang="ru-RU" sz="2000" dirty="0" smtClean="0"/>
          </a:p>
          <a:p>
            <a:r>
              <a:rPr lang="ru-RU" sz="2000" dirty="0" smtClean="0"/>
              <a:t>Скорость </a:t>
            </a:r>
            <a:r>
              <a:rPr lang="en-US" sz="2000" dirty="0" smtClean="0"/>
              <a:t>45 </a:t>
            </a:r>
            <a:r>
              <a:rPr lang="ru-RU" sz="2000" dirty="0" smtClean="0"/>
              <a:t>страниц в минуту</a:t>
            </a:r>
          </a:p>
          <a:p>
            <a:r>
              <a:rPr lang="ru-RU" sz="2000" dirty="0"/>
              <a:t> </a:t>
            </a:r>
          </a:p>
          <a:p>
            <a:r>
              <a:rPr lang="ru-RU" sz="2000" dirty="0" smtClean="0"/>
              <a:t>60 страниц АПД</a:t>
            </a:r>
          </a:p>
          <a:p>
            <a:endParaRPr lang="ru-RU" sz="2000" dirty="0" smtClean="0"/>
          </a:p>
          <a:p>
            <a:r>
              <a:rPr lang="ru-RU" sz="2000" dirty="0" smtClean="0"/>
              <a:t>Сканирование паспортов через  АПД</a:t>
            </a:r>
          </a:p>
          <a:p>
            <a:endParaRPr lang="ru-RU" sz="2000" dirty="0"/>
          </a:p>
          <a:p>
            <a:r>
              <a:rPr lang="ru-RU" sz="2000" dirty="0" smtClean="0"/>
              <a:t>Производительность до 4000 сканов  день</a:t>
            </a:r>
          </a:p>
          <a:p>
            <a:endParaRPr lang="ru-RU" sz="2000" dirty="0"/>
          </a:p>
          <a:p>
            <a:r>
              <a:rPr lang="ru-RU" sz="2000" dirty="0" smtClean="0"/>
              <a:t> </a:t>
            </a:r>
          </a:p>
          <a:p>
            <a:r>
              <a:rPr lang="ru-RU" sz="2000" dirty="0"/>
              <a:t>		</a:t>
            </a:r>
            <a:endParaRPr lang="ru-RU" sz="2000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84" y="1559071"/>
            <a:ext cx="2755301" cy="2755301"/>
          </a:xfrm>
          <a:prstGeom prst="rect">
            <a:avLst/>
          </a:prstGeom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765" y="160338"/>
            <a:ext cx="2337012" cy="128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23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10" y="360338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Потенциальные сферы использования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buNone/>
            </a:pPr>
            <a:fld id="{4EF1CEF9-05AB-4E0D-B3C5-A103F37606CF}" type="slidenum">
              <a:rPr lang="ru-RU" sz="700" b="0" i="0">
                <a:solidFill>
                  <a:schemeClr val="bg1"/>
                </a:solidFill>
                <a:latin typeface="Century Gothic"/>
                <a:ea typeface="+mn-ea"/>
                <a:cs typeface="+mn-cs"/>
              </a:rPr>
              <a:t>16</a:t>
            </a:fld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09044" y="3093657"/>
            <a:ext cx="1754985" cy="1727063"/>
            <a:chOff x="6673906" y="2596774"/>
            <a:chExt cx="1754985" cy="1727063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6673906" y="2596774"/>
              <a:ext cx="1754985" cy="17270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СТРАХОВАНИЕ</a:t>
              </a:r>
            </a:p>
          </p:txBody>
        </p:sp>
        <p:pic>
          <p:nvPicPr>
            <p:cNvPr id="1028" name="Picture 4" descr="Картинки по запросу страхование КАРТИНК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245" y="2796774"/>
              <a:ext cx="1387012" cy="1038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307975" y="1153424"/>
            <a:ext cx="1669295" cy="1727063"/>
            <a:chOff x="764258" y="2630023"/>
            <a:chExt cx="1669295" cy="1727063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764258" y="2630023"/>
              <a:ext cx="1669295" cy="17270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buNone/>
              </a:pPr>
              <a:endParaRPr lang="en-GB" sz="1400" b="1" dirty="0">
                <a:solidFill>
                  <a:schemeClr val="tx1"/>
                </a:solidFill>
              </a:endParaRPr>
            </a:p>
            <a:p>
              <a:pPr algn="ctr" defTabSz="914400">
                <a:buNone/>
              </a:pPr>
              <a:endParaRPr lang="en-GB" sz="1400" b="1" dirty="0">
                <a:solidFill>
                  <a:schemeClr val="tx1"/>
                </a:solidFill>
              </a:endParaRPr>
            </a:p>
            <a:p>
              <a:pPr algn="ctr" defTabSz="914400">
                <a:buNone/>
              </a:pPr>
              <a:endParaRPr lang="en-GB" sz="1400" b="1" dirty="0">
                <a:solidFill>
                  <a:schemeClr val="tx1"/>
                </a:solidFill>
              </a:endParaRPr>
            </a:p>
            <a:p>
              <a:pPr algn="ctr" defTabSz="914400">
                <a:buNone/>
              </a:pPr>
              <a:endParaRPr lang="en-GB" sz="1400" b="1" dirty="0">
                <a:solidFill>
                  <a:schemeClr val="tx1"/>
                </a:solidFill>
              </a:endParaRPr>
            </a:p>
            <a:p>
              <a:pPr algn="ctr" defTabSz="914400">
                <a:buNone/>
              </a:pPr>
              <a:endParaRPr lang="ru-RU" sz="1200" b="1" i="0" dirty="0" smtClean="0">
                <a:solidFill>
                  <a:schemeClr val="tx1"/>
                </a:solidFill>
                <a:latin typeface="Century Gothic"/>
                <a:ea typeface="+mn-ea"/>
                <a:cs typeface="+mn-cs"/>
              </a:endParaRPr>
            </a:p>
            <a:p>
              <a:pPr algn="ctr" defTabSz="914400">
                <a:buNone/>
              </a:pPr>
              <a:r>
                <a:rPr lang="ru-RU" sz="1400" b="1" i="0" dirty="0" smtClean="0">
                  <a:solidFill>
                    <a:schemeClr val="tx1"/>
                  </a:solidFill>
                  <a:latin typeface="Century Gothic"/>
                  <a:ea typeface="+mn-ea"/>
                  <a:cs typeface="+mn-cs"/>
                </a:rPr>
                <a:t>ФИНАНСЫ</a:t>
              </a:r>
              <a:endParaRPr lang="ru-RU" sz="1400" b="1" i="0" dirty="0">
                <a:solidFill>
                  <a:schemeClr val="tx1"/>
                </a:solidFill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3" name="Picture 2" descr="Картинки по запросу ФИНАНСЫ  КАРТИНК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734" y="2796774"/>
              <a:ext cx="1203542" cy="10389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26" name="Group 25"/>
          <p:cNvGrpSpPr/>
          <p:nvPr/>
        </p:nvGrpSpPr>
        <p:grpSpPr>
          <a:xfrm>
            <a:off x="6495876" y="1120368"/>
            <a:ext cx="2170140" cy="1725613"/>
            <a:chOff x="2588690" y="2990709"/>
            <a:chExt cx="2170140" cy="1725613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2588690" y="2990709"/>
              <a:ext cx="2170140" cy="172561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ЗДРАВООХРАНЕНИЕ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4" descr="http://yug-gelendzhik.ru/wp-content/uploads/2012/10/%D0%91%D0%BE%D0%BB%D1%8C%D0%BD%D0%B8%D1%86%D0%B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164" y="3165105"/>
              <a:ext cx="1182896" cy="1039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AutoShape 6" descr="Картинки по запросу ГОССЕКТОР 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4" name="Group 23"/>
          <p:cNvGrpSpPr/>
          <p:nvPr/>
        </p:nvGrpSpPr>
        <p:grpSpPr>
          <a:xfrm>
            <a:off x="2175608" y="1153424"/>
            <a:ext cx="1674094" cy="1725612"/>
            <a:chOff x="4900782" y="2609251"/>
            <a:chExt cx="1674094" cy="1725612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900782" y="2609251"/>
              <a:ext cx="1674094" cy="17256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ГОССЕКТОР</a:t>
              </a:r>
            </a:p>
          </p:txBody>
        </p:sp>
        <p:pic>
          <p:nvPicPr>
            <p:cNvPr id="1032" name="Picture 8" descr="Картинки по запросу ГОССЕКТОР  КАРТИНК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023" y="2796774"/>
              <a:ext cx="1392368" cy="1038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00" y="961906"/>
            <a:ext cx="1884075" cy="18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</a:rPr>
              <a:t>Активное взаимодействие с производителями ПО</a:t>
            </a:r>
            <a:br>
              <a:rPr lang="ru-RU" alt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490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endParaRPr lang="ru-RU" altLang="ru-RU" dirty="0" smtClean="0">
              <a:latin typeface="DendaNewLight" panose="02000606040000020004" pitchFamily="2" charset="0"/>
              <a:ea typeface="DendaNewLight" panose="02000606040000020004" pitchFamily="2" charset="0"/>
              <a:cs typeface="DendaNewLight" panose="02000606040000020004" pitchFamily="2" charset="0"/>
            </a:endParaRPr>
          </a:p>
        </p:txBody>
      </p:sp>
      <p:pic>
        <p:nvPicPr>
          <p:cNvPr id="63491" name="Diagram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5" y="1302874"/>
            <a:ext cx="6924063" cy="330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51130" y="4401265"/>
            <a:ext cx="6927633" cy="5011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МОДУЛЬ ПОТОКОВОГО ВВОДА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0822" y="146702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</a:rPr>
              <a:t>Новые формы работы с заказчиком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670" y="4150760"/>
            <a:ext cx="6292968" cy="3964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ru-RU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16260" y="121221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000" dirty="0" smtClean="0"/>
              <a:t>Предоставление </a:t>
            </a:r>
            <a:r>
              <a:rPr lang="ru-RU" sz="2000" dirty="0" err="1" smtClean="0"/>
              <a:t>демооборудования</a:t>
            </a:r>
            <a:r>
              <a:rPr lang="ru-RU" sz="2000" dirty="0" smtClean="0"/>
              <a:t> для тестирования</a:t>
            </a:r>
          </a:p>
          <a:p>
            <a:endParaRPr lang="ru-RU" sz="2000" dirty="0"/>
          </a:p>
          <a:p>
            <a:r>
              <a:rPr lang="ru-RU" sz="2000" dirty="0" smtClean="0"/>
              <a:t>Прямой сервисный контракт </a:t>
            </a:r>
          </a:p>
          <a:p>
            <a:endParaRPr lang="ru-RU" sz="2000" dirty="0"/>
          </a:p>
          <a:p>
            <a:r>
              <a:rPr lang="ru-RU" sz="2000" dirty="0"/>
              <a:t>Аренда сканеров и аутсорсинг </a:t>
            </a:r>
            <a:r>
              <a:rPr lang="ru-RU" sz="2000" dirty="0" smtClean="0"/>
              <a:t>сканирования</a:t>
            </a:r>
          </a:p>
          <a:p>
            <a:endParaRPr lang="ru-RU" sz="2000" dirty="0"/>
          </a:p>
          <a:p>
            <a:r>
              <a:rPr lang="ru-RU" sz="2000" dirty="0" smtClean="0"/>
              <a:t>Возможность </a:t>
            </a:r>
            <a:r>
              <a:rPr lang="ru-RU" sz="2000" dirty="0" err="1"/>
              <a:t>кастомизации</a:t>
            </a:r>
            <a:r>
              <a:rPr lang="ru-RU" sz="2000" dirty="0"/>
              <a:t> </a:t>
            </a:r>
            <a:r>
              <a:rPr lang="ru-RU" sz="2000" dirty="0" smtClean="0"/>
              <a:t>продукта </a:t>
            </a:r>
          </a:p>
          <a:p>
            <a:endParaRPr lang="ru-RU" sz="2000" dirty="0"/>
          </a:p>
          <a:p>
            <a:endParaRPr lang="en-US" sz="2000" dirty="0" smtClean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  <p:pic>
        <p:nvPicPr>
          <p:cNvPr id="2050" name="Picture 2" descr="DR-G1100_DR-X1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38" y="1697022"/>
            <a:ext cx="1885951" cy="153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Демонстрационный фонд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1197" y="1132751"/>
            <a:ext cx="7542213" cy="3293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>
                <a:latin typeface="+mj-lt"/>
                <a:ea typeface="+mj-ea"/>
                <a:cs typeface="+mj-cs"/>
              </a:defRPr>
            </a:lvl1pPr>
            <a:lvl2pPr lvl="1">
              <a:defRPr sz="1600"/>
            </a:lvl2pPr>
          </a:lstStyle>
          <a:p>
            <a:endParaRPr lang="ru-RU" dirty="0"/>
          </a:p>
          <a:p>
            <a:r>
              <a:rPr lang="ru-RU" dirty="0"/>
              <a:t>Возможность получения любой модели сканера для тестирования на территории заказчика</a:t>
            </a:r>
          </a:p>
          <a:p>
            <a:endParaRPr lang="ru-RU" dirty="0"/>
          </a:p>
          <a:p>
            <a:r>
              <a:rPr lang="ru-RU" dirty="0"/>
              <a:t>Основные условия</a:t>
            </a:r>
          </a:p>
          <a:p>
            <a:endParaRPr lang="ru-RU" dirty="0"/>
          </a:p>
          <a:p>
            <a:pPr lvl="1"/>
            <a:r>
              <a:rPr lang="ru-RU" dirty="0"/>
              <a:t>Срок до 2- х месяцев с возможностью пролонгации</a:t>
            </a:r>
          </a:p>
          <a:p>
            <a:endParaRPr lang="en-US" dirty="0"/>
          </a:p>
          <a:p>
            <a:pPr lvl="1"/>
            <a:r>
              <a:rPr lang="ru-RU" dirty="0"/>
              <a:t>Консультации технического специалиста «Канон РУ» по телефону и электронной почте</a:t>
            </a:r>
          </a:p>
          <a:p>
            <a:pPr lvl="1"/>
            <a:endParaRPr lang="en-US" dirty="0"/>
          </a:p>
          <a:p>
            <a:pPr lvl="1"/>
            <a:r>
              <a:rPr lang="ru-RU" dirty="0"/>
              <a:t>Поддержка сервисного инженера (Москва)</a:t>
            </a:r>
          </a:p>
          <a:p>
            <a:r>
              <a:rPr lang="ru-RU" dirty="0"/>
              <a:t> </a:t>
            </a:r>
            <a:endParaRPr lang="en-US" dirty="0"/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997"/>
            <a:ext cx="39370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878476" y="1655623"/>
            <a:ext cx="3039301" cy="2986925"/>
            <a:chOff x="5878476" y="1655623"/>
            <a:chExt cx="3039301" cy="2986925"/>
          </a:xfrm>
        </p:grpSpPr>
        <p:pic>
          <p:nvPicPr>
            <p:cNvPr id="12" name="Picture 4" descr="DR-G1100_DR-X10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270" y="1655623"/>
              <a:ext cx="1687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DR-M160_DR-6010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527" y="3293240"/>
              <a:ext cx="123825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DR-C125_DR-M1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476" y="3647186"/>
              <a:ext cx="1223963" cy="9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Модель </a:t>
            </a:r>
            <a:r>
              <a:rPr lang="ru-RU" dirty="0" smtClean="0">
                <a:solidFill>
                  <a:srgbClr val="FF0000"/>
                </a:solidFill>
              </a:rPr>
              <a:t>бизнеса  </a:t>
            </a:r>
            <a:r>
              <a:rPr lang="en-US" dirty="0" smtClean="0">
                <a:solidFill>
                  <a:srgbClr val="FF0000"/>
                </a:solidFill>
              </a:rPr>
              <a:t>Canon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70" y="1064920"/>
            <a:ext cx="4436819" cy="450211"/>
          </a:xfrm>
        </p:spPr>
        <p:txBody>
          <a:bodyPr/>
          <a:lstStyle/>
          <a:p>
            <a:r>
              <a:rPr lang="ru-RU" sz="2000" dirty="0" smtClean="0"/>
              <a:t>Потребительская продукция</a:t>
            </a:r>
            <a:endParaRPr lang="ru-R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67" y="3526244"/>
            <a:ext cx="1465057" cy="11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67" y="2152805"/>
            <a:ext cx="1465057" cy="110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67" y="780188"/>
            <a:ext cx="1466757" cy="111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51670" y="2456818"/>
            <a:ext cx="4436819" cy="4502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180975" indent="-1809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2pPr>
            <a:lvl3pPr marL="180975" indent="-1809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1"/>
            </a:lvl3pPr>
            <a:lvl4pPr marL="3587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/>
            </a:lvl4pPr>
            <a:lvl5pPr marL="539750" indent="-1809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Продукция для бизнеса</a:t>
            </a:r>
            <a:endParaRPr lang="ru-RU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5457" y="3848716"/>
            <a:ext cx="5258177" cy="4502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180975" indent="-1809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2pPr>
            <a:lvl3pPr marL="180975" indent="-1809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1"/>
            </a:lvl3pPr>
            <a:lvl4pPr marL="3587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/>
            </a:lvl4pPr>
            <a:lvl5pPr marL="539750" indent="-1809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Промышленная и коммерческая печать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2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Прямой сервисный контракт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1475" y="1209675"/>
            <a:ext cx="7990650" cy="4001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Соглашение между заказчиком и компанией « Канон </a:t>
            </a:r>
            <a:r>
              <a:rPr lang="ru-RU" dirty="0" err="1"/>
              <a:t>Ру</a:t>
            </a:r>
            <a:r>
              <a:rPr lang="ru-RU" dirty="0"/>
              <a:t>»</a:t>
            </a:r>
          </a:p>
          <a:p>
            <a:r>
              <a:rPr lang="ru-RU" dirty="0"/>
              <a:t>Стоимость контракта определяется набором оборудования и объемом сервиса </a:t>
            </a:r>
          </a:p>
          <a:p>
            <a:r>
              <a:rPr lang="ru-RU" dirty="0"/>
              <a:t>Основные определяющие контракта</a:t>
            </a:r>
          </a:p>
          <a:p>
            <a:endParaRPr lang="ru-RU" dirty="0"/>
          </a:p>
          <a:p>
            <a:pPr lvl="1"/>
            <a:r>
              <a:rPr lang="ru-RU" sz="1600" dirty="0"/>
              <a:t>Поддержка по телефону (электронной почте, Скайпу)  24</a:t>
            </a:r>
            <a:r>
              <a:rPr lang="en-US" sz="1600" dirty="0"/>
              <a:t>/7</a:t>
            </a:r>
            <a:r>
              <a:rPr lang="ru-RU" sz="1600" dirty="0"/>
              <a:t> </a:t>
            </a:r>
          </a:p>
          <a:p>
            <a:endParaRPr lang="en-US" dirty="0"/>
          </a:p>
          <a:p>
            <a:pPr lvl="1"/>
            <a:r>
              <a:rPr lang="ru-RU" sz="1600" dirty="0"/>
              <a:t>Консультации по разрешению проблем в реальном времени  24</a:t>
            </a:r>
            <a:r>
              <a:rPr lang="en-US" sz="1600" dirty="0"/>
              <a:t>/7</a:t>
            </a:r>
            <a:endParaRPr lang="ru-RU" sz="1600" dirty="0"/>
          </a:p>
          <a:p>
            <a:endParaRPr lang="en-US" dirty="0"/>
          </a:p>
          <a:p>
            <a:pPr lvl="1"/>
            <a:r>
              <a:rPr lang="ru-RU" sz="1600" dirty="0"/>
              <a:t>Замена оборудования  в течение времени, зафиксированном в контракте 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ru-RU" sz="1600" dirty="0"/>
              <a:t>Поддержка сервисного инженера (Москва)</a:t>
            </a:r>
          </a:p>
          <a:p>
            <a:r>
              <a:rPr lang="ru-RU" dirty="0"/>
              <a:t> </a:t>
            </a:r>
            <a:endParaRPr lang="en-US" dirty="0"/>
          </a:p>
        </p:txBody>
      </p:sp>
      <p:pic>
        <p:nvPicPr>
          <p:cNvPr id="8" name="Picture 2" descr="https://encrypted-tbn0.gstatic.com/images?q=tbn:ANd9GcQD_3wh4BrrseHT5LLViCfTKdMkbfyT6MDFapLrnQDIoC0izfdo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51" y="166419"/>
            <a:ext cx="1805049" cy="129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Аутсорсинг сканирования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1475" y="1209675"/>
            <a:ext cx="8361044" cy="4001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Соглашение между заказчиком и </a:t>
            </a:r>
            <a:r>
              <a:rPr lang="ru-RU" dirty="0" smtClean="0"/>
              <a:t>партнером компании « Канон </a:t>
            </a:r>
            <a:r>
              <a:rPr lang="ru-RU" dirty="0" err="1" smtClean="0"/>
              <a:t>Ру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dirty="0"/>
              <a:t>Стоимость контракта определяется набором оборудования и объемом </a:t>
            </a:r>
            <a:r>
              <a:rPr lang="ru-RU" dirty="0" smtClean="0"/>
              <a:t>услуг</a:t>
            </a:r>
          </a:p>
          <a:p>
            <a:endParaRPr lang="ru-RU" dirty="0"/>
          </a:p>
          <a:p>
            <a:r>
              <a:rPr lang="ru-RU" dirty="0"/>
              <a:t>Основные определяющие контракта</a:t>
            </a:r>
          </a:p>
          <a:p>
            <a:endParaRPr lang="ru-RU" dirty="0"/>
          </a:p>
          <a:p>
            <a:pPr lvl="1"/>
            <a:r>
              <a:rPr lang="ru-RU" sz="1600" dirty="0" smtClean="0"/>
              <a:t>Оплата за объем отсканированных документов</a:t>
            </a:r>
          </a:p>
          <a:p>
            <a:pPr lvl="1"/>
            <a:endParaRPr lang="ru-RU" sz="1600" dirty="0" smtClean="0"/>
          </a:p>
          <a:p>
            <a:pPr lvl="1"/>
            <a:r>
              <a:rPr lang="ru-RU" sz="1600" dirty="0" smtClean="0"/>
              <a:t>Предоставление оборудования</a:t>
            </a:r>
            <a:endParaRPr lang="ru-RU" sz="1600" dirty="0"/>
          </a:p>
          <a:p>
            <a:endParaRPr lang="en-US" dirty="0"/>
          </a:p>
          <a:p>
            <a:pPr lvl="1"/>
            <a:r>
              <a:rPr lang="ru-RU" sz="1600" dirty="0" smtClean="0"/>
              <a:t>Возможность предоставления оператора для сканирования</a:t>
            </a:r>
            <a:endParaRPr lang="ru-RU" sz="1600" dirty="0"/>
          </a:p>
          <a:p>
            <a:pPr lvl="1"/>
            <a:endParaRPr lang="en-US" sz="1600" dirty="0"/>
          </a:p>
          <a:p>
            <a:pPr lvl="1"/>
            <a:r>
              <a:rPr lang="ru-RU" sz="1600" dirty="0"/>
              <a:t>Поддержка сервисного инженера (Москва)</a:t>
            </a:r>
          </a:p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670" y="295996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</a:rPr>
              <a:t>Возможность </a:t>
            </a:r>
            <a:r>
              <a:rPr lang="ru-RU" altLang="ru-RU" dirty="0" err="1">
                <a:solidFill>
                  <a:srgbClr val="FF0000"/>
                </a:solidFill>
              </a:rPr>
              <a:t>кастомизации</a:t>
            </a:r>
            <a:r>
              <a:rPr lang="ru-RU" altLang="ru-RU" dirty="0">
                <a:solidFill>
                  <a:srgbClr val="FF0000"/>
                </a:solidFill>
              </a:rPr>
              <a:t> продукта </a:t>
            </a:r>
            <a:br>
              <a:rPr lang="ru-RU" alt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9140763"/>
              </p:ext>
            </p:extLst>
          </p:nvPr>
        </p:nvGraphicFramePr>
        <p:xfrm>
          <a:off x="603016" y="826278"/>
          <a:ext cx="75202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Oval 30"/>
          <p:cNvSpPr/>
          <p:nvPr/>
        </p:nvSpPr>
        <p:spPr>
          <a:xfrm>
            <a:off x="7121265" y="1290764"/>
            <a:ext cx="665772" cy="3142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900" b="1" dirty="0"/>
              <a:t>SDK</a:t>
            </a:r>
          </a:p>
        </p:txBody>
      </p:sp>
      <p:sp>
        <p:nvSpPr>
          <p:cNvPr id="32" name="Oval 31"/>
          <p:cNvSpPr/>
          <p:nvPr/>
        </p:nvSpPr>
        <p:spPr>
          <a:xfrm>
            <a:off x="7459357" y="2628884"/>
            <a:ext cx="655359" cy="3154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900" b="1" dirty="0"/>
              <a:t>SDK</a:t>
            </a:r>
          </a:p>
        </p:txBody>
      </p:sp>
      <p:sp>
        <p:nvSpPr>
          <p:cNvPr id="34" name="Oval 33"/>
          <p:cNvSpPr/>
          <p:nvPr/>
        </p:nvSpPr>
        <p:spPr>
          <a:xfrm>
            <a:off x="7275043" y="3968195"/>
            <a:ext cx="639585" cy="3154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900" b="1" dirty="0"/>
              <a:t>SDK</a:t>
            </a:r>
          </a:p>
        </p:txBody>
      </p:sp>
      <p:pic>
        <p:nvPicPr>
          <p:cNvPr id="49159" name="Picture 4" descr="Business Solutions Development Program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3" y="2358088"/>
            <a:ext cx="1371243" cy="85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4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670" y="325666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>
                <a:solidFill>
                  <a:srgbClr val="FF0000"/>
                </a:solidFill>
              </a:rPr>
              <a:t>Специальные предложения и </a:t>
            </a:r>
            <a:r>
              <a:rPr lang="ru-RU" altLang="ru-RU" dirty="0" smtClean="0">
                <a:solidFill>
                  <a:srgbClr val="FF0000"/>
                </a:solidFill>
              </a:rPr>
              <a:t>программы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670" y="4150760"/>
            <a:ext cx="6292968" cy="3964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ru-RU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66057" y="14157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000" dirty="0" smtClean="0"/>
              <a:t>«Мобильный офис»</a:t>
            </a:r>
            <a:r>
              <a:rPr lang="en-US" sz="2000" dirty="0" smtClean="0"/>
              <a:t> 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Программа </a:t>
            </a:r>
            <a:r>
              <a:rPr lang="en-US" sz="2000" dirty="0" smtClean="0"/>
              <a:t>“TRADE IN”</a:t>
            </a:r>
            <a:endParaRPr lang="ru-RU" sz="2000" dirty="0" smtClean="0"/>
          </a:p>
          <a:p>
            <a:endParaRPr lang="en-US" sz="2000" dirty="0" smtClean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92" y="760753"/>
            <a:ext cx="2303009" cy="1478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72" y="2853639"/>
            <a:ext cx="2346447" cy="15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Ждем ваших предложений по сотрудничеству!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12" y="1209675"/>
            <a:ext cx="2220849" cy="1895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04" y="1885965"/>
            <a:ext cx="2018727" cy="189570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27" y="3781667"/>
            <a:ext cx="3090197" cy="67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 txBox="1">
            <a:spLocks/>
          </p:cNvSpPr>
          <p:nvPr/>
        </p:nvSpPr>
        <p:spPr>
          <a:xfrm>
            <a:off x="252413" y="395058"/>
            <a:ext cx="6924564" cy="1102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63623" y="1104804"/>
            <a:ext cx="4702144" cy="1314450"/>
          </a:xfrm>
        </p:spPr>
        <p:txBody>
          <a:bodyPr/>
          <a:lstStyle/>
          <a:p>
            <a:r>
              <a:rPr lang="ru-RU" dirty="0" smtClean="0"/>
              <a:t>Бакулина Елена</a:t>
            </a:r>
          </a:p>
          <a:p>
            <a:r>
              <a:rPr lang="ru-RU" dirty="0" smtClean="0"/>
              <a:t>Руководитель направления </a:t>
            </a:r>
            <a:r>
              <a:rPr lang="ru-RU" dirty="0"/>
              <a:t> </a:t>
            </a:r>
            <a:r>
              <a:rPr lang="ru-RU" dirty="0" smtClean="0"/>
              <a:t>«документные сканеры»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Elena.Bakulina@list.ru</a:t>
            </a:r>
            <a:endParaRPr lang="en-US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791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3</a:t>
            </a:fld>
            <a:endParaRPr lang="ru-RU" dirty="0"/>
          </a:p>
        </p:txBody>
      </p:sp>
      <p:sp>
        <p:nvSpPr>
          <p:cNvPr id="11" name="Text Placeholder 44"/>
          <p:cNvSpPr txBox="1">
            <a:spLocks/>
          </p:cNvSpPr>
          <p:nvPr/>
        </p:nvSpPr>
        <p:spPr>
          <a:xfrm>
            <a:off x="3209154" y="1295104"/>
            <a:ext cx="725170" cy="613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800" b="1" dirty="0">
                <a:solidFill>
                  <a:srgbClr val="FFFFFF"/>
                </a:solidFill>
                <a:latin typeface="DendaNewCTT" panose="02000503000000020004" pitchFamily="2" charset="0"/>
              </a:rPr>
              <a:t>Характер </a:t>
            </a:r>
            <a:r>
              <a:rPr dirty="0">
                <a:latin typeface="DendaNewCTT" panose="02000503000000020004" pitchFamily="2" charset="0"/>
              </a:rPr>
              <a:t/>
            </a:r>
            <a:br>
              <a:rPr dirty="0">
                <a:latin typeface="DendaNewCTT" panose="02000503000000020004" pitchFamily="2" charset="0"/>
              </a:rPr>
            </a:br>
            <a:r>
              <a:rPr lang="en-US" sz="800" dirty="0">
                <a:solidFill>
                  <a:srgbClr val="FFFFFF"/>
                </a:solidFill>
                <a:latin typeface="DendaNewCTT" panose="02000503000000020004" pitchFamily="2" charset="0"/>
              </a:rPr>
              <a:t>Динамичный </a:t>
            </a:r>
            <a:r>
              <a:rPr dirty="0">
                <a:latin typeface="DendaNewCTT" panose="02000503000000020004" pitchFamily="2" charset="0"/>
              </a:rPr>
              <a:t/>
            </a:r>
            <a:br>
              <a:rPr dirty="0">
                <a:latin typeface="DendaNewCTT" panose="02000503000000020004" pitchFamily="2" charset="0"/>
              </a:rPr>
            </a:br>
            <a:r>
              <a:rPr lang="en-US" sz="800" dirty="0">
                <a:solidFill>
                  <a:srgbClr val="FFFFFF"/>
                </a:solidFill>
                <a:latin typeface="DendaNewCTT" panose="02000503000000020004" pitchFamily="2" charset="0"/>
              </a:rPr>
              <a:t>Открытый </a:t>
            </a:r>
            <a:r>
              <a:rPr dirty="0">
                <a:latin typeface="DendaNewCTT" panose="02000503000000020004" pitchFamily="2" charset="0"/>
              </a:rPr>
              <a:t/>
            </a:r>
            <a:br>
              <a:rPr dirty="0">
                <a:latin typeface="DendaNewCTT" panose="02000503000000020004" pitchFamily="2" charset="0"/>
              </a:rPr>
            </a:br>
            <a:r>
              <a:rPr lang="en-US" sz="800" dirty="0">
                <a:solidFill>
                  <a:srgbClr val="FFFFFF"/>
                </a:solidFill>
                <a:latin typeface="DendaNewCTT" panose="02000503000000020004" pitchFamily="2" charset="0"/>
              </a:rPr>
              <a:t>Человечный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043" y="3839069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882"/>
            <a:r>
              <a:rPr lang="en-GB" sz="600" dirty="0">
                <a:solidFill>
                  <a:prstClr val="white"/>
                </a:solidFill>
                <a:latin typeface="DendaNewCTT" panose="02000503000000020004" pitchFamily="2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9184" y="1135659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882"/>
            <a:r>
              <a:rPr lang="en-GB" sz="600" dirty="0">
                <a:solidFill>
                  <a:prstClr val="white"/>
                </a:solidFill>
                <a:latin typeface="DendaNewCTT" panose="02000503000000020004" pitchFamily="2" charset="0"/>
              </a:rPr>
              <a:t>3 г.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6455" y="1729869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882"/>
            <a:r>
              <a:rPr lang="en-GB" sz="600" dirty="0">
                <a:solidFill>
                  <a:prstClr val="white"/>
                </a:solidFill>
                <a:latin typeface="DendaNewCTT" panose="02000503000000020004" pitchFamily="2" charset="0"/>
              </a:rPr>
              <a:t>4 г.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bg1"/>
                </a:solidFill>
                <a:latin typeface="DendaNewCTT" panose="0200050300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F1CEF9-05AB-4E0D-B3C5-A103F37606CF}" type="slidenum">
              <a:rPr lang="en-GB" smtClean="0"/>
              <a:pPr/>
              <a:t>3</a:t>
            </a:fld>
            <a:endParaRPr lang="ru-RU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59" y="2131301"/>
            <a:ext cx="2086392" cy="157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52446" y="3953950"/>
            <a:ext cx="1217667" cy="900703"/>
            <a:chOff x="5409962" y="2501741"/>
            <a:chExt cx="1217667" cy="900703"/>
          </a:xfrm>
        </p:grpSpPr>
        <p:pic>
          <p:nvPicPr>
            <p:cNvPr id="62" name="Picture 4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962" y="2501741"/>
              <a:ext cx="539642" cy="49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Rectangle 2"/>
            <p:cNvSpPr txBox="1">
              <a:spLocks noChangeArrowheads="1"/>
            </p:cNvSpPr>
            <p:nvPr/>
          </p:nvSpPr>
          <p:spPr bwMode="auto">
            <a:xfrm>
              <a:off x="5409962" y="3106506"/>
              <a:ext cx="1217667" cy="295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Облачные сервисы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29685" y="3863480"/>
            <a:ext cx="1015888" cy="955290"/>
            <a:chOff x="6572241" y="2444315"/>
            <a:chExt cx="1015888" cy="955290"/>
          </a:xfrm>
        </p:grpSpPr>
        <p:pic>
          <p:nvPicPr>
            <p:cNvPr id="63" name="Picture 4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41" y="2444315"/>
              <a:ext cx="535211" cy="580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Rectangle 2"/>
            <p:cNvSpPr txBox="1">
              <a:spLocks noChangeArrowheads="1"/>
            </p:cNvSpPr>
            <p:nvPr/>
          </p:nvSpPr>
          <p:spPr bwMode="auto">
            <a:xfrm>
              <a:off x="6572241" y="3136981"/>
              <a:ext cx="1015888" cy="262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Решения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89652" y="2213400"/>
            <a:ext cx="1390208" cy="1190712"/>
            <a:chOff x="4316049" y="2343566"/>
            <a:chExt cx="1245715" cy="1058878"/>
          </a:xfrm>
        </p:grpSpPr>
        <p:pic>
          <p:nvPicPr>
            <p:cNvPr id="53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049" y="2343566"/>
              <a:ext cx="1058922" cy="879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2"/>
            <p:cNvSpPr txBox="1">
              <a:spLocks noChangeArrowheads="1"/>
            </p:cNvSpPr>
            <p:nvPr/>
          </p:nvSpPr>
          <p:spPr bwMode="auto">
            <a:xfrm>
              <a:off x="4486581" y="3082916"/>
              <a:ext cx="1075183" cy="319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Документные </a:t>
              </a:r>
            </a:p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сканеры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10205" y="894122"/>
            <a:ext cx="1538931" cy="1094097"/>
            <a:chOff x="228991" y="2373256"/>
            <a:chExt cx="1538931" cy="1094097"/>
          </a:xfrm>
        </p:grpSpPr>
        <p:sp>
          <p:nvSpPr>
            <p:cNvPr id="57" name="Rectangle 2"/>
            <p:cNvSpPr txBox="1">
              <a:spLocks noChangeArrowheads="1"/>
            </p:cNvSpPr>
            <p:nvPr/>
          </p:nvSpPr>
          <p:spPr bwMode="auto">
            <a:xfrm>
              <a:off x="228991" y="3151395"/>
              <a:ext cx="1538931" cy="315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МФУ для офиса</a:t>
              </a:r>
            </a:p>
          </p:txBody>
        </p: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56" y="2373256"/>
              <a:ext cx="938126" cy="850119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4" name="Group 3"/>
          <p:cNvGrpSpPr/>
          <p:nvPr/>
        </p:nvGrpSpPr>
        <p:grpSpPr>
          <a:xfrm>
            <a:off x="1760449" y="2823174"/>
            <a:ext cx="1650526" cy="1040306"/>
            <a:chOff x="2319332" y="2425365"/>
            <a:chExt cx="1650526" cy="1040306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 bwMode="auto">
            <a:xfrm>
              <a:off x="2319332" y="3121054"/>
              <a:ext cx="1650526" cy="344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Лазерные принтеры </a:t>
              </a:r>
            </a:p>
            <a:p>
              <a:pPr algn="l">
                <a:buNone/>
              </a:pPr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 </a:t>
              </a:r>
              <a:endPara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/>
                <a:cs typeface="+mn-cs"/>
              </a:endParaRPr>
            </a:p>
          </p:txBody>
        </p:sp>
        <p:pic>
          <p:nvPicPr>
            <p:cNvPr id="79" name="Picture 30" descr="http://www.canon-europe.com/images/tn_LBP7110Cw_FSL_tcm13-99566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222" y="2425365"/>
              <a:ext cx="1002905" cy="67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753579" y="1896462"/>
            <a:ext cx="1489404" cy="972951"/>
            <a:chOff x="1302122" y="2426546"/>
            <a:chExt cx="1150352" cy="972951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 bwMode="auto">
            <a:xfrm>
              <a:off x="1302122" y="3160956"/>
              <a:ext cx="1150352" cy="23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Лазерные МФУ</a:t>
              </a:r>
            </a:p>
          </p:txBody>
        </p:sp>
        <p:pic>
          <p:nvPicPr>
            <p:cNvPr id="80" name="Picture 34" descr="http://www.canon-europe.com/images/tn_MF8540Cdn_CASSETTE_tcm13-104347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484" y="2426546"/>
              <a:ext cx="946085" cy="63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686455" y="860811"/>
            <a:ext cx="1306739" cy="1032248"/>
            <a:chOff x="3472179" y="2340738"/>
            <a:chExt cx="1127148" cy="1032248"/>
          </a:xfrm>
        </p:grpSpPr>
        <p:sp>
          <p:nvSpPr>
            <p:cNvPr id="60" name="Rectangle 2"/>
            <p:cNvSpPr txBox="1">
              <a:spLocks noChangeArrowheads="1"/>
            </p:cNvSpPr>
            <p:nvPr/>
          </p:nvSpPr>
          <p:spPr bwMode="auto">
            <a:xfrm>
              <a:off x="3472179" y="3131814"/>
              <a:ext cx="1127148" cy="24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Факсимильные аппараты</a:t>
              </a:r>
            </a:p>
          </p:txBody>
        </p:sp>
        <p:pic>
          <p:nvPicPr>
            <p:cNvPr id="81" name="Picture 3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723" y="2340738"/>
              <a:ext cx="639123" cy="782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277710" y="348448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Продукция для бизнеса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45573" y="2124506"/>
            <a:ext cx="1917099" cy="148981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Место документного сканера в </a:t>
            </a:r>
            <a:r>
              <a:rPr lang="ru-RU" dirty="0" smtClean="0">
                <a:solidFill>
                  <a:srgbClr val="FF0000"/>
                </a:solidFill>
              </a:rPr>
              <a:t>решениях </a:t>
            </a:r>
            <a:r>
              <a:rPr lang="en-US" dirty="0" smtClean="0">
                <a:solidFill>
                  <a:srgbClr val="FF0000"/>
                </a:solidFill>
              </a:rPr>
              <a:t>EMC</a:t>
            </a:r>
            <a:r>
              <a:rPr lang="en-GB" dirty="0"/>
              <a:t/>
            </a:r>
            <a:br>
              <a:rPr lang="en-GB" dirty="0"/>
            </a:br>
            <a:endParaRPr lang="ru-RU" dirty="0"/>
          </a:p>
        </p:txBody>
      </p:sp>
      <p:grpSp>
        <p:nvGrpSpPr>
          <p:cNvPr id="9" name="Group 8"/>
          <p:cNvGrpSpPr/>
          <p:nvPr/>
        </p:nvGrpSpPr>
        <p:grpSpPr>
          <a:xfrm>
            <a:off x="251670" y="991186"/>
            <a:ext cx="7089480" cy="3395181"/>
            <a:chOff x="378488" y="890622"/>
            <a:chExt cx="7089480" cy="3395181"/>
          </a:xfrm>
        </p:grpSpPr>
        <p:pic>
          <p:nvPicPr>
            <p:cNvPr id="5" name="Picture 3" descr="sheme enter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88" y="890622"/>
              <a:ext cx="7089480" cy="339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943834" y="1734832"/>
              <a:ext cx="892736" cy="9355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350" b="1" dirty="0">
                <a:solidFill>
                  <a:srgbClr val="CCECFF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899608" y="1243358"/>
              <a:ext cx="2056864" cy="242824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Почему  документный сканер?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0" name="Picture 4" descr="DRX10C_P208_Scanfront-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30" y="1588839"/>
            <a:ext cx="1985005" cy="13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0013" y="2141237"/>
            <a:ext cx="139170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99" dirty="0"/>
              <a:t>ИЛИ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6814" y="1132960"/>
            <a:ext cx="2172301" cy="2016554"/>
            <a:chOff x="429250" y="2303557"/>
            <a:chExt cx="2897155" cy="2689439"/>
          </a:xfrm>
        </p:grpSpPr>
        <p:pic>
          <p:nvPicPr>
            <p:cNvPr id="4098" name="Picture 2" descr="imageRUNNER-ADVANCE-C5235i_iR1024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536" y="3061790"/>
              <a:ext cx="2376869" cy="193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anoScan LiDE 210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50" y="2303557"/>
              <a:ext cx="1851982" cy="1003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0" name="Picture 2" descr="aco.bk's Avat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51" y="3457005"/>
            <a:ext cx="1490726" cy="9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4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Эволюция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документных сканеров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705002" y="2071453"/>
            <a:ext cx="2088999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100" dirty="0">
                <a:latin typeface="+mj-lt"/>
                <a:ea typeface="+mj-ea"/>
                <a:cs typeface="+mj-cs"/>
              </a:rPr>
              <a:t>CANON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100" dirty="0">
                <a:latin typeface="+mj-lt"/>
                <a:ea typeface="+mj-ea"/>
                <a:cs typeface="+mj-cs"/>
              </a:rPr>
              <a:t>HP, Epson,  Xerox</a:t>
            </a:r>
            <a:r>
              <a:rPr lang="ru-RU" altLang="ru-RU" sz="1100" dirty="0">
                <a:latin typeface="+mj-lt"/>
                <a:ea typeface="+mj-ea"/>
                <a:cs typeface="+mj-cs"/>
              </a:rPr>
              <a:t> </a:t>
            </a:r>
            <a:r>
              <a:rPr lang="en-US" altLang="ru-RU" sz="1100" dirty="0">
                <a:latin typeface="+mj-lt"/>
                <a:ea typeface="+mj-ea"/>
                <a:cs typeface="+mj-cs"/>
              </a:rPr>
              <a:t>, </a:t>
            </a:r>
            <a:r>
              <a:rPr lang="en-US" altLang="ru-RU" sz="1100" dirty="0" err="1">
                <a:latin typeface="+mj-lt"/>
                <a:ea typeface="+mj-ea"/>
                <a:cs typeface="+mj-cs"/>
              </a:rPr>
              <a:t>Avision</a:t>
            </a:r>
            <a:r>
              <a:rPr lang="en-US" altLang="ru-RU" sz="1100" dirty="0">
                <a:latin typeface="+mj-lt"/>
                <a:ea typeface="+mj-ea"/>
                <a:cs typeface="+mj-cs"/>
              </a:rPr>
              <a:t>, Brother, </a:t>
            </a:r>
            <a:r>
              <a:rPr lang="en-US" altLang="ru-RU" sz="1100" dirty="0" err="1">
                <a:latin typeface="+mj-lt"/>
                <a:ea typeface="+mj-ea"/>
                <a:cs typeface="+mj-cs"/>
              </a:rPr>
              <a:t>Mustek</a:t>
            </a:r>
            <a:r>
              <a:rPr lang="en-US" altLang="ru-RU" sz="1100" dirty="0">
                <a:latin typeface="+mj-lt"/>
                <a:ea typeface="+mj-ea"/>
                <a:cs typeface="+mj-cs"/>
              </a:rPr>
              <a:t>, </a:t>
            </a:r>
            <a:r>
              <a:rPr lang="en-US" altLang="ru-RU" sz="1100" dirty="0" err="1">
                <a:latin typeface="+mj-lt"/>
                <a:ea typeface="+mj-ea"/>
                <a:cs typeface="+mj-cs"/>
              </a:rPr>
              <a:t>Plustec</a:t>
            </a:r>
            <a:endParaRPr lang="en-US" altLang="ru-RU" sz="11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9332913" y="2039938"/>
            <a:ext cx="267811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ru-RU" sz="1600" b="1">
                <a:solidFill>
                  <a:srgbClr val="FF0000"/>
                </a:solidFill>
                <a:cs typeface="Arial" panose="020B0604020202020204" pitchFamily="34" charset="0"/>
              </a:rPr>
              <a:t>CANON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ru-RU" sz="1400">
                <a:cs typeface="Arial" panose="020B0604020202020204" pitchFamily="34" charset="0"/>
              </a:rPr>
              <a:t>Fujitsu, Kodak, Panasonic, Inotec,  Bell&amp;Howell, Bantec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70030" y="855023"/>
            <a:ext cx="8255546" cy="3814126"/>
            <a:chOff x="270030" y="855023"/>
            <a:chExt cx="8255546" cy="3814126"/>
          </a:xfrm>
        </p:grpSpPr>
        <p:grpSp>
          <p:nvGrpSpPr>
            <p:cNvPr id="8" name="Group 7"/>
            <p:cNvGrpSpPr/>
            <p:nvPr/>
          </p:nvGrpSpPr>
          <p:grpSpPr>
            <a:xfrm>
              <a:off x="627689" y="4407539"/>
              <a:ext cx="7897887" cy="261610"/>
              <a:chOff x="627689" y="4407539"/>
              <a:chExt cx="7897887" cy="261610"/>
            </a:xfrm>
          </p:grpSpPr>
          <p:sp>
            <p:nvSpPr>
              <p:cNvPr id="11" name="Line 20"/>
              <p:cNvSpPr>
                <a:spLocks noChangeShapeType="1"/>
              </p:cNvSpPr>
              <p:nvPr/>
            </p:nvSpPr>
            <p:spPr bwMode="auto">
              <a:xfrm flipV="1">
                <a:off x="627689" y="4632992"/>
                <a:ext cx="7780042" cy="136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Text Box 21"/>
              <p:cNvSpPr txBox="1">
                <a:spLocks noChangeArrowheads="1"/>
              </p:cNvSpPr>
              <p:nvPr/>
            </p:nvSpPr>
            <p:spPr bwMode="auto">
              <a:xfrm>
                <a:off x="7555439" y="4407539"/>
                <a:ext cx="970137" cy="26161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1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altLang="ja-JP" dirty="0"/>
                  <a:t>СКОРОСТЬ</a:t>
                </a:r>
                <a:endParaRPr lang="en-US" altLang="ru-RU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70030" y="855023"/>
              <a:ext cx="357658" cy="3736689"/>
              <a:chOff x="270030" y="855023"/>
              <a:chExt cx="357658" cy="3736689"/>
            </a:xfrm>
          </p:grpSpPr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H="1" flipV="1">
                <a:off x="589365" y="855023"/>
                <a:ext cx="38323" cy="37366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Text Box 21"/>
              <p:cNvSpPr txBox="1">
                <a:spLocks noChangeArrowheads="1"/>
              </p:cNvSpPr>
              <p:nvPr/>
            </p:nvSpPr>
            <p:spPr bwMode="auto">
              <a:xfrm rot="16200000">
                <a:off x="-540289" y="2176182"/>
                <a:ext cx="1882247" cy="26161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1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altLang="ru-RU" dirty="0"/>
                  <a:t>ПРОИЗВОДИТЕЛЬНОСТЬ</a:t>
                </a:r>
                <a:endParaRPr lang="en-US" altLang="ru-RU" dirty="0"/>
              </a:p>
            </p:txBody>
          </p:sp>
        </p:grp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6790112" y="471834"/>
            <a:ext cx="1966457" cy="1442797"/>
            <a:chOff x="9517316" y="374617"/>
            <a:chExt cx="2227028" cy="1543779"/>
          </a:xfrm>
        </p:grpSpPr>
        <p:sp>
          <p:nvSpPr>
            <p:cNvPr id="19" name="Rounded Rectangle 18"/>
            <p:cNvSpPr/>
            <p:nvPr/>
          </p:nvSpPr>
          <p:spPr>
            <a:xfrm>
              <a:off x="9517316" y="374617"/>
              <a:ext cx="2227028" cy="1543779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20" name="Picture 1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6862" y="500742"/>
              <a:ext cx="1030557" cy="115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9867483" y="1598901"/>
              <a:ext cx="1786096" cy="26173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1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ru-RU" dirty="0"/>
                <a:t>микрография</a:t>
              </a:r>
            </a:p>
          </p:txBody>
        </p:sp>
      </p:grp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1254062" y="2796628"/>
            <a:ext cx="1270554" cy="1416088"/>
            <a:chOff x="1259746" y="3959740"/>
            <a:chExt cx="2493536" cy="1942932"/>
          </a:xfrm>
        </p:grpSpPr>
        <p:sp>
          <p:nvSpPr>
            <p:cNvPr id="23" name="Rounded Rectangle 22"/>
            <p:cNvSpPr/>
            <p:nvPr/>
          </p:nvSpPr>
          <p:spPr>
            <a:xfrm>
              <a:off x="1259746" y="3959740"/>
              <a:ext cx="2455418" cy="1669536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24" name="Picture 5" descr="CanoScan LiDE 200 -NEW-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164" y="4143375"/>
              <a:ext cx="110518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CanoScan 8800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882" y="4211202"/>
              <a:ext cx="1132711" cy="84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41"/>
            <p:cNvSpPr txBox="1">
              <a:spLocks noChangeArrowheads="1"/>
            </p:cNvSpPr>
            <p:nvPr/>
          </p:nvSpPr>
          <p:spPr bwMode="auto">
            <a:xfrm>
              <a:off x="1391051" y="5115934"/>
              <a:ext cx="2362231" cy="78673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>
                <a:spcBef>
                  <a:spcPct val="0"/>
                </a:spcBef>
                <a:buNone/>
                <a:defRPr sz="2000">
                  <a:solidFill>
                    <a:srgbClr val="FF000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ru-RU" sz="1100" dirty="0" smtClean="0">
                  <a:solidFill>
                    <a:schemeClr val="tx1"/>
                  </a:solidFill>
                </a:rPr>
                <a:t>Персональные сканеры</a:t>
              </a:r>
              <a:endParaRPr lang="ru-RU" altLang="ru-RU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56"/>
          <p:cNvGrpSpPr>
            <a:grpSpLocks/>
          </p:cNvGrpSpPr>
          <p:nvPr/>
        </p:nvGrpSpPr>
        <p:grpSpPr bwMode="auto">
          <a:xfrm>
            <a:off x="4738740" y="1107912"/>
            <a:ext cx="1970990" cy="1275171"/>
            <a:chOff x="7130988" y="3154835"/>
            <a:chExt cx="2512874" cy="1655669"/>
          </a:xfrm>
        </p:grpSpPr>
        <p:sp>
          <p:nvSpPr>
            <p:cNvPr id="37" name="Rounded Rectangle 36"/>
            <p:cNvSpPr/>
            <p:nvPr/>
          </p:nvSpPr>
          <p:spPr>
            <a:xfrm>
              <a:off x="7130988" y="3154835"/>
              <a:ext cx="2512874" cy="1655669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38" name="Picture 13" descr="DR 3010C straight m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2"/>
            <a:stretch>
              <a:fillRect/>
            </a:stretch>
          </p:blipFill>
          <p:spPr bwMode="auto">
            <a:xfrm>
              <a:off x="8344159" y="3287633"/>
              <a:ext cx="1243293" cy="84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4" descr="DR2510C 34 left closed lowre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5472" y="3377406"/>
              <a:ext cx="967569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57"/>
            <p:cNvSpPr txBox="1">
              <a:spLocks noChangeArrowheads="1"/>
            </p:cNvSpPr>
            <p:nvPr/>
          </p:nvSpPr>
          <p:spPr bwMode="auto">
            <a:xfrm>
              <a:off x="7459019" y="4184079"/>
              <a:ext cx="1856811" cy="43086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1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ru-RU" dirty="0"/>
                <a:t>Вертикальный рынок</a:t>
              </a:r>
            </a:p>
            <a:p>
              <a:r>
                <a:rPr lang="ru-RU" altLang="ru-RU" dirty="0"/>
                <a:t>децентрализация</a:t>
              </a:r>
            </a:p>
          </p:txBody>
        </p:sp>
      </p:grpSp>
      <p:sp>
        <p:nvSpPr>
          <p:cNvPr id="44" name="Notched Right Arrow 43"/>
          <p:cNvSpPr/>
          <p:nvPr/>
        </p:nvSpPr>
        <p:spPr>
          <a:xfrm>
            <a:off x="2366437" y="3966632"/>
            <a:ext cx="1193800" cy="58896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45" name="Notched Right Arrow 44"/>
          <p:cNvSpPr/>
          <p:nvPr/>
        </p:nvSpPr>
        <p:spPr>
          <a:xfrm rot="10800000">
            <a:off x="5383282" y="3987664"/>
            <a:ext cx="1193800" cy="58896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3" name="Group 2"/>
          <p:cNvGrpSpPr/>
          <p:nvPr/>
        </p:nvGrpSpPr>
        <p:grpSpPr>
          <a:xfrm>
            <a:off x="2652043" y="2413541"/>
            <a:ext cx="1463128" cy="1420364"/>
            <a:chOff x="2896719" y="3097856"/>
            <a:chExt cx="2190952" cy="1475732"/>
          </a:xfrm>
        </p:grpSpPr>
        <p:grpSp>
          <p:nvGrpSpPr>
            <p:cNvPr id="41" name="Group 58"/>
            <p:cNvGrpSpPr>
              <a:grpSpLocks/>
            </p:cNvGrpSpPr>
            <p:nvPr/>
          </p:nvGrpSpPr>
          <p:grpSpPr bwMode="auto">
            <a:xfrm>
              <a:off x="2896719" y="3097856"/>
              <a:ext cx="2190952" cy="1475732"/>
              <a:chOff x="4321710" y="4487138"/>
              <a:chExt cx="2752810" cy="1655714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4321710" y="4487138"/>
                <a:ext cx="2513062" cy="165571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43" name="TextBox 63"/>
              <p:cNvSpPr txBox="1">
                <a:spLocks noChangeArrowheads="1"/>
              </p:cNvSpPr>
              <p:nvPr/>
            </p:nvSpPr>
            <p:spPr bwMode="auto">
              <a:xfrm>
                <a:off x="4463457" y="5663641"/>
                <a:ext cx="2611063" cy="430875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1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altLang="ru-RU" dirty="0" smtClean="0"/>
                  <a:t>Сканирование в приложения</a:t>
                </a:r>
                <a:endParaRPr lang="ru-RU" altLang="ru-RU" dirty="0"/>
              </a:p>
            </p:txBody>
          </p:sp>
        </p:grpSp>
        <p:pic>
          <p:nvPicPr>
            <p:cNvPr id="46" name="Picture 168" descr="P-215_P20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437" y="3194514"/>
              <a:ext cx="1028700" cy="83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47"/>
          <p:cNvGrpSpPr>
            <a:grpSpLocks/>
          </p:cNvGrpSpPr>
          <p:nvPr/>
        </p:nvGrpSpPr>
        <p:grpSpPr bwMode="auto">
          <a:xfrm>
            <a:off x="6809614" y="471834"/>
            <a:ext cx="2013751" cy="1449937"/>
            <a:chOff x="7055892" y="1783567"/>
            <a:chExt cx="2667250" cy="1779198"/>
          </a:xfrm>
        </p:grpSpPr>
        <p:sp>
          <p:nvSpPr>
            <p:cNvPr id="52" name="Rounded Rectangle 51"/>
            <p:cNvSpPr/>
            <p:nvPr/>
          </p:nvSpPr>
          <p:spPr>
            <a:xfrm>
              <a:off x="7055892" y="1783567"/>
              <a:ext cx="2667250" cy="177919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53" name="Picture 16" descr="slide0015_image 30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608" y="1896082"/>
              <a:ext cx="1162811" cy="61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0" descr="DR7090C 34left reflective finish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28" y="2111419"/>
              <a:ext cx="1111539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44"/>
            <p:cNvSpPr txBox="1">
              <a:spLocks noChangeArrowheads="1"/>
            </p:cNvSpPr>
            <p:nvPr/>
          </p:nvSpPr>
          <p:spPr bwMode="auto">
            <a:xfrm>
              <a:off x="7219102" y="2738203"/>
              <a:ext cx="2170858" cy="43086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1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ru-RU" dirty="0"/>
                <a:t>Вертикальный рынок</a:t>
              </a:r>
            </a:p>
            <a:p>
              <a:r>
                <a:rPr lang="ru-RU" altLang="ru-RU" dirty="0"/>
                <a:t>централизация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215968" y="1101995"/>
            <a:ext cx="1476092" cy="1282205"/>
            <a:chOff x="4013318" y="531431"/>
            <a:chExt cx="2512874" cy="1655669"/>
          </a:xfrm>
        </p:grpSpPr>
        <p:sp>
          <p:nvSpPr>
            <p:cNvPr id="57" name="Rounded Rectangle 56"/>
            <p:cNvSpPr/>
            <p:nvPr/>
          </p:nvSpPr>
          <p:spPr>
            <a:xfrm>
              <a:off x="4013318" y="531431"/>
              <a:ext cx="2512874" cy="1655669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58" name="Picture 17" descr="B_front edited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440" y="825864"/>
              <a:ext cx="1166350" cy="83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0"/>
            <p:cNvSpPr txBox="1">
              <a:spLocks noChangeArrowheads="1"/>
            </p:cNvSpPr>
            <p:nvPr/>
          </p:nvSpPr>
          <p:spPr bwMode="auto">
            <a:xfrm>
              <a:off x="4143135" y="1801250"/>
              <a:ext cx="2298107" cy="26159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1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ru-RU" dirty="0" smtClean="0"/>
                <a:t>Офисная техника, </a:t>
              </a:r>
              <a:endParaRPr lang="ru-RU" altLang="ru-RU" dirty="0"/>
            </a:p>
          </p:txBody>
        </p:sp>
      </p:grp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6802994" y="2047850"/>
            <a:ext cx="2247743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buFontTx/>
              <a:buNone/>
              <a:defRPr sz="1100"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9pPr>
          </a:lstStyle>
          <a:p>
            <a:r>
              <a:rPr lang="en-US" altLang="ru-RU" dirty="0"/>
              <a:t>CANON</a:t>
            </a:r>
          </a:p>
          <a:p>
            <a:r>
              <a:rPr lang="en-US" altLang="ru-RU" dirty="0"/>
              <a:t>Fujitsu, Kodak, Panasonic, </a:t>
            </a:r>
            <a:r>
              <a:rPr lang="en-US" altLang="ru-RU" dirty="0" err="1"/>
              <a:t>Inotec</a:t>
            </a:r>
            <a:r>
              <a:rPr lang="en-US" altLang="ru-RU" dirty="0"/>
              <a:t>,  </a:t>
            </a:r>
            <a:r>
              <a:rPr lang="en-US" altLang="ru-RU" dirty="0" err="1"/>
              <a:t>Bell&amp;Howell</a:t>
            </a:r>
            <a:r>
              <a:rPr lang="en-US" altLang="ru-RU" dirty="0"/>
              <a:t>, </a:t>
            </a:r>
            <a:r>
              <a:rPr lang="en-US" altLang="ru-RU" dirty="0" err="1"/>
              <a:t>Bantec</a:t>
            </a:r>
            <a:endParaRPr lang="en-US" alt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角丸四角形 109" hidden="1"/>
          <p:cNvSpPr/>
          <p:nvPr/>
        </p:nvSpPr>
        <p:spPr>
          <a:xfrm>
            <a:off x="1278399" y="3085966"/>
            <a:ext cx="5930149" cy="1540268"/>
          </a:xfrm>
          <a:prstGeom prst="roundRect">
            <a:avLst>
              <a:gd name="adj" fmla="val 8022"/>
            </a:avLst>
          </a:prstGeom>
          <a:solidFill>
            <a:srgbClr val="7D0063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623" b="1" dirty="0">
                <a:solidFill>
                  <a:srgbClr val="FFFFFF"/>
                </a:solidFill>
                <a:latin typeface="DendaNew" pitchFamily="2" charset="0"/>
              </a:rPr>
              <a:t>2</a:t>
            </a:r>
            <a:endParaRPr lang="en-GB" sz="8623" b="1" dirty="0">
              <a:solidFill>
                <a:srgbClr val="FFFFFF"/>
              </a:solidFill>
              <a:latin typeface="DendaNew" pitchFamily="2" charset="0"/>
            </a:endParaRPr>
          </a:p>
        </p:txBody>
      </p:sp>
      <p:sp>
        <p:nvSpPr>
          <p:cNvPr id="175" name="角丸四角形 11" hidden="1"/>
          <p:cNvSpPr/>
          <p:nvPr/>
        </p:nvSpPr>
        <p:spPr>
          <a:xfrm>
            <a:off x="1266496" y="1481422"/>
            <a:ext cx="7842986" cy="1522413"/>
          </a:xfrm>
          <a:custGeom>
            <a:avLst/>
            <a:gdLst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7613794 w 7824788"/>
              <a:gd name="connsiteY2" fmla="*/ 0 h 2064927"/>
              <a:gd name="connsiteX3" fmla="*/ 7824788 w 7824788"/>
              <a:gd name="connsiteY3" fmla="*/ 210994 h 2064927"/>
              <a:gd name="connsiteX4" fmla="*/ 7824788 w 7824788"/>
              <a:gd name="connsiteY4" fmla="*/ 1853933 h 2064927"/>
              <a:gd name="connsiteX5" fmla="*/ 7613794 w 7824788"/>
              <a:gd name="connsiteY5" fmla="*/ 2064927 h 2064927"/>
              <a:gd name="connsiteX6" fmla="*/ 210994 w 7824788"/>
              <a:gd name="connsiteY6" fmla="*/ 2064927 h 2064927"/>
              <a:gd name="connsiteX7" fmla="*/ 0 w 7824788"/>
              <a:gd name="connsiteY7" fmla="*/ 1853933 h 2064927"/>
              <a:gd name="connsiteX8" fmla="*/ 0 w 7824788"/>
              <a:gd name="connsiteY8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13297 h 2064927"/>
              <a:gd name="connsiteX3" fmla="*/ 7613794 w 7824788"/>
              <a:gd name="connsiteY3" fmla="*/ 0 h 2064927"/>
              <a:gd name="connsiteX4" fmla="*/ 7824788 w 7824788"/>
              <a:gd name="connsiteY4" fmla="*/ 210994 h 2064927"/>
              <a:gd name="connsiteX5" fmla="*/ 7824788 w 7824788"/>
              <a:gd name="connsiteY5" fmla="*/ 1853933 h 2064927"/>
              <a:gd name="connsiteX6" fmla="*/ 7613794 w 7824788"/>
              <a:gd name="connsiteY6" fmla="*/ 2064927 h 2064927"/>
              <a:gd name="connsiteX7" fmla="*/ 210994 w 7824788"/>
              <a:gd name="connsiteY7" fmla="*/ 2064927 h 2064927"/>
              <a:gd name="connsiteX8" fmla="*/ 0 w 7824788"/>
              <a:gd name="connsiteY8" fmla="*/ 1853933 h 2064927"/>
              <a:gd name="connsiteX9" fmla="*/ 0 w 7824788"/>
              <a:gd name="connsiteY9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7613794 w 7824788"/>
              <a:gd name="connsiteY3" fmla="*/ 0 h 2064927"/>
              <a:gd name="connsiteX4" fmla="*/ 7824788 w 7824788"/>
              <a:gd name="connsiteY4" fmla="*/ 210994 h 2064927"/>
              <a:gd name="connsiteX5" fmla="*/ 7824788 w 7824788"/>
              <a:gd name="connsiteY5" fmla="*/ 1853933 h 2064927"/>
              <a:gd name="connsiteX6" fmla="*/ 7613794 w 7824788"/>
              <a:gd name="connsiteY6" fmla="*/ 2064927 h 2064927"/>
              <a:gd name="connsiteX7" fmla="*/ 210994 w 7824788"/>
              <a:gd name="connsiteY7" fmla="*/ 2064927 h 2064927"/>
              <a:gd name="connsiteX8" fmla="*/ 0 w 7824788"/>
              <a:gd name="connsiteY8" fmla="*/ 1853933 h 2064927"/>
              <a:gd name="connsiteX9" fmla="*/ 0 w 7824788"/>
              <a:gd name="connsiteY9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6012864 w 7824788"/>
              <a:gd name="connsiteY3" fmla="*/ 102074 h 2064927"/>
              <a:gd name="connsiteX4" fmla="*/ 7613794 w 7824788"/>
              <a:gd name="connsiteY4" fmla="*/ 0 h 2064927"/>
              <a:gd name="connsiteX5" fmla="*/ 7824788 w 7824788"/>
              <a:gd name="connsiteY5" fmla="*/ 210994 h 2064927"/>
              <a:gd name="connsiteX6" fmla="*/ 7824788 w 7824788"/>
              <a:gd name="connsiteY6" fmla="*/ 1853933 h 2064927"/>
              <a:gd name="connsiteX7" fmla="*/ 7613794 w 7824788"/>
              <a:gd name="connsiteY7" fmla="*/ 2064927 h 2064927"/>
              <a:gd name="connsiteX8" fmla="*/ 210994 w 7824788"/>
              <a:gd name="connsiteY8" fmla="*/ 2064927 h 2064927"/>
              <a:gd name="connsiteX9" fmla="*/ 0 w 7824788"/>
              <a:gd name="connsiteY9" fmla="*/ 1853933 h 2064927"/>
              <a:gd name="connsiteX10" fmla="*/ 0 w 7824788"/>
              <a:gd name="connsiteY10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6012864 w 7824788"/>
              <a:gd name="connsiteY3" fmla="*/ 102074 h 2064927"/>
              <a:gd name="connsiteX4" fmla="*/ 6199295 w 7824788"/>
              <a:gd name="connsiteY4" fmla="*/ 261872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95109 w 7824788"/>
              <a:gd name="connsiteY3" fmla="*/ 146462 h 2064927"/>
              <a:gd name="connsiteX4" fmla="*/ 6199295 w 7824788"/>
              <a:gd name="connsiteY4" fmla="*/ 261872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95109 w 7824788"/>
              <a:gd name="connsiteY3" fmla="*/ 146462 h 2064927"/>
              <a:gd name="connsiteX4" fmla="*/ 6199295 w 7824788"/>
              <a:gd name="connsiteY4" fmla="*/ 261872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95109 w 7824788"/>
              <a:gd name="connsiteY3" fmla="*/ 146462 h 2064927"/>
              <a:gd name="connsiteX4" fmla="*/ 6199295 w 7824788"/>
              <a:gd name="connsiteY4" fmla="*/ 261872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95109 w 7824788"/>
              <a:gd name="connsiteY3" fmla="*/ 146462 h 2064927"/>
              <a:gd name="connsiteX4" fmla="*/ 6190418 w 7824788"/>
              <a:gd name="connsiteY4" fmla="*/ 421671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32965 w 7824788"/>
              <a:gd name="connsiteY3" fmla="*/ 110951 h 2064927"/>
              <a:gd name="connsiteX4" fmla="*/ 6190418 w 7824788"/>
              <a:gd name="connsiteY4" fmla="*/ 421671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32965 w 7824788"/>
              <a:gd name="connsiteY3" fmla="*/ 110951 h 2064927"/>
              <a:gd name="connsiteX4" fmla="*/ 6190418 w 7824788"/>
              <a:gd name="connsiteY4" fmla="*/ 421671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32965 w 7824788"/>
              <a:gd name="connsiteY3" fmla="*/ 110951 h 2064927"/>
              <a:gd name="connsiteX4" fmla="*/ 6190418 w 7824788"/>
              <a:gd name="connsiteY4" fmla="*/ 421671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32965 w 7824788"/>
              <a:gd name="connsiteY3" fmla="*/ 110951 h 2064927"/>
              <a:gd name="connsiteX4" fmla="*/ 6190418 w 7824788"/>
              <a:gd name="connsiteY4" fmla="*/ 421671 h 2064927"/>
              <a:gd name="connsiteX5" fmla="*/ 6598791 w 7824788"/>
              <a:gd name="connsiteY5" fmla="*/ 430548 h 2064927"/>
              <a:gd name="connsiteX6" fmla="*/ 7613794 w 7824788"/>
              <a:gd name="connsiteY6" fmla="*/ 0 h 2064927"/>
              <a:gd name="connsiteX7" fmla="*/ 7824788 w 7824788"/>
              <a:gd name="connsiteY7" fmla="*/ 210994 h 2064927"/>
              <a:gd name="connsiteX8" fmla="*/ 7824788 w 7824788"/>
              <a:gd name="connsiteY8" fmla="*/ 1853933 h 2064927"/>
              <a:gd name="connsiteX9" fmla="*/ 7613794 w 7824788"/>
              <a:gd name="connsiteY9" fmla="*/ 2064927 h 2064927"/>
              <a:gd name="connsiteX10" fmla="*/ 210994 w 7824788"/>
              <a:gd name="connsiteY10" fmla="*/ 2064927 h 2064927"/>
              <a:gd name="connsiteX11" fmla="*/ 0 w 7824788"/>
              <a:gd name="connsiteY11" fmla="*/ 1853933 h 2064927"/>
              <a:gd name="connsiteX12" fmla="*/ 0 w 7824788"/>
              <a:gd name="connsiteY12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32965 w 7824788"/>
              <a:gd name="connsiteY3" fmla="*/ 110951 h 2064927"/>
              <a:gd name="connsiteX4" fmla="*/ 6190418 w 7824788"/>
              <a:gd name="connsiteY4" fmla="*/ 421671 h 2064927"/>
              <a:gd name="connsiteX5" fmla="*/ 6598791 w 7824788"/>
              <a:gd name="connsiteY5" fmla="*/ 430548 h 2064927"/>
              <a:gd name="connsiteX6" fmla="*/ 7613794 w 7824788"/>
              <a:gd name="connsiteY6" fmla="*/ 0 h 2064927"/>
              <a:gd name="connsiteX7" fmla="*/ 7824788 w 7824788"/>
              <a:gd name="connsiteY7" fmla="*/ 210994 h 2064927"/>
              <a:gd name="connsiteX8" fmla="*/ 7824788 w 7824788"/>
              <a:gd name="connsiteY8" fmla="*/ 1853933 h 2064927"/>
              <a:gd name="connsiteX9" fmla="*/ 7613794 w 7824788"/>
              <a:gd name="connsiteY9" fmla="*/ 2064927 h 2064927"/>
              <a:gd name="connsiteX10" fmla="*/ 210994 w 7824788"/>
              <a:gd name="connsiteY10" fmla="*/ 2064927 h 2064927"/>
              <a:gd name="connsiteX11" fmla="*/ 0 w 7824788"/>
              <a:gd name="connsiteY11" fmla="*/ 1853933 h 2064927"/>
              <a:gd name="connsiteX12" fmla="*/ 0 w 7824788"/>
              <a:gd name="connsiteY12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32965 w 7824788"/>
              <a:gd name="connsiteY3" fmla="*/ 110951 h 2064927"/>
              <a:gd name="connsiteX4" fmla="*/ 6190418 w 7824788"/>
              <a:gd name="connsiteY4" fmla="*/ 421671 h 2064927"/>
              <a:gd name="connsiteX5" fmla="*/ 6598791 w 7824788"/>
              <a:gd name="connsiteY5" fmla="*/ 430548 h 2064927"/>
              <a:gd name="connsiteX6" fmla="*/ 7613794 w 7824788"/>
              <a:gd name="connsiteY6" fmla="*/ 0 h 2064927"/>
              <a:gd name="connsiteX7" fmla="*/ 7824788 w 7824788"/>
              <a:gd name="connsiteY7" fmla="*/ 210994 h 2064927"/>
              <a:gd name="connsiteX8" fmla="*/ 7824788 w 7824788"/>
              <a:gd name="connsiteY8" fmla="*/ 1853933 h 2064927"/>
              <a:gd name="connsiteX9" fmla="*/ 7613794 w 7824788"/>
              <a:gd name="connsiteY9" fmla="*/ 2064927 h 2064927"/>
              <a:gd name="connsiteX10" fmla="*/ 210994 w 7824788"/>
              <a:gd name="connsiteY10" fmla="*/ 2064927 h 2064927"/>
              <a:gd name="connsiteX11" fmla="*/ 0 w 7824788"/>
              <a:gd name="connsiteY11" fmla="*/ 1853933 h 2064927"/>
              <a:gd name="connsiteX12" fmla="*/ 0 w 7824788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13794 w 7842543"/>
              <a:gd name="connsiteY6" fmla="*/ 0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25105 w 7842543"/>
              <a:gd name="connsiteY3" fmla="*/ 84750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25105 w 7842543"/>
              <a:gd name="connsiteY3" fmla="*/ 84750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25105 w 7842543"/>
              <a:gd name="connsiteY3" fmla="*/ 84750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25105 w 7842543"/>
              <a:gd name="connsiteY3" fmla="*/ 84750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25105 w 7842543"/>
              <a:gd name="connsiteY3" fmla="*/ 84750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25105 w 7842543"/>
              <a:gd name="connsiteY3" fmla="*/ 84750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2543" h="2064927">
                <a:moveTo>
                  <a:pt x="0" y="210994"/>
                </a:moveTo>
                <a:cubicBezTo>
                  <a:pt x="0" y="94465"/>
                  <a:pt x="94465" y="0"/>
                  <a:pt x="210994" y="0"/>
                </a:cubicBezTo>
                <a:lnTo>
                  <a:pt x="5835311" y="4419"/>
                </a:lnTo>
                <a:cubicBezTo>
                  <a:pt x="5921035" y="59101"/>
                  <a:pt x="5882471" y="46093"/>
                  <a:pt x="5925105" y="84750"/>
                </a:cubicBezTo>
                <a:cubicBezTo>
                  <a:pt x="5948194" y="152845"/>
                  <a:pt x="6013916" y="354567"/>
                  <a:pt x="6190418" y="421671"/>
                </a:cubicBezTo>
                <a:cubicBezTo>
                  <a:pt x="6560321" y="430549"/>
                  <a:pt x="6237766" y="430548"/>
                  <a:pt x="6598791" y="430548"/>
                </a:cubicBezTo>
                <a:lnTo>
                  <a:pt x="7604916" y="426128"/>
                </a:lnTo>
                <a:cubicBezTo>
                  <a:pt x="7721445" y="426128"/>
                  <a:pt x="7842543" y="547227"/>
                  <a:pt x="7842543" y="663756"/>
                </a:cubicBezTo>
                <a:lnTo>
                  <a:pt x="7824788" y="1853933"/>
                </a:lnTo>
                <a:cubicBezTo>
                  <a:pt x="7824788" y="1970462"/>
                  <a:pt x="7730323" y="2064927"/>
                  <a:pt x="7613794" y="2064927"/>
                </a:cubicBezTo>
                <a:lnTo>
                  <a:pt x="210994" y="2064927"/>
                </a:lnTo>
                <a:cubicBezTo>
                  <a:pt x="94465" y="2064927"/>
                  <a:pt x="0" y="1970462"/>
                  <a:pt x="0" y="1853933"/>
                </a:cubicBezTo>
                <a:lnTo>
                  <a:pt x="0" y="210994"/>
                </a:lnTo>
                <a:close/>
              </a:path>
            </a:pathLst>
          </a:custGeom>
          <a:solidFill>
            <a:srgbClr val="7D0063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623" b="1" dirty="0">
                <a:solidFill>
                  <a:srgbClr val="FFFFFF"/>
                </a:solidFill>
                <a:latin typeface="DendaNew" pitchFamily="2" charset="0"/>
              </a:rPr>
              <a:t>1</a:t>
            </a:r>
            <a:endParaRPr lang="en-GB" sz="8623" b="1" dirty="0">
              <a:solidFill>
                <a:srgbClr val="FFFFFF"/>
              </a:solidFill>
              <a:latin typeface="DendaNew" pitchFamily="2" charset="0"/>
            </a:endParaRP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102208" y="4286995"/>
            <a:ext cx="1172116" cy="246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до 20 </a:t>
            </a:r>
            <a:r>
              <a:rPr lang="en-US" altLang="ru-RU" dirty="0"/>
              <a:t> </a:t>
            </a:r>
            <a:r>
              <a:rPr lang="ru-RU" altLang="ru-RU" dirty="0" err="1"/>
              <a:t>стр</a:t>
            </a:r>
            <a:r>
              <a:rPr lang="en-US" altLang="ru-RU" dirty="0"/>
              <a:t>./</a:t>
            </a:r>
            <a:r>
              <a:rPr lang="ru-RU" altLang="ru-RU" dirty="0"/>
              <a:t>мин</a:t>
            </a:r>
            <a:endParaRPr lang="en-GB" altLang="ru-RU" dirty="0"/>
          </a:p>
        </p:txBody>
      </p:sp>
      <p:sp>
        <p:nvSpPr>
          <p:cNvPr id="45061" name="TextBox 95"/>
          <p:cNvSpPr txBox="1">
            <a:spLocks noChangeArrowheads="1"/>
          </p:cNvSpPr>
          <p:nvPr/>
        </p:nvSpPr>
        <p:spPr bwMode="auto">
          <a:xfrm>
            <a:off x="95589" y="3570425"/>
            <a:ext cx="1160895" cy="246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dirty="0"/>
              <a:t>20- </a:t>
            </a:r>
            <a:r>
              <a:rPr lang="ru-RU" altLang="ru-RU" dirty="0"/>
              <a:t>40 </a:t>
            </a:r>
            <a:r>
              <a:rPr lang="ru-RU" altLang="ru-RU" dirty="0" err="1"/>
              <a:t>стр</a:t>
            </a:r>
            <a:r>
              <a:rPr lang="en-US" altLang="ru-RU" dirty="0"/>
              <a:t>./</a:t>
            </a:r>
            <a:r>
              <a:rPr lang="ru-RU" altLang="ru-RU" dirty="0"/>
              <a:t>мин</a:t>
            </a:r>
            <a:endParaRPr lang="en-GB" altLang="ru-RU" dirty="0"/>
          </a:p>
        </p:txBody>
      </p:sp>
      <p:sp>
        <p:nvSpPr>
          <p:cNvPr id="45062" name="TextBox 96"/>
          <p:cNvSpPr txBox="1">
            <a:spLocks noChangeArrowheads="1"/>
          </p:cNvSpPr>
          <p:nvPr/>
        </p:nvSpPr>
        <p:spPr bwMode="auto">
          <a:xfrm>
            <a:off x="109421" y="2697924"/>
            <a:ext cx="1125629" cy="246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dirty="0"/>
              <a:t>40-</a:t>
            </a:r>
            <a:r>
              <a:rPr lang="ru-RU" altLang="ru-RU" dirty="0"/>
              <a:t>60 </a:t>
            </a:r>
            <a:r>
              <a:rPr lang="ru-RU" altLang="ru-RU" dirty="0" err="1"/>
              <a:t>стр</a:t>
            </a:r>
            <a:r>
              <a:rPr lang="en-US" altLang="ru-RU" dirty="0"/>
              <a:t>./</a:t>
            </a:r>
            <a:r>
              <a:rPr lang="ru-RU" altLang="ru-RU" dirty="0"/>
              <a:t>мин</a:t>
            </a:r>
            <a:endParaRPr lang="en-GB" altLang="ru-RU" dirty="0"/>
          </a:p>
        </p:txBody>
      </p:sp>
      <p:sp>
        <p:nvSpPr>
          <p:cNvPr id="45063" name="TextBox 97"/>
          <p:cNvSpPr txBox="1">
            <a:spLocks noChangeArrowheads="1"/>
          </p:cNvSpPr>
          <p:nvPr/>
        </p:nvSpPr>
        <p:spPr bwMode="auto">
          <a:xfrm>
            <a:off x="57919" y="1968261"/>
            <a:ext cx="1231427" cy="246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dirty="0"/>
              <a:t>60- </a:t>
            </a:r>
            <a:r>
              <a:rPr lang="ru-RU" altLang="ru-RU" dirty="0"/>
              <a:t>100 </a:t>
            </a:r>
            <a:r>
              <a:rPr lang="ru-RU" altLang="ru-RU" dirty="0" err="1"/>
              <a:t>стр</a:t>
            </a:r>
            <a:r>
              <a:rPr lang="en-US" altLang="ru-RU" dirty="0"/>
              <a:t>./</a:t>
            </a:r>
            <a:r>
              <a:rPr lang="ru-RU" altLang="ru-RU" dirty="0"/>
              <a:t>мин</a:t>
            </a:r>
            <a:endParaRPr lang="en-GB" altLang="ru-RU" dirty="0"/>
          </a:p>
        </p:txBody>
      </p:sp>
      <p:sp>
        <p:nvSpPr>
          <p:cNvPr id="45064" name="TextBox 98"/>
          <p:cNvSpPr txBox="1">
            <a:spLocks noChangeArrowheads="1"/>
          </p:cNvSpPr>
          <p:nvPr/>
        </p:nvSpPr>
        <p:spPr bwMode="auto">
          <a:xfrm>
            <a:off x="95323" y="1184201"/>
            <a:ext cx="2781531" cy="4001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0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000" dirty="0">
                <a:solidFill>
                  <a:schemeClr val="tx1"/>
                </a:solidFill>
              </a:rPr>
              <a:t>свыше </a:t>
            </a:r>
            <a:endParaRPr lang="ru-RU" altLang="ru-RU" sz="1000" dirty="0" smtClean="0">
              <a:solidFill>
                <a:schemeClr val="tx1"/>
              </a:solidFill>
            </a:endParaRPr>
          </a:p>
          <a:p>
            <a:r>
              <a:rPr lang="ru-RU" altLang="ru-RU" sz="1000" dirty="0" smtClean="0">
                <a:solidFill>
                  <a:schemeClr val="tx1"/>
                </a:solidFill>
              </a:rPr>
              <a:t>100 </a:t>
            </a:r>
            <a:r>
              <a:rPr lang="ru-RU" altLang="ru-RU" sz="1000" dirty="0" err="1">
                <a:solidFill>
                  <a:schemeClr val="tx1"/>
                </a:solidFill>
              </a:rPr>
              <a:t>стр</a:t>
            </a:r>
            <a:r>
              <a:rPr lang="en-US" altLang="ru-RU" sz="1000" dirty="0">
                <a:solidFill>
                  <a:schemeClr val="tx1"/>
                </a:solidFill>
              </a:rPr>
              <a:t>./</a:t>
            </a:r>
            <a:r>
              <a:rPr lang="ru-RU" altLang="ru-RU" sz="1000" dirty="0">
                <a:solidFill>
                  <a:schemeClr val="tx1"/>
                </a:solidFill>
              </a:rPr>
              <a:t>мин</a:t>
            </a:r>
            <a:endParaRPr lang="en-GB" altLang="ru-RU" sz="1000" dirty="0">
              <a:solidFill>
                <a:schemeClr val="tx1"/>
              </a:solidFill>
            </a:endParaRPr>
          </a:p>
        </p:txBody>
      </p:sp>
      <p:pic>
        <p:nvPicPr>
          <p:cNvPr id="45065" name="Picture 7" descr="slide0015_image 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09" y="855316"/>
            <a:ext cx="968916" cy="57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AutoShape 64"/>
          <p:cNvSpPr>
            <a:spLocks noChangeArrowheads="1"/>
          </p:cNvSpPr>
          <p:nvPr/>
        </p:nvSpPr>
        <p:spPr bwMode="auto">
          <a:xfrm>
            <a:off x="1227215" y="817226"/>
            <a:ext cx="3451914" cy="7368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ru-RU" sz="120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45067" name="AutoShape 57"/>
          <p:cNvSpPr>
            <a:spLocks noChangeArrowheads="1"/>
          </p:cNvSpPr>
          <p:nvPr/>
        </p:nvSpPr>
        <p:spPr bwMode="auto">
          <a:xfrm>
            <a:off x="1264824" y="1597103"/>
            <a:ext cx="3423908" cy="7272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ru-RU" sz="120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45068" name="AutoShape 57"/>
          <p:cNvSpPr>
            <a:spLocks noChangeArrowheads="1"/>
          </p:cNvSpPr>
          <p:nvPr/>
        </p:nvSpPr>
        <p:spPr bwMode="auto">
          <a:xfrm>
            <a:off x="1278399" y="2381300"/>
            <a:ext cx="3804247" cy="72728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ru-RU" sz="120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45069" name="AutoShape 57"/>
          <p:cNvSpPr>
            <a:spLocks noChangeArrowheads="1"/>
          </p:cNvSpPr>
          <p:nvPr/>
        </p:nvSpPr>
        <p:spPr bwMode="auto">
          <a:xfrm>
            <a:off x="1278399" y="4001319"/>
            <a:ext cx="2641157" cy="7272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ru-RU" sz="120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grpSp>
        <p:nvGrpSpPr>
          <p:cNvPr id="45070" name="Group 20"/>
          <p:cNvGrpSpPr>
            <a:grpSpLocks/>
          </p:cNvGrpSpPr>
          <p:nvPr/>
        </p:nvGrpSpPr>
        <p:grpSpPr bwMode="auto">
          <a:xfrm>
            <a:off x="1323631" y="1554031"/>
            <a:ext cx="1435520" cy="699722"/>
            <a:chOff x="3289256" y="2173518"/>
            <a:chExt cx="1914544" cy="932663"/>
          </a:xfrm>
        </p:grpSpPr>
        <p:sp>
          <p:nvSpPr>
            <p:cNvPr id="45152" name="Text Box 84"/>
            <p:cNvSpPr txBox="1">
              <a:spLocks noChangeArrowheads="1"/>
            </p:cNvSpPr>
            <p:nvPr/>
          </p:nvSpPr>
          <p:spPr bwMode="auto">
            <a:xfrm>
              <a:off x="3928893" y="2778045"/>
              <a:ext cx="1274907" cy="32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0" tIns="45700" rIns="91400" bIns="45700">
              <a:spAutoFit/>
            </a:bodyPr>
            <a:lstStyle>
              <a:lvl1pPr defTabSz="12192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1pPr>
              <a:lvl2pPr marL="742950" indent="-285750" defTabSz="1219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2pPr>
              <a:lvl3pPr marL="1143000" indent="-228600" defTabSz="12192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3pPr>
              <a:lvl4pPr marL="1600200" indent="-228600" defTabSz="1219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4pPr>
              <a:lvl5pPr marL="2057400" indent="-228600" defTabSz="12192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5pPr>
              <a:lvl6pPr marL="2514600" indent="-228600" defTabSz="1219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6pPr>
              <a:lvl7pPr marL="2971800" indent="-228600" defTabSz="1219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7pPr>
              <a:lvl8pPr marL="3429000" indent="-228600" defTabSz="1219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8pPr>
              <a:lvl9pPr marL="3886200" indent="-228600" defTabSz="1219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000" dirty="0">
                  <a:latin typeface="+mj-lt"/>
                  <a:ea typeface="+mj-ea"/>
                  <a:cs typeface="+mj-cs"/>
                </a:rPr>
                <a:t>DR-6030C</a:t>
              </a:r>
            </a:p>
          </p:txBody>
        </p:sp>
        <p:pic>
          <p:nvPicPr>
            <p:cNvPr id="45153" name="Picture 85" descr="DR-6030C FSL CLOS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256" y="2173518"/>
              <a:ext cx="1199994" cy="86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1" name="Group 24"/>
          <p:cNvGrpSpPr>
            <a:grpSpLocks/>
          </p:cNvGrpSpPr>
          <p:nvPr/>
        </p:nvGrpSpPr>
        <p:grpSpPr bwMode="auto">
          <a:xfrm>
            <a:off x="3660907" y="2439322"/>
            <a:ext cx="1643154" cy="699966"/>
            <a:chOff x="3753601" y="3375004"/>
            <a:chExt cx="2192438" cy="932748"/>
          </a:xfrm>
        </p:grpSpPr>
        <p:pic>
          <p:nvPicPr>
            <p:cNvPr id="45150" name="Picture 55" descr="DR 4010C 34 right open low r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601" y="3375004"/>
              <a:ext cx="1278127" cy="70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51" name="Text Box 56"/>
            <p:cNvSpPr txBox="1">
              <a:spLocks noChangeArrowheads="1"/>
            </p:cNvSpPr>
            <p:nvPr/>
          </p:nvSpPr>
          <p:spPr bwMode="auto">
            <a:xfrm>
              <a:off x="4381575" y="3979647"/>
              <a:ext cx="1564464" cy="32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000" dirty="0">
                  <a:latin typeface="+mj-lt"/>
                  <a:ea typeface="+mj-ea"/>
                  <a:cs typeface="+mj-cs"/>
                </a:rPr>
                <a:t>DR-6010C</a:t>
              </a:r>
              <a:r>
                <a:rPr kumimoji="1" lang="en-US" altLang="ja-JP" sz="900" b="1" dirty="0">
                  <a:solidFill>
                    <a:srgbClr val="666666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45072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56" y="182788"/>
            <a:ext cx="3350737" cy="4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3" name="Group 21"/>
          <p:cNvGrpSpPr>
            <a:grpSpLocks/>
          </p:cNvGrpSpPr>
          <p:nvPr/>
        </p:nvGrpSpPr>
        <p:grpSpPr bwMode="auto">
          <a:xfrm>
            <a:off x="3030177" y="1624250"/>
            <a:ext cx="1678126" cy="756522"/>
            <a:chOff x="4989110" y="2150501"/>
            <a:chExt cx="1981924" cy="1143057"/>
          </a:xfrm>
        </p:grpSpPr>
        <p:pic>
          <p:nvPicPr>
            <p:cNvPr id="45148" name="Picture 19" descr="C:\Documents and Settings\Tim.Brosnihan\My Documents\My Pictures\Canon\DR-9050_7550_6050\Low Res\Front with medi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110" y="2150501"/>
              <a:ext cx="1098187" cy="82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49" name="Text Box 62"/>
            <p:cNvSpPr txBox="1">
              <a:spLocks noChangeArrowheads="1"/>
            </p:cNvSpPr>
            <p:nvPr/>
          </p:nvSpPr>
          <p:spPr bwMode="auto">
            <a:xfrm>
              <a:off x="5940486" y="2760306"/>
              <a:ext cx="1030548" cy="53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000" dirty="0">
                  <a:latin typeface="+mj-lt"/>
                  <a:ea typeface="+mj-ea"/>
                  <a:cs typeface="+mj-cs"/>
                </a:rPr>
                <a:t>DR-G1100</a:t>
              </a:r>
            </a:p>
          </p:txBody>
        </p:sp>
      </p:grpSp>
      <p:grpSp>
        <p:nvGrpSpPr>
          <p:cNvPr id="45074" name="Group 2"/>
          <p:cNvGrpSpPr>
            <a:grpSpLocks/>
          </p:cNvGrpSpPr>
          <p:nvPr/>
        </p:nvGrpSpPr>
        <p:grpSpPr bwMode="auto">
          <a:xfrm>
            <a:off x="1247810" y="3190191"/>
            <a:ext cx="5959944" cy="867010"/>
            <a:chOff x="1704975" y="4256088"/>
            <a:chExt cx="7951872" cy="1155786"/>
          </a:xfrm>
        </p:grpSpPr>
        <p:sp>
          <p:nvSpPr>
            <p:cNvPr id="45131" name="AutoShape 57"/>
            <p:cNvSpPr>
              <a:spLocks noChangeArrowheads="1"/>
            </p:cNvSpPr>
            <p:nvPr/>
          </p:nvSpPr>
          <p:spPr bwMode="auto">
            <a:xfrm>
              <a:off x="1704975" y="4256088"/>
              <a:ext cx="7862888" cy="9699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ru-RU" sz="1200">
                <a:solidFill>
                  <a:srgbClr val="666666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5132" name="Group 12"/>
            <p:cNvGrpSpPr>
              <a:grpSpLocks/>
            </p:cNvGrpSpPr>
            <p:nvPr/>
          </p:nvGrpSpPr>
          <p:grpSpPr bwMode="auto">
            <a:xfrm>
              <a:off x="4462158" y="4285212"/>
              <a:ext cx="1904251" cy="1010770"/>
              <a:chOff x="4461562" y="4270514"/>
              <a:chExt cx="1905437" cy="857050"/>
            </a:xfrm>
          </p:grpSpPr>
          <p:pic>
            <p:nvPicPr>
              <p:cNvPr id="45146" name="Picture 73" descr="J_Turn_no_arrow low res">
                <a:hlinkClick r:id="rId8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562" y="4270514"/>
                <a:ext cx="768307" cy="684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47" name="Text Box 74"/>
              <p:cNvSpPr txBox="1">
                <a:spLocks noChangeArrowheads="1"/>
              </p:cNvSpPr>
              <p:nvPr/>
            </p:nvSpPr>
            <p:spPr bwMode="auto">
              <a:xfrm>
                <a:off x="4989103" y="4849252"/>
                <a:ext cx="1377896" cy="27831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0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altLang="ja-JP" dirty="0"/>
                  <a:t>DR-C22</a:t>
                </a:r>
                <a:r>
                  <a:rPr lang="ru-RU" altLang="ja-JP" dirty="0"/>
                  <a:t>5</a:t>
                </a:r>
                <a:endParaRPr lang="en-US" altLang="ja-JP" dirty="0"/>
              </a:p>
            </p:txBody>
          </p:sp>
        </p:grpSp>
        <p:grpSp>
          <p:nvGrpSpPr>
            <p:cNvPr id="45133" name="Group 8"/>
            <p:cNvGrpSpPr>
              <a:grpSpLocks/>
            </p:cNvGrpSpPr>
            <p:nvPr/>
          </p:nvGrpSpPr>
          <p:grpSpPr bwMode="auto">
            <a:xfrm>
              <a:off x="8115944" y="4345160"/>
              <a:ext cx="1540903" cy="1066714"/>
              <a:chOff x="7975828" y="4370001"/>
              <a:chExt cx="1541648" cy="1068166"/>
            </a:xfrm>
          </p:grpSpPr>
          <p:pic>
            <p:nvPicPr>
              <p:cNvPr id="45144" name="Picture 79" descr="imageFORMULA DR-M140 FSL">
                <a:hlinkClick r:id="rId10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03" t="32590" r="10701" b="18993"/>
              <a:stretch>
                <a:fillRect/>
              </a:stretch>
            </p:blipFill>
            <p:spPr bwMode="auto">
              <a:xfrm>
                <a:off x="7975828" y="4370001"/>
                <a:ext cx="961194" cy="597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45" name="Text Box 80"/>
              <p:cNvSpPr txBox="1">
                <a:spLocks noChangeArrowheads="1"/>
              </p:cNvSpPr>
              <p:nvPr/>
            </p:nvSpPr>
            <p:spPr bwMode="auto">
              <a:xfrm>
                <a:off x="8610508" y="4967701"/>
                <a:ext cx="906968" cy="470466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0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dirty="0"/>
                  <a:t>DR-M140</a:t>
                </a:r>
              </a:p>
            </p:txBody>
          </p:sp>
        </p:grpSp>
        <p:grpSp>
          <p:nvGrpSpPr>
            <p:cNvPr id="45134" name="Group 9"/>
            <p:cNvGrpSpPr>
              <a:grpSpLocks/>
            </p:cNvGrpSpPr>
            <p:nvPr/>
          </p:nvGrpSpPr>
          <p:grpSpPr bwMode="auto">
            <a:xfrm>
              <a:off x="2990284" y="4374190"/>
              <a:ext cx="2052914" cy="913418"/>
              <a:chOff x="2990445" y="4374122"/>
              <a:chExt cx="2053127" cy="913228"/>
            </a:xfrm>
          </p:grpSpPr>
          <p:pic>
            <p:nvPicPr>
              <p:cNvPr id="45142" name="Picture 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75" t="20660" r="17738"/>
              <a:stretch>
                <a:fillRect/>
              </a:stretch>
            </p:blipFill>
            <p:spPr bwMode="auto">
              <a:xfrm>
                <a:off x="2990445" y="4374122"/>
                <a:ext cx="1065487" cy="693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43" name="Text Box 35"/>
              <p:cNvSpPr txBox="1">
                <a:spLocks noChangeArrowheads="1"/>
              </p:cNvSpPr>
              <p:nvPr/>
            </p:nvSpPr>
            <p:spPr bwMode="auto">
              <a:xfrm>
                <a:off x="3833716" y="4959190"/>
                <a:ext cx="1209856" cy="32816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0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altLang="ja-JP" dirty="0"/>
                  <a:t>DR-C130</a:t>
                </a:r>
                <a:endParaRPr lang="en-US" altLang="ja-JP" dirty="0"/>
              </a:p>
            </p:txBody>
          </p:sp>
        </p:grpSp>
        <p:grpSp>
          <p:nvGrpSpPr>
            <p:cNvPr id="45136" name="Group 13"/>
            <p:cNvGrpSpPr>
              <a:grpSpLocks/>
            </p:cNvGrpSpPr>
            <p:nvPr/>
          </p:nvGrpSpPr>
          <p:grpSpPr bwMode="auto">
            <a:xfrm>
              <a:off x="5716117" y="4307296"/>
              <a:ext cx="1960383" cy="985058"/>
              <a:chOff x="5724411" y="4327634"/>
              <a:chExt cx="1961636" cy="815581"/>
            </a:xfrm>
          </p:grpSpPr>
          <p:pic>
            <p:nvPicPr>
              <p:cNvPr id="45137" name="Picture 73" descr="J_Turn_no_arrow low res">
                <a:hlinkClick r:id="rId8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411" y="4327634"/>
                <a:ext cx="770647" cy="68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38" name="Text Box 74"/>
              <p:cNvSpPr txBox="1">
                <a:spLocks noChangeArrowheads="1"/>
              </p:cNvSpPr>
              <p:nvPr/>
            </p:nvSpPr>
            <p:spPr bwMode="auto">
              <a:xfrm>
                <a:off x="6308151" y="4871456"/>
                <a:ext cx="1377896" cy="271759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0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altLang="ja-JP" dirty="0"/>
                  <a:t>DR-C22</a:t>
                </a:r>
                <a:r>
                  <a:rPr lang="ru-RU" altLang="ja-JP" dirty="0"/>
                  <a:t>5 </a:t>
                </a:r>
                <a:r>
                  <a:rPr lang="en-US" altLang="ja-JP" dirty="0"/>
                  <a:t>W</a:t>
                </a:r>
              </a:p>
            </p:txBody>
          </p:sp>
          <p:pic>
            <p:nvPicPr>
              <p:cNvPr id="45139" name="Picture 2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1963" y="4329875"/>
                <a:ext cx="393390" cy="19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076" name="Group 16"/>
          <p:cNvGrpSpPr>
            <a:grpSpLocks/>
          </p:cNvGrpSpPr>
          <p:nvPr/>
        </p:nvGrpSpPr>
        <p:grpSpPr bwMode="auto">
          <a:xfrm>
            <a:off x="1289112" y="4065595"/>
            <a:ext cx="2921987" cy="631045"/>
            <a:chOff x="1708864" y="5401491"/>
            <a:chExt cx="3897697" cy="840246"/>
          </a:xfrm>
        </p:grpSpPr>
        <p:pic>
          <p:nvPicPr>
            <p:cNvPr id="45126" name="Picture 1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864" y="5401491"/>
              <a:ext cx="1444163" cy="71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27" name="Text Box 32"/>
            <p:cNvSpPr txBox="1">
              <a:spLocks noChangeArrowheads="1"/>
            </p:cNvSpPr>
            <p:nvPr/>
          </p:nvSpPr>
          <p:spPr bwMode="auto">
            <a:xfrm>
              <a:off x="2813067" y="5913890"/>
              <a:ext cx="851178" cy="327847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dirty="0"/>
                <a:t>P-208</a:t>
              </a:r>
            </a:p>
          </p:txBody>
        </p:sp>
        <p:grpSp>
          <p:nvGrpSpPr>
            <p:cNvPr id="45128" name="Group 7"/>
            <p:cNvGrpSpPr>
              <a:grpSpLocks/>
            </p:cNvGrpSpPr>
            <p:nvPr/>
          </p:nvGrpSpPr>
          <p:grpSpPr bwMode="auto">
            <a:xfrm>
              <a:off x="3628029" y="5591369"/>
              <a:ext cx="1978532" cy="643099"/>
              <a:chOff x="3628029" y="5591369"/>
              <a:chExt cx="1978532" cy="643099"/>
            </a:xfrm>
          </p:grpSpPr>
          <p:pic>
            <p:nvPicPr>
              <p:cNvPr id="45129" name="Picture 16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8029" y="5591369"/>
                <a:ext cx="853459" cy="386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130" name="Text Box 32"/>
              <p:cNvSpPr txBox="1">
                <a:spLocks noChangeArrowheads="1"/>
              </p:cNvSpPr>
              <p:nvPr/>
            </p:nvSpPr>
            <p:spPr bwMode="auto">
              <a:xfrm>
                <a:off x="4410335" y="5906621"/>
                <a:ext cx="1196226" cy="32784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0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dirty="0"/>
                  <a:t>P-215</a:t>
                </a:r>
                <a:r>
                  <a:rPr lang="ru-RU" altLang="ja-JP" dirty="0"/>
                  <a:t>II</a:t>
                </a:r>
                <a:endParaRPr lang="en-US" altLang="ja-JP" dirty="0"/>
              </a:p>
            </p:txBody>
          </p:sp>
        </p:grpSp>
      </p:grpSp>
      <p:grpSp>
        <p:nvGrpSpPr>
          <p:cNvPr id="45077" name="Group 22"/>
          <p:cNvGrpSpPr>
            <a:grpSpLocks/>
          </p:cNvGrpSpPr>
          <p:nvPr/>
        </p:nvGrpSpPr>
        <p:grpSpPr bwMode="auto">
          <a:xfrm>
            <a:off x="2989303" y="869220"/>
            <a:ext cx="2351220" cy="671235"/>
            <a:chOff x="4620770" y="1463691"/>
            <a:chExt cx="3135745" cy="895087"/>
          </a:xfrm>
        </p:grpSpPr>
        <p:sp>
          <p:nvSpPr>
            <p:cNvPr id="45124" name="Text Box 14"/>
            <p:cNvSpPr txBox="1">
              <a:spLocks noChangeArrowheads="1"/>
            </p:cNvSpPr>
            <p:nvPr/>
          </p:nvSpPr>
          <p:spPr bwMode="auto">
            <a:xfrm>
              <a:off x="5927239" y="2030444"/>
              <a:ext cx="1829276" cy="32833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dirty="0"/>
                <a:t>DR-X10C</a:t>
              </a:r>
            </a:p>
          </p:txBody>
        </p:sp>
        <p:pic>
          <p:nvPicPr>
            <p:cNvPr id="45125" name="Picture 7" descr="slide0015_image 30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70" y="1463691"/>
              <a:ext cx="1290973" cy="83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8" name="Group 23"/>
          <p:cNvGrpSpPr>
            <a:grpSpLocks/>
          </p:cNvGrpSpPr>
          <p:nvPr/>
        </p:nvGrpSpPr>
        <p:grpSpPr bwMode="auto">
          <a:xfrm>
            <a:off x="1363161" y="783724"/>
            <a:ext cx="1589206" cy="905454"/>
            <a:chOff x="2217750" y="1060795"/>
            <a:chExt cx="2120950" cy="1207420"/>
          </a:xfrm>
        </p:grpSpPr>
        <p:sp>
          <p:nvSpPr>
            <p:cNvPr id="45122" name="Text Box 62"/>
            <p:cNvSpPr txBox="1">
              <a:spLocks noChangeArrowheads="1"/>
            </p:cNvSpPr>
            <p:nvPr/>
          </p:nvSpPr>
          <p:spPr bwMode="auto">
            <a:xfrm>
              <a:off x="3308152" y="1734670"/>
              <a:ext cx="1030548" cy="53354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dirty="0"/>
                <a:t>DR-G1130</a:t>
              </a:r>
            </a:p>
          </p:txBody>
        </p:sp>
        <p:pic>
          <p:nvPicPr>
            <p:cNvPr id="45123" name="Picture 8" descr="DR-6050C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750" y="1060795"/>
              <a:ext cx="1264649" cy="1034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9" name="Group 28"/>
          <p:cNvGrpSpPr>
            <a:grpSpLocks/>
          </p:cNvGrpSpPr>
          <p:nvPr/>
        </p:nvGrpSpPr>
        <p:grpSpPr bwMode="auto">
          <a:xfrm>
            <a:off x="5146276" y="2380771"/>
            <a:ext cx="1987291" cy="828679"/>
            <a:chOff x="5940486" y="3189879"/>
            <a:chExt cx="3649638" cy="1117440"/>
          </a:xfrm>
        </p:grpSpPr>
        <p:sp>
          <p:nvSpPr>
            <p:cNvPr id="155" name="AutoShape 3"/>
            <p:cNvSpPr>
              <a:spLocks noChangeArrowheads="1"/>
            </p:cNvSpPr>
            <p:nvPr/>
          </p:nvSpPr>
          <p:spPr bwMode="auto">
            <a:xfrm>
              <a:off x="5940486" y="3189879"/>
              <a:ext cx="3646454" cy="9871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GB" sz="1350">
                <a:solidFill>
                  <a:srgbClr val="666666"/>
                </a:solidFill>
                <a:ea typeface="ＭＳ Ｐゴシック" pitchFamily="50" charset="-128"/>
              </a:endParaRPr>
            </a:p>
          </p:txBody>
        </p:sp>
        <p:pic>
          <p:nvPicPr>
            <p:cNvPr id="45119" name="Picture 29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263" y="3236504"/>
              <a:ext cx="966399" cy="55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120" name="Text Box 28"/>
            <p:cNvSpPr txBox="1">
              <a:spLocks noChangeArrowheads="1"/>
            </p:cNvSpPr>
            <p:nvPr/>
          </p:nvSpPr>
          <p:spPr bwMode="auto">
            <a:xfrm>
              <a:off x="7800905" y="3236504"/>
              <a:ext cx="1725869" cy="328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fontAlgn="ctr">
                <a:spcBef>
                  <a:spcPct val="0"/>
                </a:spcBef>
                <a:buFontTx/>
                <a:buNone/>
                <a:defRPr sz="1000">
                  <a:solidFill>
                    <a:srgbClr val="FF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DendaNew" panose="02000803050000020004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latin typeface="DendaNew" panose="02000803050000020004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DendaNew" panose="02000803050000020004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9pPr>
            </a:lstStyle>
            <a:p>
              <a:r>
                <a:rPr lang="ru-RU" altLang="ja-JP" dirty="0"/>
                <a:t>ОПЦИИ</a:t>
              </a:r>
              <a:endParaRPr lang="en-US" altLang="ja-JP" dirty="0"/>
            </a:p>
          </p:txBody>
        </p:sp>
        <p:sp>
          <p:nvSpPr>
            <p:cNvPr id="45121" name="Text Box 80"/>
            <p:cNvSpPr txBox="1">
              <a:spLocks noChangeArrowheads="1"/>
            </p:cNvSpPr>
            <p:nvPr/>
          </p:nvSpPr>
          <p:spPr bwMode="auto">
            <a:xfrm>
              <a:off x="6072003" y="3752416"/>
              <a:ext cx="3518121" cy="55490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ja-JP" dirty="0"/>
                <a:t>Планшеты </a:t>
              </a:r>
              <a:r>
                <a:rPr lang="en-US" altLang="ja-JP" dirty="0"/>
                <a:t>A3, A4 </a:t>
              </a:r>
              <a:r>
                <a:rPr lang="ru-RU" altLang="ja-JP" dirty="0"/>
                <a:t> и сетевые адаптеры</a:t>
              </a:r>
              <a:endParaRPr lang="en-US" altLang="ja-JP" dirty="0"/>
            </a:p>
          </p:txBody>
        </p:sp>
      </p:grpSp>
      <p:grpSp>
        <p:nvGrpSpPr>
          <p:cNvPr id="45080" name="Group 25"/>
          <p:cNvGrpSpPr>
            <a:grpSpLocks/>
          </p:cNvGrpSpPr>
          <p:nvPr/>
        </p:nvGrpSpPr>
        <p:grpSpPr bwMode="auto">
          <a:xfrm>
            <a:off x="4021381" y="4016274"/>
            <a:ext cx="1640761" cy="712999"/>
            <a:chOff x="5984469" y="5355706"/>
            <a:chExt cx="2186556" cy="952180"/>
          </a:xfrm>
        </p:grpSpPr>
        <p:grpSp>
          <p:nvGrpSpPr>
            <p:cNvPr id="45110" name="Group 19"/>
            <p:cNvGrpSpPr>
              <a:grpSpLocks/>
            </p:cNvGrpSpPr>
            <p:nvPr/>
          </p:nvGrpSpPr>
          <p:grpSpPr bwMode="auto">
            <a:xfrm>
              <a:off x="5984469" y="5355706"/>
              <a:ext cx="1733793" cy="952180"/>
              <a:chOff x="5204159" y="5370849"/>
              <a:chExt cx="1733793" cy="952180"/>
            </a:xfrm>
          </p:grpSpPr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>
                <a:off x="5204159" y="5370849"/>
                <a:ext cx="1733793" cy="95218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GB" sz="1350">
                  <a:solidFill>
                    <a:srgbClr val="666666"/>
                  </a:solidFill>
                  <a:ea typeface="ＭＳ Ｐゴシック" pitchFamily="50" charset="-128"/>
                </a:endParaRPr>
              </a:p>
            </p:txBody>
          </p:sp>
          <p:grpSp>
            <p:nvGrpSpPr>
              <p:cNvPr id="45113" name="Group 14"/>
              <p:cNvGrpSpPr>
                <a:grpSpLocks/>
              </p:cNvGrpSpPr>
              <p:nvPr/>
            </p:nvGrpSpPr>
            <p:grpSpPr bwMode="auto">
              <a:xfrm>
                <a:off x="5571707" y="5389315"/>
                <a:ext cx="1366245" cy="577051"/>
                <a:chOff x="5643622" y="5437713"/>
                <a:chExt cx="1293909" cy="543181"/>
              </a:xfrm>
            </p:grpSpPr>
            <p:sp>
              <p:nvSpPr>
                <p:cNvPr id="4511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770177" y="5437713"/>
                  <a:ext cx="1167354" cy="309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fontAlgn="ctr">
                    <a:spcBef>
                      <a:spcPct val="0"/>
                    </a:spcBef>
                    <a:buFontTx/>
                    <a:buNone/>
                    <a:defRPr sz="1000">
                      <a:latin typeface="+mj-lt"/>
                      <a:ea typeface="+mj-ea"/>
                      <a:cs typeface="+mj-cs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latin typeface="DendaNew" panose="02000803050000020004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latin typeface="DendaNew" panose="02000803050000020004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latin typeface="DendaNew" panose="02000803050000020004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9pPr>
                </a:lstStyle>
                <a:p>
                  <a:r>
                    <a:rPr lang="ru-RU" altLang="ja-JP" dirty="0">
                      <a:solidFill>
                        <a:srgbClr val="FF0000"/>
                      </a:solidFill>
                    </a:rPr>
                    <a:t>ОПЦИЯ</a:t>
                  </a:r>
                  <a:endParaRPr lang="en-US" altLang="ja-JP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45115" name="グループ化 42"/>
                <p:cNvGrpSpPr>
                  <a:grpSpLocks/>
                </p:cNvGrpSpPr>
                <p:nvPr/>
              </p:nvGrpSpPr>
              <p:grpSpPr bwMode="auto">
                <a:xfrm>
                  <a:off x="5643622" y="5665186"/>
                  <a:ext cx="839119" cy="315708"/>
                  <a:chOff x="4784704" y="5008802"/>
                  <a:chExt cx="629175" cy="420943"/>
                </a:xfrm>
              </p:grpSpPr>
              <p:pic>
                <p:nvPicPr>
                  <p:cNvPr id="45116" name="Picture 14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84704" y="5160640"/>
                    <a:ext cx="386838" cy="26910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117" name="Picture 2">
                    <a:hlinkClick r:id="rId14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18913" y="5008802"/>
                    <a:ext cx="294966" cy="2570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45111" name="Text Box 80"/>
            <p:cNvSpPr txBox="1">
              <a:spLocks noChangeArrowheads="1"/>
            </p:cNvSpPr>
            <p:nvPr/>
          </p:nvSpPr>
          <p:spPr bwMode="auto">
            <a:xfrm>
              <a:off x="6638102" y="5934641"/>
              <a:ext cx="1532923" cy="33909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ja-JP" dirty="0"/>
                <a:t>Модуль </a:t>
              </a:r>
              <a:r>
                <a:rPr lang="en-US" altLang="ja-JP" dirty="0" err="1"/>
                <a:t>WiFi</a:t>
              </a:r>
              <a:endParaRPr lang="en-US" altLang="ja-JP" dirty="0"/>
            </a:p>
          </p:txBody>
        </p:sp>
      </p:grpSp>
      <p:grpSp>
        <p:nvGrpSpPr>
          <p:cNvPr id="45081" name="Group 26"/>
          <p:cNvGrpSpPr>
            <a:grpSpLocks/>
          </p:cNvGrpSpPr>
          <p:nvPr/>
        </p:nvGrpSpPr>
        <p:grpSpPr bwMode="auto">
          <a:xfrm>
            <a:off x="7195679" y="2721546"/>
            <a:ext cx="1761803" cy="878203"/>
            <a:chOff x="9652912" y="3207058"/>
            <a:chExt cx="2374836" cy="996158"/>
          </a:xfrm>
        </p:grpSpPr>
        <p:grpSp>
          <p:nvGrpSpPr>
            <p:cNvPr id="45106" name="Group 6"/>
            <p:cNvGrpSpPr>
              <a:grpSpLocks/>
            </p:cNvGrpSpPr>
            <p:nvPr/>
          </p:nvGrpSpPr>
          <p:grpSpPr bwMode="auto">
            <a:xfrm>
              <a:off x="9652912" y="3207058"/>
              <a:ext cx="2354929" cy="969877"/>
              <a:chOff x="5334860" y="3150996"/>
              <a:chExt cx="2845304" cy="969877"/>
            </a:xfrm>
          </p:grpSpPr>
          <p:sp>
            <p:nvSpPr>
              <p:cNvPr id="45108" name="AutoShape 5"/>
              <p:cNvSpPr>
                <a:spLocks noChangeArrowheads="1"/>
              </p:cNvSpPr>
              <p:nvPr/>
            </p:nvSpPr>
            <p:spPr bwMode="auto">
              <a:xfrm>
                <a:off x="5334860" y="3150996"/>
                <a:ext cx="2845304" cy="96987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ru-RU" sz="1200">
                  <a:solidFill>
                    <a:srgbClr val="666666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45109" name="Picture 43" descr="新聞紙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2835" y="3218643"/>
                <a:ext cx="821955" cy="748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107" name="Text Box 62"/>
            <p:cNvSpPr txBox="1">
              <a:spLocks noChangeArrowheads="1"/>
            </p:cNvSpPr>
            <p:nvPr/>
          </p:nvSpPr>
          <p:spPr bwMode="auto">
            <a:xfrm>
              <a:off x="10466072" y="3669644"/>
              <a:ext cx="1561676" cy="53357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ja-JP" dirty="0"/>
                <a:t> </a:t>
              </a:r>
              <a:r>
                <a:rPr lang="en-US" altLang="ja-JP" dirty="0" err="1"/>
                <a:t>ScanFront</a:t>
              </a:r>
              <a:r>
                <a:rPr lang="ru-RU" altLang="ja-JP" dirty="0"/>
                <a:t> </a:t>
              </a:r>
              <a:r>
                <a:rPr lang="en-US" altLang="ja-JP" dirty="0" smtClean="0"/>
                <a:t>330</a:t>
              </a:r>
              <a:endParaRPr lang="en-US" altLang="ja-JP" dirty="0"/>
            </a:p>
          </p:txBody>
        </p:sp>
      </p:grpSp>
      <p:sp>
        <p:nvSpPr>
          <p:cNvPr id="45082" name="Text Box 28"/>
          <p:cNvSpPr txBox="1">
            <a:spLocks noChangeArrowheads="1"/>
          </p:cNvSpPr>
          <p:nvPr/>
        </p:nvSpPr>
        <p:spPr bwMode="auto">
          <a:xfrm>
            <a:off x="7695508" y="2891258"/>
            <a:ext cx="13581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fontAlgn="ctr">
              <a:spcBef>
                <a:spcPct val="0"/>
              </a:spcBef>
              <a:buFontTx/>
              <a:buNone/>
              <a:defRPr sz="10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9pPr>
          </a:lstStyle>
          <a:p>
            <a:r>
              <a:rPr lang="ru-RU" altLang="ja-JP" dirty="0" smtClean="0"/>
              <a:t>СЕТЕВОЙ СКАНЕР</a:t>
            </a:r>
            <a:endParaRPr lang="en-US" altLang="ja-JP" dirty="0"/>
          </a:p>
        </p:txBody>
      </p:sp>
      <p:grpSp>
        <p:nvGrpSpPr>
          <p:cNvPr id="45085" name="Group 1"/>
          <p:cNvGrpSpPr>
            <a:grpSpLocks/>
          </p:cNvGrpSpPr>
          <p:nvPr/>
        </p:nvGrpSpPr>
        <p:grpSpPr bwMode="auto">
          <a:xfrm>
            <a:off x="2621075" y="2415823"/>
            <a:ext cx="1372980" cy="738263"/>
            <a:chOff x="2085828" y="2181240"/>
            <a:chExt cx="1832335" cy="983941"/>
          </a:xfrm>
        </p:grpSpPr>
        <p:pic>
          <p:nvPicPr>
            <p:cNvPr id="45104" name="Picture 9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828" y="2181240"/>
              <a:ext cx="1285169" cy="758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5" name="Text Box 62"/>
            <p:cNvSpPr txBox="1">
              <a:spLocks noChangeArrowheads="1"/>
            </p:cNvSpPr>
            <p:nvPr/>
          </p:nvSpPr>
          <p:spPr bwMode="auto">
            <a:xfrm>
              <a:off x="2648475" y="2837023"/>
              <a:ext cx="1269688" cy="328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buFontTx/>
                <a:buNone/>
                <a:defRPr sz="1000">
                  <a:latin typeface="+mj-lt"/>
                  <a:ea typeface="+mj-ea"/>
                  <a:cs typeface="+mj-cs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DendaNew" panose="02000803050000020004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latin typeface="DendaNew" panose="02000803050000020004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DendaNew" panose="02000803050000020004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9pPr>
            </a:lstStyle>
            <a:p>
              <a:r>
                <a:rPr lang="en-US" altLang="ja-JP" dirty="0"/>
                <a:t>DR-M</a:t>
              </a:r>
              <a:r>
                <a:rPr lang="ru-RU" altLang="ja-JP" dirty="0"/>
                <a:t>1060</a:t>
              </a:r>
              <a:endParaRPr lang="en-US" altLang="ja-JP" dirty="0"/>
            </a:p>
          </p:txBody>
        </p:sp>
      </p:grpSp>
      <p:grpSp>
        <p:nvGrpSpPr>
          <p:cNvPr id="45086" name="Group 4"/>
          <p:cNvGrpSpPr>
            <a:grpSpLocks/>
          </p:cNvGrpSpPr>
          <p:nvPr/>
        </p:nvGrpSpPr>
        <p:grpSpPr bwMode="auto">
          <a:xfrm>
            <a:off x="4781271" y="804596"/>
            <a:ext cx="4220857" cy="749435"/>
            <a:chOff x="6310312" y="1079890"/>
            <a:chExt cx="4879014" cy="1012951"/>
          </a:xfrm>
        </p:grpSpPr>
        <p:grpSp>
          <p:nvGrpSpPr>
            <p:cNvPr id="45095" name="Group 27"/>
            <p:cNvGrpSpPr>
              <a:grpSpLocks/>
            </p:cNvGrpSpPr>
            <p:nvPr/>
          </p:nvGrpSpPr>
          <p:grpSpPr bwMode="auto">
            <a:xfrm>
              <a:off x="6310312" y="1079890"/>
              <a:ext cx="4879014" cy="1012951"/>
              <a:chOff x="6401003" y="1060792"/>
              <a:chExt cx="4878938" cy="1012033"/>
            </a:xfrm>
          </p:grpSpPr>
          <p:grpSp>
            <p:nvGrpSpPr>
              <p:cNvPr id="45098" name="Group 5"/>
              <p:cNvGrpSpPr>
                <a:grpSpLocks/>
              </p:cNvGrpSpPr>
              <p:nvPr/>
            </p:nvGrpSpPr>
            <p:grpSpPr bwMode="auto">
              <a:xfrm>
                <a:off x="6401003" y="1060792"/>
                <a:ext cx="4878938" cy="1012033"/>
                <a:chOff x="6028404" y="2137243"/>
                <a:chExt cx="5148735" cy="983176"/>
              </a:xfrm>
            </p:grpSpPr>
            <p:sp>
              <p:nvSpPr>
                <p:cNvPr id="191" name="AutoShape 64"/>
                <p:cNvSpPr>
                  <a:spLocks noChangeArrowheads="1"/>
                </p:cNvSpPr>
                <p:nvPr/>
              </p:nvSpPr>
              <p:spPr bwMode="auto">
                <a:xfrm>
                  <a:off x="6028404" y="2137243"/>
                  <a:ext cx="5148735" cy="98317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1350">
                    <a:solidFill>
                      <a:srgbClr val="666666"/>
                    </a:solidFill>
                    <a:ea typeface="ＭＳ Ｐゴシック" pitchFamily="50" charset="-128"/>
                  </a:endParaRPr>
                </a:p>
              </p:txBody>
            </p:sp>
            <p:sp>
              <p:nvSpPr>
                <p:cNvPr id="45101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6145965" y="2148856"/>
                  <a:ext cx="3111153" cy="3350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fontAlgn="ctr">
                    <a:spcBef>
                      <a:spcPct val="0"/>
                    </a:spcBef>
                    <a:buFontTx/>
                    <a:buNone/>
                    <a:defRPr sz="1000">
                      <a:solidFill>
                        <a:srgbClr val="FF0000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latin typeface="DendaNew" panose="02000803050000020004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latin typeface="DendaNew" panose="02000803050000020004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latin typeface="DendaNew" panose="02000803050000020004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9pPr>
                </a:lstStyle>
                <a:p>
                  <a:r>
                    <a:rPr lang="ru-RU" altLang="ru-RU" dirty="0"/>
                    <a:t>ПРОГРАММНОЕ ОБЕСПЕЧЕНИЕ </a:t>
                  </a:r>
                  <a:endParaRPr lang="en-US" altLang="ru-RU" dirty="0"/>
                </a:p>
              </p:txBody>
            </p:sp>
            <p:pic>
              <p:nvPicPr>
                <p:cNvPr id="45102" name="Picture 4" descr="新聞紙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2069" y="2843932"/>
                  <a:ext cx="1377115" cy="25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103" name="Picture 44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8591" y="2588998"/>
                  <a:ext cx="1617832" cy="378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5099" name="Text Box 22"/>
              <p:cNvSpPr txBox="1">
                <a:spLocks noChangeArrowheads="1"/>
              </p:cNvSpPr>
              <p:nvPr/>
            </p:nvSpPr>
            <p:spPr bwMode="auto">
              <a:xfrm>
                <a:off x="9721014" y="1738148"/>
                <a:ext cx="1558927" cy="323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ja-JP" sz="900">
                    <a:solidFill>
                      <a:srgbClr val="666666"/>
                    </a:solidFill>
                    <a:cs typeface="Arial" panose="020B0604020202020204" pitchFamily="34" charset="0"/>
                  </a:rPr>
                  <a:t>Mobile</a:t>
                </a:r>
              </a:p>
            </p:txBody>
          </p:sp>
        </p:grpSp>
        <p:pic>
          <p:nvPicPr>
            <p:cNvPr id="45096" name="Picture 4" descr="新聞紙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8085" y="1506838"/>
              <a:ext cx="1304974" cy="272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97" name="Picture 2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203" y="1380750"/>
              <a:ext cx="1456127" cy="415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88" name="Group 196"/>
          <p:cNvGrpSpPr>
            <a:grpSpLocks/>
          </p:cNvGrpSpPr>
          <p:nvPr/>
        </p:nvGrpSpPr>
        <p:grpSpPr bwMode="auto">
          <a:xfrm>
            <a:off x="1349992" y="3220662"/>
            <a:ext cx="1563397" cy="739629"/>
            <a:chOff x="1912533" y="4305300"/>
            <a:chExt cx="2084877" cy="986307"/>
          </a:xfrm>
        </p:grpSpPr>
        <p:pic>
          <p:nvPicPr>
            <p:cNvPr id="45093" name="図 23" descr="01 FuriR.jpg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533" y="4305300"/>
              <a:ext cx="1056740" cy="79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4" name="Text Box 35"/>
            <p:cNvSpPr txBox="1">
              <a:spLocks noChangeArrowheads="1"/>
            </p:cNvSpPr>
            <p:nvPr/>
          </p:nvSpPr>
          <p:spPr bwMode="auto">
            <a:xfrm>
              <a:off x="2788382" y="4963267"/>
              <a:ext cx="1209028" cy="32834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altLang="ja-JP" dirty="0"/>
                <a:t>DR-F1</a:t>
              </a:r>
              <a:r>
                <a:rPr lang="ru-RU" altLang="ja-JP" dirty="0"/>
                <a:t>2</a:t>
              </a:r>
              <a:r>
                <a:rPr lang="en-GB" altLang="ja-JP" dirty="0"/>
                <a:t>0</a:t>
              </a:r>
              <a:endParaRPr lang="en-US" altLang="ja-JP" dirty="0"/>
            </a:p>
          </p:txBody>
        </p:sp>
      </p:grpSp>
      <p:pic>
        <p:nvPicPr>
          <p:cNvPr id="45090" name="Picture 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62" y="2418594"/>
            <a:ext cx="1140322" cy="57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92" name="Text Box 62"/>
          <p:cNvSpPr txBox="1">
            <a:spLocks noChangeArrowheads="1"/>
          </p:cNvSpPr>
          <p:nvPr/>
        </p:nvSpPr>
        <p:spPr bwMode="auto">
          <a:xfrm>
            <a:off x="1758605" y="2900250"/>
            <a:ext cx="1126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buFontTx/>
              <a:buNone/>
              <a:defRPr sz="1000"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9pPr>
          </a:lstStyle>
          <a:p>
            <a:r>
              <a:rPr lang="en-US" altLang="ja-JP" dirty="0"/>
              <a:t>DR-M</a:t>
            </a:r>
            <a:r>
              <a:rPr lang="ru-RU" altLang="ja-JP" dirty="0"/>
              <a:t>160II</a:t>
            </a:r>
            <a:endParaRPr lang="en-US" altLang="ja-JP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Модельный </a:t>
            </a:r>
            <a:r>
              <a:rPr lang="ru-RU" dirty="0">
                <a:solidFill>
                  <a:srgbClr val="FF0000"/>
                </a:solidFill>
              </a:rPr>
              <a:t>ряд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95" y="3202849"/>
            <a:ext cx="603788" cy="603788"/>
          </a:xfrm>
          <a:prstGeom prst="rect">
            <a:avLst/>
          </a:prstGeom>
        </p:spPr>
      </p:pic>
      <p:sp>
        <p:nvSpPr>
          <p:cNvPr id="105" name="Text Box 80"/>
          <p:cNvSpPr txBox="1">
            <a:spLocks noChangeArrowheads="1"/>
          </p:cNvSpPr>
          <p:nvPr/>
        </p:nvSpPr>
        <p:spPr bwMode="auto">
          <a:xfrm>
            <a:off x="5706964" y="3697305"/>
            <a:ext cx="679446" cy="4001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DR-</a:t>
            </a:r>
            <a:r>
              <a:rPr lang="ru-RU" altLang="ja-JP" dirty="0" smtClean="0"/>
              <a:t>С2</a:t>
            </a:r>
            <a:r>
              <a:rPr lang="en-US" altLang="ja-JP" dirty="0" smtClean="0"/>
              <a:t>40</a:t>
            </a:r>
            <a:endParaRPr lang="en-US" altLang="ja-JP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Canon -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лидер российского рынка документных сканеров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2" y="4487424"/>
            <a:ext cx="6864415" cy="4739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Сокращение рынка  в 201</a:t>
            </a:r>
            <a:r>
              <a:rPr lang="en-US" sz="2000" dirty="0" smtClean="0"/>
              <a:t>5</a:t>
            </a:r>
            <a:r>
              <a:rPr lang="ru-RU" sz="2000" dirty="0" smtClean="0"/>
              <a:t> году – 61</a:t>
            </a:r>
            <a:r>
              <a:rPr lang="en-US" sz="2000" dirty="0" smtClean="0"/>
              <a:t> </a:t>
            </a:r>
            <a:r>
              <a:rPr lang="en-GB" sz="2000" dirty="0" smtClean="0"/>
              <a:t>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07/09/2015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977188" y="404692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200" dirty="0" smtClean="0"/>
              <a:t> </a:t>
            </a:r>
            <a:r>
              <a:rPr lang="en-GB" sz="1200" dirty="0" err="1" smtClean="0"/>
              <a:t>Infosource</a:t>
            </a:r>
            <a:endParaRPr lang="en-GB" sz="1200" dirty="0" smtClean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454734"/>
              </p:ext>
            </p:extLst>
          </p:nvPr>
        </p:nvGraphicFramePr>
        <p:xfrm>
          <a:off x="252412" y="628275"/>
          <a:ext cx="7208786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617393" y="2045250"/>
            <a:ext cx="1650307" cy="1166104"/>
            <a:chOff x="6170284" y="1409476"/>
            <a:chExt cx="1354467" cy="91004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9491" y="1409476"/>
              <a:ext cx="655386" cy="55118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170284" y="2001401"/>
              <a:ext cx="1354467" cy="3181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Canon 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34%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8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670" y="404610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Вызовы действительности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822" y="10168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000" dirty="0" smtClean="0"/>
              <a:t>Нестабильность курса рубля</a:t>
            </a:r>
          </a:p>
          <a:p>
            <a:endParaRPr lang="ru-RU" sz="2000" dirty="0"/>
          </a:p>
          <a:p>
            <a:endParaRPr lang="en-US" sz="2000" dirty="0" smtClean="0"/>
          </a:p>
          <a:p>
            <a:r>
              <a:rPr lang="ru-RU" sz="2000" dirty="0" smtClean="0"/>
              <a:t>Сокращение бюджетов  в сфере </a:t>
            </a:r>
            <a:r>
              <a:rPr lang="en-US" sz="2000" dirty="0" smtClean="0"/>
              <a:t>IT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endParaRPr lang="ru-RU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Сокращение рынка документных сканеров на </a:t>
            </a:r>
            <a:r>
              <a:rPr lang="en-US" sz="2000" dirty="0" smtClean="0"/>
              <a:t>61</a:t>
            </a:r>
            <a:r>
              <a:rPr lang="ru-RU" sz="2000" dirty="0" smtClean="0"/>
              <a:t>%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ru-RU" sz="2000" dirty="0"/>
              <a:t>У</a:t>
            </a:r>
            <a:r>
              <a:rPr lang="ru-RU" sz="2000" dirty="0" smtClean="0"/>
              <a:t>величение объема  услуг в области сканирования  на 50% </a:t>
            </a:r>
            <a:endParaRPr lang="en-US" sz="2000" dirty="0"/>
          </a:p>
          <a:p>
            <a:r>
              <a:rPr lang="ru-RU" sz="2000" dirty="0" smtClean="0"/>
              <a:t> </a:t>
            </a:r>
          </a:p>
          <a:p>
            <a:r>
              <a:rPr lang="ru-RU" sz="2000" dirty="0"/>
              <a:t>	</a:t>
            </a:r>
            <a:endParaRPr lang="ru-RU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on 16x9 CAS PowerPoint Templat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1_Canon 16x9 CAS PowerPoint Templat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non Dark Grey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non Light Grey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non Aqua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Canon Green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anon Deep Blu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anon Deep Orang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anon Yellow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anon Deep Pink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B654B0F50A840BB7B00CD72CECF9B" ma:contentTypeVersion="0" ma:contentTypeDescription="Create a new document." ma:contentTypeScope="" ma:versionID="188121d748060a301ccd08fd0bcbe15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C17FC67-F7EE-4267-B36A-B81054D1C1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20E91D-33A3-42FF-8995-91903943B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8D742C5-88DA-42CF-BEDB-7A71AF7CB2B5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Canon 16x9 CAS PowerPoint Template</Template>
  <TotalTime>12588</TotalTime>
  <Words>719</Words>
  <Application>Microsoft Office PowerPoint</Application>
  <PresentationFormat>On-screen Show (16:9)</PresentationFormat>
  <Paragraphs>318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ＭＳ ゴシック</vt:lpstr>
      <vt:lpstr>ＭＳ Ｐゴシック</vt:lpstr>
      <vt:lpstr>ＭＳ Ｐゴシック</vt:lpstr>
      <vt:lpstr>Arial</vt:lpstr>
      <vt:lpstr>Calibri</vt:lpstr>
      <vt:lpstr>Century Gothic</vt:lpstr>
      <vt:lpstr>DendaNew</vt:lpstr>
      <vt:lpstr>DendaNewCTT</vt:lpstr>
      <vt:lpstr>DendaNewLight</vt:lpstr>
      <vt:lpstr>Times New Roman</vt:lpstr>
      <vt:lpstr>Canon 16x9 CAS PowerPoint Template</vt:lpstr>
      <vt:lpstr>Canon Dark Grey</vt:lpstr>
      <vt:lpstr>Canon Light Grey</vt:lpstr>
      <vt:lpstr>Canon Aqua</vt:lpstr>
      <vt:lpstr>Canon Green</vt:lpstr>
      <vt:lpstr>Canon Deep Blue</vt:lpstr>
      <vt:lpstr>Canon Deep Orange</vt:lpstr>
      <vt:lpstr>Canon Yellow</vt:lpstr>
      <vt:lpstr>Canon Deep Pink</vt:lpstr>
      <vt:lpstr>1_Canon 16x9 CAS PowerPoint Template</vt:lpstr>
      <vt:lpstr>Программно-аппаратные решения для управления документами. Новые подходы.</vt:lpstr>
      <vt:lpstr>Модель бизнеса  Canon </vt:lpstr>
      <vt:lpstr>Продукция для бизнеса </vt:lpstr>
      <vt:lpstr>Место документного сканера в решениях EMC </vt:lpstr>
      <vt:lpstr>Почему  документный сканер? </vt:lpstr>
      <vt:lpstr>Эволюция  документных сканеров </vt:lpstr>
      <vt:lpstr>Модельный ряд</vt:lpstr>
      <vt:lpstr>Canon -  лидер российского рынка документных сканеров </vt:lpstr>
      <vt:lpstr>Вызовы действительности</vt:lpstr>
      <vt:lpstr>Рынок документных сканеров сегодня</vt:lpstr>
      <vt:lpstr>Основные тренды развития рынка EMC</vt:lpstr>
      <vt:lpstr>Движущие силы.</vt:lpstr>
      <vt:lpstr>Новые продукты </vt:lpstr>
      <vt:lpstr>PowerPoint Presentation</vt:lpstr>
      <vt:lpstr>Ключевые характеристики</vt:lpstr>
      <vt:lpstr>Потенциальные сферы использования</vt:lpstr>
      <vt:lpstr>Активное взаимодействие с производителями ПО </vt:lpstr>
      <vt:lpstr>Новые формы работы с заказчиком</vt:lpstr>
      <vt:lpstr>Демонстрационный фонд</vt:lpstr>
      <vt:lpstr>Прямой сервисный контракт</vt:lpstr>
      <vt:lpstr>Аутсорсинг сканирования</vt:lpstr>
      <vt:lpstr>Возможность кастомизации продукта  </vt:lpstr>
      <vt:lpstr>Специальные предложения и программы</vt:lpstr>
      <vt:lpstr>Ждем ваших предложений по сотрудничеству!</vt:lpstr>
      <vt:lpstr>PowerPoint Presentation</vt:lpstr>
    </vt:vector>
  </TitlesOfParts>
  <Company>Canon Europe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Print Q4 and H1 activities</dc:title>
  <dc:creator>Abdool-Raman, M. - Mohammad -</dc:creator>
  <cp:lastModifiedBy>Gordienko, A.V. - Anastasia -</cp:lastModifiedBy>
  <cp:revision>208</cp:revision>
  <cp:lastPrinted>2015-02-02T10:47:00Z</cp:lastPrinted>
  <dcterms:created xsi:type="dcterms:W3CDTF">2014-10-29T17:47:33Z</dcterms:created>
  <dcterms:modified xsi:type="dcterms:W3CDTF">2015-09-07T11:27:10Z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0x010100EC4B654B0F50A840BB7B00CD72CECF9B</vt:lpwstr>
  </property>
</Properties>
</file>