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drawings/drawing1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78" r:id="rId1"/>
  </p:sldMasterIdLst>
  <p:handoutMasterIdLst>
    <p:handoutMasterId r:id="rId12"/>
  </p:handoutMasterIdLst>
  <p:sldIdLst>
    <p:sldId id="256" r:id="rId2"/>
    <p:sldId id="287" r:id="rId3"/>
    <p:sldId id="295" r:id="rId4"/>
    <p:sldId id="299" r:id="rId5"/>
    <p:sldId id="300" r:id="rId6"/>
    <p:sldId id="294" r:id="rId7"/>
    <p:sldId id="285" r:id="rId8"/>
    <p:sldId id="301" r:id="rId9"/>
    <p:sldId id="302" r:id="rId10"/>
    <p:sldId id="275" r:id="rId11"/>
  </p:sldIdLst>
  <p:sldSz cx="9144000" cy="6858000" type="screen4x3"/>
  <p:notesSz cx="7102475" cy="89916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4A5CA"/>
    <a:srgbClr val="5F5F5F"/>
    <a:srgbClr val="AAC1DA"/>
    <a:srgbClr val="D1DBEB"/>
    <a:srgbClr val="8080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449" autoAdjust="0"/>
    <p:restoredTop sz="94660" autoAdjust="0"/>
  </p:normalViewPr>
  <p:slideViewPr>
    <p:cSldViewPr>
      <p:cViewPr varScale="1">
        <p:scale>
          <a:sx n="89" d="100"/>
          <a:sy n="89" d="100"/>
        </p:scale>
        <p:origin x="1109" y="8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ergey.ognenko\AppData\Local\Microsoft\Windows\Temporary%20Internet%20Files\Content.Outlook\XSMNIPKB\&#1089;&#1090;&#1072;&#1090;&#1080;&#1089;&#1090;&#1080;&#1082;&#1072;%20&#1087;&#1086;%20&#1087;&#1086;&#1083;&#1100;&#1079;&#1086;&#1074;&#1072;&#1090;&#1077;&#1083;&#1103;&#1084;.xlsx" TargetMode="Externa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C:\Users\sergey.ognenko\AppData\Local\Microsoft\Windows\Temporary%20Internet%20Files\Content.Outlook\XSMNIPKB\&#1089;&#1090;&#1072;&#1090;&#1080;&#1089;&#1090;&#1080;&#1082;&#1072;%20&#1087;&#1086;%20&#1087;&#1086;&#1083;&#1100;&#1079;&#1086;&#1074;&#1072;&#1090;&#1077;&#1083;&#1103;&#1084;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</c:title>
    <c:autoTitleDeleted val="0"/>
    <c:plotArea>
      <c:layout>
        <c:manualLayout>
          <c:layoutTarget val="inner"/>
          <c:xMode val="edge"/>
          <c:yMode val="edge"/>
          <c:x val="3.7261046003918663E-2"/>
          <c:y val="1.7513265387281134E-2"/>
          <c:w val="0.87755095850670106"/>
          <c:h val="0.89249631674828522"/>
        </c:manualLayout>
      </c:layout>
      <c:lineChart>
        <c:grouping val="standard"/>
        <c:varyColors val="0"/>
        <c:ser>
          <c:idx val="0"/>
          <c:order val="0"/>
          <c:tx>
            <c:v>Рост количества активных пользователей системы</c:v>
          </c:tx>
          <c:spPr>
            <a:ln w="57150">
              <a:solidFill>
                <a:schemeClr val="accent4"/>
              </a:solidFill>
              <a:round/>
            </a:ln>
          </c:spPr>
          <c:marker>
            <c:symbol val="none"/>
          </c:marker>
          <c:cat>
            <c:numRef>
              <c:f>'[статистика по пользователям.xlsx]Лист2'!$A$1:$A$28</c:f>
              <c:numCache>
                <c:formatCode>[$-419]mmmm\ yyyy;@</c:formatCode>
                <c:ptCount val="28"/>
                <c:pt idx="0">
                  <c:v>41365</c:v>
                </c:pt>
                <c:pt idx="1">
                  <c:v>41395</c:v>
                </c:pt>
                <c:pt idx="2">
                  <c:v>41426</c:v>
                </c:pt>
                <c:pt idx="3">
                  <c:v>41456</c:v>
                </c:pt>
                <c:pt idx="4">
                  <c:v>41487</c:v>
                </c:pt>
                <c:pt idx="5">
                  <c:v>41518</c:v>
                </c:pt>
                <c:pt idx="6">
                  <c:v>41548</c:v>
                </c:pt>
                <c:pt idx="7">
                  <c:v>41579</c:v>
                </c:pt>
                <c:pt idx="8">
                  <c:v>41609</c:v>
                </c:pt>
                <c:pt idx="9">
                  <c:v>41640</c:v>
                </c:pt>
                <c:pt idx="10">
                  <c:v>41671</c:v>
                </c:pt>
                <c:pt idx="11">
                  <c:v>41699</c:v>
                </c:pt>
                <c:pt idx="12">
                  <c:v>41730</c:v>
                </c:pt>
                <c:pt idx="13">
                  <c:v>41760</c:v>
                </c:pt>
                <c:pt idx="14">
                  <c:v>41791</c:v>
                </c:pt>
                <c:pt idx="15">
                  <c:v>41821</c:v>
                </c:pt>
                <c:pt idx="16">
                  <c:v>41852</c:v>
                </c:pt>
                <c:pt idx="17">
                  <c:v>41883</c:v>
                </c:pt>
                <c:pt idx="18">
                  <c:v>41913</c:v>
                </c:pt>
                <c:pt idx="19">
                  <c:v>41944</c:v>
                </c:pt>
                <c:pt idx="20">
                  <c:v>41974</c:v>
                </c:pt>
                <c:pt idx="21">
                  <c:v>42005</c:v>
                </c:pt>
                <c:pt idx="22">
                  <c:v>42036</c:v>
                </c:pt>
                <c:pt idx="23">
                  <c:v>42064</c:v>
                </c:pt>
                <c:pt idx="24">
                  <c:v>42095</c:v>
                </c:pt>
                <c:pt idx="25">
                  <c:v>42125</c:v>
                </c:pt>
                <c:pt idx="26">
                  <c:v>42156</c:v>
                </c:pt>
                <c:pt idx="27">
                  <c:v>42186</c:v>
                </c:pt>
              </c:numCache>
            </c:numRef>
          </c:cat>
          <c:val>
            <c:numRef>
              <c:f>'[статистика по пользователям.xlsx]Лист2'!$B$1:$B$28</c:f>
              <c:numCache>
                <c:formatCode>General</c:formatCode>
                <c:ptCount val="28"/>
                <c:pt idx="0">
                  <c:v>28</c:v>
                </c:pt>
                <c:pt idx="1">
                  <c:v>24</c:v>
                </c:pt>
                <c:pt idx="2">
                  <c:v>22</c:v>
                </c:pt>
                <c:pt idx="3">
                  <c:v>25</c:v>
                </c:pt>
                <c:pt idx="4">
                  <c:v>32</c:v>
                </c:pt>
                <c:pt idx="5">
                  <c:v>141</c:v>
                </c:pt>
                <c:pt idx="6">
                  <c:v>161</c:v>
                </c:pt>
                <c:pt idx="7">
                  <c:v>161</c:v>
                </c:pt>
                <c:pt idx="8">
                  <c:v>156</c:v>
                </c:pt>
                <c:pt idx="9">
                  <c:v>237</c:v>
                </c:pt>
                <c:pt idx="10">
                  <c:v>216</c:v>
                </c:pt>
                <c:pt idx="11">
                  <c:v>216</c:v>
                </c:pt>
                <c:pt idx="12">
                  <c:v>207</c:v>
                </c:pt>
                <c:pt idx="13">
                  <c:v>194</c:v>
                </c:pt>
                <c:pt idx="14">
                  <c:v>199</c:v>
                </c:pt>
                <c:pt idx="15">
                  <c:v>212</c:v>
                </c:pt>
                <c:pt idx="16">
                  <c:v>208</c:v>
                </c:pt>
                <c:pt idx="17">
                  <c:v>246</c:v>
                </c:pt>
                <c:pt idx="18">
                  <c:v>264</c:v>
                </c:pt>
                <c:pt idx="19">
                  <c:v>258</c:v>
                </c:pt>
                <c:pt idx="20">
                  <c:v>274</c:v>
                </c:pt>
                <c:pt idx="21">
                  <c:v>281</c:v>
                </c:pt>
                <c:pt idx="22">
                  <c:v>342</c:v>
                </c:pt>
                <c:pt idx="23">
                  <c:v>357</c:v>
                </c:pt>
                <c:pt idx="24">
                  <c:v>340</c:v>
                </c:pt>
                <c:pt idx="25">
                  <c:v>324</c:v>
                </c:pt>
                <c:pt idx="26">
                  <c:v>432</c:v>
                </c:pt>
                <c:pt idx="27">
                  <c:v>473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-1037049824"/>
        <c:axId val="-1037049280"/>
      </c:lineChart>
      <c:dateAx>
        <c:axId val="-1037049824"/>
        <c:scaling>
          <c:orientation val="minMax"/>
        </c:scaling>
        <c:delete val="0"/>
        <c:axPos val="b"/>
        <c:numFmt formatCode="[$-419]mmmm\ yyyy;@" sourceLinked="1"/>
        <c:majorTickMark val="out"/>
        <c:minorTickMark val="none"/>
        <c:tickLblPos val="nextTo"/>
        <c:spPr>
          <a:ln>
            <a:noFill/>
          </a:ln>
        </c:spPr>
        <c:txPr>
          <a:bodyPr/>
          <a:lstStyle/>
          <a:p>
            <a:pPr>
              <a:defRPr sz="1400"/>
            </a:pPr>
            <a:endParaRPr lang="ru-RU"/>
          </a:p>
        </c:txPr>
        <c:crossAx val="-1037049280"/>
        <c:crosses val="autoZero"/>
        <c:auto val="0"/>
        <c:lblOffset val="100"/>
        <c:baseTimeUnit val="months"/>
        <c:majorUnit val="1"/>
        <c:majorTimeUnit val="months"/>
      </c:dateAx>
      <c:valAx>
        <c:axId val="-1037049280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ru-RU"/>
          </a:p>
        </c:txPr>
        <c:crossAx val="-1037049824"/>
        <c:crosses val="autoZero"/>
        <c:crossBetween val="midCat"/>
      </c:valAx>
    </c:plotArea>
    <c:plotVisOnly val="1"/>
    <c:dispBlanksAs val="gap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lineChart>
        <c:grouping val="standard"/>
        <c:varyColors val="0"/>
        <c:ser>
          <c:idx val="0"/>
          <c:order val="0"/>
          <c:spPr>
            <a:ln>
              <a:solidFill>
                <a:srgbClr val="FF0000"/>
              </a:solidFill>
            </a:ln>
          </c:spPr>
          <c:marker>
            <c:symbol val="none"/>
          </c:marker>
          <c:cat>
            <c:numRef>
              <c:f>Лист2!$A$2:$A$29</c:f>
              <c:numCache>
                <c:formatCode>[$-419]mmmm\ yyyy;@</c:formatCode>
                <c:ptCount val="28"/>
                <c:pt idx="0">
                  <c:v>41365</c:v>
                </c:pt>
                <c:pt idx="1">
                  <c:v>41395</c:v>
                </c:pt>
                <c:pt idx="2">
                  <c:v>41426</c:v>
                </c:pt>
                <c:pt idx="3">
                  <c:v>41456</c:v>
                </c:pt>
                <c:pt idx="4">
                  <c:v>41487</c:v>
                </c:pt>
                <c:pt idx="5">
                  <c:v>41518</c:v>
                </c:pt>
                <c:pt idx="6">
                  <c:v>41548</c:v>
                </c:pt>
                <c:pt idx="7">
                  <c:v>41579</c:v>
                </c:pt>
                <c:pt idx="8">
                  <c:v>41609</c:v>
                </c:pt>
                <c:pt idx="9">
                  <c:v>41640</c:v>
                </c:pt>
                <c:pt idx="10">
                  <c:v>41671</c:v>
                </c:pt>
                <c:pt idx="11">
                  <c:v>41699</c:v>
                </c:pt>
                <c:pt idx="12">
                  <c:v>41730</c:v>
                </c:pt>
                <c:pt idx="13">
                  <c:v>41760</c:v>
                </c:pt>
                <c:pt idx="14">
                  <c:v>41791</c:v>
                </c:pt>
                <c:pt idx="15">
                  <c:v>41821</c:v>
                </c:pt>
                <c:pt idx="16">
                  <c:v>41852</c:v>
                </c:pt>
                <c:pt idx="17">
                  <c:v>41883</c:v>
                </c:pt>
                <c:pt idx="18">
                  <c:v>41913</c:v>
                </c:pt>
                <c:pt idx="19">
                  <c:v>41944</c:v>
                </c:pt>
                <c:pt idx="20">
                  <c:v>41974</c:v>
                </c:pt>
                <c:pt idx="21">
                  <c:v>42005</c:v>
                </c:pt>
                <c:pt idx="22">
                  <c:v>42036</c:v>
                </c:pt>
                <c:pt idx="23">
                  <c:v>42064</c:v>
                </c:pt>
                <c:pt idx="24">
                  <c:v>42095</c:v>
                </c:pt>
                <c:pt idx="25">
                  <c:v>42125</c:v>
                </c:pt>
                <c:pt idx="26">
                  <c:v>42156</c:v>
                </c:pt>
                <c:pt idx="27">
                  <c:v>42186</c:v>
                </c:pt>
              </c:numCache>
            </c:numRef>
          </c:cat>
          <c:val>
            <c:numRef>
              <c:f>Лист2!$C$2:$C$29</c:f>
              <c:numCache>
                <c:formatCode>General</c:formatCode>
                <c:ptCount val="28"/>
                <c:pt idx="0">
                  <c:v>5041</c:v>
                </c:pt>
                <c:pt idx="1">
                  <c:v>8733</c:v>
                </c:pt>
                <c:pt idx="2">
                  <c:v>13122</c:v>
                </c:pt>
                <c:pt idx="3">
                  <c:v>19103</c:v>
                </c:pt>
                <c:pt idx="4">
                  <c:v>27001</c:v>
                </c:pt>
                <c:pt idx="5">
                  <c:v>34875</c:v>
                </c:pt>
                <c:pt idx="6">
                  <c:v>44502</c:v>
                </c:pt>
                <c:pt idx="7">
                  <c:v>54326</c:v>
                </c:pt>
                <c:pt idx="8">
                  <c:v>64355</c:v>
                </c:pt>
                <c:pt idx="9">
                  <c:v>72666</c:v>
                </c:pt>
                <c:pt idx="10">
                  <c:v>82758</c:v>
                </c:pt>
                <c:pt idx="11">
                  <c:v>91011</c:v>
                </c:pt>
                <c:pt idx="12">
                  <c:v>100571</c:v>
                </c:pt>
                <c:pt idx="13">
                  <c:v>108560</c:v>
                </c:pt>
                <c:pt idx="14">
                  <c:v>116230</c:v>
                </c:pt>
                <c:pt idx="15">
                  <c:v>125617</c:v>
                </c:pt>
                <c:pt idx="16">
                  <c:v>134331</c:v>
                </c:pt>
                <c:pt idx="17">
                  <c:v>143342</c:v>
                </c:pt>
                <c:pt idx="18">
                  <c:v>153736</c:v>
                </c:pt>
                <c:pt idx="19">
                  <c:v>162369</c:v>
                </c:pt>
                <c:pt idx="20">
                  <c:v>173784</c:v>
                </c:pt>
                <c:pt idx="21">
                  <c:v>180867</c:v>
                </c:pt>
                <c:pt idx="22">
                  <c:v>190335</c:v>
                </c:pt>
                <c:pt idx="23">
                  <c:v>200382</c:v>
                </c:pt>
                <c:pt idx="24">
                  <c:v>210138</c:v>
                </c:pt>
                <c:pt idx="25">
                  <c:v>218204</c:v>
                </c:pt>
                <c:pt idx="26">
                  <c:v>227767</c:v>
                </c:pt>
                <c:pt idx="27">
                  <c:v>238960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-1037048736"/>
        <c:axId val="-1037055808"/>
      </c:lineChart>
      <c:dateAx>
        <c:axId val="-1037048736"/>
        <c:scaling>
          <c:orientation val="minMax"/>
        </c:scaling>
        <c:delete val="0"/>
        <c:axPos val="b"/>
        <c:numFmt formatCode="[$-419]mmmm\ yyyy;@" sourceLinked="1"/>
        <c:majorTickMark val="out"/>
        <c:minorTickMark val="none"/>
        <c:tickLblPos val="nextTo"/>
        <c:crossAx val="-1037055808"/>
        <c:crosses val="autoZero"/>
        <c:auto val="1"/>
        <c:lblOffset val="100"/>
        <c:baseTimeUnit val="months"/>
      </c:dateAx>
      <c:valAx>
        <c:axId val="-1037055808"/>
        <c:scaling>
          <c:orientation val="minMax"/>
          <c:max val="250000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-1037048736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0.09649</cdr:x>
      <cdr:y>0.04878</cdr:y>
    </cdr:from>
    <cdr:to>
      <cdr:x>0.76316</cdr:x>
      <cdr:y>0.10976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792088" y="288032"/>
          <a:ext cx="5472608" cy="36004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ru-RU" sz="2000" dirty="0" smtClean="0"/>
            <a:t>Рост количества хранимых в системе документов</a:t>
          </a:r>
          <a:endParaRPr lang="ru-RU" sz="2000" dirty="0"/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8163" cy="449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11264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2725" y="0"/>
            <a:ext cx="3078163" cy="449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11264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540750"/>
            <a:ext cx="3078163" cy="449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11264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2725" y="8540750"/>
            <a:ext cx="3078163" cy="449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2547DB08-8106-43CC-BD18-CBC63DC6858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550460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71316" cy="6874935"/>
            <a:chOff x="-8466" y="-8468"/>
            <a:chExt cx="9171316" cy="6874935"/>
          </a:xfrm>
        </p:grpSpPr>
        <p:cxnSp>
          <p:nvCxnSpPr>
            <p:cNvPr id="28" name="Straight Connector 2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Freeform 2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Freeform 3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Freeform 3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Freeform 3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4" name="Freeform 3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5" name="Freeform 34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6" name="Freeform 35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1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9/9/2015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0088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www.themegallery.com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Company name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9D048-DCF4-43CB-B4D7-88E827EBCE8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1238073"/>
      </p:ext>
    </p:extLst>
  </p:cSld>
  <p:clrMapOvr>
    <a:masterClrMapping/>
  </p:clrMapOvr>
  <p:hf sldNum="0" hdr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www.themegallery.com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Company name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9D048-DCF4-43CB-B4D7-88E827EBCE8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854579311"/>
      </p:ext>
    </p:extLst>
  </p:cSld>
  <p:clrMapOvr>
    <a:masterClrMapping/>
  </p:clrMapOvr>
  <p:hf sldNum="0" hdr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www.themegallery.com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Company name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9D048-DCF4-43CB-B4D7-88E827EBCE8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5643415"/>
      </p:ext>
    </p:extLst>
  </p:cSld>
  <p:clrMapOvr>
    <a:masterClrMapping/>
  </p:clrMapOvr>
  <p:hf sldNum="0" hdr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www.themegallery.com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Company name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9D048-DCF4-43CB-B4D7-88E827EBCE8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812980149"/>
      </p:ext>
    </p:extLst>
  </p:cSld>
  <p:clrMapOvr>
    <a:masterClrMapping/>
  </p:clrMapOvr>
  <p:hf sldNum="0" hdr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www.themegallery.com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Company name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9D048-DCF4-43CB-B4D7-88E827EBCE8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5118599"/>
      </p:ext>
    </p:extLst>
  </p:cSld>
  <p:clrMapOvr>
    <a:masterClrMapping/>
  </p:clrMapOvr>
  <p:hf sldNum="0" hdr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www.themegallery.com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Company name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ABED2-A4C8-4AED-A44F-8674C0613EB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426121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www.themegallery.com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Company name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734550-7AF9-4761-B50D-A488446659B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31420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www.themegallery.com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Company name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1AD31A-B06B-4EA0-89C9-5210B063AD7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4252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www.themegallery.com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Company name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7FA711-7449-4A01-BDA4-36F429A1B9D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29803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www.themegallery.com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Company name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C0730F-61A4-49C1-A199-F57FE87CC35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2720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www.themegallery.com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Company name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51B5E-0FB5-47D2-87A3-B859F816855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40723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www.themegallery.com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Company name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F32D58-30B0-40CB-84DE-B4C1855A6D9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67370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www.themegallery.com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Company name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2892E-7B4B-413B-8DB0-60971A46079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5000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www.themegallery.com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Company name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B00626-98C4-400E-B4D0-CFA80014563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69642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www.themegallery.com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Company name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08A14-B83D-4555-B875-35EB956A8A5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13163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71317" cy="6874935"/>
            <a:chOff x="-8467" y="-8468"/>
            <a:chExt cx="9171317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www.themegallery.com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Company name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B219D048-DCF4-43CB-B4D7-88E827EBCE8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58891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</p:sldLayoutIdLst>
  <p:hf sldNum="0" hdr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13842" y="2722663"/>
            <a:ext cx="7908676" cy="1808162"/>
          </a:xfrm>
        </p:spPr>
        <p:txBody>
          <a:bodyPr/>
          <a:lstStyle/>
          <a:p>
            <a:pPr algn="l"/>
            <a:r>
              <a:rPr lang="ru-RU" sz="28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Создание подсистемы</a:t>
            </a:r>
            <a:br>
              <a:rPr lang="ru-RU" sz="28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8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«Электронный документооборот» АИС </a:t>
            </a:r>
            <a:r>
              <a:rPr lang="ru-RU" sz="2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ПФР-2 на базе свободного инфраструктурного и прикладного ПО</a:t>
            </a:r>
            <a:endParaRPr lang="en-US" sz="28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053" name="Picture 5" descr="http://im7-tub-ru.yandex.net/i?id=113708729-59-72&amp;n=2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47864" y="980728"/>
            <a:ext cx="1905000" cy="1428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4" name="Прямая соединительная линия 3"/>
          <p:cNvCxnSpPr/>
          <p:nvPr/>
        </p:nvCxnSpPr>
        <p:spPr>
          <a:xfrm>
            <a:off x="413842" y="5855568"/>
            <a:ext cx="6192688" cy="0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ctangle 2"/>
          <p:cNvSpPr txBox="1">
            <a:spLocks noChangeArrowheads="1"/>
          </p:cNvSpPr>
          <p:nvPr/>
        </p:nvSpPr>
        <p:spPr>
          <a:xfrm>
            <a:off x="413842" y="5229200"/>
            <a:ext cx="8208912" cy="1252736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r" defTabSz="457200" rtl="0" eaLnBrk="1" latinLnBrk="0" hangingPunct="1">
              <a:spcBef>
                <a:spcPct val="0"/>
              </a:spcBef>
              <a:buNone/>
              <a:defRPr sz="5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l" fontAlgn="auto">
              <a:spcAft>
                <a:spcPts val="0"/>
              </a:spcAft>
            </a:pPr>
            <a:r>
              <a:rPr lang="ru-RU" sz="2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Энфиаджян</a:t>
            </a:r>
            <a:r>
              <a:rPr lang="ru-RU" sz="2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Рубен Юрьевич</a:t>
            </a:r>
          </a:p>
          <a:p>
            <a:pPr algn="l" fontAlgn="auto">
              <a:spcBef>
                <a:spcPts val="1200"/>
              </a:spcBef>
              <a:spcAft>
                <a:spcPts val="0"/>
              </a:spcAft>
            </a:pPr>
            <a:r>
              <a:rPr lang="ru-RU" sz="18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Начальник Департамента управления инфраструктурой автоматизированной информационной системы</a:t>
            </a:r>
            <a:endParaRPr lang="en-US" sz="18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3" name="WordArt 5"/>
          <p:cNvSpPr>
            <a:spLocks noChangeArrowheads="1" noChangeShapeType="1" noTextEdit="1"/>
          </p:cNvSpPr>
          <p:nvPr/>
        </p:nvSpPr>
        <p:spPr bwMode="gray">
          <a:xfrm>
            <a:off x="1331640" y="2715092"/>
            <a:ext cx="5689600" cy="792162"/>
          </a:xfrm>
          <a:prstGeom prst="rect">
            <a:avLst/>
          </a:prstGeom>
          <a:noFill/>
        </p:spPr>
        <p:txBody>
          <a:bodyPr wrap="none" fromWordArt="1">
            <a:prstTxWarp prst="textDeflate">
              <a:avLst>
                <a:gd name="adj" fmla="val 0"/>
              </a:avLst>
            </a:prstTxWarp>
          </a:bodyPr>
          <a:lstStyle/>
          <a:p>
            <a:r>
              <a:rPr lang="ru-RU" sz="2400" b="1" kern="10" dirty="0" smtClean="0">
                <a:ln w="28575">
                  <a:solidFill>
                    <a:schemeClr val="bg1"/>
                  </a:solidFill>
                  <a:round/>
                  <a:headEnd/>
                  <a:tailEnd/>
                </a:ln>
                <a:solidFill>
                  <a:srgbClr val="0070C0"/>
                </a:solidFill>
                <a:effectLst>
                  <a:outerShdw dist="53882" dir="2700000" algn="ctr" rotWithShape="0">
                    <a:schemeClr val="tx2">
                      <a:alpha val="50000"/>
                    </a:schemeClr>
                  </a:outerShdw>
                </a:effectLst>
                <a:latin typeface="Arial"/>
                <a:cs typeface="Arial"/>
              </a:rPr>
              <a:t>Спасибо</a:t>
            </a:r>
            <a:r>
              <a:rPr lang="en-US" sz="2400" b="1" kern="10" dirty="0" smtClean="0">
                <a:ln w="28575">
                  <a:solidFill>
                    <a:schemeClr val="bg1"/>
                  </a:solidFill>
                  <a:round/>
                  <a:headEnd/>
                  <a:tailEnd/>
                </a:ln>
                <a:solidFill>
                  <a:srgbClr val="0070C0"/>
                </a:solidFill>
                <a:effectLst>
                  <a:outerShdw dist="53882" dir="2700000" algn="ctr" rotWithShape="0">
                    <a:schemeClr val="tx2">
                      <a:alpha val="50000"/>
                    </a:schemeClr>
                  </a:outerShdw>
                </a:effectLst>
                <a:latin typeface="Arial"/>
                <a:cs typeface="Arial"/>
              </a:rPr>
              <a:t> !</a:t>
            </a:r>
            <a:endParaRPr lang="ru-RU" sz="2400" b="1" kern="10" dirty="0">
              <a:ln w="28575">
                <a:solidFill>
                  <a:schemeClr val="bg1"/>
                </a:solidFill>
                <a:round/>
                <a:headEnd/>
                <a:tailEnd/>
              </a:ln>
              <a:solidFill>
                <a:srgbClr val="0070C0"/>
              </a:solidFill>
              <a:effectLst>
                <a:outerShdw dist="53882" dir="2700000" algn="ctr" rotWithShape="0">
                  <a:schemeClr val="tx2">
                    <a:alpha val="50000"/>
                  </a:schemeClr>
                </a:outerShdw>
              </a:effectLst>
              <a:latin typeface="Arial"/>
              <a:cs typeface="Arial"/>
            </a:endParaRPr>
          </a:p>
        </p:txBody>
      </p:sp>
      <p:pic>
        <p:nvPicPr>
          <p:cNvPr id="6" name="Picture 5" descr="http://im7-tub-ru.yandex.net/i?id=113708729-59-72&amp;n=2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23940" y="346005"/>
            <a:ext cx="1905000" cy="1428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5" name="Прямая соединительная линия 4"/>
          <p:cNvCxnSpPr/>
          <p:nvPr/>
        </p:nvCxnSpPr>
        <p:spPr>
          <a:xfrm>
            <a:off x="467544" y="5085184"/>
            <a:ext cx="6192688" cy="0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ctangle 2"/>
          <p:cNvSpPr txBox="1">
            <a:spLocks noChangeArrowheads="1"/>
          </p:cNvSpPr>
          <p:nvPr/>
        </p:nvSpPr>
        <p:spPr>
          <a:xfrm>
            <a:off x="467544" y="4458816"/>
            <a:ext cx="8208912" cy="1252736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r" defTabSz="457200" rtl="0" eaLnBrk="1" latinLnBrk="0" hangingPunct="1">
              <a:spcBef>
                <a:spcPct val="0"/>
              </a:spcBef>
              <a:buNone/>
              <a:defRPr sz="5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l" fontAlgn="auto">
              <a:spcAft>
                <a:spcPts val="0"/>
              </a:spcAft>
            </a:pPr>
            <a:r>
              <a:rPr lang="ru-RU" sz="2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Энфиаджян</a:t>
            </a:r>
            <a:r>
              <a:rPr lang="ru-RU" sz="2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Рубен Юрьевич</a:t>
            </a:r>
          </a:p>
          <a:p>
            <a:pPr algn="l" fontAlgn="auto">
              <a:spcBef>
                <a:spcPts val="1200"/>
              </a:spcBef>
              <a:spcAft>
                <a:spcPts val="0"/>
              </a:spcAft>
            </a:pPr>
            <a:r>
              <a:rPr lang="ru-RU" sz="18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Начальник Департамента управления инфраструктурой автоматизированной информационной системы</a:t>
            </a:r>
            <a:endParaRPr lang="en-US" sz="18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44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44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044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45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Rectangle 2"/>
          <p:cNvSpPr>
            <a:spLocks noGrp="1" noChangeArrowheads="1"/>
          </p:cNvSpPr>
          <p:nvPr>
            <p:ph type="title"/>
          </p:nvPr>
        </p:nvSpPr>
        <p:spPr>
          <a:xfrm>
            <a:off x="467544" y="116632"/>
            <a:ext cx="6768752" cy="659160"/>
          </a:xfrm>
        </p:spPr>
        <p:txBody>
          <a:bodyPr>
            <a:noAutofit/>
          </a:bodyPr>
          <a:lstStyle/>
          <a:p>
            <a:r>
              <a:rPr lang="ru-RU" sz="32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Предпосылки для внедрения ЭДО</a:t>
            </a:r>
            <a:endParaRPr lang="en-US" sz="3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1"/>
          <p:cNvSpPr>
            <a:spLocks noGrp="1"/>
          </p:cNvSpPr>
          <p:nvPr>
            <p:ph idx="1"/>
          </p:nvPr>
        </p:nvSpPr>
        <p:spPr>
          <a:xfrm>
            <a:off x="251520" y="1340768"/>
            <a:ext cx="8352928" cy="5040560"/>
          </a:xfrm>
        </p:spPr>
        <p:txBody>
          <a:bodyPr>
            <a:noAutofit/>
          </a:bodyPr>
          <a:lstStyle/>
          <a:p>
            <a:pPr marL="400050" indent="-400050">
              <a:spcBef>
                <a:spcPts val="500"/>
              </a:spcBef>
              <a:spcAft>
                <a:spcPts val="500"/>
              </a:spcAft>
              <a:buFont typeface="+mj-lt"/>
              <a:buAutoNum type="romanUcPeriod"/>
            </a:pPr>
            <a:r>
              <a:rPr lang="ru-RU" sz="16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Низкая </a:t>
            </a:r>
            <a:r>
              <a:rPr lang="ru-RU" sz="1600" b="1" u="sng" dirty="0">
                <a:latin typeface="Arial" panose="020B0604020202020204" pitchFamily="34" charset="0"/>
                <a:cs typeface="Arial" panose="020B0604020202020204" pitchFamily="34" charset="0"/>
              </a:rPr>
              <a:t>оперативность исполнения </a:t>
            </a:r>
            <a:r>
              <a:rPr lang="ru-RU" sz="16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поручений</a:t>
            </a:r>
            <a:br>
              <a:rPr lang="ru-RU" sz="16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существовавшие в ПФР системы электронного документооборота</a:t>
            </a:r>
            <a:b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по своей сути являлись электронными системами учета поступивших</a:t>
            </a:r>
            <a:b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документов и средствами рассылки поручений</a:t>
            </a:r>
          </a:p>
          <a:p>
            <a:pPr marL="400050" indent="-400050">
              <a:spcBef>
                <a:spcPts val="500"/>
              </a:spcBef>
              <a:spcAft>
                <a:spcPts val="500"/>
              </a:spcAft>
              <a:buFont typeface="+mj-lt"/>
              <a:buAutoNum type="romanUcPeriod"/>
            </a:pPr>
            <a:r>
              <a:rPr lang="ru-RU" sz="16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Отсутствие </a:t>
            </a:r>
            <a:r>
              <a:rPr lang="ru-RU" sz="1600" b="1" u="sng" dirty="0">
                <a:latin typeface="Arial" panose="020B0604020202020204" pitchFamily="34" charset="0"/>
                <a:cs typeface="Arial" panose="020B0604020202020204" pitchFamily="34" charset="0"/>
              </a:rPr>
              <a:t>оперативного </a:t>
            </a:r>
            <a:r>
              <a:rPr lang="ru-RU" sz="16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контроля за исполнением поручений</a:t>
            </a: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каждое структурное подразделение самостоятельно вело учет</a:t>
            </a:r>
            <a:b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обрабатываемых ими документов, используя для этого как стандартные средства 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MS Office</a:t>
            </a: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так и обычные бумажные журналы</a:t>
            </a:r>
          </a:p>
          <a:p>
            <a:pPr marL="400050" indent="-400050">
              <a:spcBef>
                <a:spcPts val="500"/>
              </a:spcBef>
              <a:spcAft>
                <a:spcPts val="500"/>
              </a:spcAft>
              <a:buFont typeface="+mj-lt"/>
              <a:buAutoNum type="romanUcPeriod"/>
            </a:pPr>
            <a:r>
              <a:rPr lang="ru-RU" sz="16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Отсутствие инструментов для совместной работы с документами</a:t>
            </a: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от создания документа в структурном подразделении до его подписания</a:t>
            </a:r>
            <a:b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и регистрации проходило до 5 дней</a:t>
            </a:r>
            <a:endParaRPr lang="ru-RU" sz="1600" b="1" dirty="0" smtClean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00050" indent="-400050">
              <a:spcBef>
                <a:spcPts val="500"/>
              </a:spcBef>
              <a:spcAft>
                <a:spcPts val="500"/>
              </a:spcAft>
              <a:buFont typeface="+mj-lt"/>
              <a:buAutoNum type="romanUcPeriod"/>
            </a:pPr>
            <a:r>
              <a:rPr lang="ru-RU" sz="16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Отсутствие электронного взаимодействия между </a:t>
            </a:r>
            <a:r>
              <a:rPr lang="ru-RU" sz="1600" b="1" u="sng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терр.органами</a:t>
            </a:r>
            <a:r>
              <a:rPr lang="ru-RU" sz="16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16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копии писем и НПА рассылались по электронной почте и не имели </a:t>
            </a:r>
            <a:b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юридической значимости</a:t>
            </a:r>
          </a:p>
          <a:p>
            <a:pPr marL="400050" indent="-400050">
              <a:spcBef>
                <a:spcPts val="500"/>
              </a:spcBef>
              <a:spcAft>
                <a:spcPts val="500"/>
              </a:spcAft>
              <a:buFont typeface="+mj-lt"/>
              <a:buAutoNum type="romanUcPeriod"/>
            </a:pPr>
            <a:r>
              <a:rPr lang="ru-RU" sz="16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Отсутствие электронного архива документов</a:t>
            </a: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Случаи </a:t>
            </a: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утери оригиналов документов по исполняемым </a:t>
            </a:r>
            <a:b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поручениям, фактическое отсутствие структурированной </a:t>
            </a:r>
            <a:b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истории </a:t>
            </a: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переписок, сложность поиска документов</a:t>
            </a:r>
            <a:endParaRPr lang="ru-RU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023763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Rectangle 2"/>
          <p:cNvSpPr>
            <a:spLocks noGrp="1" noChangeArrowheads="1"/>
          </p:cNvSpPr>
          <p:nvPr>
            <p:ph type="title"/>
          </p:nvPr>
        </p:nvSpPr>
        <p:spPr>
          <a:xfrm>
            <a:off x="467544" y="116632"/>
            <a:ext cx="7391400" cy="487363"/>
          </a:xfrm>
          <a:extLst/>
        </p:spPr>
        <p:txBody>
          <a:bodyPr vert="horz" lIns="91440" tIns="45720" rIns="91440" bIns="45720" rtlCol="0" anchor="t">
            <a:normAutofit fontScale="90000"/>
          </a:bodyPr>
          <a:lstStyle/>
          <a:p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Поставленные задачи</a:t>
            </a:r>
            <a:endParaRPr lang="en-US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1"/>
          <p:cNvSpPr>
            <a:spLocks noGrp="1"/>
          </p:cNvSpPr>
          <p:nvPr>
            <p:ph idx="1"/>
          </p:nvPr>
        </p:nvSpPr>
        <p:spPr>
          <a:xfrm>
            <a:off x="251520" y="836712"/>
            <a:ext cx="8352928" cy="5616624"/>
          </a:xfrm>
        </p:spPr>
        <p:txBody>
          <a:bodyPr>
            <a:noAutofit/>
          </a:bodyPr>
          <a:lstStyle/>
          <a:p>
            <a:pPr marL="400050" indent="-400050">
              <a:spcBef>
                <a:spcPts val="500"/>
              </a:spcBef>
              <a:spcAft>
                <a:spcPts val="500"/>
              </a:spcAft>
              <a:buFont typeface="+mj-lt"/>
              <a:buAutoNum type="romanUcPeriod"/>
            </a:pP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Организация юридически значимого электронного документооборота </a:t>
            </a:r>
            <a:b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по всем типам обрабатываемых документов:</a:t>
            </a:r>
          </a:p>
          <a:p>
            <a:pPr marL="720000">
              <a:spcBef>
                <a:spcPts val="500"/>
              </a:spcBef>
              <a:spcAft>
                <a:spcPts val="500"/>
              </a:spcAft>
              <a:buFont typeface="Wingdings" panose="05000000000000000000" pitchFamily="2" charset="2"/>
              <a:buChar char="Ø"/>
            </a:pP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Входящая/исходящая/внутренняя корреспонденция;</a:t>
            </a:r>
          </a:p>
          <a:p>
            <a:pPr marL="720000">
              <a:spcBef>
                <a:spcPts val="500"/>
              </a:spcBef>
              <a:spcAft>
                <a:spcPts val="500"/>
              </a:spcAft>
              <a:buFont typeface="Wingdings" panose="05000000000000000000" pitchFamily="2" charset="2"/>
              <a:buChar char="Ø"/>
            </a:pP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Нормативно-правовые акты, протоколы;</a:t>
            </a:r>
          </a:p>
          <a:p>
            <a:pPr marL="720000">
              <a:spcBef>
                <a:spcPts val="500"/>
              </a:spcBef>
              <a:spcAft>
                <a:spcPts val="500"/>
              </a:spcAft>
              <a:buFont typeface="Wingdings" panose="05000000000000000000" pitchFamily="2" charset="2"/>
              <a:buChar char="Ø"/>
            </a:pP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Проекты конкурсной документации, гос. контракты, соглашения;</a:t>
            </a:r>
          </a:p>
          <a:p>
            <a:pPr marL="720000">
              <a:spcBef>
                <a:spcPts val="500"/>
              </a:spcBef>
              <a:spcAft>
                <a:spcPts val="500"/>
              </a:spcAft>
              <a:buFont typeface="Wingdings" panose="05000000000000000000" pitchFamily="2" charset="2"/>
              <a:buChar char="Ø"/>
            </a:pP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Обращения граждан;</a:t>
            </a:r>
          </a:p>
          <a:p>
            <a:pPr marL="720000">
              <a:spcBef>
                <a:spcPts val="500"/>
              </a:spcBef>
              <a:spcAft>
                <a:spcPts val="500"/>
              </a:spcAft>
              <a:buFont typeface="Wingdings" panose="05000000000000000000" pitchFamily="2" charset="2"/>
              <a:buChar char="Ø"/>
            </a:pP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Финансовый документооборот (обмен извещениями о передаче государственного имущества и пр.).</a:t>
            </a:r>
          </a:p>
          <a:p>
            <a:pPr marL="400050" indent="-400050">
              <a:spcBef>
                <a:spcPts val="500"/>
              </a:spcBef>
              <a:spcAft>
                <a:spcPts val="500"/>
              </a:spcAft>
              <a:buFont typeface="+mj-lt"/>
              <a:buAutoNum type="romanUcPeriod" startAt="2"/>
            </a:pP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Отказ от движения бумажных документов как между структурными подразделениями, так и между территориальными органами</a:t>
            </a:r>
            <a:endParaRPr lang="ru-RU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00050" indent="-400050">
              <a:spcBef>
                <a:spcPts val="500"/>
              </a:spcBef>
              <a:spcAft>
                <a:spcPts val="500"/>
              </a:spcAft>
              <a:buFont typeface="+mj-lt"/>
              <a:buAutoNum type="romanUcPeriod" startAt="2"/>
            </a:pP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Интеграция системы электронного документооборота ПФР с системами межведомственного электронного документооборота (МЭДО, СМЭВ и др.)</a:t>
            </a:r>
          </a:p>
          <a:p>
            <a:pPr marL="400050" indent="-400050">
              <a:spcBef>
                <a:spcPts val="500"/>
              </a:spcBef>
              <a:spcAft>
                <a:spcPts val="500"/>
              </a:spcAft>
              <a:buFont typeface="+mj-lt"/>
              <a:buAutoNum type="romanUcPeriod" startAt="2"/>
            </a:pP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Обеспечение оперативного контроля за исполнением поручений на </a:t>
            </a:r>
            <a:b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любом уровне исполнения</a:t>
            </a:r>
          </a:p>
          <a:p>
            <a:pPr marL="400050" indent="-400050">
              <a:spcBef>
                <a:spcPts val="500"/>
              </a:spcBef>
              <a:spcAft>
                <a:spcPts val="500"/>
              </a:spcAft>
              <a:buFont typeface="+mj-lt"/>
              <a:buAutoNum type="romanUcPeriod" startAt="2"/>
            </a:pP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Обеспечение мобильности пользователей</a:t>
            </a:r>
          </a:p>
          <a:p>
            <a:pPr marL="400050" indent="-400050">
              <a:spcBef>
                <a:spcPts val="500"/>
              </a:spcBef>
              <a:spcAft>
                <a:spcPts val="500"/>
              </a:spcAft>
              <a:buFont typeface="+mj-lt"/>
              <a:buAutoNum type="romanUcPeriod" startAt="2"/>
            </a:pP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Минимизация операционных затрат на эксплуатацию системы </a:t>
            </a:r>
            <a:b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электронного документооборота </a:t>
            </a:r>
            <a:endParaRPr lang="ru-RU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00050" indent="-400050">
              <a:spcBef>
                <a:spcPts val="500"/>
              </a:spcBef>
              <a:spcAft>
                <a:spcPts val="500"/>
              </a:spcAft>
              <a:buFont typeface="+mj-lt"/>
              <a:buAutoNum type="romanUcPeriod" startAt="2"/>
            </a:pPr>
            <a:endParaRPr lang="ru-RU" sz="1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00050" indent="-400050">
              <a:spcBef>
                <a:spcPts val="500"/>
              </a:spcBef>
              <a:spcAft>
                <a:spcPts val="500"/>
              </a:spcAft>
              <a:buFont typeface="+mj-lt"/>
              <a:buAutoNum type="romanUcPeriod" startAt="2"/>
            </a:pPr>
            <a:endParaRPr lang="ru-RU" sz="16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00050" indent="-400050">
              <a:spcBef>
                <a:spcPts val="500"/>
              </a:spcBef>
              <a:spcAft>
                <a:spcPts val="500"/>
              </a:spcAft>
              <a:buFont typeface="+mj-lt"/>
              <a:buAutoNum type="romanUcPeriod" startAt="2"/>
            </a:pPr>
            <a:endParaRPr lang="ru-RU" sz="1600" b="1" dirty="0" smtClean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481370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7416824" cy="720080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z="3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Основные требования к </a:t>
            </a:r>
            <a:r>
              <a:rPr lang="ru-RU" sz="32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ПЭД ПФР</a:t>
            </a:r>
            <a:endParaRPr lang="ru-RU" sz="3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Объект 1"/>
          <p:cNvSpPr txBox="1">
            <a:spLocks/>
          </p:cNvSpPr>
          <p:nvPr/>
        </p:nvSpPr>
        <p:spPr>
          <a:xfrm>
            <a:off x="180187" y="836712"/>
            <a:ext cx="8352928" cy="576064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00050" indent="-400050" fontAlgn="auto">
              <a:spcBef>
                <a:spcPts val="500"/>
              </a:spcBef>
              <a:spcAft>
                <a:spcPts val="500"/>
              </a:spcAft>
              <a:buFont typeface="+mj-lt"/>
              <a:buAutoNum type="romanUcPeriod"/>
            </a:pPr>
            <a:r>
              <a:rPr lang="ru-RU" sz="16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Масштабируемость системы</a:t>
            </a:r>
            <a:br>
              <a:rPr lang="ru-RU" sz="16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должно быть реализовано интегрированное взаимодействие в рамках </a:t>
            </a:r>
            <a:b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ПЭД ПФР более 2700 территориальных органов с общим числом </a:t>
            </a:r>
            <a:b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пользователей более 100 тыс.</a:t>
            </a:r>
          </a:p>
          <a:p>
            <a:pPr marL="400050" indent="-400050" fontAlgn="auto">
              <a:spcBef>
                <a:spcPts val="500"/>
              </a:spcBef>
              <a:spcAft>
                <a:spcPts val="500"/>
              </a:spcAft>
              <a:buFont typeface="+mj-lt"/>
              <a:buAutoNum type="romanUcPeriod"/>
            </a:pPr>
            <a:r>
              <a:rPr lang="ru-RU" sz="16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Соответствие ГОСТ</a:t>
            </a: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ПЭД ПФР должна </a:t>
            </a:r>
            <a:r>
              <a:rPr lang="ru-RU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соответствовать ГОСТ Р </a:t>
            </a:r>
            <a:r>
              <a:rPr lang="ru-RU" sz="1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7.0.8-2013 «Система </a:t>
            </a:r>
            <a:r>
              <a:rPr lang="ru-RU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стандартов </a:t>
            </a:r>
            <a:r>
              <a:rPr lang="ru-RU" sz="1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1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 </a:t>
            </a:r>
            <a:r>
              <a:rPr lang="ru-RU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информации, библиотечному и издательскому делу. Делопроизводство и архивное </a:t>
            </a:r>
            <a:r>
              <a:rPr lang="ru-RU" sz="1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дело»</a:t>
            </a:r>
            <a:endParaRPr lang="ru-RU" sz="16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00050" indent="-400050" fontAlgn="auto">
              <a:spcBef>
                <a:spcPts val="500"/>
              </a:spcBef>
              <a:spcAft>
                <a:spcPts val="500"/>
              </a:spcAft>
              <a:buFont typeface="+mj-lt"/>
              <a:buAutoNum type="romanUcPeriod"/>
            </a:pPr>
            <a:r>
              <a:rPr lang="ru-RU" sz="16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Оптимизация вычислительной инфраструктуры</a:t>
            </a: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минимизация требований к вычислительной инфраструктуре: 30Гб дискового пространства, 16Гб оперативной памяти и 4 процессорных ядра для сервера приложений; 1Гб оперативной памяти и процессор 1,6ГГц для АРМ. Возможность применения </a:t>
            </a:r>
            <a:r>
              <a:rPr lang="ru-RU" sz="1600" smtClean="0">
                <a:latin typeface="Arial" panose="020B0604020202020204" pitchFamily="34" charset="0"/>
                <a:cs typeface="Arial" panose="020B0604020202020204" pitchFamily="34" charset="0"/>
              </a:rPr>
              <a:t>существующей инфраструктуры</a:t>
            </a:r>
            <a:endParaRPr lang="ru-RU" sz="1600" b="1" dirty="0" smtClean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00050" indent="-400050" fontAlgn="auto">
              <a:spcBef>
                <a:spcPts val="500"/>
              </a:spcBef>
              <a:spcAft>
                <a:spcPts val="500"/>
              </a:spcAft>
              <a:buFont typeface="+mj-lt"/>
              <a:buAutoNum type="romanUcPeriod"/>
            </a:pPr>
            <a:r>
              <a:rPr lang="ru-RU" sz="16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Использование свободного ПО</a:t>
            </a:r>
            <a:br>
              <a:rPr lang="ru-RU" sz="16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существенное снижение расходов на эксплуатацию за счет отсутствия лицензионных платежей</a:t>
            </a:r>
          </a:p>
          <a:p>
            <a:pPr marL="400050" indent="-400050" fontAlgn="auto">
              <a:spcBef>
                <a:spcPts val="500"/>
              </a:spcBef>
              <a:spcAft>
                <a:spcPts val="500"/>
              </a:spcAft>
              <a:buFont typeface="+mj-lt"/>
              <a:buAutoNum type="romanUcPeriod"/>
            </a:pPr>
            <a:r>
              <a:rPr lang="ru-RU" sz="16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Обеспечение защиты информации </a:t>
            </a: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соответствие </a:t>
            </a:r>
            <a:r>
              <a:rPr lang="ru-RU" sz="1600" dirty="0" smtClean="0"/>
              <a:t>Федеральному закону </a:t>
            </a:r>
            <a:r>
              <a:rPr lang="ru-RU" sz="1600" dirty="0"/>
              <a:t>от </a:t>
            </a:r>
            <a:r>
              <a:rPr lang="ru-RU" sz="1600" dirty="0" smtClean="0"/>
              <a:t>27.07.2006 №149-ФЗ, </a:t>
            </a:r>
            <a:br>
              <a:rPr lang="ru-RU" sz="1600" dirty="0" smtClean="0"/>
            </a:br>
            <a:r>
              <a:rPr lang="ru-RU" sz="1600" dirty="0" smtClean="0"/>
              <a:t>Федеральному закону </a:t>
            </a:r>
            <a:r>
              <a:rPr lang="ru-RU" sz="1600" dirty="0"/>
              <a:t>от 27.07.2006 №</a:t>
            </a:r>
            <a:r>
              <a:rPr lang="ru-RU" sz="1600" dirty="0" smtClean="0"/>
              <a:t>152-ФЗ, </a:t>
            </a:r>
            <a:br>
              <a:rPr lang="ru-RU" sz="1600" dirty="0" smtClean="0"/>
            </a:br>
            <a:r>
              <a:rPr lang="ru-RU" sz="1600" dirty="0" smtClean="0"/>
              <a:t>постановлению Правительства Российской </a:t>
            </a:r>
            <a:r>
              <a:rPr lang="ru-RU" sz="1600" dirty="0"/>
              <a:t>Федерации от 01.11.2012 №</a:t>
            </a:r>
            <a:r>
              <a:rPr lang="ru-RU" sz="1600" dirty="0" smtClean="0"/>
              <a:t>1119, </a:t>
            </a:r>
            <a:br>
              <a:rPr lang="ru-RU" sz="1600" dirty="0" smtClean="0"/>
            </a:br>
            <a:r>
              <a:rPr lang="ru-RU" sz="1600" dirty="0" smtClean="0"/>
              <a:t>приказу </a:t>
            </a:r>
            <a:r>
              <a:rPr lang="ru-RU" sz="1600" dirty="0"/>
              <a:t>ФСТЭК </a:t>
            </a:r>
            <a:r>
              <a:rPr lang="ru-RU" sz="1600" dirty="0" smtClean="0"/>
              <a:t>от </a:t>
            </a:r>
            <a:r>
              <a:rPr lang="ru-RU" sz="1600" dirty="0"/>
              <a:t>11.02.2013 № </a:t>
            </a:r>
            <a:r>
              <a:rPr lang="ru-RU" sz="1600" dirty="0" smtClean="0"/>
              <a:t>17 и др.</a:t>
            </a:r>
            <a:endParaRPr lang="ru-RU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196988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Rectangle 2"/>
          <p:cNvSpPr>
            <a:spLocks noGrp="1" noChangeArrowheads="1"/>
          </p:cNvSpPr>
          <p:nvPr>
            <p:ph type="title"/>
          </p:nvPr>
        </p:nvSpPr>
        <p:spPr>
          <a:xfrm>
            <a:off x="446936" y="116632"/>
            <a:ext cx="7893496" cy="576064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ru-RU" sz="32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Преимущества ПЭД ПФР</a:t>
            </a:r>
            <a:endParaRPr lang="en-US" sz="3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Объект 2"/>
          <p:cNvSpPr>
            <a:spLocks noGrp="1"/>
          </p:cNvSpPr>
          <p:nvPr>
            <p:ph idx="1"/>
          </p:nvPr>
        </p:nvSpPr>
        <p:spPr>
          <a:xfrm>
            <a:off x="177984" y="620688"/>
            <a:ext cx="8162448" cy="6120680"/>
          </a:xfrm>
        </p:spPr>
        <p:txBody>
          <a:bodyPr>
            <a:noAutofit/>
          </a:bodyPr>
          <a:lstStyle/>
          <a:p>
            <a:endParaRPr lang="en-US" sz="16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00050" indent="-400050">
              <a:buFont typeface="+mj-lt"/>
              <a:buAutoNum type="romanUcPeriod"/>
            </a:pPr>
            <a:r>
              <a:rPr lang="ru-RU" sz="1600" b="1" u="sng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Экономически выгодная кроссплатформенная разработка</a:t>
            </a:r>
            <a:r>
              <a:rPr lang="ru-RU" sz="16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720000" lvl="1" indent="-342900">
              <a:spcBef>
                <a:spcPts val="500"/>
              </a:spcBef>
              <a:spcAft>
                <a:spcPts val="500"/>
              </a:spcAft>
              <a:buFont typeface="Wingdings" panose="05000000000000000000" pitchFamily="2" charset="2"/>
              <a:buChar char="Ø"/>
            </a:pP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Отечественная разработка, не требующая лицензионных отчислений;</a:t>
            </a:r>
          </a:p>
          <a:p>
            <a:pPr marL="720000" lvl="1" indent="-342900">
              <a:spcBef>
                <a:spcPts val="500"/>
              </a:spcBef>
              <a:spcAft>
                <a:spcPts val="500"/>
              </a:spcAft>
              <a:buFont typeface="Wingdings" panose="05000000000000000000" pitchFamily="2" charset="2"/>
              <a:buChar char="Ø"/>
            </a:pP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Трехуровневая архитектура с доступом через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web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имеет развитую систему фильтров, мощный поисковый механизм, поддерживает работу с различными крипто 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провайдерами; 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20000" lvl="1" indent="-342900">
              <a:spcBef>
                <a:spcPts val="500"/>
              </a:spcBef>
              <a:spcAft>
                <a:spcPts val="500"/>
              </a:spcAft>
              <a:buFont typeface="Wingdings" panose="05000000000000000000" pitchFamily="2" charset="2"/>
              <a:buChar char="Ø"/>
            </a:pP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Поддерживает любую существующую инфраструктуру 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ПФР (сервера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приложений и реляционные базы данных), обеспечивая 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возможность сохранения инвестиций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в 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приобретенное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ранее 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оборудование;  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20000" lvl="1" indent="-342900">
              <a:spcBef>
                <a:spcPts val="500"/>
              </a:spcBef>
              <a:spcAft>
                <a:spcPts val="500"/>
              </a:spcAft>
              <a:buFont typeface="Wingdings" panose="05000000000000000000" pitchFamily="2" charset="2"/>
              <a:buChar char="Ø"/>
            </a:pP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Система поддерживает наиболее распространённые базы данных 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Oracle DB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IBM DB2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PostgreSql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и 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серверы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приложений (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Oracle WebLogic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IBM WebSphere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Jboss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Apache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Tomcat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). 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00050" indent="-400050">
              <a:buFont typeface="+mj-lt"/>
              <a:buAutoNum type="romanUcPeriod"/>
            </a:pPr>
            <a:r>
              <a:rPr lang="ru-RU" sz="1600" b="1" u="sng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Открытость, масштабирование и расширяемость</a:t>
            </a:r>
          </a:p>
          <a:p>
            <a:pPr marL="720000" lvl="1" indent="-342900">
              <a:spcBef>
                <a:spcPts val="500"/>
              </a:spcBef>
              <a:spcAft>
                <a:spcPts val="500"/>
              </a:spcAft>
              <a:buFont typeface="Wingdings" panose="05000000000000000000" pitchFamily="2" charset="2"/>
              <a:buChar char="Ø"/>
            </a:pP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Гибкость архитектуры позволяет 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Системе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адаптироваться к функциональной и организационной реорганизации;</a:t>
            </a:r>
          </a:p>
          <a:p>
            <a:pPr marL="720000" lvl="1" indent="-342900">
              <a:spcBef>
                <a:spcPts val="500"/>
              </a:spcBef>
              <a:spcAft>
                <a:spcPts val="500"/>
              </a:spcAft>
              <a:buFont typeface="Wingdings" panose="05000000000000000000" pitchFamily="2" charset="2"/>
              <a:buChar char="Ø"/>
            </a:pP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О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ткрытый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программный код и необходимый 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набор интеграционных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интерфейсов, позволяющих быстро устанавливать взаимодействие с внешними системами;</a:t>
            </a:r>
          </a:p>
          <a:p>
            <a:pPr marL="720000" lvl="1" indent="-342900">
              <a:spcBef>
                <a:spcPts val="500"/>
              </a:spcBef>
              <a:spcAft>
                <a:spcPts val="500"/>
              </a:spcAft>
              <a:buFont typeface="Wingdings" panose="05000000000000000000" pitchFamily="2" charset="2"/>
              <a:buChar char="Ø"/>
            </a:pP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Построение Системы по модульному принципу позволяет 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масштабировать и модернизировать ее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практически безгранично. </a:t>
            </a:r>
          </a:p>
        </p:txBody>
      </p:sp>
    </p:spTree>
    <p:extLst>
      <p:ext uri="{BB962C8B-B14F-4D97-AF65-F5344CB8AC3E}">
        <p14:creationId xmlns:p14="http://schemas.microsoft.com/office/powerpoint/2010/main" val="42894278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Rectangle 2"/>
          <p:cNvSpPr>
            <a:spLocks noGrp="1" noChangeArrowheads="1"/>
          </p:cNvSpPr>
          <p:nvPr>
            <p:ph type="title"/>
          </p:nvPr>
        </p:nvSpPr>
        <p:spPr>
          <a:xfrm>
            <a:off x="467544" y="116632"/>
            <a:ext cx="6347713" cy="648072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z="3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Хронология внедрения</a:t>
            </a:r>
            <a:endParaRPr lang="en-US" sz="3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1"/>
          <p:cNvSpPr>
            <a:spLocks noGrp="1"/>
          </p:cNvSpPr>
          <p:nvPr>
            <p:ph idx="1"/>
          </p:nvPr>
        </p:nvSpPr>
        <p:spPr>
          <a:xfrm>
            <a:off x="310184" y="764704"/>
            <a:ext cx="8833816" cy="5544616"/>
          </a:xfrm>
        </p:spPr>
        <p:txBody>
          <a:bodyPr>
            <a:normAutofit/>
          </a:bodyPr>
          <a:lstStyle/>
          <a:p>
            <a:pPr marL="0" indent="0">
              <a:spcBef>
                <a:spcPts val="500"/>
              </a:spcBef>
              <a:spcAft>
                <a:spcPts val="500"/>
              </a:spcAft>
              <a:buNone/>
            </a:pPr>
            <a:r>
              <a:rPr lang="ru-RU" sz="1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Пройденные этапы:</a:t>
            </a:r>
          </a:p>
          <a:p>
            <a:pPr marL="400050" indent="-400050">
              <a:spcBef>
                <a:spcPts val="500"/>
              </a:spcBef>
              <a:spcAft>
                <a:spcPts val="500"/>
              </a:spcAft>
              <a:buFont typeface="+mj-lt"/>
              <a:buAutoNum type="romanUcPeriod"/>
            </a:pP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Разработка решения для СЭД ИД ПФР – 2013 г.</a:t>
            </a:r>
          </a:p>
          <a:p>
            <a:pPr marL="400050" indent="-400050">
              <a:spcBef>
                <a:spcPts val="500"/>
              </a:spcBef>
              <a:spcAft>
                <a:spcPts val="500"/>
              </a:spcAft>
              <a:buFont typeface="+mj-lt"/>
              <a:buAutoNum type="romanUcPeriod"/>
            </a:pP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Перевод СЭД ИД ПФР в состав АИС ПФР-2 в качестве самостоятельной </a:t>
            </a:r>
            <a:b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подсистемы (ПЭД ИД ПФР) – 2014 г.</a:t>
            </a:r>
          </a:p>
          <a:p>
            <a:pPr marL="400050" indent="-400050">
              <a:spcBef>
                <a:spcPts val="500"/>
              </a:spcBef>
              <a:spcAft>
                <a:spcPts val="500"/>
              </a:spcAft>
              <a:buFont typeface="+mj-lt"/>
              <a:buAutoNum type="romanUcPeriod"/>
            </a:pP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Опытная эксплуатация ПЭД ИД ПФР – 2014 г.</a:t>
            </a:r>
          </a:p>
          <a:p>
            <a:pPr marL="400050" indent="-400050">
              <a:spcBef>
                <a:spcPts val="500"/>
              </a:spcBef>
              <a:spcAft>
                <a:spcPts val="500"/>
              </a:spcAft>
              <a:buFont typeface="+mj-lt"/>
              <a:buAutoNum type="romanUcPeriod"/>
            </a:pP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Доработка ПЭД ИД ПФР по итогам опытной эксплуатации – 01.-06.2015г.</a:t>
            </a:r>
          </a:p>
          <a:p>
            <a:pPr marL="400050" indent="-400050">
              <a:spcBef>
                <a:spcPts val="500"/>
              </a:spcBef>
              <a:spcAft>
                <a:spcPts val="500"/>
              </a:spcAft>
              <a:buFont typeface="+mj-lt"/>
              <a:buAutoNum type="romanUcPeriod"/>
            </a:pP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Интеграция ПЭД ИД ПФР с системой МЭДО – 06.2015г.</a:t>
            </a:r>
          </a:p>
          <a:p>
            <a:pPr marL="0" indent="0">
              <a:spcBef>
                <a:spcPts val="500"/>
              </a:spcBef>
              <a:spcAft>
                <a:spcPts val="500"/>
              </a:spcAft>
              <a:buNone/>
            </a:pPr>
            <a:r>
              <a:rPr lang="ru-RU" sz="16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Дальнейшие шаги:</a:t>
            </a:r>
          </a:p>
          <a:p>
            <a:pPr marL="400050" indent="-400050">
              <a:spcBef>
                <a:spcPts val="500"/>
              </a:spcBef>
              <a:spcAft>
                <a:spcPts val="500"/>
              </a:spcAft>
              <a:buFont typeface="+mj-lt"/>
              <a:buAutoNum type="romanUcPeriod" startAt="6"/>
            </a:pP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Поэтапный запуск ПЭД ИД ПФР в промышленную эксплуатацию – 05.-12.2015г.</a:t>
            </a:r>
          </a:p>
          <a:p>
            <a:pPr marL="400050" indent="-400050">
              <a:spcBef>
                <a:spcPts val="500"/>
              </a:spcBef>
              <a:spcAft>
                <a:spcPts val="500"/>
              </a:spcAft>
              <a:buFont typeface="+mj-lt"/>
              <a:buAutoNum type="romanUcPeriod" startAt="6"/>
            </a:pP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Разработка 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ПЭД </a:t>
            </a: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ОПФР – 05.-12.2015г.</a:t>
            </a:r>
            <a:endParaRPr lang="ru-RU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00050" indent="-400050">
              <a:spcBef>
                <a:spcPts val="500"/>
              </a:spcBef>
              <a:spcAft>
                <a:spcPts val="500"/>
              </a:spcAft>
              <a:buFont typeface="+mj-lt"/>
              <a:buAutoNum type="romanUcPeriod" startAt="6"/>
            </a:pP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Опытная эксплуатация ПЭД ОПФР – 01.-03.2016г.</a:t>
            </a:r>
          </a:p>
          <a:p>
            <a:pPr marL="400050" indent="-400050">
              <a:spcBef>
                <a:spcPts val="500"/>
              </a:spcBef>
              <a:spcAft>
                <a:spcPts val="500"/>
              </a:spcAft>
              <a:buFont typeface="+mj-lt"/>
              <a:buAutoNum type="romanUcPeriod" startAt="6"/>
            </a:pP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Внедрение  ПЭД во всех отделениях ПФР (84 отделения) – 2016-2017гг.</a:t>
            </a:r>
          </a:p>
          <a:p>
            <a:pPr marL="400050" indent="-400050">
              <a:spcBef>
                <a:spcPts val="500"/>
              </a:spcBef>
              <a:spcAft>
                <a:spcPts val="500"/>
              </a:spcAft>
              <a:buFont typeface="+mj-lt"/>
              <a:buAutoNum type="romanUcPeriod" startAt="6"/>
            </a:pP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Разработка ПЭД УПФР – 2017г.</a:t>
            </a:r>
          </a:p>
          <a:p>
            <a:pPr marL="400050" indent="-400050">
              <a:spcBef>
                <a:spcPts val="500"/>
              </a:spcBef>
              <a:spcAft>
                <a:spcPts val="500"/>
              </a:spcAft>
              <a:buFont typeface="+mj-lt"/>
              <a:buAutoNum type="romanUcPeriod" startAt="6"/>
            </a:pP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Внедрение ПЭД УПФР (более 2700 управлений) – 2017-2019гг. </a:t>
            </a:r>
          </a:p>
        </p:txBody>
      </p:sp>
    </p:spTree>
    <p:extLst>
      <p:ext uri="{BB962C8B-B14F-4D97-AF65-F5344CB8AC3E}">
        <p14:creationId xmlns:p14="http://schemas.microsoft.com/office/powerpoint/2010/main" val="27731854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Rectangle 2"/>
          <p:cNvSpPr>
            <a:spLocks noGrp="1" noChangeArrowheads="1"/>
          </p:cNvSpPr>
          <p:nvPr>
            <p:ph type="title"/>
          </p:nvPr>
        </p:nvSpPr>
        <p:spPr>
          <a:xfrm>
            <a:off x="467544" y="116632"/>
            <a:ext cx="6347713" cy="648072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z="32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Основные проблемы внедрения </a:t>
            </a:r>
            <a:endParaRPr lang="en-US" sz="3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51520" y="764704"/>
            <a:ext cx="7920880" cy="73686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00050" indent="-400050" algn="l" defTabSz="457200">
              <a:spcBef>
                <a:spcPts val="500"/>
              </a:spcBef>
              <a:spcAft>
                <a:spcPts val="500"/>
              </a:spcAft>
              <a:buClr>
                <a:schemeClr val="accent1"/>
              </a:buClr>
              <a:buSzPct val="80000"/>
              <a:buFont typeface="+mj-lt"/>
              <a:buAutoNum type="romanUcPeriod"/>
            </a:pPr>
            <a:r>
              <a:rPr lang="ru-RU" sz="1600" b="1" u="sng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</a:t>
            </a:r>
            <a:r>
              <a:rPr lang="ru-RU" sz="1600" b="1" u="sng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оделирование бизнес-процессов электронного документооборота</a:t>
            </a:r>
          </a:p>
          <a:p>
            <a:pPr marL="357188" algn="l" defTabSz="457200">
              <a:spcBef>
                <a:spcPts val="500"/>
              </a:spcBef>
              <a:spcAft>
                <a:spcPts val="500"/>
              </a:spcAft>
              <a:buClr>
                <a:schemeClr val="accent1"/>
              </a:buClr>
              <a:buSzPct val="80000"/>
            </a:pPr>
            <a:r>
              <a:rPr lang="ru-RU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отсутствие «базы знаний», имеющейся при внедрении готовых систем </a:t>
            </a:r>
            <a:br>
              <a:rPr lang="ru-RU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ЭДО, требовало </a:t>
            </a:r>
            <a:r>
              <a:rPr lang="ru-RU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детального моделирования будущих процессов обработки </a:t>
            </a:r>
            <a:r>
              <a:rPr lang="ru-RU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документов. Недостаточно глубокое моделирование бизнес-процессов на этапе проектирования системы спровоцировало ряд проблем при ее внедрении, например:</a:t>
            </a:r>
          </a:p>
          <a:p>
            <a:pPr marL="642938" indent="-285750" algn="l" defTabSz="457200">
              <a:spcBef>
                <a:spcPts val="500"/>
              </a:spcBef>
              <a:spcAft>
                <a:spcPts val="500"/>
              </a:spcAft>
              <a:buClr>
                <a:schemeClr val="accent1"/>
              </a:buClr>
              <a:buSzPct val="80000"/>
              <a:buFont typeface="Wingdings" panose="05000000000000000000" pitchFamily="2" charset="2"/>
              <a:buChar char="Ø"/>
            </a:pPr>
            <a:r>
              <a:rPr lang="ru-RU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снижение производительности базы данных после изменения изначально спроектированной логики обработки документов в АРМ пользователей;</a:t>
            </a:r>
          </a:p>
          <a:p>
            <a:pPr marL="642938" indent="-285750" algn="l" defTabSz="457200">
              <a:spcBef>
                <a:spcPts val="500"/>
              </a:spcBef>
              <a:spcAft>
                <a:spcPts val="500"/>
              </a:spcAft>
              <a:buClr>
                <a:schemeClr val="accent1"/>
              </a:buClr>
              <a:buSzPct val="80000"/>
              <a:buFont typeface="Wingdings" panose="05000000000000000000" pitchFamily="2" charset="2"/>
              <a:buChar char="Ø"/>
            </a:pPr>
            <a:r>
              <a:rPr lang="ru-RU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«нестыковки» процессов обработки документов, выявленные </a:t>
            </a:r>
            <a:r>
              <a:rPr lang="ru-RU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только на этапе опытной </a:t>
            </a:r>
            <a:r>
              <a:rPr lang="ru-RU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эксплуатации. </a:t>
            </a:r>
            <a:endParaRPr lang="ru-RU" sz="1600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00050" indent="-400050" algn="l" defTabSz="457200">
              <a:spcBef>
                <a:spcPts val="500"/>
              </a:spcBef>
              <a:spcAft>
                <a:spcPts val="500"/>
              </a:spcAft>
              <a:buClr>
                <a:schemeClr val="accent1"/>
              </a:buClr>
              <a:buSzPct val="80000"/>
              <a:buFont typeface="+mj-lt"/>
              <a:buAutoNum type="romanUcPeriod" startAt="2"/>
            </a:pPr>
            <a:r>
              <a:rPr lang="ru-RU" sz="1600" b="1" u="sng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Выявление ошибок в процессе работы</a:t>
            </a:r>
          </a:p>
          <a:p>
            <a:pPr marL="357188" algn="l" defTabSz="457200">
              <a:spcBef>
                <a:spcPts val="500"/>
              </a:spcBef>
              <a:spcAft>
                <a:spcPts val="500"/>
              </a:spcAft>
              <a:buClr>
                <a:schemeClr val="accent1"/>
              </a:buClr>
              <a:buSzPct val="80000"/>
            </a:pPr>
            <a:r>
              <a:rPr lang="ru-RU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недостаточно продолжительный период опытной </a:t>
            </a:r>
            <a:r>
              <a:rPr lang="ru-RU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эксплуатации системы </a:t>
            </a:r>
            <a:r>
              <a:rPr lang="ru-RU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(3-4 месяца) не позволил </a:t>
            </a:r>
            <a:r>
              <a:rPr lang="ru-RU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идентифицировать все ошибки в работе системы. </a:t>
            </a:r>
            <a:r>
              <a:rPr lang="ru-RU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Некоторые ошибки, выявленные после окончания опытной эксплуатации, оказались критичными для реализации бизнес-процессов документооборота и потребовали приостановки перевода системы в промышленную эксплуатацию до их исправления.</a:t>
            </a:r>
            <a:endParaRPr lang="ru-RU" sz="1600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00050" indent="-400050" algn="l" defTabSz="457200">
              <a:spcBef>
                <a:spcPts val="500"/>
              </a:spcBef>
              <a:spcAft>
                <a:spcPts val="500"/>
              </a:spcAft>
              <a:buClr>
                <a:schemeClr val="accent1"/>
              </a:buClr>
              <a:buSzPct val="80000"/>
              <a:buFont typeface="+mj-lt"/>
              <a:buAutoNum type="romanUcPeriod" startAt="3"/>
            </a:pPr>
            <a:r>
              <a:rPr lang="ru-RU" sz="1600" b="1" u="sng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Организация централизованного архива для бумажных документов</a:t>
            </a:r>
            <a:br>
              <a:rPr lang="ru-RU" sz="1600" b="1" u="sng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отказ от движения бумажных документов между структурными подразделениями потребовал организацию структурированного архива для их хранения и написания соответствующих регламентов </a:t>
            </a:r>
          </a:p>
          <a:p>
            <a:pPr marL="400050" indent="-400050" algn="l" defTabSz="457200">
              <a:spcBef>
                <a:spcPts val="500"/>
              </a:spcBef>
              <a:spcAft>
                <a:spcPts val="500"/>
              </a:spcAft>
              <a:buClr>
                <a:schemeClr val="accent1"/>
              </a:buClr>
              <a:buSzPct val="80000"/>
              <a:buFont typeface="+mj-lt"/>
              <a:buAutoNum type="romanUcPeriod" startAt="3"/>
            </a:pPr>
            <a:endParaRPr lang="ru-RU" sz="1600" dirty="0" smtClean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00050" indent="-400050" algn="l" defTabSz="457200">
              <a:spcBef>
                <a:spcPts val="500"/>
              </a:spcBef>
              <a:spcAft>
                <a:spcPts val="500"/>
              </a:spcAft>
              <a:buClr>
                <a:schemeClr val="accent1"/>
              </a:buClr>
              <a:buSzPct val="80000"/>
              <a:buFont typeface="+mj-lt"/>
              <a:buAutoNum type="romanUcPeriod" startAt="3"/>
            </a:pPr>
            <a:endParaRPr lang="ru-RU" sz="1600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023763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Rectangle 2"/>
          <p:cNvSpPr>
            <a:spLocks noGrp="1" noChangeArrowheads="1"/>
          </p:cNvSpPr>
          <p:nvPr>
            <p:ph type="title"/>
          </p:nvPr>
        </p:nvSpPr>
        <p:spPr>
          <a:xfrm>
            <a:off x="467544" y="116632"/>
            <a:ext cx="8001000" cy="523528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ru-RU" sz="32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Ключевые показатели</a:t>
            </a:r>
            <a:endParaRPr lang="en-US" sz="3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5" name="Диаграмма 4"/>
          <p:cNvGraphicFramePr>
            <a:graphicFrameLocks/>
          </p:cNvGraphicFramePr>
          <p:nvPr>
            <p:extLst/>
          </p:nvPr>
        </p:nvGraphicFramePr>
        <p:xfrm>
          <a:off x="467544" y="836712"/>
          <a:ext cx="8208912" cy="56886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5109289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Rectangle 2"/>
          <p:cNvSpPr>
            <a:spLocks noGrp="1" noChangeArrowheads="1"/>
          </p:cNvSpPr>
          <p:nvPr>
            <p:ph type="title"/>
          </p:nvPr>
        </p:nvSpPr>
        <p:spPr>
          <a:xfrm>
            <a:off x="467544" y="116632"/>
            <a:ext cx="8001000" cy="523528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ru-RU" sz="32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Ключевые показатели</a:t>
            </a:r>
            <a:endParaRPr lang="en-US" sz="3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7" name="Диаграмма 6"/>
          <p:cNvGraphicFramePr>
            <a:graphicFrameLocks/>
          </p:cNvGraphicFramePr>
          <p:nvPr>
            <p:extLst/>
          </p:nvPr>
        </p:nvGraphicFramePr>
        <p:xfrm>
          <a:off x="395536" y="764704"/>
          <a:ext cx="8208912" cy="59046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5592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Грань">
  <a:themeElements>
    <a:clrScheme name="Грань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Грань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рань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0</TotalTime>
  <Words>170</Words>
  <Application>Microsoft Office PowerPoint</Application>
  <PresentationFormat>Экран (4:3)</PresentationFormat>
  <Paragraphs>69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5" baseType="lpstr">
      <vt:lpstr>Arial</vt:lpstr>
      <vt:lpstr>Trebuchet MS</vt:lpstr>
      <vt:lpstr>Wingdings</vt:lpstr>
      <vt:lpstr>Wingdings 3</vt:lpstr>
      <vt:lpstr>Грань</vt:lpstr>
      <vt:lpstr>Создание подсистемы «Электронный документооборот» АИС ПФР-2 на базе свободного инфраструктурного и прикладного ПО</vt:lpstr>
      <vt:lpstr>Предпосылки для внедрения ЭДО</vt:lpstr>
      <vt:lpstr>Поставленные задачи</vt:lpstr>
      <vt:lpstr>Основные требования к ПЭД ПФР</vt:lpstr>
      <vt:lpstr>Преимущества ПЭД ПФР</vt:lpstr>
      <vt:lpstr>Хронология внедрения</vt:lpstr>
      <vt:lpstr>Основные проблемы внедрения </vt:lpstr>
      <vt:lpstr>Ключевые показатели</vt:lpstr>
      <vt:lpstr>Ключевые показатели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2015-08-14T21:40:28Z</dcterms:created>
  <dcterms:modified xsi:type="dcterms:W3CDTF">2015-09-09T04:58:14Z</dcterms:modified>
</cp:coreProperties>
</file>