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301" r:id="rId3"/>
    <p:sldId id="304" r:id="rId4"/>
    <p:sldId id="305" r:id="rId5"/>
    <p:sldId id="256" r:id="rId6"/>
    <p:sldId id="313" r:id="rId7"/>
    <p:sldId id="315" r:id="rId8"/>
    <p:sldId id="311" r:id="rId9"/>
    <p:sldId id="308" r:id="rId10"/>
    <p:sldId id="317" r:id="rId11"/>
    <p:sldId id="309" r:id="rId12"/>
    <p:sldId id="316" r:id="rId13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117" userDrawn="1">
          <p15:clr>
            <a:srgbClr val="A4A3A4"/>
          </p15:clr>
        </p15:guide>
        <p15:guide id="3" orient="horz" pos="3793" userDrawn="1">
          <p15:clr>
            <a:srgbClr val="A4A3A4"/>
          </p15:clr>
        </p15:guide>
        <p15:guide id="4" orient="horz" pos="346" userDrawn="1">
          <p15:clr>
            <a:srgbClr val="A4A3A4"/>
          </p15:clr>
        </p15:guide>
        <p15:guide id="5" orient="horz" pos="1920">
          <p15:clr>
            <a:srgbClr val="A4A3A4"/>
          </p15:clr>
        </p15:guide>
        <p15:guide id="6" orient="horz" pos="3974" userDrawn="1">
          <p15:clr>
            <a:srgbClr val="A4A3A4"/>
          </p15:clr>
        </p15:guide>
        <p15:guide id="7" orient="horz" pos="2432" userDrawn="1">
          <p15:clr>
            <a:srgbClr val="A4A3A4"/>
          </p15:clr>
        </p15:guide>
        <p15:guide id="8" pos="3839">
          <p15:clr>
            <a:srgbClr val="A4A3A4"/>
          </p15:clr>
        </p15:guide>
        <p15:guide id="9" pos="671">
          <p15:clr>
            <a:srgbClr val="A4A3A4"/>
          </p15:clr>
        </p15:guide>
        <p15:guide id="10" pos="7007">
          <p15:clr>
            <a:srgbClr val="A4A3A4"/>
          </p15:clr>
        </p15:guide>
        <p15:guide id="11" pos="6152" userDrawn="1">
          <p15:clr>
            <a:srgbClr val="A4A3A4"/>
          </p15:clr>
        </p15:guide>
        <p15:guide id="12" pos="3249" userDrawn="1">
          <p15:clr>
            <a:srgbClr val="A4A3A4"/>
          </p15:clr>
        </p15:guide>
        <p15:guide id="13" pos="7422" userDrawn="1">
          <p15:clr>
            <a:srgbClr val="A4A3A4"/>
          </p15:clr>
        </p15:guide>
        <p15:guide id="14" pos="370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20" autoAdjust="0"/>
    <p:restoredTop sz="96976" autoAdjust="0"/>
  </p:normalViewPr>
  <p:slideViewPr>
    <p:cSldViewPr showGuides="1">
      <p:cViewPr varScale="1">
        <p:scale>
          <a:sx n="103" d="100"/>
          <a:sy n="103" d="100"/>
        </p:scale>
        <p:origin x="138" y="948"/>
      </p:cViewPr>
      <p:guideLst>
        <p:guide orient="horz" pos="2160"/>
        <p:guide orient="horz" pos="1117"/>
        <p:guide orient="horz" pos="3793"/>
        <p:guide orient="horz" pos="346"/>
        <p:guide orient="horz" pos="1920"/>
        <p:guide orient="horz" pos="3974"/>
        <p:guide orient="horz" pos="2432"/>
        <p:guide pos="3839"/>
        <p:guide pos="671"/>
        <p:guide pos="7007"/>
        <p:guide pos="6152"/>
        <p:guide pos="3249"/>
        <p:guide pos="7422"/>
        <p:guide pos="370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83" d="100"/>
          <a:sy n="83" d="100"/>
        </p:scale>
        <p:origin x="119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E221E-83ED-4F6C-BA5F-3F9E6FDB6953}" type="datetimeFigureOut">
              <a:rPr lang="ru-RU" smtClean="0"/>
              <a:t>14.09.2017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4CBEF8-5CDE-472B-839B-B8BB0C88100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32892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53E5F-CE67-483C-A264-F17AC70E9CA2}" type="datetimeFigureOut">
              <a:rPr lang="ru-RU" smtClean="0"/>
              <a:t>14.09.2017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98AFB-CB0D-4DFE-87B9-B4B0D0DE73C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2805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5214" y="533400"/>
            <a:ext cx="5029200" cy="2514601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5212" y="3403600"/>
            <a:ext cx="5029201" cy="1397000"/>
          </a:xfrm>
        </p:spPr>
        <p:txBody>
          <a:bodyPr>
            <a:normAutofit/>
          </a:bodyPr>
          <a:lstStyle>
            <a:lvl1pPr marL="0" indent="0" algn="l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t>14.09.2017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475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t>14.09.2017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915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4" y="533400"/>
            <a:ext cx="8686800" cy="2286000"/>
          </a:xfrm>
        </p:spPr>
        <p:txBody>
          <a:bodyPr anchor="b">
            <a:normAutofit/>
          </a:bodyPr>
          <a:lstStyle>
            <a:lvl1pPr algn="l">
              <a:defRPr sz="5400" b="1" cap="none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3124200"/>
            <a:ext cx="8686800" cy="1371600"/>
          </a:xfrm>
        </p:spPr>
        <p:txBody>
          <a:bodyPr anchor="t">
            <a:normAutofit/>
          </a:bodyPr>
          <a:lstStyle>
            <a:lvl1pPr marL="0" indent="0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t>14.09.2017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133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5212" y="1828800"/>
            <a:ext cx="4251960" cy="4191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64598" y="1828800"/>
            <a:ext cx="4251960" cy="4191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t>14.09.2017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370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1" y="533400"/>
            <a:ext cx="8686802" cy="1066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3" y="1828799"/>
            <a:ext cx="4251960" cy="685801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65213" y="2590800"/>
            <a:ext cx="4251960" cy="3429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500053" y="1828799"/>
            <a:ext cx="4251960" cy="685801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500053" y="2590800"/>
            <a:ext cx="4251960" cy="3429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t>14.09.2017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078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t>14.09.2017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715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t>14.09.2017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153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anchor="b">
            <a:normAutofit/>
          </a:bodyPr>
          <a:lstStyle>
            <a:lvl1pPr algn="l">
              <a:defRPr sz="3600" b="1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65813" y="533400"/>
            <a:ext cx="586740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t>14.09.2017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171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anchor="b">
            <a:noAutofit/>
          </a:bodyPr>
          <a:lstStyle>
            <a:lvl1pPr algn="l">
              <a:defRPr sz="3600" b="1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865812" y="533400"/>
            <a:ext cx="5780173" cy="5791200"/>
          </a:xfrm>
          <a:ln w="50800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41960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t>14.09.2017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809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61412" y="533400"/>
            <a:ext cx="2362201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5213" y="533400"/>
            <a:ext cx="7467599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A9E5-6744-4841-888F-9E7CC0C2B7EC}" type="datetimeFigureOut">
              <a:rPr lang="ru-RU" smtClean="0"/>
              <a:t>14.09.2017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AE4A8-A6E5-453E-B946-FB774B73F48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24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2" y="533400"/>
            <a:ext cx="8686801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2" y="1828800"/>
            <a:ext cx="8686801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32612" y="6155267"/>
            <a:ext cx="1371600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E0FA9E5-6744-4841-888F-9E7CC0C2B7EC}" type="datetimeFigureOut">
              <a:rPr lang="ru-RU" smtClean="0"/>
              <a:pPr/>
              <a:t>14.09.2017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065213" y="6155267"/>
            <a:ext cx="5653087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532812" y="6155267"/>
            <a:ext cx="1219201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AEAE4A8-A6E5-453E-B946-FB774B73F48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054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6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7724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097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23444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37160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50876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64592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1884" y="1988840"/>
            <a:ext cx="9421686" cy="1944216"/>
          </a:xfrm>
        </p:spPr>
        <p:txBody>
          <a:bodyPr>
            <a:noAutofit/>
          </a:bodyPr>
          <a:lstStyle/>
          <a:p>
            <a:pPr algn="ctr"/>
            <a:r>
              <a:rPr lang="ru-RU" sz="4400" b="0" dirty="0"/>
              <a:t>Технологический сервис обмена документами между контрагентами</a:t>
            </a:r>
            <a:br>
              <a:rPr lang="ru-RU" sz="4400" b="0" dirty="0"/>
            </a:br>
            <a:r>
              <a:rPr lang="ru-RU" sz="4000" b="0" dirty="0"/>
              <a:t>(В2В)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34172" y="4815373"/>
            <a:ext cx="4032448" cy="720080"/>
          </a:xfrm>
        </p:spPr>
        <p:txBody>
          <a:bodyPr>
            <a:normAutofit lnSpcReduction="10000"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ru-RU" altLang="ru-RU" spc="30" dirty="0">
                <a:solidFill>
                  <a:schemeClr val="accent1"/>
                </a:solidFill>
              </a:rPr>
              <a:t>Новые сервисы для бухгалтерии</a:t>
            </a:r>
            <a:endParaRPr lang="ru-RU" spc="30" dirty="0">
              <a:solidFill>
                <a:schemeClr val="accent1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22F4EF-6052-454B-9023-DECD358BF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46265" y="6493894"/>
            <a:ext cx="1219201" cy="273049"/>
          </a:xfrm>
        </p:spPr>
        <p:txBody>
          <a:bodyPr/>
          <a:lstStyle/>
          <a:p>
            <a:fld id="{AAEAE4A8-A6E5-453E-B946-FB774B73F48C}" type="slidenum">
              <a:rPr lang="ru-RU" smtClean="0">
                <a:solidFill>
                  <a:schemeClr val="bg1"/>
                </a:solidFill>
              </a:rPr>
              <a:t>1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99FDE3D0-CF94-43AA-9035-E4AB60FB7734}"/>
              </a:ext>
            </a:extLst>
          </p:cNvPr>
          <p:cNvSpPr txBox="1">
            <a:spLocks/>
          </p:cNvSpPr>
          <p:nvPr/>
        </p:nvSpPr>
        <p:spPr>
          <a:xfrm>
            <a:off x="1701924" y="6428316"/>
            <a:ext cx="7185993" cy="33152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1400" b="0" dirty="0"/>
              <a:t>Доклад «Службы налогоплательщика», сентябрь 2017</a:t>
            </a:r>
          </a:p>
        </p:txBody>
      </p:sp>
    </p:spTree>
    <p:extLst>
      <p:ext uri="{BB962C8B-B14F-4D97-AF65-F5344CB8AC3E}">
        <p14:creationId xmlns:p14="http://schemas.microsoft.com/office/powerpoint/2010/main" val="184219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22F4EF-6052-454B-9023-DECD358BF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4602" y="6584951"/>
            <a:ext cx="1219201" cy="273049"/>
          </a:xfrm>
        </p:spPr>
        <p:txBody>
          <a:bodyPr/>
          <a:lstStyle/>
          <a:p>
            <a:fld id="{AAEAE4A8-A6E5-453E-B946-FB774B73F48C}" type="slidenum">
              <a:rPr lang="ru-RU" smtClean="0">
                <a:solidFill>
                  <a:schemeClr val="bg1"/>
                </a:solidFill>
              </a:rPr>
              <a:t>2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60CF5829-A7F5-473D-9E46-5B61133C93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9542" y="300589"/>
            <a:ext cx="7848872" cy="720080"/>
          </a:xfrm>
        </p:spPr>
        <p:txBody>
          <a:bodyPr>
            <a:normAutofit/>
          </a:bodyPr>
          <a:lstStyle/>
          <a:p>
            <a:r>
              <a:rPr lang="ru-RU" sz="3600" b="0" dirty="0"/>
              <a:t>Предпосылки для разработки сервиса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D8548CCB-E1E0-4AE6-8996-C496D14A62F9}"/>
              </a:ext>
            </a:extLst>
          </p:cNvPr>
          <p:cNvSpPr txBox="1">
            <a:spLocks/>
          </p:cNvSpPr>
          <p:nvPr/>
        </p:nvSpPr>
        <p:spPr>
          <a:xfrm>
            <a:off x="477788" y="1710845"/>
            <a:ext cx="8856984" cy="39504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0850" indent="-450850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accent1"/>
                </a:solidFill>
              </a:rPr>
              <a:t>Потребительский запрос со стороны бизнеса</a:t>
            </a:r>
            <a:endParaRPr lang="en-US" sz="2200" dirty="0">
              <a:solidFill>
                <a:schemeClr val="accent1"/>
              </a:solidFill>
            </a:endParaRPr>
          </a:p>
          <a:p>
            <a:pPr marL="450850" indent="-450850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accent1"/>
                </a:solidFill>
              </a:rPr>
              <a:t>Технология обмена электронными документами не ориентирована на обмен между хозяйствующими субъектами (контрагентами)</a:t>
            </a:r>
          </a:p>
          <a:p>
            <a:pPr marL="450850" indent="-450850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accent1"/>
                </a:solidFill>
              </a:rPr>
              <a:t>Недостаточный состав показателей в утверждённых Минфином и ФНС России форматах электронных документов </a:t>
            </a:r>
          </a:p>
          <a:p>
            <a:pPr marL="450850" indent="-450850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accent1"/>
                </a:solidFill>
              </a:rPr>
              <a:t>Отсутствие возможности отправки контрагенту нескольких типов документов в одном файле</a:t>
            </a:r>
          </a:p>
          <a:p>
            <a:pPr marL="450850" indent="-450850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accent1"/>
                </a:solidFill>
              </a:rPr>
              <a:t>Потребность в расширении состава электронных документов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D56311CD-7FFF-4180-8D8C-0000DA85E087}"/>
              </a:ext>
            </a:extLst>
          </p:cNvPr>
          <p:cNvSpPr txBox="1">
            <a:spLocks/>
          </p:cNvSpPr>
          <p:nvPr/>
        </p:nvSpPr>
        <p:spPr>
          <a:xfrm>
            <a:off x="1557908" y="6428316"/>
            <a:ext cx="7185993" cy="33152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1400" b="0" dirty="0"/>
              <a:t>Доклад «Службы налогоплательщика», сентябрь 2017</a:t>
            </a:r>
          </a:p>
        </p:txBody>
      </p:sp>
    </p:spTree>
    <p:extLst>
      <p:ext uri="{BB962C8B-B14F-4D97-AF65-F5344CB8AC3E}">
        <p14:creationId xmlns:p14="http://schemas.microsoft.com/office/powerpoint/2010/main" val="22446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22F4EF-6052-454B-9023-DECD358BF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47280" y="6565207"/>
            <a:ext cx="1219201" cy="273049"/>
          </a:xfrm>
        </p:spPr>
        <p:txBody>
          <a:bodyPr/>
          <a:lstStyle/>
          <a:p>
            <a:fld id="{AAEAE4A8-A6E5-453E-B946-FB774B73F48C}" type="slidenum">
              <a:rPr lang="ru-RU" smtClean="0">
                <a:solidFill>
                  <a:schemeClr val="bg1"/>
                </a:solidFill>
              </a:rPr>
              <a:t>3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3F593024-85FC-44F8-99F2-29C0EB40FC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4992" y="393402"/>
            <a:ext cx="9649072" cy="659334"/>
          </a:xfrm>
        </p:spPr>
        <p:txBody>
          <a:bodyPr>
            <a:noAutofit/>
          </a:bodyPr>
          <a:lstStyle/>
          <a:p>
            <a:r>
              <a:rPr lang="ru-RU" sz="3600" b="0" dirty="0"/>
              <a:t>Основные причины востребованности сервиса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0DF69449-DAD1-47BA-B023-C709CEE56268}"/>
              </a:ext>
            </a:extLst>
          </p:cNvPr>
          <p:cNvSpPr txBox="1">
            <a:spLocks/>
          </p:cNvSpPr>
          <p:nvPr/>
        </p:nvSpPr>
        <p:spPr>
          <a:xfrm>
            <a:off x="522080" y="1705086"/>
            <a:ext cx="8596668" cy="35961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2438" indent="-452438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accent1"/>
                </a:solidFill>
              </a:rPr>
              <a:t>Юридически-значимый электронный документооборот не вошёл в</a:t>
            </a:r>
            <a:r>
              <a:rPr lang="en-US" sz="2200" dirty="0">
                <a:solidFill>
                  <a:schemeClr val="accent1"/>
                </a:solidFill>
              </a:rPr>
              <a:t> </a:t>
            </a:r>
            <a:r>
              <a:rPr lang="ru-RU" sz="2200" dirty="0">
                <a:solidFill>
                  <a:schemeClr val="accent1"/>
                </a:solidFill>
              </a:rPr>
              <a:t>повседневную практику делового оборота</a:t>
            </a:r>
          </a:p>
          <a:p>
            <a:pPr marL="452438" indent="-452438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accent1"/>
                </a:solidFill>
              </a:rPr>
              <a:t>Бухгалтерское сообщество придерживается традиций бумажного документооборота</a:t>
            </a:r>
          </a:p>
          <a:p>
            <a:pPr marL="452438" indent="-452438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accent1"/>
                </a:solidFill>
              </a:rPr>
              <a:t>Потребность в снижении трудоёмкости ввода данных в учетные системы с бумажных носителей</a:t>
            </a:r>
          </a:p>
          <a:p>
            <a:pPr marL="452438" indent="-452438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accent1"/>
                </a:solidFill>
              </a:rPr>
              <a:t>Стремление бизнеса минимизировать ошибки ввода данных и снизить управленческие затраты </a:t>
            </a:r>
          </a:p>
          <a:p>
            <a:endParaRPr lang="ru-RU" dirty="0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29F4155A-E459-4E2B-B33B-BB4E504A35BA}"/>
              </a:ext>
            </a:extLst>
          </p:cNvPr>
          <p:cNvSpPr txBox="1">
            <a:spLocks/>
          </p:cNvSpPr>
          <p:nvPr/>
        </p:nvSpPr>
        <p:spPr>
          <a:xfrm>
            <a:off x="1557908" y="6428316"/>
            <a:ext cx="7185993" cy="33152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1400" b="0" dirty="0"/>
              <a:t>Доклад «Службы налогоплательщика», сентябрь 2017</a:t>
            </a:r>
          </a:p>
        </p:txBody>
      </p:sp>
    </p:spTree>
    <p:extLst>
      <p:ext uri="{BB962C8B-B14F-4D97-AF65-F5344CB8AC3E}">
        <p14:creationId xmlns:p14="http://schemas.microsoft.com/office/powerpoint/2010/main" val="38793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5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22F4EF-6052-454B-9023-DECD358BF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44496" y="6584951"/>
            <a:ext cx="1219201" cy="273049"/>
          </a:xfrm>
        </p:spPr>
        <p:txBody>
          <a:bodyPr/>
          <a:lstStyle/>
          <a:p>
            <a:fld id="{AAEAE4A8-A6E5-453E-B946-FB774B73F48C}" type="slidenum">
              <a:rPr lang="ru-RU" smtClean="0"/>
              <a:t>4</a:t>
            </a:fld>
            <a:endParaRPr lang="ru-RU" dirty="0"/>
          </a:p>
        </p:txBody>
      </p:sp>
      <p:sp>
        <p:nvSpPr>
          <p:cNvPr id="4" name="Блок-схема: магнитный диск 3">
            <a:extLst>
              <a:ext uri="{FF2B5EF4-FFF2-40B4-BE49-F238E27FC236}">
                <a16:creationId xmlns:a16="http://schemas.microsoft.com/office/drawing/2014/main" id="{969929F2-2B46-40BA-93A5-C8E49A82D79F}"/>
              </a:ext>
            </a:extLst>
          </p:cNvPr>
          <p:cNvSpPr/>
          <p:nvPr/>
        </p:nvSpPr>
        <p:spPr>
          <a:xfrm>
            <a:off x="1094901" y="4307008"/>
            <a:ext cx="1806107" cy="1848259"/>
          </a:xfrm>
          <a:prstGeom prst="flowChartMagneticDisk">
            <a:avLst/>
          </a:prstGeom>
          <a:noFill/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C03D120-916C-4930-B44B-439E4E2CBFC0}"/>
              </a:ext>
            </a:extLst>
          </p:cNvPr>
          <p:cNvSpPr txBox="1">
            <a:spLocks/>
          </p:cNvSpPr>
          <p:nvPr/>
        </p:nvSpPr>
        <p:spPr>
          <a:xfrm>
            <a:off x="1094901" y="5002271"/>
            <a:ext cx="1687143" cy="813161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ru-RU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База данных  поставщика</a:t>
            </a:r>
          </a:p>
          <a:p>
            <a:pPr algn="l"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br>
              <a:rPr lang="ru-RU" sz="1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7284161B-4288-4842-951C-86534FFC9E9C}"/>
              </a:ext>
            </a:extLst>
          </p:cNvPr>
          <p:cNvSpPr txBox="1">
            <a:spLocks/>
          </p:cNvSpPr>
          <p:nvPr/>
        </p:nvSpPr>
        <p:spPr>
          <a:xfrm>
            <a:off x="2608322" y="3339330"/>
            <a:ext cx="2549466" cy="940796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ru-RU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Отбор контрагентов и документов за период для отправки пакетами</a:t>
            </a:r>
          </a:p>
          <a:p>
            <a:pPr algn="l"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br>
              <a:rPr lang="ru-RU" sz="1600" dirty="0">
                <a:solidFill>
                  <a:schemeClr val="tx2">
                    <a:lumMod val="20000"/>
                    <a:lumOff val="8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1600" dirty="0">
              <a:solidFill>
                <a:schemeClr val="tx2">
                  <a:lumMod val="20000"/>
                  <a:lumOff val="8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B997D3A0-4EB4-4B35-B346-2186BDE03269}"/>
              </a:ext>
            </a:extLst>
          </p:cNvPr>
          <p:cNvSpPr txBox="1">
            <a:spLocks/>
          </p:cNvSpPr>
          <p:nvPr/>
        </p:nvSpPr>
        <p:spPr>
          <a:xfrm>
            <a:off x="1424844" y="991379"/>
            <a:ext cx="2952328" cy="918660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ru-RU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Файл с документами разных типов для одного контрагента 2</a:t>
            </a:r>
          </a:p>
        </p:txBody>
      </p:sp>
      <p:sp>
        <p:nvSpPr>
          <p:cNvPr id="13" name="Стрелка: штриховая вправо 12">
            <a:extLst>
              <a:ext uri="{FF2B5EF4-FFF2-40B4-BE49-F238E27FC236}">
                <a16:creationId xmlns:a16="http://schemas.microsoft.com/office/drawing/2014/main" id="{D198F3C6-FF85-44B9-BE90-4C9563283150}"/>
              </a:ext>
            </a:extLst>
          </p:cNvPr>
          <p:cNvSpPr/>
          <p:nvPr/>
        </p:nvSpPr>
        <p:spPr>
          <a:xfrm>
            <a:off x="4798269" y="1861940"/>
            <a:ext cx="2149694" cy="1279028"/>
          </a:xfrm>
          <a:prstGeom prst="stripedRightArrow">
            <a:avLst>
              <a:gd name="adj1" fmla="val 50000"/>
              <a:gd name="adj2" fmla="val 60407"/>
            </a:avLst>
          </a:prstGeom>
          <a:ln w="127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37320FD-0F75-443A-B8C6-5D351DA87B59}"/>
              </a:ext>
            </a:extLst>
          </p:cNvPr>
          <p:cNvSpPr txBox="1"/>
          <p:nvPr/>
        </p:nvSpPr>
        <p:spPr>
          <a:xfrm>
            <a:off x="5055158" y="2210821"/>
            <a:ext cx="1399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70C0"/>
                </a:solidFill>
              </a:rPr>
              <a:t>E-mail</a:t>
            </a:r>
            <a:endParaRPr lang="ru-RU" sz="1600" dirty="0">
              <a:solidFill>
                <a:srgbClr val="0070C0"/>
              </a:solidFill>
            </a:endParaRPr>
          </a:p>
          <a:p>
            <a:r>
              <a:rPr lang="ru-RU" sz="1600" dirty="0">
                <a:solidFill>
                  <a:srgbClr val="0070C0"/>
                </a:solidFill>
              </a:rPr>
              <a:t>контрагента 2</a:t>
            </a:r>
          </a:p>
        </p:txBody>
      </p:sp>
      <p:sp>
        <p:nvSpPr>
          <p:cNvPr id="15" name="Подзаголовок 2">
            <a:extLst>
              <a:ext uri="{FF2B5EF4-FFF2-40B4-BE49-F238E27FC236}">
                <a16:creationId xmlns:a16="http://schemas.microsoft.com/office/drawing/2014/main" id="{D1A60A0D-F14C-413A-BC78-5ED298690533}"/>
              </a:ext>
            </a:extLst>
          </p:cNvPr>
          <p:cNvSpPr txBox="1">
            <a:spLocks/>
          </p:cNvSpPr>
          <p:nvPr/>
        </p:nvSpPr>
        <p:spPr>
          <a:xfrm>
            <a:off x="3397018" y="295134"/>
            <a:ext cx="5408377" cy="567007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ru-RU" altLang="ru-RU" sz="3600" dirty="0">
                <a:solidFill>
                  <a:schemeClr val="accent1"/>
                </a:solidFill>
              </a:rPr>
              <a:t>Схема работы сервиса</a:t>
            </a:r>
          </a:p>
        </p:txBody>
      </p:sp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777C445D-C64E-40AF-897C-AF6EE3AAAD2D}"/>
              </a:ext>
            </a:extLst>
          </p:cNvPr>
          <p:cNvSpPr txBox="1">
            <a:spLocks/>
          </p:cNvSpPr>
          <p:nvPr/>
        </p:nvSpPr>
        <p:spPr>
          <a:xfrm>
            <a:off x="9879013" y="3316734"/>
            <a:ext cx="2239095" cy="908664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ru-RU" sz="1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Загрузка данных в БД контрагента</a:t>
            </a:r>
            <a:r>
              <a:rPr lang="en-US" sz="1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  <a:endParaRPr lang="ru-RU" sz="1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br>
              <a:rPr lang="ru-RU" sz="1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Блок-схема: магнитный диск 19">
            <a:extLst>
              <a:ext uri="{FF2B5EF4-FFF2-40B4-BE49-F238E27FC236}">
                <a16:creationId xmlns:a16="http://schemas.microsoft.com/office/drawing/2014/main" id="{A5ED699B-A61A-454C-BC09-3934EE6E7748}"/>
              </a:ext>
            </a:extLst>
          </p:cNvPr>
          <p:cNvSpPr/>
          <p:nvPr/>
        </p:nvSpPr>
        <p:spPr>
          <a:xfrm>
            <a:off x="8975959" y="4234450"/>
            <a:ext cx="1806107" cy="1920817"/>
          </a:xfrm>
          <a:prstGeom prst="flowChartMagneticDisk">
            <a:avLst/>
          </a:prstGeom>
          <a:solidFill>
            <a:schemeClr val="bg1"/>
          </a:solidFill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id="{ED0334E0-11A8-4DE0-9277-02986D4155BD}"/>
              </a:ext>
            </a:extLst>
          </p:cNvPr>
          <p:cNvSpPr txBox="1">
            <a:spLocks/>
          </p:cNvSpPr>
          <p:nvPr/>
        </p:nvSpPr>
        <p:spPr>
          <a:xfrm>
            <a:off x="9055190" y="4941168"/>
            <a:ext cx="1648407" cy="1071574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ru-RU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База данных контрагента 2 (покупателя)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br>
              <a:rPr lang="ru-RU" sz="1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Заголовок 1">
            <a:extLst>
              <a:ext uri="{FF2B5EF4-FFF2-40B4-BE49-F238E27FC236}">
                <a16:creationId xmlns:a16="http://schemas.microsoft.com/office/drawing/2014/main" id="{CABF2EB0-1626-47EB-ABA8-04C60D2FDD66}"/>
              </a:ext>
            </a:extLst>
          </p:cNvPr>
          <p:cNvSpPr txBox="1">
            <a:spLocks/>
          </p:cNvSpPr>
          <p:nvPr/>
        </p:nvSpPr>
        <p:spPr>
          <a:xfrm>
            <a:off x="8398669" y="1052736"/>
            <a:ext cx="2304256" cy="918660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defTabSz="457200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ru-RU" sz="18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Файл с документами разных типов</a:t>
            </a:r>
          </a:p>
        </p:txBody>
      </p:sp>
      <p:sp>
        <p:nvSpPr>
          <p:cNvPr id="11" name="Блок-схема: несколько документов 10">
            <a:extLst>
              <a:ext uri="{FF2B5EF4-FFF2-40B4-BE49-F238E27FC236}">
                <a16:creationId xmlns:a16="http://schemas.microsoft.com/office/drawing/2014/main" id="{78CC4285-22FC-45F1-A9B1-1D51285F3D69}"/>
              </a:ext>
            </a:extLst>
          </p:cNvPr>
          <p:cNvSpPr/>
          <p:nvPr/>
        </p:nvSpPr>
        <p:spPr>
          <a:xfrm>
            <a:off x="1912942" y="1977081"/>
            <a:ext cx="1643286" cy="1219201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E08AD8-E198-4160-BD6A-81AFD1E54207}"/>
              </a:ext>
            </a:extLst>
          </p:cNvPr>
          <p:cNvSpPr txBox="1"/>
          <p:nvPr/>
        </p:nvSpPr>
        <p:spPr>
          <a:xfrm>
            <a:off x="1989956" y="2339376"/>
            <a:ext cx="11963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Документ 1</a:t>
            </a:r>
          </a:p>
        </p:txBody>
      </p:sp>
      <p:sp>
        <p:nvSpPr>
          <p:cNvPr id="8" name="Стрелка: вправо 7">
            <a:extLst>
              <a:ext uri="{FF2B5EF4-FFF2-40B4-BE49-F238E27FC236}">
                <a16:creationId xmlns:a16="http://schemas.microsoft.com/office/drawing/2014/main" id="{2C2923E4-03B4-49E4-B19A-C7C3C281524F}"/>
              </a:ext>
            </a:extLst>
          </p:cNvPr>
          <p:cNvSpPr/>
          <p:nvPr/>
        </p:nvSpPr>
        <p:spPr>
          <a:xfrm rot="17514100">
            <a:off x="1278015" y="3613879"/>
            <a:ext cx="1802299" cy="357248"/>
          </a:xfrm>
          <a:prstGeom prst="rightArrow">
            <a:avLst>
              <a:gd name="adj1" fmla="val 50000"/>
              <a:gd name="adj2" fmla="val 109839"/>
            </a:avLst>
          </a:prstGeom>
          <a:solidFill>
            <a:schemeClr val="accent1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EB08536-7F55-4533-8D1B-236CA886B75A}"/>
              </a:ext>
            </a:extLst>
          </p:cNvPr>
          <p:cNvSpPr txBox="1"/>
          <p:nvPr/>
        </p:nvSpPr>
        <p:spPr>
          <a:xfrm>
            <a:off x="8723052" y="2368347"/>
            <a:ext cx="1291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Документ 1</a:t>
            </a:r>
          </a:p>
        </p:txBody>
      </p:sp>
      <p:sp>
        <p:nvSpPr>
          <p:cNvPr id="17" name="Стрелка: вправо 16">
            <a:extLst>
              <a:ext uri="{FF2B5EF4-FFF2-40B4-BE49-F238E27FC236}">
                <a16:creationId xmlns:a16="http://schemas.microsoft.com/office/drawing/2014/main" id="{666FEF96-F7E4-4E97-B79D-AE3D9047AD18}"/>
              </a:ext>
            </a:extLst>
          </p:cNvPr>
          <p:cNvSpPr/>
          <p:nvPr/>
        </p:nvSpPr>
        <p:spPr>
          <a:xfrm rot="4304445">
            <a:off x="8504076" y="3602045"/>
            <a:ext cx="2011981" cy="357248"/>
          </a:xfrm>
          <a:prstGeom prst="rightArrow">
            <a:avLst>
              <a:gd name="adj1" fmla="val 52811"/>
              <a:gd name="adj2" fmla="val 109839"/>
            </a:avLst>
          </a:prstGeom>
          <a:solidFill>
            <a:schemeClr val="accent1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325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84449E-6 -3.33333E-6 L 0.55522 0.003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77" y="-23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9" grpId="0"/>
      <p:bldP spid="9" grpId="1"/>
      <p:bldP spid="12" grpId="0"/>
      <p:bldP spid="12" grpId="1"/>
      <p:bldP spid="13" grpId="0" animBg="1"/>
      <p:bldP spid="13" grpId="1" animBg="1"/>
      <p:bldP spid="14" grpId="0"/>
      <p:bldP spid="14" grpId="1"/>
      <p:bldP spid="16" grpId="0"/>
      <p:bldP spid="20" grpId="0" animBg="1"/>
      <p:bldP spid="21" grpId="0"/>
      <p:bldP spid="22" grpId="0"/>
      <p:bldP spid="22" grpId="1"/>
      <p:bldP spid="11" grpId="0" animBg="1"/>
      <p:bldP spid="11" grpId="1" animBg="1"/>
      <p:bldP spid="11" grpId="2" animBg="1"/>
      <p:bldP spid="3" grpId="0"/>
      <p:bldP spid="3" grpId="1"/>
      <p:bldP spid="8" grpId="0" animBg="1"/>
      <p:bldP spid="8" grpId="1" animBg="1"/>
      <p:bldP spid="28" grpId="0"/>
      <p:bldP spid="28" grpId="1"/>
      <p:bldP spid="17" grpId="0" animBg="1"/>
      <p:bldP spid="1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22F4EF-6052-454B-9023-DECD358BF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45319" y="6544808"/>
            <a:ext cx="1219201" cy="273049"/>
          </a:xfrm>
        </p:spPr>
        <p:txBody>
          <a:bodyPr/>
          <a:lstStyle/>
          <a:p>
            <a:fld id="{AAEAE4A8-A6E5-453E-B946-FB774B73F48C}" type="slidenum">
              <a:rPr lang="ru-RU" smtClean="0">
                <a:solidFill>
                  <a:schemeClr val="bg1"/>
                </a:solidFill>
              </a:rPr>
              <a:t>5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3EE9AEF4-C8F7-4A94-AF6E-CB1759D9D4AE}"/>
              </a:ext>
            </a:extLst>
          </p:cNvPr>
          <p:cNvSpPr txBox="1">
            <a:spLocks/>
          </p:cNvSpPr>
          <p:nvPr/>
        </p:nvSpPr>
        <p:spPr>
          <a:xfrm>
            <a:off x="1557908" y="6428316"/>
            <a:ext cx="7185993" cy="33152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1400" b="0" dirty="0"/>
              <a:t>Доклад «Службы налогоплательщика», сентябрь 2017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CEBAAB6-15DC-4237-9D67-72180AA1675E}"/>
              </a:ext>
            </a:extLst>
          </p:cNvPr>
          <p:cNvSpPr txBox="1">
            <a:spLocks/>
          </p:cNvSpPr>
          <p:nvPr/>
        </p:nvSpPr>
        <p:spPr>
          <a:xfrm>
            <a:off x="984740" y="332656"/>
            <a:ext cx="9097495" cy="71948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0" dirty="0">
                <a:latin typeface="+mn-lt"/>
              </a:rPr>
              <a:t>Дополнительная информация в файлах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EED8A9E-F9E4-4333-B878-189884BC635B}"/>
              </a:ext>
            </a:extLst>
          </p:cNvPr>
          <p:cNvSpPr txBox="1"/>
          <p:nvPr/>
        </p:nvSpPr>
        <p:spPr>
          <a:xfrm>
            <a:off x="621804" y="2547943"/>
            <a:ext cx="741392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400" spc="150" dirty="0">
                <a:solidFill>
                  <a:srgbClr val="00B0F0"/>
                </a:solidFill>
              </a:rPr>
              <a:t>Дополнительно включены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B0F0"/>
                </a:solidFill>
              </a:rPr>
              <a:t>Код вида операции по НДС</a:t>
            </a:r>
          </a:p>
          <a:p>
            <a:pPr marL="342900" indent="-34290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B0F0"/>
                </a:solidFill>
              </a:rPr>
              <a:t>Артикул товара (услуги)</a:t>
            </a:r>
          </a:p>
          <a:p>
            <a:pPr marL="342900" indent="-34290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B0F0"/>
                </a:solidFill>
              </a:rPr>
              <a:t>Штрих-код товара в формате </a:t>
            </a:r>
            <a:r>
              <a:rPr lang="en-US" sz="2000" dirty="0">
                <a:solidFill>
                  <a:srgbClr val="00B0F0"/>
                </a:solidFill>
              </a:rPr>
              <a:t>EAN-13</a:t>
            </a:r>
            <a:endParaRPr lang="ru-RU" sz="2000" dirty="0">
              <a:solidFill>
                <a:srgbClr val="00B0F0"/>
              </a:solidFill>
            </a:endParaRPr>
          </a:p>
          <a:p>
            <a:pPr marL="342900" indent="-34290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B0F0"/>
                </a:solidFill>
              </a:rPr>
              <a:t>Номенклатурный номер</a:t>
            </a:r>
          </a:p>
          <a:p>
            <a:pPr marL="342900" indent="-34290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B0F0"/>
                </a:solidFill>
              </a:rPr>
              <a:t>Код вида товара по ТН ВЭД (при расчётах в ЕЭАС)</a:t>
            </a:r>
          </a:p>
          <a:p>
            <a:pPr marL="342900" indent="-34290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B0F0"/>
                </a:solidFill>
              </a:rPr>
              <a:t>Тип номенклатуры – «товар» или «услуга»</a:t>
            </a:r>
          </a:p>
          <a:p>
            <a:pPr marL="342900" indent="-342900">
              <a:spcAft>
                <a:spcPts val="400"/>
              </a:spcAft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srgbClr val="00B0F0"/>
                </a:solidFill>
              </a:rPr>
              <a:t>Форма учёта суммы НДС в цене товарных позиций: цена продажи включает НДС или нет.</a:t>
            </a:r>
          </a:p>
          <a:p>
            <a:endParaRPr lang="ru-RU" sz="2200" dirty="0">
              <a:solidFill>
                <a:schemeClr val="accent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09746D-8047-4C2C-85E9-C29DF817C0C2}"/>
              </a:ext>
            </a:extLst>
          </p:cNvPr>
          <p:cNvSpPr txBox="1"/>
          <p:nvPr/>
        </p:nvSpPr>
        <p:spPr>
          <a:xfrm>
            <a:off x="984740" y="1453818"/>
            <a:ext cx="73448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solidFill>
                  <a:srgbClr val="00B0F0"/>
                </a:solidFill>
              </a:rPr>
              <a:t>В основе технологического документооборота взяты показатели из утвержденных форм документов</a:t>
            </a:r>
          </a:p>
        </p:txBody>
      </p:sp>
    </p:spTree>
    <p:extLst>
      <p:ext uri="{BB962C8B-B14F-4D97-AF65-F5344CB8AC3E}">
        <p14:creationId xmlns:p14="http://schemas.microsoft.com/office/powerpoint/2010/main" val="82421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4C6E56F-BA9B-48CE-8E1D-DAC35FD8D6D5}"/>
              </a:ext>
            </a:extLst>
          </p:cNvPr>
          <p:cNvSpPr/>
          <p:nvPr/>
        </p:nvSpPr>
        <p:spPr>
          <a:xfrm>
            <a:off x="765820" y="3356992"/>
            <a:ext cx="10657184" cy="34583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22F4EF-6052-454B-9023-DECD358BF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34254" y="6542310"/>
            <a:ext cx="1219201" cy="273049"/>
          </a:xfrm>
        </p:spPr>
        <p:txBody>
          <a:bodyPr/>
          <a:lstStyle/>
          <a:p>
            <a:fld id="{AAEAE4A8-A6E5-453E-B946-FB774B73F48C}" type="slidenum">
              <a:rPr lang="ru-RU" smtClean="0"/>
              <a:t>6</a:t>
            </a:fld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7B80566D-CE0A-406B-A604-2B44B0440585}"/>
              </a:ext>
            </a:extLst>
          </p:cNvPr>
          <p:cNvSpPr txBox="1">
            <a:spLocks/>
          </p:cNvSpPr>
          <p:nvPr/>
        </p:nvSpPr>
        <p:spPr>
          <a:xfrm>
            <a:off x="981844" y="332656"/>
            <a:ext cx="10225136" cy="65860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0" dirty="0"/>
              <a:t>Роль и место технологического документооборота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45504" y="1124744"/>
            <a:ext cx="10078108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299078" y="1171923"/>
            <a:ext cx="36675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Технологический документооборот</a:t>
            </a:r>
          </a:p>
        </p:txBody>
      </p:sp>
      <p:sp>
        <p:nvSpPr>
          <p:cNvPr id="20" name="Блок-схема: магнитный диск 19">
            <a:extLst>
              <a:ext uri="{FF2B5EF4-FFF2-40B4-BE49-F238E27FC236}">
                <a16:creationId xmlns:a16="http://schemas.microsoft.com/office/drawing/2014/main" id="{969929F2-2B46-40BA-93A5-C8E49A82D79F}"/>
              </a:ext>
            </a:extLst>
          </p:cNvPr>
          <p:cNvSpPr/>
          <p:nvPr/>
        </p:nvSpPr>
        <p:spPr>
          <a:xfrm>
            <a:off x="1413892" y="1670622"/>
            <a:ext cx="936104" cy="1065272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БД</a:t>
            </a:r>
          </a:p>
          <a:p>
            <a:pPr algn="ctr"/>
            <a:r>
              <a:rPr lang="ru-RU" sz="900" b="1" dirty="0"/>
              <a:t>КОНТРАГЕНТ 1</a:t>
            </a:r>
          </a:p>
        </p:txBody>
      </p:sp>
      <p:sp>
        <p:nvSpPr>
          <p:cNvPr id="25" name="Блок-схема: магнитный диск 24">
            <a:extLst>
              <a:ext uri="{FF2B5EF4-FFF2-40B4-BE49-F238E27FC236}">
                <a16:creationId xmlns:a16="http://schemas.microsoft.com/office/drawing/2014/main" id="{969929F2-2B46-40BA-93A5-C8E49A82D79F}"/>
              </a:ext>
            </a:extLst>
          </p:cNvPr>
          <p:cNvSpPr/>
          <p:nvPr/>
        </p:nvSpPr>
        <p:spPr>
          <a:xfrm>
            <a:off x="9550796" y="1670622"/>
            <a:ext cx="936104" cy="1065272"/>
          </a:xfrm>
          <a:prstGeom prst="flowChartMagneticDisk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БД</a:t>
            </a:r>
          </a:p>
          <a:p>
            <a:pPr algn="ctr"/>
            <a:r>
              <a:rPr lang="ru-RU" sz="900" b="1" dirty="0"/>
              <a:t>КОНТРАГЕНТ 2</a:t>
            </a:r>
          </a:p>
        </p:txBody>
      </p:sp>
      <p:sp>
        <p:nvSpPr>
          <p:cNvPr id="11" name="Облако 10"/>
          <p:cNvSpPr/>
          <p:nvPr/>
        </p:nvSpPr>
        <p:spPr>
          <a:xfrm>
            <a:off x="5056862" y="1614539"/>
            <a:ext cx="2045662" cy="1291997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E-Mail</a:t>
            </a:r>
          </a:p>
          <a:p>
            <a:pPr algn="ctr"/>
            <a:r>
              <a:rPr lang="ru-RU" sz="1600" dirty="0"/>
              <a:t>контрагентов</a:t>
            </a:r>
          </a:p>
        </p:txBody>
      </p:sp>
      <p:sp>
        <p:nvSpPr>
          <p:cNvPr id="29" name="Стрелка вправо 28"/>
          <p:cNvSpPr/>
          <p:nvPr/>
        </p:nvSpPr>
        <p:spPr>
          <a:xfrm>
            <a:off x="2710036" y="1804877"/>
            <a:ext cx="504056" cy="216025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Стрелка вправо 29"/>
          <p:cNvSpPr/>
          <p:nvPr/>
        </p:nvSpPr>
        <p:spPr>
          <a:xfrm>
            <a:off x="4294212" y="1804876"/>
            <a:ext cx="504056" cy="216025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Стрелка вправо 31"/>
          <p:cNvSpPr/>
          <p:nvPr/>
        </p:nvSpPr>
        <p:spPr>
          <a:xfrm>
            <a:off x="7462564" y="1783319"/>
            <a:ext cx="504056" cy="216025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Стрелка вправо 32"/>
          <p:cNvSpPr/>
          <p:nvPr/>
        </p:nvSpPr>
        <p:spPr>
          <a:xfrm>
            <a:off x="8830716" y="1783318"/>
            <a:ext cx="504056" cy="216025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5" name="Стрелка вправо 34"/>
          <p:cNvSpPr/>
          <p:nvPr/>
        </p:nvSpPr>
        <p:spPr>
          <a:xfrm rot="10800000">
            <a:off x="2509525" y="2416051"/>
            <a:ext cx="504056" cy="216025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6" name="Стрелка вправо 35"/>
          <p:cNvSpPr/>
          <p:nvPr/>
        </p:nvSpPr>
        <p:spPr>
          <a:xfrm rot="10800000">
            <a:off x="3918659" y="2416050"/>
            <a:ext cx="504056" cy="216025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8" name="Стрелка вправо 37"/>
          <p:cNvSpPr/>
          <p:nvPr/>
        </p:nvSpPr>
        <p:spPr>
          <a:xfrm rot="10800000">
            <a:off x="7102524" y="2382356"/>
            <a:ext cx="504056" cy="216025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9" name="Стрелка вправо 38"/>
          <p:cNvSpPr/>
          <p:nvPr/>
        </p:nvSpPr>
        <p:spPr>
          <a:xfrm rot="10800000">
            <a:off x="8470676" y="2382355"/>
            <a:ext cx="504056" cy="216025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981844" y="3996406"/>
            <a:ext cx="3876301" cy="264642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1117512" y="4064160"/>
            <a:ext cx="3536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Бумажный документооборот</a:t>
            </a:r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683" y="1736569"/>
            <a:ext cx="364489" cy="364489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875" y="2368625"/>
            <a:ext cx="364489" cy="364489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0203" y="1699807"/>
            <a:ext cx="364489" cy="364489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0163" y="2308122"/>
            <a:ext cx="364489" cy="364489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540" y="1621053"/>
            <a:ext cx="687069" cy="687069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025" y="4956043"/>
            <a:ext cx="706737" cy="706737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168" y="4975711"/>
            <a:ext cx="687069" cy="687069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 flipH="1">
            <a:off x="922938" y="5737271"/>
            <a:ext cx="11682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/>
              <a:t>КОНТРАГЕНТ 1</a:t>
            </a:r>
          </a:p>
        </p:txBody>
      </p:sp>
      <p:sp>
        <p:nvSpPr>
          <p:cNvPr id="53" name="TextBox 52"/>
          <p:cNvSpPr txBox="1"/>
          <p:nvPr/>
        </p:nvSpPr>
        <p:spPr>
          <a:xfrm flipH="1">
            <a:off x="3769259" y="5737271"/>
            <a:ext cx="11682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/>
              <a:t>КОНТРАГЕНТ 2</a:t>
            </a:r>
          </a:p>
        </p:txBody>
      </p:sp>
      <p:sp>
        <p:nvSpPr>
          <p:cNvPr id="54" name="Стрелка вправо 53"/>
          <p:cNvSpPr/>
          <p:nvPr/>
        </p:nvSpPr>
        <p:spPr>
          <a:xfrm>
            <a:off x="2945491" y="5026775"/>
            <a:ext cx="1060689" cy="216025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5" name="Блок-схема: несколько документов 54">
            <a:extLst>
              <a:ext uri="{FF2B5EF4-FFF2-40B4-BE49-F238E27FC236}">
                <a16:creationId xmlns:a16="http://schemas.microsoft.com/office/drawing/2014/main" id="{78CC4285-22FC-45F1-A9B1-1D51285F3D69}"/>
              </a:ext>
            </a:extLst>
          </p:cNvPr>
          <p:cNvSpPr/>
          <p:nvPr/>
        </p:nvSpPr>
        <p:spPr>
          <a:xfrm>
            <a:off x="2115998" y="4991079"/>
            <a:ext cx="467995" cy="347219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6" name="Блок-схема: несколько документов 55">
            <a:extLst>
              <a:ext uri="{FF2B5EF4-FFF2-40B4-BE49-F238E27FC236}">
                <a16:creationId xmlns:a16="http://schemas.microsoft.com/office/drawing/2014/main" id="{78CC4285-22FC-45F1-A9B1-1D51285F3D69}"/>
              </a:ext>
            </a:extLst>
          </p:cNvPr>
          <p:cNvSpPr/>
          <p:nvPr/>
        </p:nvSpPr>
        <p:spPr>
          <a:xfrm>
            <a:off x="3380646" y="5526416"/>
            <a:ext cx="467995" cy="347219"/>
          </a:xfrm>
          <a:prstGeom prst="flowChartMultidocumen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7" name="Стрелка вправо 56"/>
          <p:cNvSpPr/>
          <p:nvPr/>
        </p:nvSpPr>
        <p:spPr>
          <a:xfrm rot="10800000">
            <a:off x="1989956" y="5613156"/>
            <a:ext cx="1030676" cy="216025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8" name="Прямоугольник 57"/>
          <p:cNvSpPr/>
          <p:nvPr/>
        </p:nvSpPr>
        <p:spPr>
          <a:xfrm>
            <a:off x="6456848" y="3996406"/>
            <a:ext cx="4678124" cy="264642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>
            <a:off x="6598468" y="4064160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Электронный документооборот</a:t>
            </a:r>
          </a:p>
        </p:txBody>
      </p:sp>
      <p:cxnSp>
        <p:nvCxnSpPr>
          <p:cNvPr id="61" name="Соединительная линия уступом 60"/>
          <p:cNvCxnSpPr>
            <a:cxnSpLocks/>
            <a:stCxn id="4" idx="2"/>
            <a:endCxn id="40" idx="0"/>
          </p:cNvCxnSpPr>
          <p:nvPr/>
        </p:nvCxnSpPr>
        <p:spPr>
          <a:xfrm rot="5400000">
            <a:off x="4002550" y="1914398"/>
            <a:ext cx="999454" cy="3164563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Соединительная линия уступом 64"/>
          <p:cNvCxnSpPr>
            <a:cxnSpLocks/>
            <a:stCxn id="4" idx="2"/>
            <a:endCxn id="58" idx="0"/>
          </p:cNvCxnSpPr>
          <p:nvPr/>
        </p:nvCxnSpPr>
        <p:spPr>
          <a:xfrm rot="16200000" flipH="1">
            <a:off x="6940507" y="2141003"/>
            <a:ext cx="999454" cy="271135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3926027" y="3506573"/>
            <a:ext cx="4343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Юридически-значимый документооборот</a:t>
            </a:r>
          </a:p>
        </p:txBody>
      </p:sp>
      <p:sp>
        <p:nvSpPr>
          <p:cNvPr id="71" name="Блок-схема: магнитный диск 70">
            <a:extLst>
              <a:ext uri="{FF2B5EF4-FFF2-40B4-BE49-F238E27FC236}">
                <a16:creationId xmlns:a16="http://schemas.microsoft.com/office/drawing/2014/main" id="{969929F2-2B46-40BA-93A5-C8E49A82D79F}"/>
              </a:ext>
            </a:extLst>
          </p:cNvPr>
          <p:cNvSpPr/>
          <p:nvPr/>
        </p:nvSpPr>
        <p:spPr>
          <a:xfrm>
            <a:off x="10417829" y="5753179"/>
            <a:ext cx="645135" cy="734154"/>
          </a:xfrm>
          <a:prstGeom prst="flowChartMagneticDisk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БД</a:t>
            </a:r>
          </a:p>
        </p:txBody>
      </p:sp>
      <p:pic>
        <p:nvPicPr>
          <p:cNvPr id="67" name="Рисунок 6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6227" y="4716430"/>
            <a:ext cx="706737" cy="706737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471" y="4725144"/>
            <a:ext cx="687069" cy="687069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 flipH="1">
            <a:off x="6438309" y="5444599"/>
            <a:ext cx="11682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/>
              <a:t>КОНТРАГЕНТ 1</a:t>
            </a:r>
          </a:p>
        </p:txBody>
      </p:sp>
      <p:sp>
        <p:nvSpPr>
          <p:cNvPr id="70" name="TextBox 69"/>
          <p:cNvSpPr txBox="1"/>
          <p:nvPr/>
        </p:nvSpPr>
        <p:spPr>
          <a:xfrm flipH="1">
            <a:off x="9910836" y="5445224"/>
            <a:ext cx="11682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/>
              <a:t>КОНТРАГЕНТ 2</a:t>
            </a:r>
          </a:p>
        </p:txBody>
      </p:sp>
      <p:sp>
        <p:nvSpPr>
          <p:cNvPr id="73" name="Блок-схема: магнитный диск 72">
            <a:extLst>
              <a:ext uri="{FF2B5EF4-FFF2-40B4-BE49-F238E27FC236}">
                <a16:creationId xmlns:a16="http://schemas.microsoft.com/office/drawing/2014/main" id="{969929F2-2B46-40BA-93A5-C8E49A82D79F}"/>
              </a:ext>
            </a:extLst>
          </p:cNvPr>
          <p:cNvSpPr/>
          <p:nvPr/>
        </p:nvSpPr>
        <p:spPr>
          <a:xfrm>
            <a:off x="6529397" y="5762996"/>
            <a:ext cx="645135" cy="734154"/>
          </a:xfrm>
          <a:prstGeom prst="flowChartMagneticDisk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БД</a:t>
            </a:r>
          </a:p>
        </p:txBody>
      </p:sp>
      <p:sp>
        <p:nvSpPr>
          <p:cNvPr id="74" name="Облако 73"/>
          <p:cNvSpPr/>
          <p:nvPr/>
        </p:nvSpPr>
        <p:spPr>
          <a:xfrm>
            <a:off x="7936505" y="4860302"/>
            <a:ext cx="1830315" cy="126579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/>
              <a:t>ОПЕРАТОРЫЭДО</a:t>
            </a:r>
          </a:p>
        </p:txBody>
      </p:sp>
      <p:sp>
        <p:nvSpPr>
          <p:cNvPr id="76" name="Стрелка вправо 75"/>
          <p:cNvSpPr/>
          <p:nvPr/>
        </p:nvSpPr>
        <p:spPr>
          <a:xfrm>
            <a:off x="7462564" y="5056675"/>
            <a:ext cx="504056" cy="216025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7" name="Стрелка вправо 76"/>
          <p:cNvSpPr/>
          <p:nvPr/>
        </p:nvSpPr>
        <p:spPr>
          <a:xfrm>
            <a:off x="9766820" y="5041625"/>
            <a:ext cx="504056" cy="216025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8" name="Стрелка вправо 77"/>
          <p:cNvSpPr/>
          <p:nvPr/>
        </p:nvSpPr>
        <p:spPr>
          <a:xfrm rot="10800000">
            <a:off x="9622804" y="5823325"/>
            <a:ext cx="504056" cy="216025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9" name="Стрелка вправо 78"/>
          <p:cNvSpPr/>
          <p:nvPr/>
        </p:nvSpPr>
        <p:spPr>
          <a:xfrm rot="10800000">
            <a:off x="7318548" y="5849751"/>
            <a:ext cx="504056" cy="216025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0" name="Рисунок 7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868" y="1606565"/>
            <a:ext cx="706737" cy="70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40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22F4EF-6052-454B-9023-DECD358BF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42683" y="6568535"/>
            <a:ext cx="1219201" cy="273049"/>
          </a:xfrm>
        </p:spPr>
        <p:txBody>
          <a:bodyPr/>
          <a:lstStyle/>
          <a:p>
            <a:fld id="{AAEAE4A8-A6E5-453E-B946-FB774B73F48C}" type="slidenum">
              <a:rPr lang="ru-RU" smtClean="0">
                <a:solidFill>
                  <a:schemeClr val="bg1"/>
                </a:solidFill>
              </a:rPr>
              <a:t>7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944C07A8-270E-4C6E-BF84-810E1BC5EC1A}"/>
              </a:ext>
            </a:extLst>
          </p:cNvPr>
          <p:cNvSpPr txBox="1">
            <a:spLocks/>
          </p:cNvSpPr>
          <p:nvPr/>
        </p:nvSpPr>
        <p:spPr>
          <a:xfrm>
            <a:off x="1026136" y="404664"/>
            <a:ext cx="8596668" cy="109419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0" dirty="0"/>
              <a:t>Факторы, учтённые при дальнейшем развитии сервиса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8072111F-B586-41E1-B85E-68AF958DC546}"/>
              </a:ext>
            </a:extLst>
          </p:cNvPr>
          <p:cNvSpPr txBox="1">
            <a:spLocks/>
          </p:cNvSpPr>
          <p:nvPr/>
        </p:nvSpPr>
        <p:spPr>
          <a:xfrm>
            <a:off x="981844" y="1988840"/>
            <a:ext cx="8236628" cy="36899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ru-RU" dirty="0">
                <a:solidFill>
                  <a:schemeClr val="accent1"/>
                </a:solidFill>
              </a:rPr>
              <a:t>Учтена потребность в предварительном просмотре принимаемых электронных документов за счёт использования наряду с .</a:t>
            </a:r>
            <a:r>
              <a:rPr lang="en-US" dirty="0">
                <a:solidFill>
                  <a:schemeClr val="accent1"/>
                </a:solidFill>
              </a:rPr>
              <a:t>xml-</a:t>
            </a:r>
            <a:r>
              <a:rPr lang="ru-RU" dirty="0">
                <a:solidFill>
                  <a:schemeClr val="accent1"/>
                </a:solidFill>
              </a:rPr>
              <a:t>форматом электронных документов .</a:t>
            </a:r>
            <a:r>
              <a:rPr lang="en-US" dirty="0">
                <a:solidFill>
                  <a:schemeClr val="accent1"/>
                </a:solidFill>
              </a:rPr>
              <a:t>txt-</a:t>
            </a:r>
            <a:r>
              <a:rPr lang="ru-RU" dirty="0">
                <a:solidFill>
                  <a:schemeClr val="accent1"/>
                </a:solidFill>
              </a:rPr>
              <a:t>формата.</a:t>
            </a:r>
          </a:p>
          <a:p>
            <a:pPr>
              <a:spcAft>
                <a:spcPts val="1200"/>
              </a:spcAft>
            </a:pPr>
            <a:r>
              <a:rPr lang="ru-RU" dirty="0">
                <a:solidFill>
                  <a:schemeClr val="accent1"/>
                </a:solidFill>
              </a:rPr>
              <a:t>Расширена номенклатура технологического электронного документооборота по предложениям хозяйствующих субъектов. </a:t>
            </a:r>
          </a:p>
          <a:p>
            <a:pPr>
              <a:spcAft>
                <a:spcPts val="1200"/>
              </a:spcAft>
            </a:pPr>
            <a:r>
              <a:rPr lang="ru-RU" dirty="0">
                <a:solidFill>
                  <a:schemeClr val="accent1"/>
                </a:solidFill>
              </a:rPr>
              <a:t>Это: </a:t>
            </a:r>
          </a:p>
          <a:p>
            <a:pPr marL="342900" indent="-342900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1"/>
                </a:solidFill>
              </a:rPr>
              <a:t>Карточка предприятия</a:t>
            </a:r>
          </a:p>
          <a:p>
            <a:pPr marL="342900" indent="-342900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1"/>
                </a:solidFill>
              </a:rPr>
              <a:t>Документы кадрового учёта, данные о доходах</a:t>
            </a:r>
          </a:p>
          <a:p>
            <a:pPr marL="342900" indent="-342900">
              <a:spcAft>
                <a:spcPts val="1200"/>
              </a:spcAft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1"/>
                </a:solidFill>
              </a:rPr>
              <a:t>Локальные справочники, классификаторы, др</a:t>
            </a:r>
            <a:r>
              <a:rPr lang="en-US" dirty="0">
                <a:solidFill>
                  <a:schemeClr val="accent1"/>
                </a:solidFill>
              </a:rPr>
              <a:t>.</a:t>
            </a:r>
            <a:r>
              <a:rPr lang="ru-RU" dirty="0">
                <a:solidFill>
                  <a:schemeClr val="accent1"/>
                </a:solidFill>
              </a:rPr>
              <a:t> документы.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50226D8C-FF62-461D-A7D6-76131ED83F9C}"/>
              </a:ext>
            </a:extLst>
          </p:cNvPr>
          <p:cNvSpPr txBox="1">
            <a:spLocks/>
          </p:cNvSpPr>
          <p:nvPr/>
        </p:nvSpPr>
        <p:spPr>
          <a:xfrm>
            <a:off x="1557908" y="6428316"/>
            <a:ext cx="7185993" cy="33152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1400" b="0" dirty="0"/>
              <a:t>Доклад «Службы налогоплательщика», сентябрь 2017</a:t>
            </a:r>
          </a:p>
        </p:txBody>
      </p:sp>
    </p:spTree>
    <p:extLst>
      <p:ext uri="{BB962C8B-B14F-4D97-AF65-F5344CB8AC3E}">
        <p14:creationId xmlns:p14="http://schemas.microsoft.com/office/powerpoint/2010/main" val="92314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22F4EF-6052-454B-9023-DECD358BF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44744" y="6560071"/>
            <a:ext cx="1219201" cy="273049"/>
          </a:xfrm>
        </p:spPr>
        <p:txBody>
          <a:bodyPr/>
          <a:lstStyle/>
          <a:p>
            <a:fld id="{AAEAE4A8-A6E5-453E-B946-FB774B73F48C}" type="slidenum">
              <a:rPr lang="ru-RU" smtClean="0"/>
              <a:t>8</a:t>
            </a:fld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D742A38F-D41C-4B79-844E-64D0B2E6F48F}"/>
              </a:ext>
            </a:extLst>
          </p:cNvPr>
          <p:cNvSpPr txBox="1">
            <a:spLocks/>
          </p:cNvSpPr>
          <p:nvPr/>
        </p:nvSpPr>
        <p:spPr>
          <a:xfrm>
            <a:off x="981844" y="447674"/>
            <a:ext cx="10369152" cy="10075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0" dirty="0"/>
              <a:t>Реализация сервиса на примере программы «Налогоплательщик ПРО»</a:t>
            </a:r>
            <a:endParaRPr lang="ru-RU" sz="2800" b="0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2F66A732-4DD3-4932-84F9-CDB687C505BF}"/>
              </a:ext>
            </a:extLst>
          </p:cNvPr>
          <p:cNvSpPr txBox="1">
            <a:spLocks/>
          </p:cNvSpPr>
          <p:nvPr/>
        </p:nvSpPr>
        <p:spPr>
          <a:xfrm>
            <a:off x="963166" y="1628800"/>
            <a:ext cx="5563294" cy="10081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0" dirty="0">
                <a:solidFill>
                  <a:srgbClr val="00B0F0"/>
                </a:solidFill>
              </a:rPr>
              <a:t>Представлены этапы подбора контрагентов, а также документов, предназначенных им к отправке 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E62BBA59-F634-4471-9F5D-CB31C9F93296}"/>
              </a:ext>
            </a:extLst>
          </p:cNvPr>
          <p:cNvSpPr txBox="1">
            <a:spLocks/>
          </p:cNvSpPr>
          <p:nvPr/>
        </p:nvSpPr>
        <p:spPr>
          <a:xfrm>
            <a:off x="1557908" y="6428316"/>
            <a:ext cx="7185993" cy="33152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1400" b="0" dirty="0"/>
              <a:t>Доклад «Службы налогоплательщика», сентябрь 2017</a:t>
            </a:r>
          </a:p>
        </p:txBody>
      </p:sp>
      <p:pic>
        <p:nvPicPr>
          <p:cNvPr id="1026" name="Picture 2" descr="C:\Users\GOGAND~1\AppData\Local\Temp\SNAGHTML25c51017.PNG">
            <a:extLst>
              <a:ext uri="{FF2B5EF4-FFF2-40B4-BE49-F238E27FC236}">
                <a16:creationId xmlns:a16="http://schemas.microsoft.com/office/drawing/2014/main" id="{8E6B618B-8213-4BAB-8A10-3C3BCF9DC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196" y="1380555"/>
            <a:ext cx="7533753" cy="5038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F9A4C28-13B3-4263-8346-AA25D891CC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2930" y="1409155"/>
            <a:ext cx="6462042" cy="504295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6AE78D5-55A1-4E29-9710-0A4E9257EE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7405" y="1397791"/>
            <a:ext cx="6476604" cy="5054323"/>
          </a:xfrm>
          <a:prstGeom prst="rect">
            <a:avLst/>
          </a:prstGeom>
        </p:spPr>
      </p:pic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BF9251F9-05C1-473D-91DD-4335484EB9E2}"/>
              </a:ext>
            </a:extLst>
          </p:cNvPr>
          <p:cNvSpPr txBox="1">
            <a:spLocks/>
          </p:cNvSpPr>
          <p:nvPr/>
        </p:nvSpPr>
        <p:spPr>
          <a:xfrm>
            <a:off x="982936" y="2810521"/>
            <a:ext cx="2807220" cy="40982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0" dirty="0">
                <a:solidFill>
                  <a:srgbClr val="00B0F0"/>
                </a:solidFill>
              </a:rPr>
              <a:t>Настройка сервиса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059768FC-7743-4486-9825-A746FE750B59}"/>
              </a:ext>
            </a:extLst>
          </p:cNvPr>
          <p:cNvSpPr txBox="1">
            <a:spLocks/>
          </p:cNvSpPr>
          <p:nvPr/>
        </p:nvSpPr>
        <p:spPr>
          <a:xfrm>
            <a:off x="963166" y="3393952"/>
            <a:ext cx="2898998" cy="6405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0" dirty="0">
                <a:solidFill>
                  <a:srgbClr val="00B0F0"/>
                </a:solidFill>
              </a:rPr>
              <a:t>Выбор направления обмена документами</a:t>
            </a:r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D43CDDB1-8735-4BFD-8279-069FB858847C}"/>
              </a:ext>
            </a:extLst>
          </p:cNvPr>
          <p:cNvSpPr txBox="1">
            <a:spLocks/>
          </p:cNvSpPr>
          <p:nvPr/>
        </p:nvSpPr>
        <p:spPr>
          <a:xfrm>
            <a:off x="953419" y="2644402"/>
            <a:ext cx="3124770" cy="6405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0" dirty="0">
                <a:solidFill>
                  <a:srgbClr val="00B0F0"/>
                </a:solidFill>
              </a:rPr>
              <a:t>Определение периода и типов документов</a:t>
            </a:r>
          </a:p>
        </p:txBody>
      </p:sp>
    </p:spTree>
    <p:extLst>
      <p:ext uri="{BB962C8B-B14F-4D97-AF65-F5344CB8AC3E}">
        <p14:creationId xmlns:p14="http://schemas.microsoft.com/office/powerpoint/2010/main" val="368989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3" grpId="1"/>
      <p:bldP spid="14" grpId="0"/>
      <p:bldP spid="14" grpId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22F4EF-6052-454B-9023-DECD358BF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44744" y="6560071"/>
            <a:ext cx="1219201" cy="273049"/>
          </a:xfrm>
        </p:spPr>
        <p:txBody>
          <a:bodyPr/>
          <a:lstStyle/>
          <a:p>
            <a:fld id="{AAEAE4A8-A6E5-453E-B946-FB774B73F48C}" type="slidenum">
              <a:rPr lang="ru-RU" smtClean="0"/>
              <a:t>9</a:t>
            </a:fld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D742A38F-D41C-4B79-844E-64D0B2E6F48F}"/>
              </a:ext>
            </a:extLst>
          </p:cNvPr>
          <p:cNvSpPr txBox="1">
            <a:spLocks/>
          </p:cNvSpPr>
          <p:nvPr/>
        </p:nvSpPr>
        <p:spPr>
          <a:xfrm>
            <a:off x="981844" y="447674"/>
            <a:ext cx="10369152" cy="10075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0" dirty="0"/>
              <a:t>Реализация сервиса на примере программы «Налогоплательщик ПРО»</a:t>
            </a:r>
            <a:endParaRPr lang="ru-RU" sz="2800" b="0" dirty="0"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E62BBA59-F634-4471-9F5D-CB31C9F93296}"/>
              </a:ext>
            </a:extLst>
          </p:cNvPr>
          <p:cNvSpPr txBox="1">
            <a:spLocks/>
          </p:cNvSpPr>
          <p:nvPr/>
        </p:nvSpPr>
        <p:spPr>
          <a:xfrm>
            <a:off x="1557908" y="6428316"/>
            <a:ext cx="7185993" cy="33152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1400" b="0" dirty="0"/>
              <a:t>Доклад «Службы налогоплательщика», сентябрь 2017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7545886-F21B-4A73-8B7C-678D305BFB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5520" y="1427459"/>
            <a:ext cx="6635476" cy="500085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BDA6115-1FAF-449F-A7FD-D247D190F0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6260" y="1427459"/>
            <a:ext cx="6624736" cy="5001340"/>
          </a:xfrm>
          <a:prstGeom prst="rect">
            <a:avLst/>
          </a:prstGeom>
        </p:spPr>
      </p:pic>
      <p:pic>
        <p:nvPicPr>
          <p:cNvPr id="1028" name="Picture 4" descr="C:\Users\GOGAND~1\AppData\Local\Temp\SNAGHTML25c6235b.PNG">
            <a:extLst>
              <a:ext uri="{FF2B5EF4-FFF2-40B4-BE49-F238E27FC236}">
                <a16:creationId xmlns:a16="http://schemas.microsoft.com/office/drawing/2014/main" id="{7EDF24C8-1A63-4DE3-A087-A3770A86C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511" y="1427459"/>
            <a:ext cx="4702641" cy="5000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BCCD34FC-D73B-4A35-91F7-C26864969702}"/>
              </a:ext>
            </a:extLst>
          </p:cNvPr>
          <p:cNvSpPr txBox="1">
            <a:spLocks/>
          </p:cNvSpPr>
          <p:nvPr/>
        </p:nvSpPr>
        <p:spPr>
          <a:xfrm>
            <a:off x="990948" y="1785938"/>
            <a:ext cx="3692419" cy="6405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0" dirty="0">
                <a:solidFill>
                  <a:srgbClr val="00B0F0"/>
                </a:solidFill>
              </a:rPr>
              <a:t>Визуальный отбор подобранных документов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252126B5-0B85-4EA6-9D1F-BA298D037EA6}"/>
              </a:ext>
            </a:extLst>
          </p:cNvPr>
          <p:cNvSpPr txBox="1">
            <a:spLocks/>
          </p:cNvSpPr>
          <p:nvPr/>
        </p:nvSpPr>
        <p:spPr>
          <a:xfrm>
            <a:off x="981844" y="2627114"/>
            <a:ext cx="3692419" cy="6405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0" dirty="0">
                <a:solidFill>
                  <a:srgbClr val="00B0F0"/>
                </a:solidFill>
              </a:rPr>
              <a:t>Создание пакетов отправки и проверка наличия </a:t>
            </a:r>
            <a:r>
              <a:rPr lang="en-US" sz="2200" b="0" dirty="0">
                <a:solidFill>
                  <a:srgbClr val="00B0F0"/>
                </a:solidFill>
              </a:rPr>
              <a:t>e-mail</a:t>
            </a:r>
            <a:endParaRPr lang="ru-RU" sz="2200" b="0" dirty="0">
              <a:solidFill>
                <a:srgbClr val="00B0F0"/>
              </a:solidFill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11AA5D54-6C0E-48DB-A46A-66BAC125A4B2}"/>
              </a:ext>
            </a:extLst>
          </p:cNvPr>
          <p:cNvSpPr txBox="1">
            <a:spLocks/>
          </p:cNvSpPr>
          <p:nvPr/>
        </p:nvSpPr>
        <p:spPr>
          <a:xfrm>
            <a:off x="978620" y="3301171"/>
            <a:ext cx="3692419" cy="6405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0" dirty="0">
                <a:solidFill>
                  <a:srgbClr val="00B0F0"/>
                </a:solidFill>
              </a:rPr>
              <a:t>Данные об отправителе (карточка предприятия)</a:t>
            </a:r>
          </a:p>
        </p:txBody>
      </p:sp>
    </p:spTree>
    <p:extLst>
      <p:ext uri="{BB962C8B-B14F-4D97-AF65-F5344CB8AC3E}">
        <p14:creationId xmlns:p14="http://schemas.microsoft.com/office/powerpoint/2010/main" val="253361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7" grpId="1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22F4EF-6052-454B-9023-DECD358BF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45319" y="6544808"/>
            <a:ext cx="1219201" cy="273049"/>
          </a:xfrm>
        </p:spPr>
        <p:txBody>
          <a:bodyPr/>
          <a:lstStyle/>
          <a:p>
            <a:fld id="{AAEAE4A8-A6E5-453E-B946-FB774B73F48C}" type="slidenum">
              <a:rPr lang="ru-RU" smtClean="0">
                <a:solidFill>
                  <a:schemeClr val="bg1"/>
                </a:solidFill>
              </a:rPr>
              <a:t>10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DF29AEC8-55FA-45D1-861E-EBDAF0588750}"/>
              </a:ext>
            </a:extLst>
          </p:cNvPr>
          <p:cNvSpPr txBox="1">
            <a:spLocks/>
          </p:cNvSpPr>
          <p:nvPr/>
        </p:nvSpPr>
        <p:spPr>
          <a:xfrm>
            <a:off x="951028" y="319956"/>
            <a:ext cx="9726496" cy="69506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0" dirty="0"/>
              <a:t>Выводы и предложения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C81B5888-87F0-40E4-86BF-6BC7CF9B2C7B}"/>
              </a:ext>
            </a:extLst>
          </p:cNvPr>
          <p:cNvSpPr txBox="1">
            <a:spLocks/>
          </p:cNvSpPr>
          <p:nvPr/>
        </p:nvSpPr>
        <p:spPr>
          <a:xfrm>
            <a:off x="981844" y="1700808"/>
            <a:ext cx="8352928" cy="32403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>
                  <a:lumMod val="65000"/>
                  <a:lumOff val="35000"/>
                </a:schemeClr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ru-RU" sz="2200" dirty="0">
                <a:solidFill>
                  <a:schemeClr val="accent1"/>
                </a:solidFill>
              </a:rPr>
              <a:t>Технологический документооборот является объективной потребностью хозяйствующих субъектов</a:t>
            </a:r>
          </a:p>
          <a:p>
            <a:pPr>
              <a:spcAft>
                <a:spcPts val="1200"/>
              </a:spcAft>
            </a:pPr>
            <a:r>
              <a:rPr lang="ru-RU" sz="2200" dirty="0">
                <a:solidFill>
                  <a:schemeClr val="accent1"/>
                </a:solidFill>
              </a:rPr>
              <a:t>Предложить Ассоциации РОСЭУ возложить на себя обязанности центра разработки и продвижения технологического документооборота</a:t>
            </a:r>
          </a:p>
          <a:p>
            <a:pPr>
              <a:spcAft>
                <a:spcPts val="1200"/>
              </a:spcAft>
            </a:pPr>
            <a:r>
              <a:rPr lang="ru-RU" sz="2200" dirty="0">
                <a:solidFill>
                  <a:schemeClr val="accent1"/>
                </a:solidFill>
              </a:rPr>
              <a:t>Разработчикам бухгалтерских программ направлять в РОСЭУ свои предложения по развитию сервиса технологического документооборота</a:t>
            </a:r>
          </a:p>
          <a:p>
            <a:pPr>
              <a:spcAft>
                <a:spcPts val="1200"/>
              </a:spcAft>
            </a:pPr>
            <a:endParaRPr lang="ru-RU" sz="2000" dirty="0">
              <a:solidFill>
                <a:schemeClr val="accent1"/>
              </a:solidFill>
            </a:endParaRPr>
          </a:p>
          <a:p>
            <a:pPr>
              <a:spcAft>
                <a:spcPts val="1200"/>
              </a:spcAft>
            </a:pPr>
            <a:endParaRPr lang="ru-RU" sz="2000" dirty="0">
              <a:solidFill>
                <a:schemeClr val="accent1"/>
              </a:solidFill>
            </a:endParaRPr>
          </a:p>
          <a:p>
            <a:pPr>
              <a:spcAft>
                <a:spcPts val="1200"/>
              </a:spcAft>
            </a:pPr>
            <a:endParaRPr lang="ru-RU" sz="2000" dirty="0">
              <a:solidFill>
                <a:schemeClr val="accent1"/>
              </a:solidFill>
            </a:endParaRPr>
          </a:p>
          <a:p>
            <a:pPr>
              <a:spcAft>
                <a:spcPts val="1200"/>
              </a:spcAft>
            </a:pPr>
            <a:endParaRPr lang="ru-RU" sz="2000" dirty="0">
              <a:solidFill>
                <a:schemeClr val="accent1"/>
              </a:solidFill>
            </a:endParaRPr>
          </a:p>
          <a:p>
            <a:pPr>
              <a:spcAft>
                <a:spcPts val="1200"/>
              </a:spcAft>
            </a:pPr>
            <a:endParaRPr lang="ru-RU" sz="2000" dirty="0">
              <a:solidFill>
                <a:schemeClr val="accent1"/>
              </a:solidFill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3EE9AEF4-C8F7-4A94-AF6E-CB1759D9D4AE}"/>
              </a:ext>
            </a:extLst>
          </p:cNvPr>
          <p:cNvSpPr txBox="1">
            <a:spLocks/>
          </p:cNvSpPr>
          <p:nvPr/>
        </p:nvSpPr>
        <p:spPr>
          <a:xfrm>
            <a:off x="1557908" y="6428316"/>
            <a:ext cx="7185993" cy="33152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1400" b="0" dirty="0"/>
              <a:t>Доклад «Службы налогоплательщика», сентябрь 2017</a:t>
            </a:r>
          </a:p>
        </p:txBody>
      </p:sp>
    </p:spTree>
    <p:extLst>
      <p:ext uri="{BB962C8B-B14F-4D97-AF65-F5344CB8AC3E}">
        <p14:creationId xmlns:p14="http://schemas.microsoft.com/office/powerpoint/2010/main" val="288769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22F4EF-6052-454B-9023-DECD358BF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44744" y="6560071"/>
            <a:ext cx="1219201" cy="273049"/>
          </a:xfrm>
        </p:spPr>
        <p:txBody>
          <a:bodyPr/>
          <a:lstStyle/>
          <a:p>
            <a:fld id="{AAEAE4A8-A6E5-453E-B946-FB774B73F48C}" type="slidenum">
              <a:rPr lang="ru-RU" smtClean="0"/>
              <a:t>11</a:t>
            </a:fld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D742A38F-D41C-4B79-844E-64D0B2E6F48F}"/>
              </a:ext>
            </a:extLst>
          </p:cNvPr>
          <p:cNvSpPr txBox="1">
            <a:spLocks/>
          </p:cNvSpPr>
          <p:nvPr/>
        </p:nvSpPr>
        <p:spPr>
          <a:xfrm>
            <a:off x="909836" y="236848"/>
            <a:ext cx="10369152" cy="131994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2800" b="0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2F66A732-4DD3-4932-84F9-CDB687C505BF}"/>
              </a:ext>
            </a:extLst>
          </p:cNvPr>
          <p:cNvSpPr txBox="1">
            <a:spLocks/>
          </p:cNvSpPr>
          <p:nvPr/>
        </p:nvSpPr>
        <p:spPr>
          <a:xfrm>
            <a:off x="2566020" y="2492896"/>
            <a:ext cx="6952633" cy="93610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3600" b="0" dirty="0"/>
          </a:p>
          <a:p>
            <a:pPr algn="ctr"/>
            <a:endParaRPr lang="ru-RU" sz="3600" b="0" dirty="0"/>
          </a:p>
          <a:p>
            <a:pPr algn="ctr"/>
            <a:r>
              <a:rPr lang="ru-RU" sz="5700" b="0" dirty="0"/>
              <a:t>Спасибо за внимание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E62BBA59-F634-4471-9F5D-CB31C9F93296}"/>
              </a:ext>
            </a:extLst>
          </p:cNvPr>
          <p:cNvSpPr txBox="1">
            <a:spLocks/>
          </p:cNvSpPr>
          <p:nvPr/>
        </p:nvSpPr>
        <p:spPr>
          <a:xfrm>
            <a:off x="1053852" y="6428316"/>
            <a:ext cx="1728192" cy="33152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1400" b="0" dirty="0"/>
              <a:t>Сентябрь 2017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DBDD242-FFDD-4A98-BBD0-ABC64DC57B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518" y="549275"/>
            <a:ext cx="4215873" cy="507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71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Business Contrast 16x9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Рабочий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Рабочий Theme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Рабочий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Рабочий Theme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Рабочий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D182A0E-7F17-4A86-A7C5-8846F54E438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482</Words>
  <Application>Microsoft Office PowerPoint</Application>
  <PresentationFormat>Произвольный</PresentationFormat>
  <Paragraphs>102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Franklin Gothic Medium</vt:lpstr>
      <vt:lpstr>Wingdings</vt:lpstr>
      <vt:lpstr>Business Contrast 16x9</vt:lpstr>
      <vt:lpstr>Технологический сервис обмена документами между контрагентами (В2В)</vt:lpstr>
      <vt:lpstr>Предпосылки для разработки сервиса</vt:lpstr>
      <vt:lpstr>Основные причины востребованности сервиса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корпоративного ЭДО</dc:title>
  <dc:subject>Реклама</dc:subject>
  <dc:creator/>
  <cp:keywords/>
  <cp:lastModifiedBy/>
  <cp:revision>1</cp:revision>
  <dcterms:created xsi:type="dcterms:W3CDTF">2017-07-20T16:28:10Z</dcterms:created>
  <dcterms:modified xsi:type="dcterms:W3CDTF">2017-09-14T15:08:37Z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TC028952669991</vt:lpwstr>
  </property>
</Properties>
</file>