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65" r:id="rId4"/>
    <p:sldId id="268" r:id="rId5"/>
    <p:sldId id="266" r:id="rId6"/>
    <p:sldId id="257" r:id="rId7"/>
    <p:sldId id="264" r:id="rId8"/>
    <p:sldId id="269" r:id="rId9"/>
    <p:sldId id="270" r:id="rId10"/>
    <p:sldId id="272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661"/>
    <a:srgbClr val="00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6" autoAdjust="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22B6E-3F33-6148-BE78-7B7427170C2A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27F99-F647-514B-9090-165987DAA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615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5B557-7772-44C0-866A-6C4733FCFB5D}" type="datetimeFigureOut">
              <a:rPr lang="ru-RU" smtClean="0"/>
              <a:t>11.04.2012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9927F-9C94-4247-906B-133045C68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3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F98A-C805-48CC-89BC-14CA2DBF847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F98A-C805-48CC-89BC-14CA2DBF84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F98A-C805-48CC-89BC-14CA2DBF84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0914" y="6435564"/>
            <a:ext cx="1828800" cy="365125"/>
          </a:xfrm>
        </p:spPr>
        <p:txBody>
          <a:bodyPr/>
          <a:lstStyle>
            <a:lvl1pPr algn="r">
              <a:defRPr/>
            </a:lvl1pPr>
          </a:lstStyle>
          <a:p>
            <a:fld id="{F010F98A-C805-48CC-89BC-14CA2DBF8472}" type="slidenum">
              <a:rPr lang="en-GB" smtClean="0"/>
              <a:pPr/>
              <a:t>‹#›</a:t>
            </a:fld>
            <a:r>
              <a:rPr lang="ru-RU" dirty="0" smtClean="0"/>
              <a:t> из 11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6466964"/>
            <a:ext cx="864096" cy="24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F98A-C805-48CC-89BC-14CA2DBF84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F98A-C805-48CC-89BC-14CA2DBF84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F98A-C805-48CC-89BC-14CA2DBF847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F98A-C805-48CC-89BC-14CA2DBF84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F98A-C805-48CC-89BC-14CA2DBF84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F98A-C805-48CC-89BC-14CA2DBF84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F98A-C805-48CC-89BC-14CA2DBF847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10F98A-C805-48CC-89BC-14CA2DBF847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aspo.r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lad@linux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6968" y="4797152"/>
            <a:ext cx="5637010" cy="132878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Владимир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Рубанов</a:t>
            </a:r>
            <a:r>
              <a:rPr lang="en-US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/>
            </a:r>
            <a:br>
              <a:rPr lang="en-US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</a:br>
            <a:r>
              <a:rPr lang="ru-RU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к.ф.-м.н., доцент</a:t>
            </a:r>
            <a:br>
              <a:rPr lang="ru-RU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</a:br>
            <a:r>
              <a:rPr lang="ru-RU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эксперт РАСПО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/>
            </a:r>
            <a:b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</a:br>
            <a:r>
              <a:rPr lang="ru-RU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эксперт </a:t>
            </a:r>
            <a:r>
              <a:rPr lang="en-US" sz="24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The Linux Foundation</a:t>
            </a:r>
            <a:endParaRPr lang="en-GB" sz="24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8208912" cy="1872208"/>
          </a:xfrm>
          <a:effectLst/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effectLst/>
              </a:rPr>
              <a:t>Фонд алгоритмов и программ в Национальной программной платформе</a:t>
            </a:r>
            <a:br>
              <a:rPr lang="ru-RU" sz="4000" dirty="0" smtClean="0">
                <a:effectLst/>
              </a:rPr>
            </a:br>
            <a:r>
              <a:rPr lang="ru-RU" sz="3600" dirty="0" smtClean="0">
                <a:effectLst/>
              </a:rPr>
              <a:t> </a:t>
            </a:r>
            <a:endParaRPr lang="ru-RU" sz="36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491299"/>
            <a:ext cx="3493078" cy="99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9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/>
          <a:lstStyle/>
          <a:p>
            <a:pPr marL="0" indent="0" algn="l">
              <a:lnSpc>
                <a:spcPct val="90000"/>
              </a:lnSpc>
              <a:buNone/>
            </a:pPr>
            <a:r>
              <a:rPr lang="ru-RU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Прототип реализации системы разработки и сборки – 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ROSA ABF</a:t>
            </a:r>
            <a:endParaRPr lang="ru-RU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F98A-C805-48CC-89BC-14CA2DBF8472}" type="slidenum">
              <a:rPr lang="en-GB" smtClean="0"/>
              <a:pPr/>
              <a:t>10</a:t>
            </a:fld>
            <a:r>
              <a:rPr lang="ru-RU" smtClean="0"/>
              <a:t> из 11</a:t>
            </a:r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0654"/>
            <a:ext cx="895350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8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60515" y="116632"/>
            <a:ext cx="8803973" cy="114300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Российское СПО сообщество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170" y="1259280"/>
            <a:ext cx="2942726" cy="196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0017" y="5304110"/>
            <a:ext cx="31951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info@raspo.ru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vlad@linux.com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9175" y="4849996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Присоединяйтесь!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0017" y="3806034"/>
            <a:ext cx="1512168" cy="63931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254360" lon="1643398" rev="20519630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Архитекторы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7849" y="3284984"/>
            <a:ext cx="1512168" cy="60856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254360" lon="1643398" rev="20519630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Разработчики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32954" y="3820213"/>
            <a:ext cx="1512168" cy="64170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254360" lon="1643398" rev="20519630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Руководители проектов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0321" y="2420888"/>
            <a:ext cx="1512168" cy="64170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254360" lon="1643398" rev="20519630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Мейнтейнеры</a:t>
            </a:r>
            <a:endParaRPr lang="ru-RU" sz="1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28184" y="3219872"/>
            <a:ext cx="1512168" cy="64170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254360" lon="1643398" rev="20519630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Дизайнеры</a:t>
            </a:r>
            <a:endParaRPr lang="ru-RU" sz="1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36296" y="2420888"/>
            <a:ext cx="1512168" cy="64170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254360" lon="1643398" rev="20519630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Тестировщики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F98A-C805-48CC-89BC-14CA2DBF8472}" type="slidenum">
              <a:rPr lang="en-GB" smtClean="0"/>
              <a:pPr/>
              <a:t>11</a:t>
            </a:fld>
            <a:r>
              <a:rPr lang="ru-RU" smtClean="0"/>
              <a:t> из 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4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 anchor="ctr" anchorCtr="0"/>
          <a:lstStyle/>
          <a:p>
            <a:pPr marL="0" indent="0" algn="l">
              <a:lnSpc>
                <a:spcPct val="90000"/>
              </a:lnSpc>
              <a:buNone/>
            </a:pPr>
            <a:r>
              <a:rPr lang="ru-RU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 чем основывается доклад</a:t>
            </a:r>
            <a:endParaRPr lang="ru-RU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784976" cy="5184576"/>
          </a:xfrm>
        </p:spPr>
        <p:txBody>
          <a:bodyPr>
            <a:normAutofit lnSpcReduction="10000"/>
          </a:bodyPr>
          <a:lstStyle/>
          <a:p>
            <a:pPr marL="360000" indent="-288000">
              <a:buFont typeface="Georgia" pitchFamily="18" charset="0"/>
              <a:buChar char="◊"/>
            </a:pPr>
            <a:r>
              <a:rPr lang="ru-RU" b="1" dirty="0"/>
              <a:t>Результаты проекта </a:t>
            </a:r>
            <a:r>
              <a:rPr lang="ru-RU" b="1" dirty="0" err="1" smtClean="0"/>
              <a:t>Минкомсвязи</a:t>
            </a:r>
            <a:r>
              <a:rPr lang="ru-RU" b="1" dirty="0" smtClean="0"/>
              <a:t> </a:t>
            </a:r>
            <a:r>
              <a:rPr lang="ru-RU" dirty="0" smtClean="0"/>
              <a:t>№ </a:t>
            </a:r>
            <a:r>
              <a:rPr lang="ru-RU" dirty="0"/>
              <a:t>012/112 от 17.10.2011 г</a:t>
            </a:r>
            <a:r>
              <a:rPr lang="ru-RU" dirty="0" smtClean="0"/>
              <a:t>. по разработке прототипов </a:t>
            </a:r>
            <a:r>
              <a:rPr lang="ru-RU" dirty="0"/>
              <a:t>базовых программно-технических компонент национальной программной </a:t>
            </a:r>
            <a:r>
              <a:rPr lang="ru-RU" dirty="0" smtClean="0"/>
              <a:t>платформы.</a:t>
            </a:r>
          </a:p>
          <a:p>
            <a:pPr marL="734940" lvl="1" indent="-342900">
              <a:buSzPct val="100000"/>
              <a:buFont typeface="Wingdings" pitchFamily="2" charset="2"/>
              <a:buChar char="Ø"/>
            </a:pPr>
            <a:r>
              <a:rPr lang="ru-RU" sz="1900" dirty="0" smtClean="0"/>
              <a:t>В </a:t>
            </a:r>
            <a:r>
              <a:rPr lang="ru-RU" sz="1900" dirty="0" err="1" smtClean="0"/>
              <a:t>т.ч</a:t>
            </a:r>
            <a:r>
              <a:rPr lang="ru-RU" sz="1900" dirty="0" smtClean="0"/>
              <a:t>. </a:t>
            </a:r>
            <a:r>
              <a:rPr lang="ru-RU" sz="1900" b="1" dirty="0" smtClean="0"/>
              <a:t>анализ </a:t>
            </a:r>
            <a:r>
              <a:rPr lang="ru-RU" sz="1900" b="1" dirty="0"/>
              <a:t>опыта </a:t>
            </a:r>
            <a:r>
              <a:rPr lang="ru-RU" sz="1900" b="1" dirty="0" smtClean="0"/>
              <a:t>зарубежных </a:t>
            </a:r>
            <a:r>
              <a:rPr lang="ru-RU" sz="1900" b="1" dirty="0"/>
              <a:t>стран </a:t>
            </a:r>
            <a:r>
              <a:rPr lang="ru-RU" sz="1900" b="1" dirty="0" smtClean="0"/>
              <a:t>в построении государственных </a:t>
            </a:r>
            <a:r>
              <a:rPr lang="ru-RU" sz="1900" b="1" dirty="0" err="1" smtClean="0"/>
              <a:t>репозиториев</a:t>
            </a:r>
            <a:r>
              <a:rPr lang="ru-RU" sz="1900" b="1" dirty="0" smtClean="0"/>
              <a:t> ПО </a:t>
            </a:r>
            <a:r>
              <a:rPr lang="ru-RU" sz="1900" dirty="0" smtClean="0"/>
              <a:t>(США, Канада</a:t>
            </a:r>
            <a:r>
              <a:rPr lang="ru-RU" sz="1900" dirty="0"/>
              <a:t>, Бразилия, Аргентина, Евросоюз в целом и Франция, Германия, Испания, Италия, Дания, Норвегия, Нидерланды, Китай, Япония</a:t>
            </a:r>
            <a:r>
              <a:rPr lang="ru-RU" sz="1900" dirty="0" smtClean="0"/>
              <a:t>).</a:t>
            </a:r>
          </a:p>
          <a:p>
            <a:pPr marL="360000" indent="-288000">
              <a:spcBef>
                <a:spcPts val="1200"/>
              </a:spcBef>
              <a:buFont typeface="Georgia" pitchFamily="18" charset="0"/>
              <a:buChar char="◊"/>
            </a:pPr>
            <a:r>
              <a:rPr lang="ru-RU" b="1" dirty="0" smtClean="0"/>
              <a:t>Опыт</a:t>
            </a:r>
            <a:r>
              <a:rPr lang="ru-RU" dirty="0" smtClean="0"/>
              <a:t> </a:t>
            </a:r>
            <a:r>
              <a:rPr lang="ru-RU" b="1" dirty="0" smtClean="0"/>
              <a:t>международных программных платформ</a:t>
            </a:r>
            <a:r>
              <a:rPr lang="ru-RU" dirty="0" smtClean="0"/>
              <a:t> (</a:t>
            </a:r>
            <a:r>
              <a:rPr lang="en-US" dirty="0" smtClean="0"/>
              <a:t>Android, Linux Standard Base, POSIX, MOTOMAGX </a:t>
            </a:r>
            <a:r>
              <a:rPr lang="ru-RU" dirty="0" smtClean="0"/>
              <a:t>и т.д.)</a:t>
            </a:r>
            <a:endParaRPr lang="en-US" dirty="0" smtClean="0"/>
          </a:p>
          <a:p>
            <a:pPr marL="360000" indent="-288000">
              <a:spcBef>
                <a:spcPts val="1200"/>
              </a:spcBef>
              <a:buFont typeface="Georgia" pitchFamily="18" charset="0"/>
              <a:buChar char="◊"/>
            </a:pPr>
            <a:r>
              <a:rPr lang="ru-RU" dirty="0" smtClean="0"/>
              <a:t>Релевантный теме личный </a:t>
            </a:r>
            <a:r>
              <a:rPr lang="ru-RU" dirty="0" smtClean="0"/>
              <a:t>опыт:</a:t>
            </a:r>
          </a:p>
          <a:p>
            <a:pPr marL="734940" lvl="1" indent="-342900">
              <a:buSzPct val="100000"/>
              <a:buFont typeface="Wingdings" pitchFamily="2" charset="2"/>
              <a:buChar char="Ø"/>
            </a:pPr>
            <a:r>
              <a:rPr lang="ru-RU" sz="1700" dirty="0" smtClean="0"/>
              <a:t>Руководитель </a:t>
            </a:r>
            <a:r>
              <a:rPr lang="ru-RU" sz="1700" b="1" dirty="0" smtClean="0"/>
              <a:t>разработки системного ПО </a:t>
            </a:r>
            <a:r>
              <a:rPr lang="ru-RU" sz="1700" dirty="0" smtClean="0"/>
              <a:t>(более 10 лет)</a:t>
            </a:r>
          </a:p>
          <a:p>
            <a:pPr marL="734940" lvl="1" indent="-342900">
              <a:buSzPct val="100000"/>
              <a:buFont typeface="Wingdings" pitchFamily="2" charset="2"/>
              <a:buChar char="Ø"/>
            </a:pPr>
            <a:r>
              <a:rPr lang="ru-RU" sz="1700" dirty="0" smtClean="0"/>
              <a:t>Член </a:t>
            </a:r>
            <a:r>
              <a:rPr lang="ru-RU" sz="1700" b="1" dirty="0" smtClean="0"/>
              <a:t>рабочей группы по стандартизации </a:t>
            </a:r>
            <a:r>
              <a:rPr lang="ru-RU" sz="1700" dirty="0" smtClean="0"/>
              <a:t>в </a:t>
            </a:r>
            <a:r>
              <a:rPr lang="en-US" sz="1700" b="1" dirty="0" smtClean="0"/>
              <a:t>Linux </a:t>
            </a:r>
            <a:r>
              <a:rPr lang="en-US" sz="1700" b="1" dirty="0" smtClean="0"/>
              <a:t>Foundation</a:t>
            </a:r>
            <a:r>
              <a:rPr lang="ru-RU" sz="1700" b="1" dirty="0" smtClean="0"/>
              <a:t> </a:t>
            </a:r>
            <a:r>
              <a:rPr lang="ru-RU" sz="1700" dirty="0" smtClean="0"/>
              <a:t>(</a:t>
            </a:r>
            <a:r>
              <a:rPr lang="ru-RU" sz="1700" dirty="0" smtClean="0"/>
              <a:t>с 2006 г.)</a:t>
            </a:r>
            <a:endParaRPr lang="ru-RU" sz="1700" dirty="0"/>
          </a:p>
          <a:p>
            <a:pPr marL="734940" lvl="1" indent="-342900">
              <a:buSzPct val="100000"/>
              <a:buFont typeface="Wingdings" pitchFamily="2" charset="2"/>
              <a:buChar char="Ø"/>
            </a:pPr>
            <a:r>
              <a:rPr lang="ru-RU" sz="1700" dirty="0" smtClean="0"/>
              <a:t>Руководитель программы </a:t>
            </a:r>
            <a:r>
              <a:rPr lang="en-US" sz="1700" b="1" dirty="0" smtClean="0"/>
              <a:t>LSB Infrastructure</a:t>
            </a:r>
            <a:r>
              <a:rPr lang="ru-RU" sz="1700" b="1" dirty="0" smtClean="0"/>
              <a:t> </a:t>
            </a:r>
            <a:r>
              <a:rPr lang="en-US" sz="1700" dirty="0" smtClean="0"/>
              <a:t>(2006-2010</a:t>
            </a:r>
            <a:r>
              <a:rPr lang="en-US" sz="1700" dirty="0" smtClean="0"/>
              <a:t>)</a:t>
            </a:r>
            <a:endParaRPr lang="en-US" sz="1700" dirty="0"/>
          </a:p>
          <a:p>
            <a:pPr marL="734940" lvl="1" indent="-342900">
              <a:buSzPct val="100000"/>
              <a:buFont typeface="Wingdings" pitchFamily="2" charset="2"/>
              <a:buChar char="Ø"/>
            </a:pPr>
            <a:r>
              <a:rPr lang="ru-RU" sz="1700" dirty="0" smtClean="0"/>
              <a:t>Основатель </a:t>
            </a:r>
            <a:r>
              <a:rPr lang="ru-RU" sz="1700" b="1" dirty="0" smtClean="0"/>
              <a:t>Центра верификации ОС </a:t>
            </a:r>
            <a:r>
              <a:rPr lang="en-US" sz="1700" b="1" dirty="0" smtClean="0"/>
              <a:t>Linux</a:t>
            </a:r>
            <a:r>
              <a:rPr lang="ru-RU" sz="1700" dirty="0" smtClean="0"/>
              <a:t> (2005)</a:t>
            </a:r>
            <a:endParaRPr lang="en-US" sz="1700" dirty="0"/>
          </a:p>
          <a:p>
            <a:pPr marL="734940" lvl="1" indent="-342900">
              <a:buSzPct val="100000"/>
              <a:buFont typeface="Wingdings" pitchFamily="2" charset="2"/>
              <a:buChar char="Ø"/>
            </a:pPr>
            <a:r>
              <a:rPr lang="ru-RU" sz="1700" dirty="0" smtClean="0"/>
              <a:t>Отв. </a:t>
            </a:r>
            <a:r>
              <a:rPr lang="en-US" sz="1700" dirty="0" smtClean="0"/>
              <a:t>c</a:t>
            </a:r>
            <a:r>
              <a:rPr lang="ru-RU" sz="1700" dirty="0" err="1" smtClean="0"/>
              <a:t>екретарь</a:t>
            </a:r>
            <a:r>
              <a:rPr lang="ru-RU" sz="1700" dirty="0" smtClean="0"/>
              <a:t> </a:t>
            </a:r>
            <a:r>
              <a:rPr lang="ru-RU" sz="1700" b="1" dirty="0" smtClean="0"/>
              <a:t>подкомитета по стандартизации </a:t>
            </a:r>
            <a:r>
              <a:rPr lang="ru-RU" sz="1700" b="1" dirty="0" smtClean="0"/>
              <a:t>ПК122 </a:t>
            </a:r>
            <a:r>
              <a:rPr lang="en-US" sz="1700" dirty="0" smtClean="0"/>
              <a:t>(</a:t>
            </a:r>
            <a:r>
              <a:rPr lang="en-US" sz="1700" dirty="0" smtClean="0"/>
              <a:t>ISO/IEC JTC1 SC22)</a:t>
            </a:r>
            <a:endParaRPr lang="ru-RU" sz="17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F98A-C805-48CC-89BC-14CA2DBF8472}" type="slidenum">
              <a:rPr lang="en-GB" smtClean="0"/>
              <a:pPr/>
              <a:t>2</a:t>
            </a:fld>
            <a:r>
              <a:rPr lang="ru-RU" smtClean="0"/>
              <a:t> из 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4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/>
          <a:lstStyle/>
          <a:p>
            <a:pPr marL="0" indent="0" algn="l">
              <a:lnSpc>
                <a:spcPct val="90000"/>
              </a:lnSpc>
              <a:buNone/>
            </a:pPr>
            <a:r>
              <a:rPr lang="ru-RU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НПП в </a:t>
            </a:r>
            <a:r>
              <a:rPr lang="ru-RU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государственной программе</a:t>
            </a:r>
            <a:r>
              <a:rPr lang="ru-RU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«Информационное общество»</a:t>
            </a:r>
            <a:endParaRPr lang="ru-RU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784976" cy="5112568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dirty="0" smtClean="0"/>
              <a:t>Комплекс </a:t>
            </a:r>
            <a:r>
              <a:rPr lang="ru-RU" dirty="0"/>
              <a:t>отечественных программных решений (модулей), построенных на базе единых технологий, позволяющих осуществлять разработку новых программных продуктов методом компоновки и настройки уже готовых модулей, а также разработку новых модулей, в том числе:</a:t>
            </a:r>
          </a:p>
          <a:p>
            <a:pPr marL="360000" indent="-288000">
              <a:buFont typeface="Georgia" pitchFamily="18" charset="0"/>
              <a:buChar char="◊"/>
            </a:pPr>
            <a:r>
              <a:rPr lang="ru-RU" dirty="0"/>
              <a:t>отечественной </a:t>
            </a:r>
            <a:r>
              <a:rPr lang="ru-RU" b="1" dirty="0"/>
              <a:t>среды сборки операционной системы и приложений </a:t>
            </a:r>
            <a:r>
              <a:rPr lang="ru-RU" dirty="0"/>
              <a:t>на свободном программном обеспечении;</a:t>
            </a:r>
          </a:p>
          <a:p>
            <a:pPr marL="360000" indent="-288000">
              <a:buFont typeface="Georgia" pitchFamily="18" charset="0"/>
              <a:buChar char="◊"/>
            </a:pPr>
            <a:r>
              <a:rPr lang="ru-RU" dirty="0"/>
              <a:t>отечественной </a:t>
            </a:r>
            <a:r>
              <a:rPr lang="ru-RU" b="1" dirty="0"/>
              <a:t>системы управления базами данных </a:t>
            </a:r>
            <a:r>
              <a:rPr lang="ru-RU" dirty="0"/>
              <a:t>на основе открытых разработок;</a:t>
            </a:r>
          </a:p>
          <a:p>
            <a:pPr marL="360000" indent="-288000">
              <a:buFont typeface="Georgia" pitchFamily="18" charset="0"/>
              <a:buChar char="◊"/>
            </a:pPr>
            <a:r>
              <a:rPr lang="ru-RU" dirty="0"/>
              <a:t>российской </a:t>
            </a:r>
            <a:r>
              <a:rPr lang="ru-RU" b="1" dirty="0"/>
              <a:t>среды разработки программного обеспечения</a:t>
            </a:r>
            <a:r>
              <a:rPr lang="ru-RU" dirty="0"/>
              <a:t>;</a:t>
            </a:r>
          </a:p>
          <a:p>
            <a:pPr marL="360000" indent="-288000">
              <a:buFont typeface="Georgia" pitchFamily="18" charset="0"/>
              <a:buChar char="◊"/>
            </a:pPr>
            <a:r>
              <a:rPr lang="ru-RU" dirty="0"/>
              <a:t>набора архитектурных </a:t>
            </a:r>
            <a:r>
              <a:rPr lang="ru-RU" b="1" dirty="0"/>
              <a:t>стандартов и типовых компонентов </a:t>
            </a:r>
            <a:r>
              <a:rPr lang="ru-RU" dirty="0"/>
              <a:t>для совместимости программ между собой;</a:t>
            </a:r>
          </a:p>
          <a:p>
            <a:pPr marL="360000" indent="-288000">
              <a:buFont typeface="Georgia" pitchFamily="18" charset="0"/>
              <a:buChar char="◊"/>
            </a:pPr>
            <a:r>
              <a:rPr lang="ru-RU" dirty="0"/>
              <a:t>базового </a:t>
            </a:r>
            <a:r>
              <a:rPr lang="ru-RU" b="1" dirty="0"/>
              <a:t>пакета прикладного программного обеспечения</a:t>
            </a:r>
            <a:r>
              <a:rPr lang="ru-RU" dirty="0"/>
              <a:t>, включая драйверы и средства обеспечения информационной безопасности;</a:t>
            </a:r>
          </a:p>
          <a:p>
            <a:pPr marL="360000" indent="-288000">
              <a:buFont typeface="Georgia" pitchFamily="18" charset="0"/>
              <a:buChar char="◊"/>
            </a:pPr>
            <a:r>
              <a:rPr lang="ru-RU" dirty="0"/>
              <a:t>национального </a:t>
            </a:r>
            <a:r>
              <a:rPr lang="ru-RU" b="1" dirty="0"/>
              <a:t>фонда алгоритмов и программ </a:t>
            </a:r>
            <a:r>
              <a:rPr lang="ru-RU" dirty="0"/>
              <a:t>(</a:t>
            </a:r>
            <a:r>
              <a:rPr lang="ru-RU" dirty="0" err="1"/>
              <a:t>госприклад.рф</a:t>
            </a:r>
            <a:r>
              <a:rPr lang="ru-RU" dirty="0"/>
              <a:t>);</a:t>
            </a:r>
          </a:p>
          <a:p>
            <a:pPr marL="360000" indent="-288000">
              <a:buFont typeface="Georgia" pitchFamily="18" charset="0"/>
              <a:buChar char="◊"/>
            </a:pPr>
            <a:r>
              <a:rPr lang="ru-RU" dirty="0"/>
              <a:t>пакета </a:t>
            </a:r>
            <a:r>
              <a:rPr lang="ru-RU" b="1" dirty="0"/>
              <a:t>типовых решений</a:t>
            </a:r>
            <a:r>
              <a:rPr lang="ru-RU" dirty="0"/>
              <a:t>, размещение его в национальном фонде алгоритмов и </a:t>
            </a:r>
            <a:r>
              <a:rPr lang="ru-RU" dirty="0" smtClean="0"/>
              <a:t>программ</a:t>
            </a:r>
            <a:r>
              <a:rPr lang="ru-RU" dirty="0"/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F98A-C805-48CC-89BC-14CA2DBF8472}" type="slidenum">
              <a:rPr lang="en-GB" smtClean="0"/>
              <a:pPr/>
              <a:t>3</a:t>
            </a:fld>
            <a:r>
              <a:rPr lang="ru-RU" smtClean="0"/>
              <a:t> из 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3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3"/>
          <p:cNvSpPr>
            <a:spLocks noChangeArrowheads="1"/>
          </p:cNvSpPr>
          <p:nvPr/>
        </p:nvSpPr>
        <p:spPr bwMode="auto">
          <a:xfrm rot="16200000">
            <a:off x="4579201" y="1780015"/>
            <a:ext cx="1065720" cy="2232250"/>
          </a:xfrm>
          <a:prstGeom prst="downArrow">
            <a:avLst>
              <a:gd name="adj1" fmla="val 50000"/>
              <a:gd name="adj2" fmla="val 50060"/>
            </a:avLst>
          </a:prstGeom>
          <a:solidFill>
            <a:srgbClr val="FFC000"/>
          </a:soli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endParaRPr lang="ru-RU" sz="4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60515" y="116632"/>
            <a:ext cx="8803973" cy="1143000"/>
          </a:xfrm>
          <a:effectLst/>
        </p:spPr>
        <p:txBody>
          <a:bodyPr/>
          <a:lstStyle/>
          <a:p>
            <a:pPr marL="0" indent="0" algn="l">
              <a:lnSpc>
                <a:spcPct val="90000"/>
              </a:lnSpc>
              <a:buNone/>
            </a:pPr>
            <a:r>
              <a:rPr lang="ru-RU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Составляющие ФАП</a:t>
            </a:r>
            <a:endParaRPr lang="en-GB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228186" y="1387210"/>
            <a:ext cx="2468946" cy="3683872"/>
            <a:chOff x="6228186" y="1387210"/>
            <a:chExt cx="2468946" cy="36838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387210"/>
              <a:ext cx="2016224" cy="3017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228186" y="4424751"/>
              <a:ext cx="24689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Готовое ПО:</a:t>
              </a:r>
              <a:br>
                <a:rPr lang="ru-RU" dirty="0" smtClean="0"/>
              </a:br>
              <a:r>
                <a:rPr lang="ru-RU" dirty="0" smtClean="0"/>
                <a:t>решения и продукты</a:t>
              </a:r>
              <a:endParaRPr lang="ru-RU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54666" y="1628799"/>
            <a:ext cx="3615093" cy="2889613"/>
            <a:chOff x="254666" y="1628799"/>
            <a:chExt cx="3615093" cy="288961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37" y="1628799"/>
              <a:ext cx="3168352" cy="2534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54666" y="4149080"/>
              <a:ext cx="3615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Инфраструктура и инструменты</a:t>
              </a:r>
              <a:endParaRPr lang="ru-RU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00897" y="4083054"/>
            <a:ext cx="2787142" cy="2226266"/>
            <a:chOff x="668642" y="4653136"/>
            <a:chExt cx="2787142" cy="222626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42" y="4653136"/>
              <a:ext cx="2787142" cy="1856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266963" y="6510070"/>
              <a:ext cx="1590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Специалисты</a:t>
              </a:r>
              <a:endParaRPr lang="ru-RU" dirty="0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F98A-C805-48CC-89BC-14CA2DBF8472}" type="slidenum">
              <a:rPr lang="en-GB" smtClean="0"/>
              <a:pPr/>
              <a:t>4</a:t>
            </a:fld>
            <a:r>
              <a:rPr lang="ru-RU" smtClean="0"/>
              <a:t> из 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7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4.16667E-6 0.1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2.22222E-6 0.098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8.33333E-7 -0.074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60515" y="116632"/>
            <a:ext cx="8803973" cy="1143000"/>
          </a:xfrm>
          <a:effectLst/>
        </p:spPr>
        <p:txBody>
          <a:bodyPr/>
          <a:lstStyle/>
          <a:p>
            <a:pPr marL="0" indent="0" algn="l">
              <a:lnSpc>
                <a:spcPct val="90000"/>
              </a:lnSpc>
              <a:buNone/>
            </a:pPr>
            <a:r>
              <a:rPr lang="ru-RU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Инфраструктура ФАП</a:t>
            </a:r>
            <a:endParaRPr lang="en-GB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8" name="Picture 10" descr="C:\Users\Папа\Desktop\Документ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0" y="1055698"/>
            <a:ext cx="7566946" cy="532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F98A-C805-48CC-89BC-14CA2DBF8472}" type="slidenum">
              <a:rPr lang="en-GB" smtClean="0"/>
              <a:pPr/>
              <a:t>5</a:t>
            </a:fld>
            <a:r>
              <a:rPr lang="ru-RU" smtClean="0"/>
              <a:t> из 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1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64664" y="1268760"/>
            <a:ext cx="7733185" cy="4927942"/>
            <a:chOff x="148554" y="1116013"/>
            <a:chExt cx="8818563" cy="5914582"/>
          </a:xfrm>
        </p:grpSpPr>
        <p:sp>
          <p:nvSpPr>
            <p:cNvPr id="19" name="Стрелка вниз 7"/>
            <p:cNvSpPr>
              <a:spLocks noChangeArrowheads="1"/>
            </p:cNvSpPr>
            <p:nvPr/>
          </p:nvSpPr>
          <p:spPr bwMode="auto">
            <a:xfrm rot="10800000">
              <a:off x="3266798" y="5781278"/>
              <a:ext cx="773112" cy="55791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10800000"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Стрелка вниз 11"/>
            <p:cNvSpPr>
              <a:spLocks noChangeArrowheads="1"/>
            </p:cNvSpPr>
            <p:nvPr/>
          </p:nvSpPr>
          <p:spPr bwMode="auto">
            <a:xfrm rot="10800000">
              <a:off x="1239167" y="1911350"/>
              <a:ext cx="720725" cy="709613"/>
            </a:xfrm>
            <a:prstGeom prst="downArrow">
              <a:avLst>
                <a:gd name="adj1" fmla="val 50000"/>
                <a:gd name="adj2" fmla="val 49968"/>
              </a:avLst>
            </a:prstGeom>
            <a:solidFill>
              <a:srgbClr val="FFC000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10800000"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Стрелка вниз 12"/>
            <p:cNvSpPr>
              <a:spLocks noChangeArrowheads="1"/>
            </p:cNvSpPr>
            <p:nvPr/>
          </p:nvSpPr>
          <p:spPr bwMode="auto">
            <a:xfrm rot="10800000">
              <a:off x="2151979" y="1909763"/>
              <a:ext cx="720725" cy="709612"/>
            </a:xfrm>
            <a:prstGeom prst="downArrow">
              <a:avLst>
                <a:gd name="adj1" fmla="val 50000"/>
                <a:gd name="adj2" fmla="val 49968"/>
              </a:avLst>
            </a:prstGeom>
            <a:solidFill>
              <a:srgbClr val="FFC000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10800000"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Стрелка вниз 14"/>
            <p:cNvSpPr>
              <a:spLocks noChangeArrowheads="1"/>
            </p:cNvSpPr>
            <p:nvPr/>
          </p:nvSpPr>
          <p:spPr bwMode="auto">
            <a:xfrm rot="10800000">
              <a:off x="7239917" y="1908175"/>
              <a:ext cx="720725" cy="684213"/>
            </a:xfrm>
            <a:prstGeom prst="downArrow">
              <a:avLst>
                <a:gd name="adj1" fmla="val 50000"/>
                <a:gd name="adj2" fmla="val 50060"/>
              </a:avLst>
            </a:prstGeom>
            <a:solidFill>
              <a:srgbClr val="FFC000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10800000"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Стрелка вниз 13"/>
            <p:cNvSpPr>
              <a:spLocks noChangeArrowheads="1"/>
            </p:cNvSpPr>
            <p:nvPr/>
          </p:nvSpPr>
          <p:spPr bwMode="auto">
            <a:xfrm rot="10800000">
              <a:off x="6298529" y="1917700"/>
              <a:ext cx="720725" cy="684213"/>
            </a:xfrm>
            <a:prstGeom prst="downArrow">
              <a:avLst>
                <a:gd name="adj1" fmla="val 50000"/>
                <a:gd name="adj2" fmla="val 50060"/>
              </a:avLst>
            </a:prstGeom>
            <a:solidFill>
              <a:srgbClr val="FFC000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10800000"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Text Box 47"/>
            <p:cNvSpPr txBox="1">
              <a:spLocks noChangeArrowheads="1"/>
            </p:cNvSpPr>
            <p:nvPr/>
          </p:nvSpPr>
          <p:spPr bwMode="auto">
            <a:xfrm>
              <a:off x="916904" y="1116013"/>
              <a:ext cx="7281863" cy="766762"/>
            </a:xfrm>
            <a:prstGeom prst="rect">
              <a:avLst/>
            </a:prstGeom>
            <a:ln>
              <a:headEnd/>
              <a:tailEnd/>
            </a:ln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140" tIns="58420" rIns="104140" bIns="58420" anchor="ctr"/>
            <a:lstStyle/>
            <a:p>
              <a:pPr algn="ctr" eaLnBrk="0">
                <a:defRPr/>
              </a:pPr>
              <a:r>
                <a:rPr lang="ru-RU" sz="3200" b="1" dirty="0" smtClean="0">
                  <a:solidFill>
                    <a:srgbClr val="FFFFFF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ОГВ, гос. учреждения и др.</a:t>
              </a:r>
              <a:endParaRPr lang="en-GB" sz="6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 Box 57"/>
            <p:cNvSpPr txBox="1">
              <a:spLocks noChangeArrowheads="1"/>
            </p:cNvSpPr>
            <p:nvPr/>
          </p:nvSpPr>
          <p:spPr bwMode="auto">
            <a:xfrm>
              <a:off x="148554" y="2484438"/>
              <a:ext cx="8818563" cy="3240087"/>
            </a:xfrm>
            <a:prstGeom prst="rect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140" tIns="58420" rIns="104140" bIns="58420"/>
            <a:lstStyle/>
            <a:p>
              <a:pPr eaLnBrk="0"/>
              <a:endParaRPr lang="ru-RU" sz="4400"/>
            </a:p>
          </p:txBody>
        </p:sp>
        <p:sp>
          <p:nvSpPr>
            <p:cNvPr id="13" name="Text Box 56"/>
            <p:cNvSpPr txBox="1">
              <a:spLocks noChangeArrowheads="1"/>
            </p:cNvSpPr>
            <p:nvPr/>
          </p:nvSpPr>
          <p:spPr bwMode="auto">
            <a:xfrm>
              <a:off x="742279" y="3544888"/>
              <a:ext cx="7631113" cy="1098550"/>
            </a:xfrm>
            <a:prstGeom prst="rect">
              <a:avLst/>
            </a:prstGeom>
            <a:gradFill>
              <a:gsLst>
                <a:gs pos="28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</a:gra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04140" tIns="58420" rIns="104140" bIns="58420" anchor="ctr"/>
            <a:lstStyle/>
            <a:p>
              <a:pPr algn="ctr" eaLnBrk="0">
                <a:defRPr/>
              </a:pPr>
              <a:r>
                <a:rPr lang="ru-RU" sz="2800" b="1" dirty="0" smtClean="0">
                  <a:latin typeface="Calibri" pitchFamily="34" charset="0"/>
                  <a:cs typeface="Calibri" pitchFamily="34" charset="0"/>
                </a:rPr>
                <a:t>Главный </a:t>
              </a:r>
              <a:r>
                <a:rPr lang="ru-RU" sz="2800" b="1" dirty="0" err="1" smtClean="0">
                  <a:latin typeface="Calibri" pitchFamily="34" charset="0"/>
                  <a:cs typeface="Calibri" pitchFamily="34" charset="0"/>
                </a:rPr>
                <a:t>репозиторий</a:t>
              </a:r>
              <a:endParaRPr lang="ru-RU" sz="2800" b="1" dirty="0" smtClean="0">
                <a:latin typeface="Calibri" pitchFamily="34" charset="0"/>
                <a:cs typeface="Calibri" pitchFamily="34" charset="0"/>
              </a:endParaRPr>
            </a:p>
            <a:p>
              <a:pPr algn="ctr" eaLnBrk="0">
                <a:defRPr/>
              </a:pPr>
              <a:r>
                <a:rPr lang="ru-RU" sz="2800" b="1" dirty="0" smtClean="0">
                  <a:latin typeface="Calibri" pitchFamily="34" charset="0"/>
                  <a:cs typeface="Calibri" pitchFamily="34" charset="0"/>
                </a:rPr>
                <a:t>(включая среду разработки и сборки)</a:t>
              </a:r>
              <a:endParaRPr lang="en-GB" sz="2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 Box 54"/>
            <p:cNvSpPr txBox="1">
              <a:spLocks noChangeArrowheads="1"/>
            </p:cNvSpPr>
            <p:nvPr/>
          </p:nvSpPr>
          <p:spPr bwMode="auto">
            <a:xfrm>
              <a:off x="742279" y="4781550"/>
              <a:ext cx="7631113" cy="654050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04140" tIns="58420" rIns="104140" bIns="58420" anchor="ctr"/>
            <a:lstStyle/>
            <a:p>
              <a:pPr algn="ctr" eaLnBrk="0"/>
              <a:r>
                <a:rPr lang="ru-RU" sz="2400" b="1" dirty="0" smtClean="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Средства контроля качества и совместимости</a:t>
              </a:r>
              <a:endParaRPr lang="en-GB" sz="4800" b="1" dirty="0">
                <a:latin typeface="Calibri" pitchFamily="34" charset="0"/>
                <a:ea typeface="MS Mincho" pitchFamily="49" charset="-128"/>
                <a:cs typeface="Calibri" pitchFamily="34" charset="0"/>
              </a:endParaRPr>
            </a:p>
          </p:txBody>
        </p:sp>
        <p:sp>
          <p:nvSpPr>
            <p:cNvPr id="16" name="Стрелка вниз 7"/>
            <p:cNvSpPr>
              <a:spLocks noChangeArrowheads="1"/>
            </p:cNvSpPr>
            <p:nvPr/>
          </p:nvSpPr>
          <p:spPr bwMode="auto">
            <a:xfrm rot="10800000">
              <a:off x="4171279" y="5781278"/>
              <a:ext cx="773112" cy="55791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10800000"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Стрелка вниз 8"/>
            <p:cNvSpPr>
              <a:spLocks noChangeArrowheads="1"/>
            </p:cNvSpPr>
            <p:nvPr/>
          </p:nvSpPr>
          <p:spPr bwMode="auto">
            <a:xfrm rot="10800000">
              <a:off x="5079216" y="5781278"/>
              <a:ext cx="773113" cy="56426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10800000"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 Box 53"/>
            <p:cNvSpPr txBox="1">
              <a:spLocks noChangeArrowheads="1"/>
            </p:cNvSpPr>
            <p:nvPr/>
          </p:nvSpPr>
          <p:spPr bwMode="auto">
            <a:xfrm>
              <a:off x="742279" y="2771775"/>
              <a:ext cx="7631113" cy="649288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04140" tIns="58420" rIns="104140" bIns="58420" anchor="ctr"/>
            <a:lstStyle/>
            <a:p>
              <a:pPr algn="ctr" eaLnBrk="0"/>
              <a:r>
                <a:rPr lang="ru-RU" sz="2400" b="1" dirty="0" smtClean="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Система доступа </a:t>
              </a:r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(</a:t>
              </a:r>
              <a:r>
                <a:rPr lang="ru-RU" sz="2400" b="1" dirty="0" smtClean="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витрина ФАП</a:t>
              </a:r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)</a:t>
              </a:r>
              <a:endParaRPr lang="en-GB" sz="4800" b="1" dirty="0">
                <a:latin typeface="Calibri" pitchFamily="34" charset="0"/>
                <a:ea typeface="MS Mincho" pitchFamily="49" charset="-128"/>
                <a:cs typeface="Calibri" pitchFamily="34" charset="0"/>
              </a:endParaRPr>
            </a:p>
          </p:txBody>
        </p:sp>
        <p:sp>
          <p:nvSpPr>
            <p:cNvPr id="18" name="Text Box 50"/>
            <p:cNvSpPr txBox="1">
              <a:spLocks noChangeArrowheads="1"/>
            </p:cNvSpPr>
            <p:nvPr/>
          </p:nvSpPr>
          <p:spPr bwMode="auto">
            <a:xfrm>
              <a:off x="148554" y="6263831"/>
              <a:ext cx="8818563" cy="76676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</a:gra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88900" h="889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4140" tIns="58420" rIns="104140" bIns="58420" anchor="ctr"/>
            <a:lstStyle/>
            <a:p>
              <a:pPr algn="ctr" eaLnBrk="0"/>
              <a:r>
                <a:rPr lang="ru-RU" sz="3200" b="1" dirty="0" smtClean="0">
                  <a:solidFill>
                    <a:srgbClr val="FFFFFF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Мировые и российские разработчики</a:t>
              </a:r>
              <a:endParaRPr lang="en-GB" sz="3200" b="1" dirty="0">
                <a:solidFill>
                  <a:srgbClr val="FFFFFF"/>
                </a:solidFill>
                <a:latin typeface="Calibri" pitchFamily="34" charset="0"/>
                <a:ea typeface="MS Mincho" pitchFamily="49" charset="-128"/>
                <a:cs typeface="Calibri" pitchFamily="34" charset="0"/>
              </a:endParaRPr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60515" y="116632"/>
            <a:ext cx="8803973" cy="1143000"/>
          </a:xfrm>
          <a:effectLst/>
        </p:spPr>
        <p:txBody>
          <a:bodyPr/>
          <a:lstStyle/>
          <a:p>
            <a:pPr marL="0" indent="0" algn="l">
              <a:lnSpc>
                <a:spcPct val="90000"/>
              </a:lnSpc>
              <a:buNone/>
            </a:pPr>
            <a:r>
              <a:rPr lang="ru-RU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Окружение ФАП</a:t>
            </a:r>
            <a:endParaRPr lang="en-GB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F98A-C805-48CC-89BC-14CA2DBF8472}" type="slidenum">
              <a:rPr lang="en-GB" smtClean="0"/>
              <a:pPr/>
              <a:t>6</a:t>
            </a:fld>
            <a:r>
              <a:rPr lang="ru-RU" smtClean="0"/>
              <a:t> из 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6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 rot="10800000">
            <a:off x="827583" y="1101644"/>
            <a:ext cx="7456487" cy="5135667"/>
            <a:chOff x="1223963" y="1207561"/>
            <a:chExt cx="7631112" cy="5329793"/>
          </a:xfrm>
        </p:grpSpPr>
        <p:sp>
          <p:nvSpPr>
            <p:cNvPr id="20" name="Text Box 50"/>
            <p:cNvSpPr txBox="1">
              <a:spLocks noChangeArrowheads="1"/>
            </p:cNvSpPr>
            <p:nvPr/>
          </p:nvSpPr>
          <p:spPr bwMode="auto">
            <a:xfrm>
              <a:off x="1793189" y="4211638"/>
              <a:ext cx="2398713" cy="72866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4140" tIns="58420" rIns="104140" bIns="58420" anchor="ctr"/>
            <a:lstStyle/>
            <a:p>
              <a:pPr algn="ctr" eaLnBrk="0"/>
              <a:endParaRPr lang="ru-RU" sz="3200" b="1">
                <a:solidFill>
                  <a:srgbClr val="FFFFFF"/>
                </a:solidFill>
                <a:latin typeface="Calibri" pitchFamily="34" charset="0"/>
                <a:ea typeface="MS Mincho" pitchFamily="49" charset="-128"/>
                <a:cs typeface="Calibri" pitchFamily="34" charset="0"/>
              </a:endParaRPr>
            </a:p>
          </p:txBody>
        </p:sp>
        <p:sp>
          <p:nvSpPr>
            <p:cNvPr id="21" name="Text Box 50"/>
            <p:cNvSpPr txBox="1">
              <a:spLocks noChangeArrowheads="1"/>
            </p:cNvSpPr>
            <p:nvPr/>
          </p:nvSpPr>
          <p:spPr bwMode="auto">
            <a:xfrm>
              <a:off x="1558243" y="4420944"/>
              <a:ext cx="2400300" cy="66821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4140" tIns="58420" rIns="104140" bIns="58420" anchor="ctr"/>
            <a:lstStyle/>
            <a:p>
              <a:pPr algn="ctr" eaLnBrk="0"/>
              <a:endParaRPr lang="ru-RU" sz="3200" b="1">
                <a:solidFill>
                  <a:srgbClr val="FFFFFF"/>
                </a:solidFill>
                <a:latin typeface="Calibri" pitchFamily="34" charset="0"/>
                <a:ea typeface="MS Mincho" pitchFamily="49" charset="-128"/>
                <a:cs typeface="Calibri" pitchFamily="34" charset="0"/>
              </a:endParaRPr>
            </a:p>
          </p:txBody>
        </p:sp>
        <p:sp>
          <p:nvSpPr>
            <p:cNvPr id="22" name="Стрелка вниз 11"/>
            <p:cNvSpPr>
              <a:spLocks noChangeArrowheads="1"/>
            </p:cNvSpPr>
            <p:nvPr/>
          </p:nvSpPr>
          <p:spPr bwMode="auto">
            <a:xfrm>
              <a:off x="2005919" y="3500780"/>
              <a:ext cx="720725" cy="663575"/>
            </a:xfrm>
            <a:prstGeom prst="downArrow">
              <a:avLst>
                <a:gd name="adj1" fmla="val 50000"/>
                <a:gd name="adj2" fmla="val 49968"/>
              </a:avLst>
            </a:prstGeom>
            <a:solidFill>
              <a:srgbClr val="FFC000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10800000"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Стрелка вниз 12"/>
            <p:cNvSpPr>
              <a:spLocks noChangeArrowheads="1"/>
            </p:cNvSpPr>
            <p:nvPr/>
          </p:nvSpPr>
          <p:spPr bwMode="auto">
            <a:xfrm>
              <a:off x="2918732" y="3500780"/>
              <a:ext cx="720725" cy="663575"/>
            </a:xfrm>
            <a:prstGeom prst="downArrow">
              <a:avLst>
                <a:gd name="adj1" fmla="val 50000"/>
                <a:gd name="adj2" fmla="val 49968"/>
              </a:avLst>
            </a:prstGeom>
            <a:solidFill>
              <a:srgbClr val="FFC000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10800000"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Стрелка вниз 14"/>
            <p:cNvSpPr>
              <a:spLocks noChangeArrowheads="1"/>
            </p:cNvSpPr>
            <p:nvPr/>
          </p:nvSpPr>
          <p:spPr bwMode="auto">
            <a:xfrm>
              <a:off x="7677150" y="3524597"/>
              <a:ext cx="720725" cy="639763"/>
            </a:xfrm>
            <a:prstGeom prst="downArrow">
              <a:avLst>
                <a:gd name="adj1" fmla="val 50000"/>
                <a:gd name="adj2" fmla="val 50060"/>
              </a:avLst>
            </a:prstGeom>
            <a:solidFill>
              <a:srgbClr val="FFC000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10800000"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Стрелка вниз 13"/>
            <p:cNvSpPr>
              <a:spLocks noChangeArrowheads="1"/>
            </p:cNvSpPr>
            <p:nvPr/>
          </p:nvSpPr>
          <p:spPr bwMode="auto">
            <a:xfrm>
              <a:off x="6735763" y="3524597"/>
              <a:ext cx="720725" cy="639763"/>
            </a:xfrm>
            <a:prstGeom prst="downArrow">
              <a:avLst>
                <a:gd name="adj1" fmla="val 50000"/>
                <a:gd name="adj2" fmla="val 50060"/>
              </a:avLst>
            </a:prstGeom>
            <a:solidFill>
              <a:srgbClr val="FFC000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10800000"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 Box 56"/>
            <p:cNvSpPr txBox="1">
              <a:spLocks noChangeArrowheads="1"/>
            </p:cNvSpPr>
            <p:nvPr/>
          </p:nvSpPr>
          <p:spPr bwMode="auto">
            <a:xfrm rot="10800000">
              <a:off x="1223963" y="2540072"/>
              <a:ext cx="7631112" cy="1098550"/>
            </a:xfrm>
            <a:prstGeom prst="rect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104140" tIns="58420" rIns="104140" bIns="58420" anchor="ctr"/>
            <a:lstStyle/>
            <a:p>
              <a:pPr algn="ctr" eaLnBrk="0">
                <a:defRPr/>
              </a:pPr>
              <a:r>
                <a:rPr lang="ru-RU" sz="3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Главный </a:t>
              </a:r>
              <a:r>
                <a:rPr lang="ru-RU" sz="32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репозиторий</a:t>
              </a:r>
              <a:endParaRPr lang="ru-RU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 eaLnBrk="0">
                <a:defRPr/>
              </a:pPr>
              <a:r>
                <a:rPr lang="ru-RU" sz="3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(включая среду разработки и сборки)</a:t>
              </a:r>
              <a:endParaRPr lang="en-GB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 Box 50"/>
            <p:cNvSpPr txBox="1">
              <a:spLocks noChangeArrowheads="1"/>
            </p:cNvSpPr>
            <p:nvPr/>
          </p:nvSpPr>
          <p:spPr bwMode="auto">
            <a:xfrm>
              <a:off x="6423025" y="4211638"/>
              <a:ext cx="2400300" cy="72866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140" tIns="58420" rIns="104140" bIns="58420" anchor="ctr"/>
            <a:lstStyle/>
            <a:p>
              <a:pPr algn="ctr" eaLnBrk="0">
                <a:defRPr/>
              </a:pPr>
              <a:endParaRPr lang="en-GB" sz="3200" b="1" dirty="0">
                <a:solidFill>
                  <a:srgbClr val="FFFFFF"/>
                </a:solidFill>
                <a:latin typeface="Calibri" pitchFamily="34" charset="0"/>
                <a:ea typeface="MS Mincho" pitchFamily="49" charset="-128"/>
                <a:cs typeface="Calibri" pitchFamily="34" charset="0"/>
              </a:endParaRPr>
            </a:p>
          </p:txBody>
        </p:sp>
        <p:sp>
          <p:nvSpPr>
            <p:cNvPr id="28" name="Text Box 50"/>
            <p:cNvSpPr txBox="1">
              <a:spLocks noChangeArrowheads="1"/>
            </p:cNvSpPr>
            <p:nvPr/>
          </p:nvSpPr>
          <p:spPr bwMode="auto">
            <a:xfrm>
              <a:off x="6189666" y="4420943"/>
              <a:ext cx="2400300" cy="6682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140" tIns="58420" rIns="104140" bIns="58420" anchor="ctr"/>
            <a:lstStyle/>
            <a:p>
              <a:pPr algn="ctr" eaLnBrk="0">
                <a:defRPr/>
              </a:pPr>
              <a:endParaRPr lang="en-GB" sz="3200" b="1" dirty="0">
                <a:solidFill>
                  <a:srgbClr val="FFFFFF"/>
                </a:solidFill>
                <a:latin typeface="Calibri" pitchFamily="34" charset="0"/>
                <a:ea typeface="MS Mincho" pitchFamily="49" charset="-128"/>
                <a:cs typeface="Calibri" pitchFamily="34" charset="0"/>
              </a:endParaRPr>
            </a:p>
          </p:txBody>
        </p:sp>
        <p:sp>
          <p:nvSpPr>
            <p:cNvPr id="29" name="Стрелка вниз 13"/>
            <p:cNvSpPr>
              <a:spLocks noChangeArrowheads="1"/>
            </p:cNvSpPr>
            <p:nvPr/>
          </p:nvSpPr>
          <p:spPr bwMode="auto">
            <a:xfrm>
              <a:off x="1907867" y="1749078"/>
              <a:ext cx="6263307" cy="766465"/>
            </a:xfrm>
            <a:prstGeom prst="downArrow">
              <a:avLst>
                <a:gd name="adj1" fmla="val 50000"/>
                <a:gd name="adj2" fmla="val 50060"/>
              </a:avLst>
            </a:prstGeom>
            <a:solidFill>
              <a:srgbClr val="FFC000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10800000"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Text Box 50"/>
            <p:cNvSpPr txBox="1">
              <a:spLocks noChangeArrowheads="1"/>
            </p:cNvSpPr>
            <p:nvPr/>
          </p:nvSpPr>
          <p:spPr bwMode="auto">
            <a:xfrm rot="10800000">
              <a:off x="2118514" y="5818217"/>
              <a:ext cx="5842001" cy="71913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</a:gra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104140" tIns="58420" rIns="104140" bIns="58420" anchor="ctr"/>
            <a:lstStyle/>
            <a:p>
              <a:pPr algn="ctr" eaLnBrk="0"/>
              <a:r>
                <a:rPr lang="ru-RU" sz="3200" b="1" dirty="0" smtClean="0">
                  <a:solidFill>
                    <a:srgbClr val="FFFFFF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Типовые проектные решения</a:t>
              </a:r>
              <a:endParaRPr lang="en-GB" sz="3200" b="1" dirty="0">
                <a:solidFill>
                  <a:srgbClr val="FFFFFF"/>
                </a:solidFill>
                <a:latin typeface="Calibri" pitchFamily="34" charset="0"/>
                <a:ea typeface="MS Mincho" pitchFamily="49" charset="-128"/>
                <a:cs typeface="Calibri" pitchFamily="34" charset="0"/>
              </a:endParaRPr>
            </a:p>
          </p:txBody>
        </p:sp>
        <p:sp>
          <p:nvSpPr>
            <p:cNvPr id="31" name="Стрелка вниз 12"/>
            <p:cNvSpPr>
              <a:spLocks noChangeArrowheads="1"/>
            </p:cNvSpPr>
            <p:nvPr/>
          </p:nvSpPr>
          <p:spPr bwMode="auto">
            <a:xfrm>
              <a:off x="7028934" y="5233857"/>
              <a:ext cx="720725" cy="534988"/>
            </a:xfrm>
            <a:prstGeom prst="downArrow">
              <a:avLst>
                <a:gd name="adj1" fmla="val 50000"/>
                <a:gd name="adj2" fmla="val 49968"/>
              </a:avLst>
            </a:prstGeom>
            <a:solidFill>
              <a:srgbClr val="FFC000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10800000"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Стрелка вниз 12"/>
            <p:cNvSpPr>
              <a:spLocks noChangeArrowheads="1"/>
            </p:cNvSpPr>
            <p:nvPr/>
          </p:nvSpPr>
          <p:spPr bwMode="auto">
            <a:xfrm>
              <a:off x="2619959" y="5219579"/>
              <a:ext cx="720725" cy="536575"/>
            </a:xfrm>
            <a:prstGeom prst="downArrow">
              <a:avLst>
                <a:gd name="adj1" fmla="val 50000"/>
                <a:gd name="adj2" fmla="val 49968"/>
              </a:avLst>
            </a:prstGeom>
            <a:solidFill>
              <a:srgbClr val="FFC000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10800000"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Text Box 50"/>
            <p:cNvSpPr txBox="1">
              <a:spLocks noChangeArrowheads="1"/>
            </p:cNvSpPr>
            <p:nvPr/>
          </p:nvSpPr>
          <p:spPr bwMode="auto">
            <a:xfrm rot="10800000">
              <a:off x="1398589" y="1207561"/>
              <a:ext cx="7281862" cy="6113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</a:gra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140" tIns="58420" rIns="104140" bIns="58420" anchor="ctr"/>
            <a:lstStyle/>
            <a:p>
              <a:pPr algn="ctr" eaLnBrk="0"/>
              <a:r>
                <a:rPr lang="ru-RU" sz="3200" b="1" dirty="0">
                  <a:solidFill>
                    <a:srgbClr val="FFFFFF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Мировые и российские разработчики</a:t>
              </a:r>
              <a:endParaRPr lang="en-GB" sz="3200" b="1" dirty="0">
                <a:solidFill>
                  <a:srgbClr val="FFFFFF"/>
                </a:solidFill>
                <a:latin typeface="Calibri" pitchFamily="34" charset="0"/>
                <a:ea typeface="MS Mincho" pitchFamily="49" charset="-128"/>
                <a:cs typeface="Calibri" pitchFamily="34" charset="0"/>
              </a:endParaRPr>
            </a:p>
          </p:txBody>
        </p:sp>
        <p:sp>
          <p:nvSpPr>
            <p:cNvPr id="34" name="Text Box 50"/>
            <p:cNvSpPr txBox="1">
              <a:spLocks noChangeArrowheads="1"/>
            </p:cNvSpPr>
            <p:nvPr/>
          </p:nvSpPr>
          <p:spPr bwMode="auto">
            <a:xfrm rot="10800000">
              <a:off x="1338248" y="4616450"/>
              <a:ext cx="2400300" cy="6477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4140" tIns="58420" rIns="104140" bIns="58420" anchor="ctr"/>
            <a:lstStyle/>
            <a:p>
              <a:pPr algn="ctr" eaLnBrk="0"/>
              <a:r>
                <a:rPr lang="ru-RU" sz="2800" b="1" dirty="0">
                  <a:solidFill>
                    <a:srgbClr val="FFFFFF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Приложения</a:t>
              </a:r>
              <a:endParaRPr lang="en-GB" sz="2800" b="1" dirty="0">
                <a:solidFill>
                  <a:srgbClr val="FFFFFF"/>
                </a:solidFill>
                <a:latin typeface="Calibri" pitchFamily="34" charset="0"/>
                <a:ea typeface="MS Mincho" pitchFamily="49" charset="-128"/>
                <a:cs typeface="Calibri" pitchFamily="34" charset="0"/>
              </a:endParaRPr>
            </a:p>
          </p:txBody>
        </p:sp>
        <p:sp>
          <p:nvSpPr>
            <p:cNvPr id="35" name="Text Box 50"/>
            <p:cNvSpPr txBox="1">
              <a:spLocks noChangeArrowheads="1"/>
            </p:cNvSpPr>
            <p:nvPr/>
          </p:nvSpPr>
          <p:spPr bwMode="auto">
            <a:xfrm rot="10800000">
              <a:off x="5938914" y="4616450"/>
              <a:ext cx="2400300" cy="6477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140" tIns="58420" rIns="104140" bIns="58420" anchor="ctr"/>
            <a:lstStyle/>
            <a:p>
              <a:pPr algn="ctr" eaLnBrk="0">
                <a:defRPr/>
              </a:pPr>
              <a:r>
                <a:rPr lang="ru-RU" sz="2800" b="1" dirty="0" smtClean="0">
                  <a:solidFill>
                    <a:srgbClr val="FFFFFF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ОС</a:t>
              </a:r>
              <a:endParaRPr lang="en-GB" sz="2800" b="1" dirty="0">
                <a:solidFill>
                  <a:srgbClr val="FFFFFF"/>
                </a:solidFill>
                <a:latin typeface="Calibri" pitchFamily="34" charset="0"/>
                <a:ea typeface="MS Mincho" pitchFamily="49" charset="-128"/>
                <a:cs typeface="Calibri" pitchFamily="34" charset="0"/>
              </a:endParaRPr>
            </a:p>
          </p:txBody>
        </p:sp>
      </p:grpSp>
      <p:sp>
        <p:nvSpPr>
          <p:cNvPr id="37" name="Заголовок 1"/>
          <p:cNvSpPr>
            <a:spLocks noGrp="1"/>
          </p:cNvSpPr>
          <p:nvPr>
            <p:ph type="title"/>
          </p:nvPr>
        </p:nvSpPr>
        <p:spPr>
          <a:xfrm>
            <a:off x="160515" y="116632"/>
            <a:ext cx="8803973" cy="1143000"/>
          </a:xfrm>
        </p:spPr>
        <p:txBody>
          <a:bodyPr/>
          <a:lstStyle/>
          <a:p>
            <a:pPr marL="0" indent="0" algn="l">
              <a:lnSpc>
                <a:spcPct val="90000"/>
              </a:lnSpc>
              <a:buNone/>
            </a:pPr>
            <a:r>
              <a:rPr lang="ru-RU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Построение решений из ФАП</a:t>
            </a:r>
            <a:endParaRPr lang="en-GB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F98A-C805-48CC-89BC-14CA2DBF8472}" type="slidenum">
              <a:rPr lang="en-GB" smtClean="0"/>
              <a:pPr/>
              <a:t>7</a:t>
            </a:fld>
            <a:r>
              <a:rPr lang="ru-RU" smtClean="0"/>
              <a:t> из 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1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60515" y="116632"/>
            <a:ext cx="8803973" cy="1143000"/>
          </a:xfrm>
          <a:effectLst/>
        </p:spPr>
        <p:txBody>
          <a:bodyPr/>
          <a:lstStyle/>
          <a:p>
            <a:pPr marL="0" indent="0" algn="l">
              <a:lnSpc>
                <a:spcPct val="90000"/>
              </a:lnSpc>
              <a:buNone/>
            </a:pPr>
            <a:r>
              <a:rPr lang="ru-RU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Роль </a:t>
            </a:r>
            <a:r>
              <a:rPr lang="ru-RU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стандартизации в НПП</a:t>
            </a:r>
            <a:br>
              <a:rPr lang="ru-RU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(пример)</a:t>
            </a:r>
            <a:endParaRPr lang="en-GB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 rot="10800000">
            <a:off x="1290525" y="1700807"/>
            <a:ext cx="6634960" cy="3744416"/>
            <a:chOff x="1598635" y="1274069"/>
            <a:chExt cx="6790350" cy="3885954"/>
          </a:xfrm>
        </p:grpSpPr>
        <p:sp>
          <p:nvSpPr>
            <p:cNvPr id="28" name="Стрелка вниз 13"/>
            <p:cNvSpPr>
              <a:spLocks noChangeArrowheads="1"/>
            </p:cNvSpPr>
            <p:nvPr/>
          </p:nvSpPr>
          <p:spPr bwMode="auto">
            <a:xfrm rot="18600000">
              <a:off x="5531025" y="3620164"/>
              <a:ext cx="485690" cy="665253"/>
            </a:xfrm>
            <a:prstGeom prst="downArrow">
              <a:avLst>
                <a:gd name="adj1" fmla="val 50000"/>
                <a:gd name="adj2" fmla="val 50060"/>
              </a:avLst>
            </a:prstGeom>
            <a:solidFill>
              <a:srgbClr val="FFC000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10800000"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Стрелка вниз 11"/>
            <p:cNvSpPr>
              <a:spLocks noChangeArrowheads="1"/>
            </p:cNvSpPr>
            <p:nvPr/>
          </p:nvSpPr>
          <p:spPr bwMode="auto">
            <a:xfrm rot="3000000">
              <a:off x="4013281" y="3629145"/>
              <a:ext cx="485690" cy="654381"/>
            </a:xfrm>
            <a:prstGeom prst="downArrow">
              <a:avLst>
                <a:gd name="adj1" fmla="val 50000"/>
                <a:gd name="adj2" fmla="val 49968"/>
              </a:avLst>
            </a:prstGeom>
            <a:solidFill>
              <a:srgbClr val="FFC000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10800000"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Стрелка вниз 12"/>
            <p:cNvSpPr>
              <a:spLocks noChangeArrowheads="1"/>
            </p:cNvSpPr>
            <p:nvPr/>
          </p:nvSpPr>
          <p:spPr bwMode="auto">
            <a:xfrm>
              <a:off x="4772781" y="3621000"/>
              <a:ext cx="478960" cy="663575"/>
            </a:xfrm>
            <a:prstGeom prst="downArrow">
              <a:avLst>
                <a:gd name="adj1" fmla="val 50000"/>
                <a:gd name="adj2" fmla="val 49968"/>
              </a:avLst>
            </a:prstGeom>
            <a:solidFill>
              <a:srgbClr val="FFC000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10800000"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 Box 50"/>
            <p:cNvSpPr txBox="1">
              <a:spLocks noChangeArrowheads="1"/>
            </p:cNvSpPr>
            <p:nvPr/>
          </p:nvSpPr>
          <p:spPr bwMode="auto">
            <a:xfrm rot="10800000">
              <a:off x="2550359" y="2904716"/>
              <a:ext cx="4937527" cy="611305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140" tIns="58420" rIns="104140" bIns="58420" anchor="ctr"/>
            <a:lstStyle/>
            <a:p>
              <a:pPr algn="ctr" eaLnBrk="0"/>
              <a:r>
                <a:rPr lang="ru-RU" sz="3200" b="1" dirty="0" smtClean="0">
                  <a:solidFill>
                    <a:srgbClr val="FFFFFF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Стандарты НПП</a:t>
              </a:r>
              <a:endParaRPr lang="en-GB" sz="3200" b="1" dirty="0">
                <a:solidFill>
                  <a:srgbClr val="FFFFFF"/>
                </a:solidFill>
                <a:latin typeface="Calibri" pitchFamily="34" charset="0"/>
                <a:ea typeface="MS Mincho" pitchFamily="49" charset="-128"/>
                <a:cs typeface="Calibri" pitchFamily="34" charset="0"/>
              </a:endParaRPr>
            </a:p>
          </p:txBody>
        </p:sp>
        <p:sp>
          <p:nvSpPr>
            <p:cNvPr id="19" name="Text Box 50"/>
            <p:cNvSpPr txBox="1">
              <a:spLocks noChangeArrowheads="1"/>
            </p:cNvSpPr>
            <p:nvPr/>
          </p:nvSpPr>
          <p:spPr bwMode="auto">
            <a:xfrm rot="10800000">
              <a:off x="5988685" y="1274069"/>
              <a:ext cx="2400300" cy="6477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4140" tIns="58420" rIns="104140" bIns="58420" anchor="ctr"/>
            <a:lstStyle/>
            <a:p>
              <a:pPr algn="ctr" eaLnBrk="0"/>
              <a:r>
                <a:rPr lang="ru-RU" sz="3200" b="1" dirty="0" smtClean="0">
                  <a:solidFill>
                    <a:srgbClr val="FFFFFF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ОС</a:t>
              </a:r>
              <a:endParaRPr lang="en-GB" sz="3200" b="1" dirty="0">
                <a:solidFill>
                  <a:srgbClr val="FFFFFF"/>
                </a:solidFill>
                <a:latin typeface="Calibri" pitchFamily="34" charset="0"/>
                <a:ea typeface="MS Mincho" pitchFamily="49" charset="-128"/>
                <a:cs typeface="Calibri" pitchFamily="34" charset="0"/>
              </a:endParaRPr>
            </a:p>
          </p:txBody>
        </p:sp>
        <p:sp>
          <p:nvSpPr>
            <p:cNvPr id="22" name="Text Box 50"/>
            <p:cNvSpPr txBox="1">
              <a:spLocks noChangeArrowheads="1"/>
            </p:cNvSpPr>
            <p:nvPr/>
          </p:nvSpPr>
          <p:spPr bwMode="auto">
            <a:xfrm rot="10800000">
              <a:off x="5988685" y="4512320"/>
              <a:ext cx="2400300" cy="6477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140" tIns="58420" rIns="104140" bIns="58420" anchor="ctr"/>
            <a:lstStyle/>
            <a:p>
              <a:pPr algn="ctr" eaLnBrk="0">
                <a:defRPr/>
              </a:pPr>
              <a:r>
                <a:rPr lang="ru-RU" sz="2800" b="1" dirty="0" smtClean="0">
                  <a:solidFill>
                    <a:srgbClr val="FFFFFF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Приложения</a:t>
              </a:r>
              <a:endParaRPr lang="en-GB" sz="2800" b="1" dirty="0">
                <a:solidFill>
                  <a:srgbClr val="FFFFFF"/>
                </a:solidFill>
                <a:latin typeface="Calibri" pitchFamily="34" charset="0"/>
                <a:ea typeface="MS Mincho" pitchFamily="49" charset="-128"/>
                <a:cs typeface="Calibri" pitchFamily="34" charset="0"/>
              </a:endParaRPr>
            </a:p>
          </p:txBody>
        </p:sp>
        <p:sp>
          <p:nvSpPr>
            <p:cNvPr id="23" name="Text Box 50"/>
            <p:cNvSpPr txBox="1">
              <a:spLocks noChangeArrowheads="1"/>
            </p:cNvSpPr>
            <p:nvPr/>
          </p:nvSpPr>
          <p:spPr bwMode="auto">
            <a:xfrm rot="10800000">
              <a:off x="4201632" y="1274069"/>
              <a:ext cx="1575764" cy="6477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4140" tIns="58420" rIns="104140" bIns="58420" anchor="ctr"/>
            <a:lstStyle/>
            <a:p>
              <a:pPr algn="ctr" eaLnBrk="0"/>
              <a:r>
                <a:rPr lang="ru-RU" sz="3200" b="1" dirty="0" smtClean="0">
                  <a:solidFill>
                    <a:srgbClr val="FFFFFF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…</a:t>
              </a:r>
              <a:endParaRPr lang="en-GB" sz="3200" b="1" dirty="0">
                <a:solidFill>
                  <a:srgbClr val="FFFFFF"/>
                </a:solidFill>
                <a:latin typeface="Calibri" pitchFamily="34" charset="0"/>
                <a:ea typeface="MS Mincho" pitchFamily="49" charset="-128"/>
                <a:cs typeface="Calibri" pitchFamily="34" charset="0"/>
              </a:endParaRPr>
            </a:p>
          </p:txBody>
        </p:sp>
        <p:sp>
          <p:nvSpPr>
            <p:cNvPr id="24" name="Text Box 50"/>
            <p:cNvSpPr txBox="1">
              <a:spLocks noChangeArrowheads="1"/>
            </p:cNvSpPr>
            <p:nvPr/>
          </p:nvSpPr>
          <p:spPr bwMode="auto">
            <a:xfrm rot="10800000">
              <a:off x="1598635" y="1274069"/>
              <a:ext cx="2400300" cy="6477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4140" tIns="58420" rIns="104140" bIns="58420" anchor="ctr"/>
            <a:lstStyle/>
            <a:p>
              <a:pPr algn="ctr" eaLnBrk="0"/>
              <a:r>
                <a:rPr lang="ru-RU" sz="3200" b="1" dirty="0" smtClean="0">
                  <a:solidFill>
                    <a:srgbClr val="FFFFFF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ОС</a:t>
              </a:r>
              <a:endParaRPr lang="en-GB" sz="3200" b="1" dirty="0">
                <a:solidFill>
                  <a:srgbClr val="FFFFFF"/>
                </a:solidFill>
                <a:latin typeface="Calibri" pitchFamily="34" charset="0"/>
                <a:ea typeface="MS Mincho" pitchFamily="49" charset="-128"/>
                <a:cs typeface="Calibri" pitchFamily="34" charset="0"/>
              </a:endParaRPr>
            </a:p>
          </p:txBody>
        </p:sp>
        <p:sp>
          <p:nvSpPr>
            <p:cNvPr id="25" name="Text Box 50"/>
            <p:cNvSpPr txBox="1">
              <a:spLocks noChangeArrowheads="1"/>
            </p:cNvSpPr>
            <p:nvPr/>
          </p:nvSpPr>
          <p:spPr bwMode="auto">
            <a:xfrm rot="10800000">
              <a:off x="4201632" y="4510846"/>
              <a:ext cx="1575764" cy="6477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140" tIns="58420" rIns="104140" bIns="58420" anchor="ctr"/>
            <a:lstStyle/>
            <a:p>
              <a:pPr algn="ctr" eaLnBrk="0">
                <a:defRPr/>
              </a:pPr>
              <a:r>
                <a:rPr lang="ru-RU" sz="2800" b="1" dirty="0" smtClean="0">
                  <a:solidFill>
                    <a:srgbClr val="FFFFFF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…</a:t>
              </a:r>
              <a:endParaRPr lang="en-GB" sz="2800" b="1" dirty="0">
                <a:solidFill>
                  <a:srgbClr val="FFFFFF"/>
                </a:solidFill>
                <a:latin typeface="Calibri" pitchFamily="34" charset="0"/>
                <a:ea typeface="MS Mincho" pitchFamily="49" charset="-128"/>
                <a:cs typeface="Calibri" pitchFamily="34" charset="0"/>
              </a:endParaRPr>
            </a:p>
          </p:txBody>
        </p:sp>
        <p:sp>
          <p:nvSpPr>
            <p:cNvPr id="26" name="Text Box 50"/>
            <p:cNvSpPr txBox="1">
              <a:spLocks noChangeArrowheads="1"/>
            </p:cNvSpPr>
            <p:nvPr/>
          </p:nvSpPr>
          <p:spPr bwMode="auto">
            <a:xfrm rot="10800000">
              <a:off x="1598636" y="4512323"/>
              <a:ext cx="2400300" cy="6477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140" tIns="58420" rIns="104140" bIns="58420" anchor="ctr"/>
            <a:lstStyle/>
            <a:p>
              <a:pPr algn="ctr" eaLnBrk="0">
                <a:defRPr/>
              </a:pPr>
              <a:r>
                <a:rPr lang="ru-RU" sz="2800" b="1" dirty="0" smtClean="0">
                  <a:solidFill>
                    <a:srgbClr val="FFFFFF"/>
                  </a:solidFill>
                  <a:latin typeface="Calibri" pitchFamily="34" charset="0"/>
                  <a:ea typeface="MS Mincho" pitchFamily="49" charset="-128"/>
                  <a:cs typeface="Calibri" pitchFamily="34" charset="0"/>
                </a:rPr>
                <a:t>Приложения</a:t>
              </a:r>
              <a:endParaRPr lang="en-GB" sz="2800" b="1" dirty="0">
                <a:solidFill>
                  <a:srgbClr val="FFFFFF"/>
                </a:solidFill>
                <a:latin typeface="Calibri" pitchFamily="34" charset="0"/>
                <a:ea typeface="MS Mincho" pitchFamily="49" charset="-128"/>
                <a:cs typeface="Calibri" pitchFamily="34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F98A-C805-48CC-89BC-14CA2DBF8472}" type="slidenum">
              <a:rPr lang="en-GB" smtClean="0"/>
              <a:pPr/>
              <a:t>8</a:t>
            </a:fld>
            <a:r>
              <a:rPr lang="ru-RU" smtClean="0"/>
              <a:t> из 11</a:t>
            </a:r>
            <a:endParaRPr lang="en-GB" dirty="0"/>
          </a:p>
        </p:txBody>
      </p:sp>
      <p:grpSp>
        <p:nvGrpSpPr>
          <p:cNvPr id="5" name="Группа 4"/>
          <p:cNvGrpSpPr/>
          <p:nvPr/>
        </p:nvGrpSpPr>
        <p:grpSpPr>
          <a:xfrm rot="10800000">
            <a:off x="3524737" y="4013730"/>
            <a:ext cx="2127731" cy="639406"/>
            <a:chOff x="3673180" y="2552754"/>
            <a:chExt cx="2127731" cy="639406"/>
          </a:xfrm>
        </p:grpSpPr>
        <p:sp>
          <p:nvSpPr>
            <p:cNvPr id="38" name="Стрелка вниз 13"/>
            <p:cNvSpPr>
              <a:spLocks noChangeArrowheads="1"/>
            </p:cNvSpPr>
            <p:nvPr/>
          </p:nvSpPr>
          <p:spPr bwMode="auto">
            <a:xfrm rot="7800000">
              <a:off x="3764195" y="2547439"/>
              <a:ext cx="468000" cy="650030"/>
            </a:xfrm>
            <a:prstGeom prst="downArrow">
              <a:avLst>
                <a:gd name="adj1" fmla="val 50000"/>
                <a:gd name="adj2" fmla="val 50060"/>
              </a:avLst>
            </a:prstGeom>
            <a:solidFill>
              <a:srgbClr val="FFC000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10800000"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Стрелка вниз 11"/>
            <p:cNvSpPr>
              <a:spLocks noChangeArrowheads="1"/>
            </p:cNvSpPr>
            <p:nvPr/>
          </p:nvSpPr>
          <p:spPr bwMode="auto">
            <a:xfrm rot="13800000">
              <a:off x="5247208" y="2549334"/>
              <a:ext cx="468000" cy="639406"/>
            </a:xfrm>
            <a:prstGeom prst="downArrow">
              <a:avLst>
                <a:gd name="adj1" fmla="val 50000"/>
                <a:gd name="adj2" fmla="val 49968"/>
              </a:avLst>
            </a:prstGeom>
            <a:solidFill>
              <a:srgbClr val="FFC000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10800000"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Стрелка вниз 12"/>
            <p:cNvSpPr>
              <a:spLocks noChangeArrowheads="1"/>
            </p:cNvSpPr>
            <p:nvPr/>
          </p:nvSpPr>
          <p:spPr bwMode="auto">
            <a:xfrm rot="10800000">
              <a:off x="4508376" y="2552754"/>
              <a:ext cx="468000" cy="639406"/>
            </a:xfrm>
            <a:prstGeom prst="downArrow">
              <a:avLst>
                <a:gd name="adj1" fmla="val 50000"/>
                <a:gd name="adj2" fmla="val 49968"/>
              </a:avLst>
            </a:prstGeom>
            <a:solidFill>
              <a:srgbClr val="FFC000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10800000"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4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/>
          <a:lstStyle/>
          <a:p>
            <a:pPr marL="0" indent="0" algn="l">
              <a:lnSpc>
                <a:spcPct val="90000"/>
              </a:lnSpc>
              <a:buNone/>
            </a:pPr>
            <a:r>
              <a:rPr lang="ru-RU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Основные принципы </a:t>
            </a:r>
            <a:r>
              <a:rPr lang="ru-RU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ФАП</a:t>
            </a:r>
            <a:endParaRPr lang="ru-RU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8784976" cy="5400600"/>
          </a:xfrm>
        </p:spPr>
        <p:txBody>
          <a:bodyPr>
            <a:normAutofit/>
          </a:bodyPr>
          <a:lstStyle/>
          <a:p>
            <a:r>
              <a:rPr lang="ru-RU" b="1" dirty="0"/>
              <a:t>Различные реализации </a:t>
            </a:r>
            <a:r>
              <a:rPr lang="ru-RU" b="1" dirty="0" smtClean="0"/>
              <a:t>компонентов (включая ОС)</a:t>
            </a:r>
            <a:r>
              <a:rPr lang="ru-RU" dirty="0" smtClean="0"/>
              <a:t>, </a:t>
            </a:r>
            <a:r>
              <a:rPr lang="ru-RU" dirty="0"/>
              <a:t>объединенные общими требованиями в форме </a:t>
            </a:r>
            <a:r>
              <a:rPr lang="ru-RU" b="1" dirty="0"/>
              <a:t>открытых стандартов и </a:t>
            </a:r>
            <a:r>
              <a:rPr lang="ru-RU" b="1" dirty="0" smtClean="0"/>
              <a:t>спецификаций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СПО решения</a:t>
            </a:r>
            <a:r>
              <a:rPr lang="ru-RU" dirty="0"/>
              <a:t>, когда возможно, </a:t>
            </a:r>
            <a:r>
              <a:rPr lang="ru-RU" b="1" dirty="0" err="1" smtClean="0"/>
              <a:t>проприетарные</a:t>
            </a:r>
            <a:r>
              <a:rPr lang="ru-RU" dirty="0" smtClean="0"/>
              <a:t> </a:t>
            </a:r>
            <a:r>
              <a:rPr lang="ru-RU" dirty="0"/>
              <a:t>только для случаев уникальной функциональности.</a:t>
            </a:r>
          </a:p>
          <a:p>
            <a:r>
              <a:rPr lang="ru-RU" b="1" dirty="0"/>
              <a:t>Разрабатываемые по госзаказу решения</a:t>
            </a:r>
            <a:r>
              <a:rPr lang="ru-RU" dirty="0"/>
              <a:t> помещаются в ФАП под </a:t>
            </a:r>
            <a:r>
              <a:rPr lang="ru-RU" b="1" dirty="0"/>
              <a:t>свободными лицензиями </a:t>
            </a:r>
            <a:r>
              <a:rPr lang="ru-RU" dirty="0"/>
              <a:t>и повторно используются как полностью, так и </a:t>
            </a:r>
            <a:r>
              <a:rPr lang="ru-RU" dirty="0" smtClean="0"/>
              <a:t>в виде отдельных компонентов </a:t>
            </a:r>
            <a:r>
              <a:rPr lang="ru-RU" dirty="0"/>
              <a:t>при построении новых решений.</a:t>
            </a:r>
          </a:p>
          <a:p>
            <a:r>
              <a:rPr lang="ru-RU" dirty="0" smtClean="0"/>
              <a:t>На базе имеющихся </a:t>
            </a:r>
            <a:r>
              <a:rPr lang="ru-RU" dirty="0"/>
              <a:t>в ФАП компонентов </a:t>
            </a:r>
            <a:r>
              <a:rPr lang="ru-RU" dirty="0" smtClean="0"/>
              <a:t>формируются </a:t>
            </a:r>
            <a:r>
              <a:rPr lang="ru-RU" b="1" dirty="0" smtClean="0"/>
              <a:t>типовые </a:t>
            </a:r>
            <a:r>
              <a:rPr lang="ru-RU" b="1" dirty="0"/>
              <a:t>проектные решения </a:t>
            </a:r>
            <a:r>
              <a:rPr lang="ru-RU" dirty="0"/>
              <a:t>для конкретных применений, доступные для федеральных и региональных </a:t>
            </a:r>
            <a:r>
              <a:rPr lang="ru-RU" dirty="0" smtClean="0"/>
              <a:t>органов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F98A-C805-48CC-89BC-14CA2DBF8472}" type="slidenum">
              <a:rPr lang="en-GB" smtClean="0"/>
              <a:pPr/>
              <a:t>9</a:t>
            </a:fld>
            <a:r>
              <a:rPr lang="ru-RU" smtClean="0"/>
              <a:t> из 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8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871</TotalTime>
  <Words>350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Фонд алгоритмов и программ в Национальной программной платформе  </vt:lpstr>
      <vt:lpstr>На чем основывается доклад</vt:lpstr>
      <vt:lpstr>НПП в государственной программе «Информационное общество»</vt:lpstr>
      <vt:lpstr>Составляющие ФАП</vt:lpstr>
      <vt:lpstr>Инфраструктура ФАП</vt:lpstr>
      <vt:lpstr>Окружение ФАП</vt:lpstr>
      <vt:lpstr>Построение решений из ФАП</vt:lpstr>
      <vt:lpstr>Роль стандартизации в НПП (пример)</vt:lpstr>
      <vt:lpstr>Основные принципы ФАП</vt:lpstr>
      <vt:lpstr>Прототип реализации системы разработки и сборки – ROSA ABF</vt:lpstr>
      <vt:lpstr>Российское СПО сообщество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РАСПО до конца 2011 года</dc:title>
  <dc:creator>Maria Lazareva</dc:creator>
  <cp:lastModifiedBy>Папа</cp:lastModifiedBy>
  <cp:revision>58</cp:revision>
  <dcterms:created xsi:type="dcterms:W3CDTF">2011-11-16T11:16:02Z</dcterms:created>
  <dcterms:modified xsi:type="dcterms:W3CDTF">2012-04-11T20:34:15Z</dcterms:modified>
</cp:coreProperties>
</file>