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22"/>
  </p:notesMasterIdLst>
  <p:handoutMasterIdLst>
    <p:handoutMasterId r:id="rId23"/>
  </p:handoutMasterIdLst>
  <p:sldIdLst>
    <p:sldId id="2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6" r:id="rId19"/>
    <p:sldId id="378" r:id="rId20"/>
    <p:sldId id="379" r:id="rId21"/>
  </p:sldIdLst>
  <p:sldSz cx="9144000" cy="6858000" type="screen4x3"/>
  <p:notesSz cx="6781800" cy="99187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FFE"/>
    <a:srgbClr val="6FE2FD"/>
    <a:srgbClr val="95F1FD"/>
    <a:srgbClr val="FFFF00"/>
    <a:srgbClr val="FF3300"/>
    <a:srgbClr val="336699"/>
    <a:srgbClr val="0054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0" autoAdjust="0"/>
    <p:restoredTop sz="92257" autoAdjust="0"/>
  </p:normalViewPr>
  <p:slideViewPr>
    <p:cSldViewPr>
      <p:cViewPr>
        <p:scale>
          <a:sx n="75" d="100"/>
          <a:sy n="75" d="100"/>
        </p:scale>
        <p:origin x="-918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536" y="-84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014CBDF5-F4F9-4D47-891B-A16559F75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pPr>
              <a:defRPr/>
            </a:pPr>
            <a:fld id="{DD1FDF79-8C70-453C-80D6-122A8AF56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161F43-180C-404C-82C1-768F624B018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C8DEC9-65FC-4772-9181-E7DAE8311DB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E0AE-4D04-478A-8A20-B86E6E108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4BB4C-9308-425A-BA6A-E945B8F53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981075"/>
            <a:ext cx="2035175" cy="561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981075"/>
            <a:ext cx="5956300" cy="561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967AF-83EB-44B3-BF2A-BD1A81576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42C0-DED6-4E9C-A877-CB848846B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462C6-DF77-471C-B989-9CDFE002D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989138"/>
            <a:ext cx="35798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989138"/>
            <a:ext cx="35814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F60F-63C3-416E-AA7A-4F163CFAA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BCAA-E4DA-40CD-9645-51325FE7C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059D-C3A4-4ED4-99AC-10889D2DF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E6-BD26-41F9-8AD4-63FD8EA0E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7D8F-EC8A-448D-AF60-AC4F86A88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148CF-ADB1-46D1-B98E-E0526867B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981075"/>
            <a:ext cx="81359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989138"/>
            <a:ext cx="73136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7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372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Verdana" pitchFamily="34" charset="0"/>
              </a:defRPr>
            </a:lvl1pPr>
          </a:lstStyle>
          <a:p>
            <a:pPr>
              <a:defRPr/>
            </a:pPr>
            <a:fld id="{487C50DE-69A0-4993-91E6-EE4E6BDFB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54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5400"/>
          </a:solidFill>
          <a:latin typeface="Trebuchet MS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5400"/>
          </a:solidFill>
          <a:latin typeface="Trebuchet MS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5400"/>
          </a:solidFill>
          <a:latin typeface="Trebuchet MS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5400"/>
          </a:solidFill>
          <a:latin typeface="Trebuchet MS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5400"/>
          </a:solidFill>
          <a:latin typeface="Trebuchet MS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5400"/>
          </a:solidFill>
          <a:latin typeface="Trebuchet MS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5400"/>
          </a:solidFill>
          <a:latin typeface="Trebuchet MS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0054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006666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006666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006666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006666"/>
        </a:buClr>
        <a:buChar char="•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006666"/>
        </a:buClr>
        <a:buChar char="•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6666"/>
        </a:buClr>
        <a:buChar char="•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6666"/>
        </a:buClr>
        <a:buChar char="•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6666"/>
        </a:buClr>
        <a:buChar char="•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40000"/>
        </a:spcBef>
        <a:spcAft>
          <a:spcPct val="0"/>
        </a:spcAft>
        <a:buClr>
          <a:srgbClr val="006666"/>
        </a:buClr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du@infosystem.ru" TargetMode="External"/><Relationship Id="rId4" Type="http://schemas.openxmlformats.org/officeDocument/2006/relationships/hyperlink" Target="mailto:sg@voxlink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du@infosystem.ru" TargetMode="External"/><Relationship Id="rId2" Type="http://schemas.openxmlformats.org/officeDocument/2006/relationships/hyperlink" Target="mailto:sg@voxlink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1341438"/>
            <a:ext cx="8135937" cy="1870075"/>
          </a:xfrm>
        </p:spPr>
        <p:txBody>
          <a:bodyPr/>
          <a:lstStyle/>
          <a:p>
            <a:pPr eaLnBrk="1" hangingPunct="1"/>
            <a:r>
              <a:rPr lang="en-US" smtClean="0"/>
              <a:t>Open-Source </a:t>
            </a:r>
            <a:r>
              <a:rPr lang="ru-RU" smtClean="0"/>
              <a:t>решения для систем </a:t>
            </a:r>
            <a:r>
              <a:rPr lang="en-US" smtClean="0"/>
              <a:t>IP-</a:t>
            </a:r>
            <a:r>
              <a:rPr lang="ru-RU" smtClean="0"/>
              <a:t>телефонии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895850" y="4629150"/>
            <a:ext cx="42481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0" dirty="0"/>
              <a:t>Сергей Грушко</a:t>
            </a:r>
          </a:p>
          <a:p>
            <a:r>
              <a:rPr lang="en-US" sz="3200" b="1" i="0" dirty="0" smtClean="0">
                <a:hlinkClick r:id="rId4"/>
              </a:rPr>
              <a:t>sg@voxlink.ru</a:t>
            </a:r>
            <a:endParaRPr lang="en-US" sz="3200" b="1" i="0" dirty="0" smtClean="0"/>
          </a:p>
          <a:p>
            <a:r>
              <a:rPr lang="en-US" sz="3200" b="1" i="0" dirty="0" smtClean="0">
                <a:hlinkClick r:id="rId5"/>
              </a:rPr>
              <a:t>edu@infosystem.ru</a:t>
            </a:r>
            <a:endParaRPr lang="en-US" sz="3200" b="1" i="0" dirty="0" smtClean="0"/>
          </a:p>
          <a:p>
            <a:endParaRPr lang="ru-RU" sz="3200" b="1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981075"/>
            <a:ext cx="6408738" cy="5643563"/>
          </a:xfrm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8135937" cy="719138"/>
          </a:xfrm>
        </p:spPr>
        <p:txBody>
          <a:bodyPr/>
          <a:lstStyle/>
          <a:p>
            <a:r>
              <a:rPr lang="ru-RU" smtClean="0"/>
              <a:t>Схема подключения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latin typeface="PT Sans" pitchFamily="34" charset="-52"/>
              </a:rPr>
              <a:t>Бизнес-Задачи, решаемые </a:t>
            </a:r>
            <a:r>
              <a:rPr lang="en-US" dirty="0" smtClean="0">
                <a:latin typeface="PT Sans" pitchFamily="34" charset="-52"/>
              </a:rPr>
              <a:t>Open source IP-</a:t>
            </a:r>
            <a:r>
              <a:rPr lang="en-US" dirty="0" err="1" smtClean="0">
                <a:latin typeface="PT Sans" pitchFamily="34" charset="-52"/>
              </a:rPr>
              <a:t>pBX</a:t>
            </a:r>
            <a:r>
              <a:rPr lang="en-US" dirty="0" smtClean="0">
                <a:latin typeface="PT Sans" pitchFamily="34" charset="-52"/>
              </a:rPr>
              <a:t> </a:t>
            </a:r>
            <a:br>
              <a:rPr lang="en-US" dirty="0" smtClean="0">
                <a:latin typeface="PT Sans" pitchFamily="34" charset="-52"/>
              </a:rPr>
            </a:br>
            <a:r>
              <a:rPr lang="en-US" sz="3200" dirty="0" smtClean="0">
                <a:latin typeface="PT Sans" pitchFamily="34" charset="-52"/>
              </a:rPr>
              <a:t>(</a:t>
            </a:r>
            <a:r>
              <a:rPr lang="ru-RU" sz="3200" dirty="0" smtClean="0">
                <a:latin typeface="PT Sans" pitchFamily="34" charset="-52"/>
              </a:rPr>
              <a:t>на примере </a:t>
            </a:r>
            <a:r>
              <a:rPr lang="en-US" sz="3200" dirty="0" smtClean="0">
                <a:latin typeface="PT Sans" pitchFamily="34" charset="-52"/>
              </a:rPr>
              <a:t>Asterisk)</a:t>
            </a:r>
            <a:endParaRPr lang="ru-RU" sz="3200" dirty="0">
              <a:latin typeface="PT Sans" pitchFamily="34" charset="-52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981075"/>
            <a:ext cx="47339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ostfiles14.naver.net/20121024_45/ktnet114_1351059122745ntcCn_JPEG/02.jpg?type=w1"/>
          <p:cNvPicPr>
            <a:picLocks noChangeAspect="1" noChangeArrowheads="1"/>
          </p:cNvPicPr>
          <p:nvPr/>
        </p:nvPicPr>
        <p:blipFill>
          <a:blip r:embed="rId2" cstate="print"/>
          <a:srcRect l="13916" r="2461"/>
          <a:stretch>
            <a:fillRect/>
          </a:stretch>
        </p:blipFill>
        <p:spPr bwMode="auto">
          <a:xfrm>
            <a:off x="6280150" y="1989138"/>
            <a:ext cx="28527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50825" y="1566863"/>
            <a:ext cx="6408738" cy="54006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</a:rPr>
              <a:t>Чем обеспечивается: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PT Sans" pitchFamily="34" charset="-52"/>
              </a:rPr>
              <a:t>Нулевая стоимость лицензии (</a:t>
            </a:r>
            <a:r>
              <a:rPr lang="en-US" sz="2400" b="1" dirty="0" smtClean="0">
                <a:solidFill>
                  <a:srgbClr val="000000"/>
                </a:solidFill>
                <a:latin typeface="PT Sans" pitchFamily="34" charset="-52"/>
              </a:rPr>
              <a:t>GPL</a:t>
            </a:r>
            <a:r>
              <a:rPr lang="ru-RU" sz="2400" b="1" dirty="0" smtClean="0">
                <a:solidFill>
                  <a:srgbClr val="000000"/>
                </a:solidFill>
                <a:latin typeface="PT Sans" pitchFamily="34" charset="-52"/>
              </a:rPr>
              <a:t>)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PT Sans" pitchFamily="34" charset="-52"/>
              </a:rPr>
              <a:t>Высокая конкуренция производителей железа для </a:t>
            </a:r>
            <a:r>
              <a:rPr lang="en-US" sz="2400" b="1" dirty="0" smtClean="0">
                <a:solidFill>
                  <a:srgbClr val="000000"/>
                </a:solidFill>
                <a:latin typeface="PT Sans" pitchFamily="34" charset="-52"/>
              </a:rPr>
              <a:t>Asteris</a:t>
            </a:r>
            <a:r>
              <a:rPr lang="en-US" sz="2400" b="1" dirty="0">
                <a:solidFill>
                  <a:srgbClr val="000000"/>
                </a:solidFill>
                <a:latin typeface="PT Sans" pitchFamily="34" charset="-52"/>
              </a:rPr>
              <a:t>k</a:t>
            </a:r>
            <a:endParaRPr lang="ru-RU" sz="2400" b="1" dirty="0" smtClean="0">
              <a:solidFill>
                <a:srgbClr val="000000"/>
              </a:solidFill>
              <a:latin typeface="PT Sans" pitchFamily="34" charset="-52"/>
            </a:endParaRPr>
          </a:p>
          <a:p>
            <a:pPr>
              <a:defRPr/>
            </a:pPr>
            <a:r>
              <a:rPr lang="ru-RU" sz="2400" b="1" dirty="0">
                <a:latin typeface="PT Sans" pitchFamily="34" charset="-52"/>
              </a:rPr>
              <a:t>Использование виртуализации или недорого серверного оборудования</a:t>
            </a:r>
            <a:endParaRPr lang="ru-RU" sz="2400" b="1" dirty="0" smtClean="0">
              <a:solidFill>
                <a:srgbClr val="000000"/>
              </a:solidFill>
              <a:latin typeface="PT Sans" pitchFamily="34" charset="-52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PT Sans" pitchFamily="34" charset="-52"/>
              </a:rPr>
              <a:t>Высокая конкуренция среди интеграторов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PT Sans" pitchFamily="34" charset="-52"/>
              </a:rPr>
              <a:t>Возможность самостоятельного внедрения</a:t>
            </a:r>
            <a:r>
              <a:rPr lang="en-US" sz="2400" b="1" dirty="0" smtClean="0">
                <a:solidFill>
                  <a:srgbClr val="000000"/>
                </a:solidFill>
                <a:latin typeface="PT Sans" pitchFamily="34" charset="-52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PT Sans" pitchFamily="34" charset="-52"/>
              </a:rPr>
              <a:t>и поддержки</a:t>
            </a:r>
          </a:p>
          <a:p>
            <a:pPr>
              <a:defRPr/>
            </a:pPr>
            <a:endParaRPr lang="ru-RU" b="1" dirty="0" smtClean="0">
              <a:latin typeface="PT Sans" pitchFamily="34" charset="-52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129587" cy="865187"/>
          </a:xfrm>
        </p:spPr>
        <p:txBody>
          <a:bodyPr/>
          <a:lstStyle/>
          <a:p>
            <a:r>
              <a:rPr lang="ru-RU" sz="3600" dirty="0" smtClean="0">
                <a:latin typeface="PT Sans" pitchFamily="34" charset="-52"/>
              </a:rPr>
              <a:t>Низкие вложения при внедрении</a:t>
            </a:r>
            <a:endParaRPr lang="en-US" sz="3600" dirty="0" smtClean="0">
              <a:latin typeface="PT Sans" pitchFamily="34" charset="-5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5765" y="2543175"/>
            <a:ext cx="4557259" cy="319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50825" y="1509713"/>
            <a:ext cx="4392613" cy="5400675"/>
          </a:xfrm>
        </p:spPr>
        <p:txBody>
          <a:bodyPr/>
          <a:lstStyle/>
          <a:p>
            <a:r>
              <a:rPr lang="ru-RU" b="1" dirty="0" smtClean="0">
                <a:latin typeface="PT Sans" pitchFamily="34" charset="-52"/>
              </a:rPr>
              <a:t>Единый номерной план</a:t>
            </a:r>
          </a:p>
          <a:p>
            <a:r>
              <a:rPr lang="ru-RU" b="1" dirty="0" smtClean="0">
                <a:latin typeface="PT Sans" pitchFamily="34" charset="-52"/>
              </a:rPr>
              <a:t>Бесплатные звонки между офисами</a:t>
            </a:r>
          </a:p>
          <a:p>
            <a:r>
              <a:rPr lang="ru-RU" b="1" dirty="0" smtClean="0">
                <a:latin typeface="PT Sans" pitchFamily="34" charset="-52"/>
              </a:rPr>
              <a:t>Конференции на неограниченное кол-во участников, планерки</a:t>
            </a:r>
          </a:p>
          <a:p>
            <a:r>
              <a:rPr lang="ru-RU" b="1" dirty="0" err="1" smtClean="0">
                <a:latin typeface="PT Sans" pitchFamily="34" charset="-52"/>
              </a:rPr>
              <a:t>Видеозвонки</a:t>
            </a:r>
            <a:endParaRPr lang="ru-RU" b="1" dirty="0" smtClean="0">
              <a:latin typeface="PT Sans" pitchFamily="34" charset="-52"/>
            </a:endParaRPr>
          </a:p>
          <a:p>
            <a:r>
              <a:rPr lang="ru-RU" b="1" dirty="0" smtClean="0">
                <a:latin typeface="PT Sans" pitchFamily="34" charset="-52"/>
              </a:rPr>
              <a:t>Единый колл-центр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719138" y="620713"/>
            <a:ext cx="8129587" cy="865187"/>
          </a:xfrm>
        </p:spPr>
        <p:txBody>
          <a:bodyPr/>
          <a:lstStyle/>
          <a:p>
            <a:r>
              <a:rPr lang="ru-RU" sz="4400" smtClean="0">
                <a:latin typeface="PT Sans" pitchFamily="34" charset="-52"/>
              </a:rPr>
              <a:t>Объединение всех офисов</a:t>
            </a:r>
            <a:endParaRPr lang="en-US" sz="4400" smtClean="0">
              <a:latin typeface="PT Sans" pitchFamily="34" charset="-5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4784725" y="1052513"/>
            <a:ext cx="41767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ru-RU" sz="2800" b="1" kern="0" dirty="0" smtClean="0">
              <a:latin typeface="PT Sans" pitchFamily="34" charset="-5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87325" y="1341438"/>
            <a:ext cx="4392613" cy="5400675"/>
          </a:xfrm>
        </p:spPr>
        <p:txBody>
          <a:bodyPr/>
          <a:lstStyle/>
          <a:p>
            <a:r>
              <a:rPr lang="ru-RU" b="1" dirty="0" smtClean="0">
                <a:latin typeface="PT Sans" pitchFamily="34" charset="-52"/>
              </a:rPr>
              <a:t>Запись разговоров</a:t>
            </a:r>
          </a:p>
          <a:p>
            <a:r>
              <a:rPr lang="ru-RU" b="1" dirty="0" smtClean="0">
                <a:latin typeface="PT Sans" pitchFamily="34" charset="-52"/>
              </a:rPr>
              <a:t>Детализация звонков</a:t>
            </a:r>
          </a:p>
          <a:p>
            <a:r>
              <a:rPr lang="ru-RU" b="1" dirty="0" err="1" smtClean="0">
                <a:latin typeface="PT Sans" pitchFamily="34" charset="-52"/>
              </a:rPr>
              <a:t>Онлайн-прослушка</a:t>
            </a:r>
            <a:endParaRPr lang="ru-RU" b="1" dirty="0" smtClean="0">
              <a:latin typeface="PT Sans" pitchFamily="34" charset="-52"/>
            </a:endParaRPr>
          </a:p>
          <a:p>
            <a:r>
              <a:rPr lang="ru-RU" b="1" dirty="0" err="1" smtClean="0">
                <a:latin typeface="PT Sans" pitchFamily="34" charset="-52"/>
              </a:rPr>
              <a:t>Биллинг</a:t>
            </a:r>
            <a:r>
              <a:rPr lang="ru-RU" b="1" dirty="0" smtClean="0">
                <a:latin typeface="PT Sans" pitchFamily="34" charset="-52"/>
              </a:rPr>
              <a:t> (опцион.)</a:t>
            </a:r>
          </a:p>
          <a:p>
            <a:endParaRPr lang="ru-RU" b="1" dirty="0" smtClean="0">
              <a:latin typeface="PT Sans" pitchFamily="34" charset="-52"/>
            </a:endParaRP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725" y="1059896"/>
            <a:ext cx="3747715" cy="347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http://www.voxlink.ru/images/f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644900"/>
            <a:ext cx="394335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http://www.voxlink.ru/images/f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363" y="4605338"/>
            <a:ext cx="502443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4"/>
          <p:cNvSpPr>
            <a:spLocks noGrp="1" noChangeArrowheads="1"/>
          </p:cNvSpPr>
          <p:nvPr>
            <p:ph type="title"/>
          </p:nvPr>
        </p:nvSpPr>
        <p:spPr>
          <a:xfrm>
            <a:off x="582613" y="476250"/>
            <a:ext cx="8129587" cy="865188"/>
          </a:xfrm>
        </p:spPr>
        <p:txBody>
          <a:bodyPr/>
          <a:lstStyle/>
          <a:p>
            <a:r>
              <a:rPr lang="ru-RU" sz="3600" dirty="0" smtClean="0">
                <a:latin typeface="PT Sans" pitchFamily="34" charset="-52"/>
              </a:rPr>
              <a:t>Контроль за работой сотрудников</a:t>
            </a:r>
            <a:endParaRPr lang="en-US" sz="3600" dirty="0" smtClean="0">
              <a:latin typeface="PT Sans" pitchFamily="34" charset="-5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50825" y="1825625"/>
            <a:ext cx="4392613" cy="5400675"/>
          </a:xfrm>
        </p:spPr>
        <p:txBody>
          <a:bodyPr/>
          <a:lstStyle/>
          <a:p>
            <a:r>
              <a:rPr lang="ru-RU" b="1" smtClean="0">
                <a:latin typeface="PT Sans" pitchFamily="34" charset="-52"/>
              </a:rPr>
              <a:t>Подключение новых, недорогих операторов связи, без отключения старых.</a:t>
            </a:r>
          </a:p>
          <a:p>
            <a:r>
              <a:rPr lang="ru-RU" b="1" smtClean="0">
                <a:latin typeface="PT Sans" pitchFamily="34" charset="-52"/>
              </a:rPr>
              <a:t>Интеллектуальная маршрутизация звонков</a:t>
            </a:r>
          </a:p>
          <a:p>
            <a:r>
              <a:rPr lang="ru-RU" b="1" smtClean="0">
                <a:latin typeface="PT Sans" pitchFamily="34" charset="-52"/>
              </a:rPr>
              <a:t>Последовательный перебор транков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581025" y="765175"/>
            <a:ext cx="8129588" cy="863600"/>
          </a:xfrm>
        </p:spPr>
        <p:txBody>
          <a:bodyPr/>
          <a:lstStyle/>
          <a:p>
            <a:r>
              <a:rPr lang="ru-RU" sz="4400" smtClean="0">
                <a:latin typeface="PT Sans" pitchFamily="34" charset="-52"/>
              </a:rPr>
              <a:t>Снижение затрат на связь</a:t>
            </a:r>
            <a:endParaRPr lang="en-US" sz="4400" smtClean="0">
              <a:latin typeface="PT Sans" pitchFamily="34" charset="-5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4784725" y="1052513"/>
            <a:ext cx="41767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ru-RU" sz="2800" b="1" kern="0" dirty="0" smtClean="0">
              <a:latin typeface="PT Sans" pitchFamily="34" charset="-52"/>
            </a:endParaRPr>
          </a:p>
        </p:txBody>
      </p:sp>
      <p:pic>
        <p:nvPicPr>
          <p:cNvPr id="17413" name="Picture 2" descr="http://cache2.asset-cache.net/xt/160334321.jpg?v=1&amp;g=fs1%7C0%7CSKP120%7C34%7C321&amp;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852738"/>
            <a:ext cx="3348037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79388" y="1773238"/>
            <a:ext cx="5184775" cy="5400675"/>
          </a:xfrm>
        </p:spPr>
        <p:txBody>
          <a:bodyPr/>
          <a:lstStyle/>
          <a:p>
            <a:r>
              <a:rPr lang="ru-RU" b="1" dirty="0" smtClean="0">
                <a:latin typeface="PT Sans" pitchFamily="34" charset="-52"/>
              </a:rPr>
              <a:t>Для решения базовых задач не требуется быть «гуру»</a:t>
            </a:r>
          </a:p>
          <a:p>
            <a:r>
              <a:rPr lang="ru-RU" b="1" dirty="0" smtClean="0">
                <a:latin typeface="PT Sans" pitchFamily="34" charset="-52"/>
              </a:rPr>
              <a:t>Для всех остальных задач можно обратиться к специалистам по </a:t>
            </a:r>
            <a:r>
              <a:rPr lang="en-US" b="1" dirty="0" smtClean="0">
                <a:latin typeface="PT Sans" pitchFamily="34" charset="-52"/>
              </a:rPr>
              <a:t>Asterisk.</a:t>
            </a:r>
          </a:p>
          <a:p>
            <a:r>
              <a:rPr lang="ru-RU" b="1" dirty="0" smtClean="0">
                <a:latin typeface="PT Sans" pitchFamily="34" charset="-52"/>
              </a:rPr>
              <a:t>Стоимость профессиональной </a:t>
            </a:r>
            <a:r>
              <a:rPr lang="ru-RU" b="1" dirty="0" err="1" smtClean="0">
                <a:latin typeface="PT Sans" pitchFamily="34" charset="-52"/>
              </a:rPr>
              <a:t>техподдержки</a:t>
            </a:r>
            <a:r>
              <a:rPr lang="ru-RU" b="1" dirty="0" smtClean="0">
                <a:latin typeface="PT Sans" pitchFamily="34" charset="-52"/>
              </a:rPr>
              <a:t> офиса на 100 человек сравнима с зарплатой уборщицы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8129588" cy="863600"/>
          </a:xfrm>
        </p:spPr>
        <p:txBody>
          <a:bodyPr/>
          <a:lstStyle/>
          <a:p>
            <a:r>
              <a:rPr lang="ru-RU" dirty="0" smtClean="0">
                <a:latin typeface="PT Sans" pitchFamily="34" charset="-52"/>
              </a:rPr>
              <a:t>Низкая стоимость поддержки</a:t>
            </a:r>
            <a:endParaRPr lang="en-US" dirty="0" smtClean="0">
              <a:latin typeface="PT Sans" pitchFamily="34" charset="-52"/>
            </a:endParaRP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16113"/>
            <a:ext cx="31242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07950" y="1700213"/>
            <a:ext cx="4392613" cy="5400675"/>
          </a:xfrm>
        </p:spPr>
        <p:txBody>
          <a:bodyPr/>
          <a:lstStyle/>
          <a:p>
            <a:r>
              <a:rPr lang="ru-RU" b="1" smtClean="0">
                <a:latin typeface="PT Sans" pitchFamily="34" charset="-52"/>
              </a:rPr>
              <a:t>Компания не ограничена по росту: </a:t>
            </a:r>
          </a:p>
          <a:p>
            <a:pPr lvl="1"/>
            <a:r>
              <a:rPr lang="ru-RU" sz="2400" b="1" smtClean="0">
                <a:latin typeface="PT Sans" pitchFamily="34" charset="-52"/>
              </a:rPr>
              <a:t>ни количеством портов</a:t>
            </a:r>
          </a:p>
          <a:p>
            <a:pPr lvl="1"/>
            <a:r>
              <a:rPr lang="ru-RU" sz="2400" b="1" smtClean="0">
                <a:latin typeface="PT Sans" pitchFamily="34" charset="-52"/>
              </a:rPr>
              <a:t>ни лицензиями</a:t>
            </a:r>
          </a:p>
          <a:p>
            <a:r>
              <a:rPr lang="ru-RU" b="1" smtClean="0">
                <a:latin typeface="PT Sans" pitchFamily="34" charset="-52"/>
              </a:rPr>
              <a:t>Всегда закладывается возможность роста в 2-4 раза</a:t>
            </a:r>
          </a:p>
          <a:p>
            <a:r>
              <a:rPr lang="ru-RU" b="1" smtClean="0">
                <a:latin typeface="PT Sans" pitchFamily="34" charset="-52"/>
              </a:rPr>
              <a:t>Новый абонент = новый </a:t>
            </a:r>
            <a:r>
              <a:rPr lang="en-US" b="1" smtClean="0">
                <a:latin typeface="PT Sans" pitchFamily="34" charset="-52"/>
              </a:rPr>
              <a:t>IP-</a:t>
            </a:r>
            <a:r>
              <a:rPr lang="ru-RU" b="1" smtClean="0">
                <a:latin typeface="PT Sans" pitchFamily="34" charset="-52"/>
              </a:rPr>
              <a:t>телефон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515938" y="765175"/>
            <a:ext cx="8129587" cy="863600"/>
          </a:xfrm>
        </p:spPr>
        <p:txBody>
          <a:bodyPr/>
          <a:lstStyle/>
          <a:p>
            <a:r>
              <a:rPr lang="ru-RU" sz="4400" smtClean="0">
                <a:latin typeface="PT Sans" pitchFamily="34" charset="-52"/>
              </a:rPr>
              <a:t>Легкий рост компании</a:t>
            </a:r>
            <a:endParaRPr lang="en-US" sz="4400" smtClean="0">
              <a:latin typeface="PT Sans" pitchFamily="34" charset="-5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4784725" y="1052513"/>
            <a:ext cx="41767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ru-RU" sz="2800" b="1" kern="0" dirty="0" smtClean="0">
              <a:latin typeface="PT Sans" pitchFamily="34" charset="-52"/>
            </a:endParaRPr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2" cstate="print"/>
          <a:srcRect l="3065" r="10608"/>
          <a:stretch>
            <a:fillRect/>
          </a:stretch>
        </p:blipFill>
        <p:spPr bwMode="auto">
          <a:xfrm>
            <a:off x="4581525" y="2997200"/>
            <a:ext cx="43529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50825" y="1844675"/>
            <a:ext cx="4392613" cy="5400675"/>
          </a:xfrm>
        </p:spPr>
        <p:txBody>
          <a:bodyPr/>
          <a:lstStyle/>
          <a:p>
            <a:r>
              <a:rPr lang="ru-RU" b="1" smtClean="0">
                <a:latin typeface="PT Sans" pitchFamily="34" charset="-52"/>
              </a:rPr>
              <a:t>Для сотрудников, предпочитающих работать из дома, организуется подключение.</a:t>
            </a:r>
          </a:p>
          <a:p>
            <a:r>
              <a:rPr lang="ru-RU" b="1" smtClean="0">
                <a:latin typeface="PT Sans" pitchFamily="34" charset="-52"/>
              </a:rPr>
              <a:t>Другие сотрудники могут и не догадаться об отсутствии его в офисе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>
          <a:xfrm>
            <a:off x="839788" y="836613"/>
            <a:ext cx="8129587" cy="865187"/>
          </a:xfrm>
        </p:spPr>
        <p:txBody>
          <a:bodyPr/>
          <a:lstStyle/>
          <a:p>
            <a:r>
              <a:rPr lang="ru-RU" sz="4400" smtClean="0">
                <a:latin typeface="PT Sans" pitchFamily="34" charset="-52"/>
              </a:rPr>
              <a:t>Удаленные рабочие места</a:t>
            </a:r>
            <a:endParaRPr lang="en-US" sz="4400" smtClean="0">
              <a:latin typeface="PT Sans" pitchFamily="34" charset="-5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4784725" y="1052513"/>
            <a:ext cx="41767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ru-RU" sz="2800" b="1" kern="0" dirty="0" smtClean="0">
              <a:latin typeface="PT Sans" pitchFamily="34" charset="-52"/>
            </a:endParaRPr>
          </a:p>
        </p:txBody>
      </p:sp>
      <p:pic>
        <p:nvPicPr>
          <p:cNvPr id="20485" name="Picture 2" descr="http://www.augustview.com/wp-content/uploads/2012/08/Depositphotos_8725672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300" y="1619969"/>
            <a:ext cx="3402013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638" y="836613"/>
            <a:ext cx="3900487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11188" y="1412775"/>
            <a:ext cx="4176712" cy="5111849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PT Sans" pitchFamily="34" charset="-52"/>
              </a:rPr>
              <a:t>OpenSource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PT Sans" pitchFamily="34" charset="-52"/>
              </a:rPr>
              <a:t> IP-PBX</a:t>
            </a:r>
          </a:p>
          <a:p>
            <a:pPr>
              <a:defRPr/>
            </a:pPr>
            <a:r>
              <a:rPr lang="ru-RU" sz="2400" b="1" dirty="0" smtClean="0">
                <a:latin typeface="PT Sans" pitchFamily="34" charset="-52"/>
              </a:rPr>
              <a:t>Гибкий</a:t>
            </a:r>
          </a:p>
          <a:p>
            <a:pPr>
              <a:defRPr/>
            </a:pPr>
            <a:r>
              <a:rPr lang="ru-RU" sz="2400" b="1" dirty="0" smtClean="0">
                <a:latin typeface="PT Sans" pitchFamily="34" charset="-52"/>
              </a:rPr>
              <a:t>Надежный</a:t>
            </a:r>
          </a:p>
          <a:p>
            <a:pPr>
              <a:defRPr/>
            </a:pPr>
            <a:r>
              <a:rPr lang="ru-RU" sz="2400" b="1" dirty="0" smtClean="0">
                <a:latin typeface="PT Sans" pitchFamily="34" charset="-52"/>
              </a:rPr>
              <a:t>Безопасный</a:t>
            </a:r>
          </a:p>
          <a:p>
            <a:pPr>
              <a:defRPr/>
            </a:pPr>
            <a:r>
              <a:rPr lang="ru-RU" sz="2400" b="1" dirty="0" smtClean="0">
                <a:latin typeface="PT Sans" pitchFamily="34" charset="-52"/>
              </a:rPr>
              <a:t>Удобный</a:t>
            </a:r>
          </a:p>
          <a:p>
            <a:pPr>
              <a:defRPr/>
            </a:pPr>
            <a:r>
              <a:rPr lang="ru-RU" sz="2400" b="1" dirty="0" smtClean="0">
                <a:latin typeface="PT Sans" pitchFamily="34" charset="-52"/>
              </a:rPr>
              <a:t>Функциональный</a:t>
            </a:r>
          </a:p>
          <a:p>
            <a:pPr>
              <a:defRPr/>
            </a:pPr>
            <a:r>
              <a:rPr lang="ru-RU" sz="2400" b="1" dirty="0" smtClean="0">
                <a:latin typeface="PT Sans" pitchFamily="34" charset="-52"/>
              </a:rPr>
              <a:t>Современный</a:t>
            </a:r>
          </a:p>
          <a:p>
            <a:pPr>
              <a:defRPr/>
            </a:pPr>
            <a:r>
              <a:rPr lang="ru-RU" sz="2400" b="1" dirty="0" smtClean="0">
                <a:latin typeface="PT Sans" pitchFamily="34" charset="-52"/>
              </a:rPr>
              <a:t>Эффективный</a:t>
            </a:r>
          </a:p>
          <a:p>
            <a:pPr marL="0" indent="0">
              <a:buFontTx/>
              <a:buNone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Sans" pitchFamily="34" charset="-52"/>
              </a:rPr>
              <a:t>Способ для решения задач связи в бизнесе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PT Sans" pitchFamily="34" charset="-52"/>
            </a:endParaRPr>
          </a:p>
          <a:p>
            <a:pPr marL="0" indent="0" algn="ctr">
              <a:buFontTx/>
              <a:buNone/>
              <a:defRPr/>
            </a:pPr>
            <a:r>
              <a:rPr lang="ru-RU" sz="2400" b="1" u="sng" dirty="0" smtClean="0">
                <a:solidFill>
                  <a:schemeClr val="accent5">
                    <a:lumMod val="25000"/>
                  </a:schemeClr>
                </a:solidFill>
                <a:latin typeface="PT Sans" pitchFamily="34" charset="-52"/>
              </a:rPr>
              <a:t>Начните использовать прямо сейчас!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-4763" y="549275"/>
            <a:ext cx="8129588" cy="863600"/>
          </a:xfrm>
        </p:spPr>
        <p:txBody>
          <a:bodyPr/>
          <a:lstStyle/>
          <a:p>
            <a:r>
              <a:rPr lang="ru-RU" dirty="0" smtClean="0">
                <a:latin typeface="PT Sans" pitchFamily="34" charset="-52"/>
              </a:rPr>
              <a:t>Вместо заключения</a:t>
            </a:r>
            <a:endParaRPr lang="en-US" dirty="0" smtClean="0">
              <a:latin typeface="PT Sans" pitchFamily="34" charset="-5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6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75" y="1628775"/>
            <a:ext cx="3362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7825" y="4581525"/>
            <a:ext cx="61912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135938" cy="719138"/>
          </a:xfrm>
        </p:spPr>
        <p:txBody>
          <a:bodyPr/>
          <a:lstStyle/>
          <a:p>
            <a:r>
              <a:rPr lang="en-US" smtClean="0"/>
              <a:t>IP-</a:t>
            </a:r>
            <a:r>
              <a:rPr lang="ru-RU" smtClean="0"/>
              <a:t>телефония: что это и чем она хороша?</a:t>
            </a:r>
          </a:p>
        </p:txBody>
      </p:sp>
      <p:sp>
        <p:nvSpPr>
          <p:cNvPr id="4101" name="Объект 2"/>
          <p:cNvSpPr>
            <a:spLocks noGrp="1"/>
          </p:cNvSpPr>
          <p:nvPr>
            <p:ph idx="1"/>
          </p:nvPr>
        </p:nvSpPr>
        <p:spPr>
          <a:xfrm>
            <a:off x="539750" y="1844675"/>
            <a:ext cx="5761038" cy="4608513"/>
          </a:xfrm>
        </p:spPr>
        <p:txBody>
          <a:bodyPr/>
          <a:lstStyle/>
          <a:p>
            <a:r>
              <a:rPr lang="ru-RU" b="1" smtClean="0">
                <a:latin typeface="PT Sans" pitchFamily="34" charset="-52"/>
              </a:rPr>
              <a:t>Это технология установления соединения и передачи голоса по каналам Интернет</a:t>
            </a:r>
          </a:p>
          <a:p>
            <a:r>
              <a:rPr lang="ru-RU" b="1" smtClean="0">
                <a:latin typeface="PT Sans" pitchFamily="34" charset="-52"/>
              </a:rPr>
              <a:t>Звонки возможны как между </a:t>
            </a:r>
            <a:r>
              <a:rPr lang="en-US" b="1" smtClean="0">
                <a:latin typeface="PT Sans" pitchFamily="34" charset="-52"/>
              </a:rPr>
              <a:t>VoIP-</a:t>
            </a:r>
            <a:r>
              <a:rPr lang="ru-RU" b="1" smtClean="0">
                <a:latin typeface="PT Sans" pitchFamily="34" charset="-52"/>
              </a:rPr>
              <a:t>абонентами, так и абонентам традиционной связи</a:t>
            </a:r>
          </a:p>
          <a:p>
            <a:r>
              <a:rPr lang="ru-RU" b="1" smtClean="0">
                <a:latin typeface="PT Sans" pitchFamily="34" charset="-52"/>
              </a:rPr>
              <a:t>Наиболее распространенный протокол - </a:t>
            </a:r>
            <a:r>
              <a:rPr lang="en-US" b="1" smtClean="0">
                <a:latin typeface="PT Sans" pitchFamily="34" charset="-52"/>
              </a:rPr>
              <a:t>SIP</a:t>
            </a:r>
            <a:endParaRPr lang="ru-RU" b="1" smtClean="0">
              <a:latin typeface="PT Sans" pitchFamily="34" charset="-52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 bwMode="black">
          <a:xfrm>
            <a:off x="250825" y="1484313"/>
            <a:ext cx="8497888" cy="49688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4000" b="1" dirty="0" smtClean="0">
                <a:latin typeface="PT Sans" pitchFamily="34" charset="-52"/>
              </a:rPr>
              <a:t>Спасибо за внимание</a:t>
            </a:r>
            <a:r>
              <a:rPr lang="ru-RU" sz="4000" b="1" dirty="0" smtClean="0">
                <a:latin typeface="PT Sans" pitchFamily="34" charset="-52"/>
              </a:rPr>
              <a:t>!</a:t>
            </a:r>
            <a:endParaRPr lang="ru-RU" b="1" dirty="0">
              <a:latin typeface="PT Sans" pitchFamily="34" charset="-52"/>
            </a:endParaRPr>
          </a:p>
          <a:p>
            <a:pPr algn="ctr">
              <a:buFontTx/>
              <a:buNone/>
              <a:defRPr/>
            </a:pPr>
            <a:r>
              <a:rPr lang="ru-RU" sz="2600" dirty="0" smtClean="0"/>
              <a:t>Если возникнут какие-то вопросы по </a:t>
            </a:r>
            <a:r>
              <a:rPr lang="en-US" sz="2600" dirty="0" err="1" smtClean="0"/>
              <a:t>OpenSource</a:t>
            </a:r>
            <a:r>
              <a:rPr lang="en-US" sz="2600" dirty="0" smtClean="0"/>
              <a:t> IP-</a:t>
            </a:r>
            <a:r>
              <a:rPr lang="ru-RU" sz="2600" dirty="0" smtClean="0"/>
              <a:t>телефонии, пишите или звоните:</a:t>
            </a:r>
            <a:endParaRPr lang="ru-RU" sz="2600" dirty="0"/>
          </a:p>
          <a:p>
            <a:pPr algn="ctr">
              <a:buFontTx/>
              <a:buNone/>
              <a:defRPr/>
            </a:pPr>
            <a:r>
              <a:rPr lang="ru-RU" sz="2600" dirty="0"/>
              <a:t>Сергей Грушко</a:t>
            </a:r>
          </a:p>
          <a:p>
            <a:pPr algn="ctr">
              <a:buFontTx/>
              <a:buNone/>
              <a:defRPr/>
            </a:pPr>
            <a:r>
              <a:rPr lang="en-US" sz="2600" dirty="0">
                <a:hlinkClick r:id="rId2"/>
              </a:rPr>
              <a:t>sg@voxlink.ru</a:t>
            </a:r>
            <a:endParaRPr lang="en-US" sz="2600" dirty="0"/>
          </a:p>
          <a:p>
            <a:pPr algn="ctr">
              <a:buFontTx/>
              <a:buNone/>
              <a:defRPr/>
            </a:pPr>
            <a:r>
              <a:rPr lang="en-US" sz="2600" dirty="0"/>
              <a:t>+7 (495) 989-85-33 * </a:t>
            </a:r>
            <a:r>
              <a:rPr lang="en-US" sz="2600" dirty="0" smtClean="0"/>
              <a:t>701</a:t>
            </a:r>
          </a:p>
          <a:p>
            <a:pPr algn="ctr">
              <a:buFontTx/>
              <a:buNone/>
              <a:defRPr/>
            </a:pPr>
            <a:r>
              <a:rPr lang="ru-RU" sz="2600" dirty="0" smtClean="0"/>
              <a:t>Курсы АИС по построению систем </a:t>
            </a:r>
            <a:r>
              <a:rPr lang="en-US" sz="2600" dirty="0" smtClean="0"/>
              <a:t>IP-</a:t>
            </a:r>
            <a:r>
              <a:rPr lang="ru-RU" sz="2600" dirty="0" smtClean="0"/>
              <a:t>телефонии на базе </a:t>
            </a:r>
            <a:r>
              <a:rPr lang="en-US" sz="2600" dirty="0" smtClean="0"/>
              <a:t>Asterisk:</a:t>
            </a:r>
          </a:p>
          <a:p>
            <a:pPr algn="ctr">
              <a:buFontTx/>
              <a:buNone/>
              <a:defRPr/>
            </a:pPr>
            <a:r>
              <a:rPr lang="en-US" sz="2600" dirty="0" smtClean="0">
                <a:hlinkClick r:id="rId3"/>
              </a:rPr>
              <a:t>edu@infosystem.ru</a:t>
            </a:r>
            <a:endParaRPr lang="en-US" sz="2600" dirty="0" smtClean="0"/>
          </a:p>
          <a:p>
            <a:pPr algn="ctr">
              <a:buFontTx/>
              <a:buNone/>
              <a:defRPr/>
            </a:pPr>
            <a:r>
              <a:rPr lang="ru-RU" sz="2600" dirty="0" smtClean="0"/>
              <a:t>+7 (495) 231-30-49 </a:t>
            </a:r>
            <a:r>
              <a:rPr lang="ru-RU" sz="2600" dirty="0" err="1" smtClean="0"/>
              <a:t>доб</a:t>
            </a:r>
            <a:r>
              <a:rPr lang="ru-RU" sz="2600" dirty="0" smtClean="0"/>
              <a:t>. 4859</a:t>
            </a:r>
            <a:endParaRPr lang="en-US" sz="2600" dirty="0" smtClean="0"/>
          </a:p>
          <a:p>
            <a:pPr algn="ctr">
              <a:buFontTx/>
              <a:buNone/>
              <a:defRPr/>
            </a:pPr>
            <a:endParaRPr lang="en-US" dirty="0" smtClean="0">
              <a:latin typeface="PT Sans" pitchFamily="34" charset="-52"/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131175" cy="865188"/>
          </a:xfrm>
        </p:spPr>
        <p:txBody>
          <a:bodyPr/>
          <a:lstStyle/>
          <a:p>
            <a:r>
              <a:rPr lang="en-US" sz="4400" dirty="0" smtClean="0">
                <a:latin typeface="PT Sans" pitchFamily="34" charset="-52"/>
              </a:rPr>
              <a:t>The end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888" y="3141663"/>
            <a:ext cx="5715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135938" cy="719138"/>
          </a:xfrm>
        </p:spPr>
        <p:txBody>
          <a:bodyPr/>
          <a:lstStyle/>
          <a:p>
            <a:r>
              <a:rPr lang="ru-RU" sz="3600" dirty="0" smtClean="0">
                <a:latin typeface="PT Sans" pitchFamily="34" charset="-52"/>
              </a:rPr>
              <a:t>Чем удивительна </a:t>
            </a:r>
            <a:r>
              <a:rPr lang="en-US" sz="3600" dirty="0" smtClean="0">
                <a:latin typeface="PT Sans" pitchFamily="34" charset="-52"/>
              </a:rPr>
              <a:t>IP-</a:t>
            </a:r>
            <a:r>
              <a:rPr lang="ru-RU" sz="3600" dirty="0" smtClean="0">
                <a:latin typeface="PT Sans" pitchFamily="34" charset="-52"/>
              </a:rPr>
              <a:t>телефония</a:t>
            </a:r>
            <a:endParaRPr lang="ru-RU" sz="3600" dirty="0" smtClean="0"/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539750" y="1557338"/>
            <a:ext cx="5472113" cy="5040312"/>
          </a:xfrm>
        </p:spPr>
        <p:txBody>
          <a:bodyPr/>
          <a:lstStyle/>
          <a:p>
            <a:r>
              <a:rPr lang="ru-RU" b="1" dirty="0" smtClean="0">
                <a:latin typeface="PT Sans" pitchFamily="34" charset="-52"/>
              </a:rPr>
              <a:t>Низкая стоимость звонков</a:t>
            </a:r>
          </a:p>
          <a:p>
            <a:r>
              <a:rPr lang="ru-RU" b="1" dirty="0" smtClean="0">
                <a:latin typeface="PT Sans" pitchFamily="34" charset="-52"/>
              </a:rPr>
              <a:t>Бесплатные звонки между </a:t>
            </a:r>
            <a:r>
              <a:rPr lang="en-US" b="1" dirty="0" smtClean="0">
                <a:latin typeface="PT Sans" pitchFamily="34" charset="-52"/>
              </a:rPr>
              <a:t>VoIP-</a:t>
            </a:r>
            <a:r>
              <a:rPr lang="ru-RU" b="1" dirty="0" smtClean="0">
                <a:latin typeface="PT Sans" pitchFamily="34" charset="-52"/>
              </a:rPr>
              <a:t>Абонентами</a:t>
            </a:r>
          </a:p>
          <a:p>
            <a:r>
              <a:rPr lang="ru-RU" b="1" dirty="0" smtClean="0">
                <a:latin typeface="PT Sans" pitchFamily="34" charset="-52"/>
              </a:rPr>
              <a:t>Видеосвязь</a:t>
            </a:r>
          </a:p>
          <a:p>
            <a:r>
              <a:rPr lang="ru-RU" b="1" dirty="0" smtClean="0">
                <a:latin typeface="PT Sans" pitchFamily="34" charset="-52"/>
              </a:rPr>
              <a:t>Конференцсвязь</a:t>
            </a:r>
          </a:p>
          <a:p>
            <a:r>
              <a:rPr lang="ru-RU" b="1" dirty="0" smtClean="0">
                <a:latin typeface="PT Sans" pitchFamily="34" charset="-52"/>
              </a:rPr>
              <a:t>Множество доп.</a:t>
            </a:r>
            <a:br>
              <a:rPr lang="ru-RU" b="1" dirty="0" smtClean="0">
                <a:latin typeface="PT Sans" pitchFamily="34" charset="-52"/>
              </a:rPr>
            </a:br>
            <a:r>
              <a:rPr lang="ru-RU" b="1" dirty="0" smtClean="0">
                <a:latin typeface="PT Sans" pitchFamily="34" charset="-52"/>
              </a:rPr>
              <a:t>функций</a:t>
            </a:r>
          </a:p>
          <a:p>
            <a:r>
              <a:rPr lang="ru-RU" b="1" dirty="0" smtClean="0">
                <a:latin typeface="PT Sans" pitchFamily="34" charset="-52"/>
              </a:rPr>
              <a:t>Программирование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708275"/>
            <a:ext cx="41322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135938" cy="719138"/>
          </a:xfrm>
        </p:spPr>
        <p:txBody>
          <a:bodyPr/>
          <a:lstStyle/>
          <a:p>
            <a:r>
              <a:rPr lang="ru-RU" smtClean="0">
                <a:latin typeface="PT Sans" pitchFamily="34" charset="-52"/>
              </a:rPr>
              <a:t>Что такое </a:t>
            </a:r>
            <a:r>
              <a:rPr lang="en-US" smtClean="0">
                <a:latin typeface="PT Sans" pitchFamily="34" charset="-52"/>
              </a:rPr>
              <a:t>IP-</a:t>
            </a:r>
            <a:r>
              <a:rPr lang="ru-RU" smtClean="0">
                <a:latin typeface="PT Sans" pitchFamily="34" charset="-52"/>
              </a:rPr>
              <a:t>АТС /</a:t>
            </a:r>
            <a:r>
              <a:rPr lang="en-US" smtClean="0">
                <a:latin typeface="PT Sans" pitchFamily="34" charset="-52"/>
              </a:rPr>
              <a:t>SoftSwitch</a:t>
            </a:r>
            <a:r>
              <a:rPr lang="ru-RU" smtClean="0">
                <a:latin typeface="PT Sans" pitchFamily="34" charset="-52"/>
              </a:rPr>
              <a:t>/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557338"/>
            <a:ext cx="7785100" cy="46085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PT Sans" pitchFamily="34" charset="-52"/>
              </a:rPr>
              <a:t>Это программа</a:t>
            </a: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Гибкость настройки</a:t>
            </a: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Программирование</a:t>
            </a:r>
          </a:p>
          <a:p>
            <a:pPr>
              <a:defRPr/>
            </a:pPr>
            <a:r>
              <a:rPr lang="en-US" b="1" dirty="0" smtClean="0">
                <a:latin typeface="PT Sans" pitchFamily="34" charset="-52"/>
              </a:rPr>
              <a:t>IP-</a:t>
            </a:r>
            <a:r>
              <a:rPr lang="ru-RU" b="1" dirty="0" smtClean="0">
                <a:latin typeface="PT Sans" pitchFamily="34" charset="-52"/>
              </a:rPr>
              <a:t>протоколы:</a:t>
            </a:r>
            <a:r>
              <a:rPr lang="en-US" b="1" dirty="0" smtClean="0">
                <a:latin typeface="PT Sans" pitchFamily="34" charset="-52"/>
              </a:rPr>
              <a:t> </a:t>
            </a:r>
            <a:r>
              <a:rPr lang="en-US" b="1" dirty="0">
                <a:latin typeface="PT Sans" pitchFamily="34" charset="-52"/>
              </a:rPr>
              <a:t>SIP/H.323</a:t>
            </a:r>
            <a:endParaRPr lang="ru-RU" b="1" dirty="0">
              <a:latin typeface="PT Sans" pitchFamily="34" charset="-52"/>
            </a:endParaRP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Работа на </a:t>
            </a:r>
            <a:r>
              <a:rPr lang="en-US" b="1" dirty="0">
                <a:latin typeface="PT Sans" pitchFamily="34" charset="-52"/>
              </a:rPr>
              <a:t>PC (</a:t>
            </a:r>
            <a:r>
              <a:rPr lang="ru-RU" b="1" dirty="0">
                <a:latin typeface="PT Sans" pitchFamily="34" charset="-52"/>
              </a:rPr>
              <a:t>сервере</a:t>
            </a:r>
            <a:r>
              <a:rPr lang="en-US" b="1" dirty="0">
                <a:latin typeface="PT Sans" pitchFamily="34" charset="-52"/>
              </a:rPr>
              <a:t>)</a:t>
            </a:r>
            <a:endParaRPr lang="ru-RU" b="1" dirty="0">
              <a:latin typeface="PT Sans" pitchFamily="34" charset="-52"/>
            </a:endParaRP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Интеграция с </a:t>
            </a:r>
            <a:r>
              <a:rPr lang="en-US" b="1" dirty="0">
                <a:latin typeface="PT Sans" pitchFamily="34" charset="-52"/>
              </a:rPr>
              <a:t>CRM/</a:t>
            </a:r>
            <a:r>
              <a:rPr lang="ru-RU" b="1" dirty="0">
                <a:latin typeface="PT Sans" pitchFamily="34" charset="-52"/>
              </a:rPr>
              <a:t>КИС</a:t>
            </a: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Отказоустойчивость</a:t>
            </a: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Масштабирование</a:t>
            </a: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Высокая цена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496300" cy="719137"/>
          </a:xfrm>
        </p:spPr>
        <p:txBody>
          <a:bodyPr/>
          <a:lstStyle/>
          <a:p>
            <a:r>
              <a:rPr lang="ru-RU" sz="3200" smtClean="0"/>
              <a:t>Открытый код или красивая коробка?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539750" y="2613025"/>
            <a:ext cx="4679950" cy="3825875"/>
          </a:xfrm>
        </p:spPr>
        <p:txBody>
          <a:bodyPr/>
          <a:lstStyle/>
          <a:p>
            <a:r>
              <a:rPr lang="ru-RU" smtClean="0"/>
              <a:t>Какие преимущества и недостатки у «коробок»</a:t>
            </a:r>
          </a:p>
          <a:p>
            <a:r>
              <a:rPr lang="ru-RU" smtClean="0"/>
              <a:t>Какие преимущества и недостатки у </a:t>
            </a:r>
            <a:r>
              <a:rPr lang="en-US" smtClean="0"/>
              <a:t>open-source IP-</a:t>
            </a:r>
            <a:r>
              <a:rPr lang="ru-RU" smtClean="0"/>
              <a:t>АТС</a:t>
            </a:r>
          </a:p>
          <a:p>
            <a:pPr lvl="1"/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95288" y="1341438"/>
            <a:ext cx="8496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4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400"/>
                </a:solidFill>
                <a:latin typeface="Trebuchet MS" pitchFamily="34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400"/>
                </a:solidFill>
                <a:latin typeface="Trebuchet MS" pitchFamily="34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400"/>
                </a:solidFill>
                <a:latin typeface="Trebuchet MS" pitchFamily="34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400"/>
                </a:solidFill>
                <a:latin typeface="Trebuchet MS" pitchFamily="34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400"/>
                </a:solidFill>
                <a:latin typeface="Trebuchet MS" pitchFamily="34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400"/>
                </a:solidFill>
                <a:latin typeface="Trebuchet MS" pitchFamily="34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400"/>
                </a:solidFill>
                <a:latin typeface="Trebuchet MS" pitchFamily="34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400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ru-RU" sz="2400" i="0" kern="0" dirty="0" smtClean="0"/>
              <a:t>Конкуренция платных платформ и </a:t>
            </a:r>
            <a:r>
              <a:rPr lang="en-US" sz="2400" i="0" kern="0" dirty="0" err="1" smtClean="0"/>
              <a:t>OpenSource</a:t>
            </a:r>
            <a:r>
              <a:rPr lang="en-US" sz="2400" i="0" kern="0" dirty="0" smtClean="0"/>
              <a:t>-</a:t>
            </a:r>
            <a:r>
              <a:rPr lang="ru-RU" sz="2400" i="0" kern="0" dirty="0" smtClean="0"/>
              <a:t>решений</a:t>
            </a:r>
            <a:endParaRPr lang="ru-RU" sz="2400" i="0" kern="0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922963"/>
            <a:ext cx="1428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409825"/>
            <a:ext cx="14287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7663" y="3373438"/>
            <a:ext cx="1428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5788" y="4022725"/>
            <a:ext cx="1428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7038" y="5411788"/>
            <a:ext cx="1428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5475" y="1738313"/>
            <a:ext cx="1428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5788" y="5002213"/>
            <a:ext cx="1428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9738" y="2136775"/>
            <a:ext cx="1428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54650" y="4364038"/>
            <a:ext cx="1428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135937" cy="719138"/>
          </a:xfrm>
        </p:spPr>
        <p:txBody>
          <a:bodyPr/>
          <a:lstStyle/>
          <a:p>
            <a:r>
              <a:rPr lang="en-US" smtClean="0"/>
              <a:t>OpenSource IP-</a:t>
            </a:r>
            <a:r>
              <a:rPr lang="ru-RU" smtClean="0"/>
              <a:t>телефония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1042988" y="1557338"/>
            <a:ext cx="7632700" cy="4751387"/>
          </a:xfrm>
        </p:spPr>
        <p:txBody>
          <a:bodyPr/>
          <a:lstStyle/>
          <a:p>
            <a:r>
              <a:rPr lang="ru-RU" smtClean="0"/>
              <a:t>Основные продукты:</a:t>
            </a:r>
          </a:p>
          <a:p>
            <a:pPr lvl="1"/>
            <a:r>
              <a:rPr lang="en-US" smtClean="0"/>
              <a:t>FreeSwitch</a:t>
            </a:r>
          </a:p>
          <a:p>
            <a:pPr lvl="1"/>
            <a:r>
              <a:rPr lang="en-US" smtClean="0"/>
              <a:t>Asterisk</a:t>
            </a:r>
          </a:p>
          <a:p>
            <a:pPr lvl="1"/>
            <a:r>
              <a:rPr lang="en-US" smtClean="0"/>
              <a:t>OpenSIPS</a:t>
            </a:r>
          </a:p>
          <a:p>
            <a:pPr lvl="1"/>
            <a:r>
              <a:rPr lang="en-US" smtClean="0"/>
              <a:t>Kamailio</a:t>
            </a:r>
          </a:p>
          <a:p>
            <a:pPr lvl="1"/>
            <a:r>
              <a:rPr lang="en-US" smtClean="0"/>
              <a:t>YATE</a:t>
            </a:r>
          </a:p>
          <a:p>
            <a:pPr lvl="1"/>
            <a:endParaRPr lang="ru-RU" smtClean="0"/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25" y="2852738"/>
            <a:ext cx="461803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IP-</a:t>
            </a:r>
            <a:r>
              <a:rPr lang="ru-RU" smtClean="0"/>
              <a:t>АТС операторского класса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042988" y="1700213"/>
            <a:ext cx="7313612" cy="4608512"/>
          </a:xfrm>
        </p:spPr>
        <p:txBody>
          <a:bodyPr/>
          <a:lstStyle/>
          <a:p>
            <a:r>
              <a:rPr lang="ru-RU" smtClean="0"/>
              <a:t>Основная функция – транзит звонков, коммутация голосовых каналов, биллинг.</a:t>
            </a:r>
          </a:p>
          <a:p>
            <a:r>
              <a:rPr lang="ru-RU" smtClean="0"/>
              <a:t>Станции:</a:t>
            </a:r>
          </a:p>
          <a:p>
            <a:pPr lvl="1"/>
            <a:r>
              <a:rPr lang="en-US" smtClean="0"/>
              <a:t>FreeSwitch</a:t>
            </a:r>
          </a:p>
          <a:p>
            <a:pPr lvl="1"/>
            <a:r>
              <a:rPr lang="en-US" smtClean="0"/>
              <a:t>OpenSIPS</a:t>
            </a:r>
          </a:p>
          <a:p>
            <a:pPr lvl="1"/>
            <a:r>
              <a:rPr lang="en-US" smtClean="0"/>
              <a:t>Kamailio</a:t>
            </a:r>
          </a:p>
          <a:p>
            <a:pPr lvl="1"/>
            <a:r>
              <a:rPr lang="en-US" smtClean="0"/>
              <a:t>YATE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613" y="2924175"/>
            <a:ext cx="32289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663" y="4076700"/>
            <a:ext cx="2287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0825" y="981075"/>
            <a:ext cx="8785225" cy="719138"/>
          </a:xfrm>
        </p:spPr>
        <p:txBody>
          <a:bodyPr/>
          <a:lstStyle/>
          <a:p>
            <a:r>
              <a:rPr lang="en-US" smtClean="0"/>
              <a:t>IP-</a:t>
            </a:r>
            <a:r>
              <a:rPr lang="ru-RU" smtClean="0"/>
              <a:t>АТС для офисов и предприятий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611188" y="1773238"/>
            <a:ext cx="8064500" cy="4608512"/>
          </a:xfrm>
        </p:spPr>
        <p:txBody>
          <a:bodyPr/>
          <a:lstStyle/>
          <a:p>
            <a:pPr>
              <a:defRPr/>
            </a:pPr>
            <a:r>
              <a:rPr lang="ru-RU" b="1" dirty="0">
                <a:latin typeface="PT Sans" pitchFamily="34" charset="-52"/>
              </a:rPr>
              <a:t>Подключение «города» </a:t>
            </a:r>
            <a:r>
              <a:rPr lang="ru-RU" sz="1800" b="1" dirty="0" smtClean="0">
                <a:latin typeface="PT Sans" pitchFamily="34" charset="-52"/>
              </a:rPr>
              <a:t>/мало внешних – много внутренних/</a:t>
            </a: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Серийное искание</a:t>
            </a:r>
            <a:r>
              <a:rPr lang="en-US" b="1" dirty="0">
                <a:latin typeface="PT Sans" pitchFamily="34" charset="-52"/>
              </a:rPr>
              <a:t> </a:t>
            </a:r>
            <a:endParaRPr lang="ru-RU" b="1" dirty="0">
              <a:latin typeface="PT Sans" pitchFamily="34" charset="-52"/>
            </a:endParaRP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Коммутация абонентов</a:t>
            </a: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Перевод вызова</a:t>
            </a: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Перехват вызова</a:t>
            </a:r>
            <a:endParaRPr lang="ru-RU" sz="2400" b="1" dirty="0" smtClean="0">
              <a:latin typeface="PT Sans" pitchFamily="34" charset="-52"/>
            </a:endParaRPr>
          </a:p>
          <a:p>
            <a:pPr>
              <a:defRPr/>
            </a:pPr>
            <a:r>
              <a:rPr lang="en-US" b="1" dirty="0">
                <a:latin typeface="PT Sans" pitchFamily="34" charset="-52"/>
              </a:rPr>
              <a:t>DISA</a:t>
            </a: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Конференц-связь</a:t>
            </a:r>
          </a:p>
          <a:p>
            <a:pPr>
              <a:defRPr/>
            </a:pPr>
            <a:r>
              <a:rPr lang="ru-RU" b="1" dirty="0">
                <a:latin typeface="PT Sans" pitchFamily="34" charset="-52"/>
              </a:rPr>
              <a:t>и прочие…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496300" cy="719138"/>
          </a:xfrm>
        </p:spPr>
        <p:txBody>
          <a:bodyPr/>
          <a:lstStyle/>
          <a:p>
            <a:r>
              <a:rPr lang="ru-RU" smtClean="0"/>
              <a:t>Какие линии можно подключить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989138"/>
            <a:ext cx="8072437" cy="46085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VoIP-</a:t>
            </a:r>
            <a:r>
              <a:rPr lang="ru-RU" dirty="0" smtClean="0"/>
              <a:t>каналы:</a:t>
            </a:r>
          </a:p>
          <a:p>
            <a:pPr lvl="1">
              <a:defRPr/>
            </a:pPr>
            <a:r>
              <a:rPr lang="en-US" dirty="0" smtClean="0"/>
              <a:t>H.323</a:t>
            </a:r>
          </a:p>
          <a:p>
            <a:pPr lvl="1">
              <a:defRPr/>
            </a:pPr>
            <a:r>
              <a:rPr lang="en-US" dirty="0" smtClean="0"/>
              <a:t>SIP / Skype</a:t>
            </a:r>
          </a:p>
          <a:p>
            <a:pPr>
              <a:defRPr/>
            </a:pPr>
            <a:r>
              <a:rPr lang="ru-RU" dirty="0" smtClean="0"/>
              <a:t>Цифровые линии</a:t>
            </a:r>
          </a:p>
          <a:p>
            <a:pPr lvl="1">
              <a:defRPr/>
            </a:pPr>
            <a:r>
              <a:rPr lang="en-US" dirty="0" smtClean="0"/>
              <a:t>PRI/BRI (E1,SS7)</a:t>
            </a:r>
          </a:p>
          <a:p>
            <a:pPr>
              <a:defRPr/>
            </a:pPr>
            <a:r>
              <a:rPr lang="ru-RU" dirty="0" smtClean="0"/>
              <a:t>Аналоговые линии</a:t>
            </a:r>
          </a:p>
          <a:p>
            <a:pPr>
              <a:defRPr/>
            </a:pPr>
            <a:r>
              <a:rPr lang="en-US" dirty="0" smtClean="0"/>
              <a:t>GSM-</a:t>
            </a:r>
            <a:r>
              <a:rPr lang="ru-RU" dirty="0" smtClean="0"/>
              <a:t>каналы</a:t>
            </a: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ru-RU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916113"/>
            <a:ext cx="107315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http://www.888voip.com/products/images/P/aex2433e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724400"/>
            <a:ext cx="2587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http://nastroisam.ru/2012/cisco-spa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4825" y="19716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5084763"/>
            <a:ext cx="150971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649663"/>
            <a:ext cx="281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6660</TotalTime>
  <Words>465</Words>
  <Application>Microsoft Office PowerPoint</Application>
  <PresentationFormat>Экран (4:3)</PresentationFormat>
  <Paragraphs>119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Verdana</vt:lpstr>
      <vt:lpstr>PT Sans</vt:lpstr>
      <vt:lpstr>Затмение</vt:lpstr>
      <vt:lpstr>Open-Source решения для систем IP-телефонии</vt:lpstr>
      <vt:lpstr>IP-телефония: что это и чем она хороша?</vt:lpstr>
      <vt:lpstr>Чем удивительна IP-телефония</vt:lpstr>
      <vt:lpstr>Что такое IP-АТС /SoftSwitch/</vt:lpstr>
      <vt:lpstr>Открытый код или красивая коробка?</vt:lpstr>
      <vt:lpstr>OpenSource IP-телефония</vt:lpstr>
      <vt:lpstr>IP-АТС операторского класса</vt:lpstr>
      <vt:lpstr>IP-АТС для офисов и предприятий</vt:lpstr>
      <vt:lpstr>Какие линии можно подключить</vt:lpstr>
      <vt:lpstr>Схема подключения</vt:lpstr>
      <vt:lpstr>Бизнес-Задачи, решаемые Open source IP-pBX  (на примере Asterisk)</vt:lpstr>
      <vt:lpstr>Низкие вложения при внедрении</vt:lpstr>
      <vt:lpstr>Объединение всех офисов</vt:lpstr>
      <vt:lpstr>Контроль за работой сотрудников</vt:lpstr>
      <vt:lpstr>Снижение затрат на связь</vt:lpstr>
      <vt:lpstr>Низкая стоимость поддержки</vt:lpstr>
      <vt:lpstr>Легкий рост компании</vt:lpstr>
      <vt:lpstr>Удаленные рабочие места</vt:lpstr>
      <vt:lpstr>Вместо заключения</vt:lpstr>
      <vt:lpstr>The end</vt:lpstr>
    </vt:vector>
  </TitlesOfParts>
  <Company>stins coman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I_Eliseev</cp:lastModifiedBy>
  <cp:revision>279</cp:revision>
  <dcterms:created xsi:type="dcterms:W3CDTF">2007-03-22T11:54:04Z</dcterms:created>
  <dcterms:modified xsi:type="dcterms:W3CDTF">2013-04-09T15:03:12Z</dcterms:modified>
</cp:coreProperties>
</file>