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7" r:id="rId3"/>
    <p:sldId id="333" r:id="rId4"/>
    <p:sldId id="290" r:id="rId5"/>
    <p:sldId id="289" r:id="rId6"/>
    <p:sldId id="291" r:id="rId7"/>
    <p:sldId id="292" r:id="rId8"/>
    <p:sldId id="294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306" r:id="rId23"/>
    <p:sldId id="309" r:id="rId24"/>
    <p:sldId id="310" r:id="rId25"/>
    <p:sldId id="321" r:id="rId26"/>
    <p:sldId id="295" r:id="rId27"/>
    <p:sldId id="332" r:id="rId28"/>
    <p:sldId id="288" r:id="rId29"/>
  </p:sldIdLst>
  <p:sldSz cx="9144000" cy="6858000" type="screen4x3"/>
  <p:notesSz cx="6888163" cy="100203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7CDE9"/>
    <a:srgbClr val="FFDC6D"/>
    <a:srgbClr val="004A82"/>
    <a:srgbClr val="51B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68999" autoAdjust="0"/>
  </p:normalViewPr>
  <p:slideViewPr>
    <p:cSldViewPr>
      <p:cViewPr>
        <p:scale>
          <a:sx n="75" d="100"/>
          <a:sy n="75" d="100"/>
        </p:scale>
        <p:origin x="-100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07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3EAB93-E2D0-45BD-BF6B-01A935040B9C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741031F-3235-4EAF-9115-450EB106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57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88163" cy="10020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16" tIns="48308" rIns="96616" bIns="48308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16" tIns="48308" rIns="96616" bIns="48308" anchor="ctr"/>
          <a:lstStyle/>
          <a:p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16" tIns="48308" rIns="96616" bIns="48308" anchor="ctr"/>
          <a:lstStyle/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6975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8422" y="4759643"/>
            <a:ext cx="5049726" cy="45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16" tIns="48308" rIns="96616" bIns="48308" anchor="ctr"/>
          <a:lstStyle/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03293" y="9519286"/>
            <a:ext cx="2983277" cy="4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94" tIns="49449" rIns="95094" bIns="49449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64873" algn="l"/>
                <a:tab pos="1529745" algn="l"/>
                <a:tab pos="2294618" algn="l"/>
                <a:tab pos="3059491" algn="l"/>
              </a:tabLst>
              <a:defRPr sz="1300">
                <a:solidFill>
                  <a:srgbClr val="000000"/>
                </a:solidFill>
                <a:cs typeface="DejaVu Sans" charset="0"/>
              </a:defRPr>
            </a:lvl1pPr>
          </a:lstStyle>
          <a:p>
            <a:fld id="{8722A4AE-6AF4-4D74-88A7-2CE95B25E8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50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B0F46B-B627-4244-B6A2-B97956AAA1F0}" type="slidenum">
              <a:rPr lang="ru-RU"/>
              <a:pPr/>
              <a:t>1</a:t>
            </a:fld>
            <a:endParaRPr lang="ru-R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75"/>
              </a:spcBef>
            </a:pPr>
            <a:endParaRPr lang="en-US" dirty="0"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1B1725-A273-4D2D-A80B-B0019CA68F2F}" type="slidenum">
              <a:rPr lang="ru-RU"/>
              <a:pPr/>
              <a:t>10</a:t>
            </a:fld>
            <a:endParaRPr lang="ru-RU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В отчете инструмента показаны имена неразрешенных зависимостей и соответствующие имена сломанных пакетов. Также показан процент сломанных пакетов от общего кол-ва пакетов в репозитории.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A2908774-28F5-4F7C-A371-4CB2B5FD3968}" type="slidenum">
              <a:rPr lang="ru-RU" sz="1300"/>
              <a:pPr algn="r">
                <a:buClrTx/>
                <a:buFontTx/>
                <a:buNone/>
              </a:pPr>
              <a:t>10</a:t>
            </a:fld>
            <a:endParaRPr lang="ru-RU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A975B1-111B-4B54-958A-85D4DA7C84B0}" type="slidenum">
              <a:rPr lang="ru-RU"/>
              <a:pPr/>
              <a:t>11</a:t>
            </a:fld>
            <a:endParaRPr lang="ru-R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8050" y="200025"/>
            <a:ext cx="3005138" cy="225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25942" y="2545087"/>
            <a:ext cx="5051320" cy="62487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Самым большими по численности компонентами в дистрибутиве являются библиотеки на языках Си и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C++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Надо уметь проверять обратную совместимость таких компонентов, чтобы обновлять их без внесения разрушающих изменений в систему.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Ручная проверка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обратной совместимости интерфейсов таких компонентов является непростой задачей, особенно для начинающих майнтейнеров. Поэтому для проверки совместимости таких компонентов мы разработали специальный инструмент. Он называется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ABI Compliance Checker.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Этот инструмент производит анализ обратной совместимости библиотек, ранжирует найденные проблемы по уровню опасности для зависимых компонентов и создает удобный визуальный отчет.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Этот инструмент предназначен как для майнтейнеров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,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 так и для разработчиков библиотек в апстриме, ведь контроль совместимости в апстриме – это залог более легкой дальнейшей интеграции новых версий библиотеки в дистрибутивах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Linux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Это один из немногих наших инструментов, которые широко используются также в других дистрибутивах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Linux,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таких как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Debian, Ubuntu, Fedora,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RedHat, Gentoo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и др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Исходный код инструмента доступен на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сайте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github.com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4279D1A9-3EC7-4DE9-9987-B5AB871518B0}" type="slidenum">
              <a:rPr lang="ru-RU" sz="1300"/>
              <a:pPr algn="r">
                <a:buClrTx/>
                <a:buFontTx/>
                <a:buNone/>
              </a:pPr>
              <a:t>11</a:t>
            </a:fld>
            <a:endParaRPr lang="ru-RU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AE8009-068E-42E6-8C9D-BB5E8E5EA1E4}" type="slidenum">
              <a:rPr lang="ru-RU"/>
              <a:pPr/>
              <a:t>12</a:t>
            </a:fld>
            <a:endParaRPr lang="ru-RU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В начале отчета этого инструмента приведена статистика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по найденным проблемам совместимости, которые ранжированы по уровню опасности для внешних компонентов.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FFD9C563-0580-4638-BECE-41213F5FCB5E}" type="slidenum">
              <a:rPr lang="ru-RU" sz="1300"/>
              <a:pPr algn="r">
                <a:buClrTx/>
                <a:buFontTx/>
                <a:buNone/>
              </a:pPr>
              <a:t>12</a:t>
            </a:fld>
            <a:endParaRPr lang="ru-RU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55B430-B0E9-4D33-B2FA-4D8FDFC1DAE0}" type="slidenum">
              <a:rPr lang="ru-RU"/>
              <a:pPr/>
              <a:t>13</a:t>
            </a:fld>
            <a:endParaRPr lang="ru-RU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Для каждой проблемы совместимости в отчете приведен список затронутых функций библиотеки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.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5C20CC38-DD51-4D30-B4B5-F088A092F740}" type="slidenum">
              <a:rPr lang="ru-RU" sz="1300"/>
              <a:pPr algn="r">
                <a:buClrTx/>
                <a:buFontTx/>
                <a:buNone/>
              </a:pPr>
              <a:t>13</a:t>
            </a:fld>
            <a:endParaRPr lang="ru-RU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B74EB1-E9D7-44AA-82DD-76D87D7C603A}" type="slidenum">
              <a:rPr lang="ru-RU"/>
              <a:pPr/>
              <a:t>14</a:t>
            </a:fld>
            <a:endParaRPr lang="ru-RU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Также в отчетах приведен список добавленных функций библиотеки.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8D313A67-E68B-4D1D-9CEF-7EFDC81B889F}" type="slidenum">
              <a:rPr lang="ru-RU" sz="1300"/>
              <a:pPr algn="r">
                <a:buClrTx/>
                <a:buFontTx/>
                <a:buNone/>
              </a:pPr>
              <a:t>14</a:t>
            </a:fld>
            <a:endParaRPr lang="ru-RU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D7D8F2-768C-48AF-A365-B3ACAC675BD3}" type="slidenum">
              <a:rPr lang="ru-RU"/>
              <a:pPr/>
              <a:t>15</a:t>
            </a:fld>
            <a:endParaRPr lang="ru-RU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0925" y="750888"/>
            <a:ext cx="3271838" cy="2455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10901" y="3418384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Следующий инструмент – это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online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сервис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Upstream Tracker,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предназначенный для мониторинга изменений библиотек в апстриме. Этот инструмент ежедневно производит поиск новых версий библиотек на их официальных сайтах, скачивает их, устанавливает и анализирует с помощью различных инструментов, включая инструменты для анализа обратной совместимости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Инструмент позволяет на ранней стадии разработки библиотеки в апстриме узнать о несовместимых изменениях в грядущих версиях и либо повлиять на апстрим и предотвратить внесение таких изменений, либо внести корректирующие изменения в зависимые компоненты дистрибутива. Также на сайте можно проследить историю изменения интерфейсов различных библиотек. Всего в мониторинге на данный момент около 500 библиотек.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Этот инструмент используется не только в РОСЕ, но и майнтейнерами других дистрибутивов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Linux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, а также разработчиками многих библиотек в апстриме.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Добавление библиотек происходит по заявке бесплатно.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2707F713-2FBE-40AB-916C-5DB421FCBB78}" type="slidenum">
              <a:rPr lang="ru-RU" sz="1300"/>
              <a:pPr algn="r">
                <a:buClrTx/>
                <a:buFontTx/>
                <a:buNone/>
              </a:pPr>
              <a:t>15</a:t>
            </a:fld>
            <a:endParaRPr lang="ru-RU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CD24EC-4E5F-4EBC-B347-324119B15C5C}" type="slidenum">
              <a:rPr lang="ru-RU"/>
              <a:pPr/>
              <a:t>16</a:t>
            </a:fld>
            <a:endParaRPr lang="ru-RU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Каждая библиотека имеет свою домашнюю страницу. На ней приведен список версий библиотеки, даты их выпуска, оценка обратной совместимости в процентах, кол-во добавленных и удаленных символов, кол-во проблем обратной совместимости и др. информация.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85E205FE-A52A-4EBD-AEFB-097CBE45B35D}" type="slidenum">
              <a:rPr lang="ru-RU" sz="1300"/>
              <a:pPr algn="r">
                <a:buClrTx/>
                <a:buFontTx/>
                <a:buNone/>
              </a:pPr>
              <a:t>16</a:t>
            </a:fld>
            <a:endParaRPr lang="ru-RU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ADAF28-9D0E-45CB-8B6E-EFB996501C1A}" type="slidenum">
              <a:rPr lang="ru-RU"/>
              <a:pPr/>
              <a:t>17</a:t>
            </a:fld>
            <a:endParaRPr lang="ru-RU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Следующий инструмент называется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Updates Tracker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и предназначен для определения устаревших пакетов в наших репозиториях по сравнению с апстримом и другими дистрибутивами, такими как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Mageia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и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Mandriva.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 Этот инструмент позволяет держать в тонусе наш дистрибутив.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FB5CBF-C711-4F1D-A118-FE30FC55EF95}" type="slidenum">
              <a:rPr lang="ru-RU" sz="1300"/>
              <a:pPr algn="r">
                <a:buClrTx/>
                <a:buFontTx/>
                <a:buNone/>
              </a:pPr>
              <a:t>17</a:t>
            </a:fld>
            <a:endParaRPr lang="ru-RU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573B15-2CCC-43D6-9321-958F6F2B6E87}" type="slidenum">
              <a:rPr lang="ru-RU"/>
              <a:pPr/>
              <a:t>18</a:t>
            </a:fld>
            <a:endParaRPr lang="ru-RU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Отчетом инструмента является таблица с информацией по всем компонентам системы, в которой слева направо приведены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: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имя компонента, версия этого компонента в апстриме, версия в РОСЕ, версия в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Mandriva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и версия в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Mageia.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Зеленым цветом выделены пакеты не требующие обновления, желтым – несильно устаревшие пакеты и красным – сильно устаревшие. Синим цветом выделен лидирующий дистрибутив.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33C655D3-65E6-47A3-BDA6-6A97F2C46CDF}" type="slidenum">
              <a:rPr lang="ru-RU" sz="1300"/>
              <a:pPr algn="r">
                <a:buClrTx/>
                <a:buFontTx/>
                <a:buNone/>
              </a:pPr>
              <a:t>18</a:t>
            </a:fld>
            <a:endParaRPr lang="ru-RU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56E35F-183B-4A58-9695-CF8F812F3EB9}" type="slidenum">
              <a:rPr lang="ru-RU"/>
              <a:pPr/>
              <a:t>19</a:t>
            </a:fld>
            <a:endParaRPr lang="ru-RU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Следующий инструмент называется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PkgDiff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и предназначен для визуализации и контроля изменений во всех типах пакетов. Любой пакет, будь то архив или бинарный установочный пакет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RPM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или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DEB,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состоит из набора файлов и метаданных. Инструмент классифицирует файлы в пакете, определяет добавленные, удаленные, переименованные, перемещенные файлы и оценивает в них изменения.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Исходный код инструмента доступен на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сайте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github.com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F9CEF65D-FE1C-43DE-BD0C-ADE96DFAB4D8}" type="slidenum">
              <a:rPr lang="ru-RU" sz="1300"/>
              <a:pPr algn="r">
                <a:buClrTx/>
                <a:buFontTx/>
                <a:buNone/>
              </a:pPr>
              <a:t>19</a:t>
            </a:fld>
            <a:endParaRPr lang="ru-RU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11F88-2B0F-4337-A475-40FAF9692747}" type="slidenum">
              <a:rPr lang="en-US" altLang="ko-KR" smtClean="0">
                <a:cs typeface="맑은 고딕"/>
              </a:rPr>
              <a:pPr/>
              <a:t>2</a:t>
            </a:fld>
            <a:endParaRPr lang="en-US" altLang="ko-KR" smtClean="0">
              <a:cs typeface="맑은 고딕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cs typeface="맑은 고딕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9EB4A6-3A04-4BE9-A9D9-3E06EF3BC276}" type="slidenum">
              <a:rPr lang="ru-RU"/>
              <a:pPr/>
              <a:t>20</a:t>
            </a:fld>
            <a:endParaRPr lang="ru-RU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В отчете инструмента приведена общая оценка изменений в процентах. Далее можно видеть классификацию файлов пакета по группам и кол-во добавленных, удаленных и измененных файлов в группе.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5CCFC2BB-9A1B-4034-9E0B-80376CAEF6EF}" type="slidenum">
              <a:rPr lang="ru-RU" sz="1300"/>
              <a:pPr algn="r">
                <a:buClrTx/>
                <a:buFontTx/>
                <a:buNone/>
              </a:pPr>
              <a:t>20</a:t>
            </a:fld>
            <a:endParaRPr lang="ru-RU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1AE062-20AF-4960-8ACB-766F2DCA6EE7}" type="slidenum">
              <a:rPr lang="ru-RU"/>
              <a:pPr/>
              <a:t>21</a:t>
            </a:fld>
            <a:endParaRPr lang="ru-RU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Для каждой группы можно видеть соответствующий список файлов и их статусы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: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зеленый – файл не был изменен, желтый – файл был изменен, красный – файл был удален, синий – файл был добавлен и оранжевый – если файл был перемещен или переименован. Для измененных файлов приведена оценка изменений и ссылка на визуальный отчет об изменениях в содержимом файла.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A2F5B1DE-EE75-48FF-AE60-8CC730FEB665}" type="slidenum">
              <a:rPr lang="ru-RU" sz="1300"/>
              <a:pPr algn="r">
                <a:buClrTx/>
                <a:buFontTx/>
                <a:buNone/>
              </a:pPr>
              <a:t>21</a:t>
            </a:fld>
            <a:endParaRPr lang="ru-RU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11F88-2B0F-4337-A475-40FAF9692747}" type="slidenum">
              <a:rPr lang="en-US" altLang="ko-KR" smtClean="0">
                <a:cs typeface="맑은 고딕"/>
              </a:rPr>
              <a:pPr/>
              <a:t>23</a:t>
            </a:fld>
            <a:endParaRPr lang="en-US" altLang="ko-KR" smtClean="0">
              <a:cs typeface="맑은 고딕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cs typeface="맑은 고딕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11F88-2B0F-4337-A475-40FAF9692747}" type="slidenum">
              <a:rPr lang="en-US" altLang="ko-KR" smtClean="0">
                <a:cs typeface="맑은 고딕"/>
              </a:rPr>
              <a:pPr/>
              <a:t>24</a:t>
            </a:fld>
            <a:endParaRPr lang="en-US" altLang="ko-KR" smtClean="0">
              <a:cs typeface="맑은 고딕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cs typeface="맑은 고딕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11F88-2B0F-4337-A475-40FAF9692747}" type="slidenum">
              <a:rPr lang="en-US" altLang="ko-KR" smtClean="0">
                <a:cs typeface="맑은 고딕"/>
              </a:rPr>
              <a:pPr/>
              <a:t>25</a:t>
            </a:fld>
            <a:endParaRPr lang="en-US" altLang="ko-KR" smtClean="0">
              <a:cs typeface="맑은 고딕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cs typeface="맑은 고딕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Times New Roman" pitchFamily="16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37B23-D1F5-427C-9BEA-E5340FEB4EE4}" type="slidenum">
              <a:rPr lang="ru-RU" smtClean="0"/>
              <a:pPr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Times New Roman" pitchFamily="16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37B23-D1F5-427C-9BEA-E5340FEB4EE4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DA1D1A-FD0E-4355-90EE-6B616AFAE810}" type="slidenum">
              <a:rPr lang="ru-RU"/>
              <a:pPr/>
              <a:t>28</a:t>
            </a:fld>
            <a:endParaRPr lang="ru-RU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E40BF66E-4458-4B42-BC1A-3786904203E1}" type="slidenum">
              <a:rPr lang="en-US" sz="1300">
                <a:ea typeface="Malgun Gothic" pitchFamily="32" charset="-127"/>
              </a:rPr>
              <a:pPr algn="r">
                <a:buClrTx/>
                <a:buFontTx/>
                <a:buNone/>
              </a:pPr>
              <a:t>28</a:t>
            </a:fld>
            <a:endParaRPr lang="en-US" sz="1300">
              <a:ea typeface="Malgun Gothic" pitchFamily="32" charset="-127"/>
            </a:endParaRPr>
          </a:p>
        </p:txBody>
      </p:sp>
      <p:sp>
        <p:nvSpPr>
          <p:cNvPr id="716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 dirty="0">
                <a:latin typeface="Arial" charset="0"/>
                <a:ea typeface="Malgun Gothic" pitchFamily="32" charset="-127"/>
              </a:rPr>
              <a:t>В докладе были освещены только некоторые из наших инструментов. За дополнительной информацией заходите на наши сайты или пишите нам на электронную почту.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 dirty="0">
              <a:latin typeface="Arial" charset="0"/>
              <a:ea typeface="Malgun Gothic" pitchFamily="32" charset="-127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 dirty="0">
                <a:latin typeface="Arial" charset="0"/>
                <a:ea typeface="Malgun Gothic" pitchFamily="32" charset="-127"/>
              </a:rPr>
              <a:t>Спасибо!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Times New Roman" pitchFamily="16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37B23-D1F5-427C-9BEA-E5340FEB4EE4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6" charset="0"/>
              </a:rPr>
              <a:t>Современные </a:t>
            </a:r>
            <a:r>
              <a:rPr lang="en-US" smtClean="0">
                <a:latin typeface="Times New Roman" pitchFamily="16" charset="0"/>
              </a:rPr>
              <a:t>Linux-</a:t>
            </a:r>
            <a:r>
              <a:rPr lang="ru-RU" smtClean="0">
                <a:latin typeface="Times New Roman" pitchFamily="16" charset="0"/>
              </a:rPr>
              <a:t>системы</a:t>
            </a:r>
            <a:r>
              <a:rPr lang="en-US" smtClean="0">
                <a:latin typeface="Times New Roman" pitchFamily="16" charset="0"/>
              </a:rPr>
              <a:t> </a:t>
            </a:r>
            <a:r>
              <a:rPr lang="ru-RU" smtClean="0">
                <a:latin typeface="Times New Roman" pitchFamily="16" charset="0"/>
              </a:rPr>
              <a:t>содержат огромное число компонентов. Их можно разбить на три основных группы – это непосредственно видные пользователям приложения, их порядка 100, огромное число системных библиотек, их больше 10.000, и несколько поддерживаемых версий ядра.</a:t>
            </a:r>
          </a:p>
          <a:p>
            <a:pPr eaLnBrk="1" hangingPunct="1"/>
            <a:endParaRPr lang="ru-RU" smtClean="0">
              <a:latin typeface="Times New Roman" pitchFamily="16" charset="0"/>
            </a:endParaRPr>
          </a:p>
          <a:p>
            <a:pPr eaLnBrk="1" hangingPunct="1"/>
            <a:r>
              <a:rPr lang="ru-RU" smtClean="0">
                <a:latin typeface="Times New Roman" pitchFamily="16" charset="0"/>
              </a:rPr>
              <a:t>Для каждого системного компонента создается один или несколько соответствующих установочных пакетов. 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C5D50-5380-4CD2-AC04-D384A291F71A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Times New Roman" pitchFamily="16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2C8B5-EAFA-4352-8DB5-CD6B0D9B397E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Times New Roman" pitchFamily="16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37B23-D1F5-427C-9BEA-E5340FEB4EE4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EF6B1-A5AC-4139-8D38-520247A14A92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97457" y="963758"/>
            <a:ext cx="4493251" cy="34670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16" tIns="48308" rIns="96616" bIns="4830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6084" name="Text Box 3"/>
          <p:cNvSpPr>
            <a:spLocks noGrp="1" noChangeArrowheads="1"/>
          </p:cNvSpPr>
          <p:nvPr>
            <p:ph type="body"/>
          </p:nvPr>
        </p:nvSpPr>
        <p:spPr>
          <a:xfrm>
            <a:off x="1066709" y="4766602"/>
            <a:ext cx="4718072" cy="38045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 defTabSz="474691" eaLnBrk="1" hangingPunct="1">
              <a:spcBef>
                <a:spcPct val="0"/>
              </a:spcBef>
              <a:buSzPct val="45000"/>
              <a:tabLst>
                <a:tab pos="0" algn="l"/>
                <a:tab pos="473013" algn="l"/>
                <a:tab pos="947705" algn="l"/>
                <a:tab pos="1422395" algn="l"/>
                <a:tab pos="1897086" algn="l"/>
                <a:tab pos="2371776" algn="l"/>
                <a:tab pos="2846468" algn="l"/>
                <a:tab pos="3321158" algn="l"/>
                <a:tab pos="3795849" algn="l"/>
                <a:tab pos="4270539" algn="l"/>
                <a:tab pos="4745231" algn="l"/>
                <a:tab pos="5219921" algn="l"/>
                <a:tab pos="5694612" algn="l"/>
                <a:tab pos="6169302" algn="l"/>
                <a:tab pos="6643994" algn="l"/>
                <a:tab pos="7118684" algn="l"/>
                <a:tab pos="7593375" algn="l"/>
                <a:tab pos="8068066" algn="l"/>
                <a:tab pos="8542757" algn="l"/>
                <a:tab pos="9017447" algn="l"/>
                <a:tab pos="9492138" algn="l"/>
              </a:tabLst>
            </a:pPr>
            <a:r>
              <a:rPr lang="ru-RU" sz="1600" dirty="0">
                <a:latin typeface="Arial" charset="0"/>
              </a:rPr>
              <a:t>В докладе речь пойдет о непростой профессии </a:t>
            </a:r>
            <a:r>
              <a:rPr lang="ru-RU" sz="1600" dirty="0" err="1">
                <a:latin typeface="Arial" charset="0"/>
              </a:rPr>
              <a:t>майнтейнера</a:t>
            </a:r>
            <a:r>
              <a:rPr lang="ru-RU" sz="16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Linux-</a:t>
            </a:r>
            <a:r>
              <a:rPr lang="ru-RU" sz="1600" dirty="0">
                <a:latin typeface="Arial" charset="0"/>
              </a:rPr>
              <a:t>систем. Наверное никому не надо специально рассказывать, что такое </a:t>
            </a:r>
            <a:r>
              <a:rPr lang="en-US" sz="1600" dirty="0">
                <a:latin typeface="Arial" charset="0"/>
              </a:rPr>
              <a:t>Linux </a:t>
            </a:r>
            <a:r>
              <a:rPr lang="ru-RU" sz="1600" dirty="0">
                <a:latin typeface="Arial" charset="0"/>
              </a:rPr>
              <a:t>и что существует множество конкурирующих дистрибутивов </a:t>
            </a:r>
            <a:r>
              <a:rPr lang="en-US" sz="1600" dirty="0">
                <a:latin typeface="Arial" charset="0"/>
              </a:rPr>
              <a:t>Linux. ROSA – </a:t>
            </a:r>
            <a:r>
              <a:rPr lang="ru-RU" sz="1600" dirty="0">
                <a:latin typeface="Arial" charset="0"/>
              </a:rPr>
              <a:t>это один из таких дистрибутивов. Первая версия этого дистрибутива была выпущена относительно недавно – в 2010 году на основе дистрибутива </a:t>
            </a:r>
            <a:r>
              <a:rPr lang="en-US" sz="1600" dirty="0" err="1">
                <a:latin typeface="Arial" charset="0"/>
              </a:rPr>
              <a:t>Mandriva</a:t>
            </a:r>
            <a:r>
              <a:rPr lang="ru-RU" sz="1600" dirty="0">
                <a:latin typeface="Arial" charset="0"/>
              </a:rPr>
              <a:t>.</a:t>
            </a:r>
            <a:r>
              <a:rPr lang="en-US" sz="1600" dirty="0">
                <a:latin typeface="Arial" charset="0"/>
              </a:rPr>
              <a:t> </a:t>
            </a:r>
            <a:r>
              <a:rPr lang="ru-RU" sz="1600" dirty="0">
                <a:latin typeface="Arial" charset="0"/>
              </a:rPr>
              <a:t>Руководство дистрибутива находится в России. Однако разработчики системы разбросаны по всему миру.</a:t>
            </a:r>
          </a:p>
          <a:p>
            <a:pPr algn="just" defTabSz="474691" eaLnBrk="1" hangingPunct="1">
              <a:spcBef>
                <a:spcPct val="0"/>
              </a:spcBef>
              <a:buSzPct val="45000"/>
              <a:tabLst>
                <a:tab pos="0" algn="l"/>
                <a:tab pos="473013" algn="l"/>
                <a:tab pos="947705" algn="l"/>
                <a:tab pos="1422395" algn="l"/>
                <a:tab pos="1897086" algn="l"/>
                <a:tab pos="2371776" algn="l"/>
                <a:tab pos="2846468" algn="l"/>
                <a:tab pos="3321158" algn="l"/>
                <a:tab pos="3795849" algn="l"/>
                <a:tab pos="4270539" algn="l"/>
                <a:tab pos="4745231" algn="l"/>
                <a:tab pos="5219921" algn="l"/>
                <a:tab pos="5694612" algn="l"/>
                <a:tab pos="6169302" algn="l"/>
                <a:tab pos="6643994" algn="l"/>
                <a:tab pos="7118684" algn="l"/>
                <a:tab pos="7593375" algn="l"/>
                <a:tab pos="8068066" algn="l"/>
                <a:tab pos="8542757" algn="l"/>
                <a:tab pos="9017447" algn="l"/>
                <a:tab pos="9492138" algn="l"/>
              </a:tabLst>
            </a:pPr>
            <a:endParaRPr lang="ru-RU" sz="1600" dirty="0">
              <a:latin typeface="Arial" charset="0"/>
            </a:endParaRPr>
          </a:p>
          <a:p>
            <a:pPr algn="just" defTabSz="474691" eaLnBrk="1" hangingPunct="1">
              <a:spcBef>
                <a:spcPct val="0"/>
              </a:spcBef>
              <a:buSzPct val="45000"/>
              <a:tabLst>
                <a:tab pos="0" algn="l"/>
                <a:tab pos="473013" algn="l"/>
                <a:tab pos="947705" algn="l"/>
                <a:tab pos="1422395" algn="l"/>
                <a:tab pos="1897086" algn="l"/>
                <a:tab pos="2371776" algn="l"/>
                <a:tab pos="2846468" algn="l"/>
                <a:tab pos="3321158" algn="l"/>
                <a:tab pos="3795849" algn="l"/>
                <a:tab pos="4270539" algn="l"/>
                <a:tab pos="4745231" algn="l"/>
                <a:tab pos="5219921" algn="l"/>
                <a:tab pos="5694612" algn="l"/>
                <a:tab pos="6169302" algn="l"/>
                <a:tab pos="6643994" algn="l"/>
                <a:tab pos="7118684" algn="l"/>
                <a:tab pos="7593375" algn="l"/>
                <a:tab pos="8068066" algn="l"/>
                <a:tab pos="8542757" algn="l"/>
                <a:tab pos="9017447" algn="l"/>
                <a:tab pos="9492138" algn="l"/>
              </a:tabLst>
            </a:pPr>
            <a:r>
              <a:rPr lang="ru-RU" sz="1600" dirty="0">
                <a:latin typeface="Arial" charset="0"/>
              </a:rPr>
              <a:t>Дистрибутив отличают оригинальные дизайнерские решения, а также серьезные подходы к контролю качества и безопасности. Дистрибутив собирается из исходных кодов в нашей собственной сборочной системе </a:t>
            </a:r>
            <a:r>
              <a:rPr lang="en-US" sz="1600" dirty="0">
                <a:latin typeface="Arial" charset="0"/>
              </a:rPr>
              <a:t>Auto Build Farm (ABF) </a:t>
            </a:r>
            <a:r>
              <a:rPr lang="ru-RU" sz="1600" dirty="0">
                <a:latin typeface="Arial" charset="0"/>
              </a:rPr>
              <a:t>на территории России</a:t>
            </a:r>
            <a:r>
              <a:rPr lang="en-US" sz="1600" dirty="0">
                <a:latin typeface="Arial" charset="0"/>
              </a:rPr>
              <a:t>.</a:t>
            </a:r>
            <a:endParaRPr lang="ru-RU" sz="1600" dirty="0">
              <a:latin typeface="Arial" charset="0"/>
            </a:endParaRPr>
          </a:p>
          <a:p>
            <a:pPr algn="just" defTabSz="474691" eaLnBrk="1" hangingPunct="1">
              <a:spcBef>
                <a:spcPct val="0"/>
              </a:spcBef>
              <a:buSzPct val="45000"/>
              <a:tabLst>
                <a:tab pos="0" algn="l"/>
                <a:tab pos="473013" algn="l"/>
                <a:tab pos="947705" algn="l"/>
                <a:tab pos="1422395" algn="l"/>
                <a:tab pos="1897086" algn="l"/>
                <a:tab pos="2371776" algn="l"/>
                <a:tab pos="2846468" algn="l"/>
                <a:tab pos="3321158" algn="l"/>
                <a:tab pos="3795849" algn="l"/>
                <a:tab pos="4270539" algn="l"/>
                <a:tab pos="4745231" algn="l"/>
                <a:tab pos="5219921" algn="l"/>
                <a:tab pos="5694612" algn="l"/>
                <a:tab pos="6169302" algn="l"/>
                <a:tab pos="6643994" algn="l"/>
                <a:tab pos="7118684" algn="l"/>
                <a:tab pos="7593375" algn="l"/>
                <a:tab pos="8068066" algn="l"/>
                <a:tab pos="8542757" algn="l"/>
                <a:tab pos="9017447" algn="l"/>
                <a:tab pos="9492138" algn="l"/>
              </a:tabLst>
            </a:pPr>
            <a:endParaRPr lang="ru-RU" sz="1600" dirty="0">
              <a:latin typeface="Arial" charset="0"/>
            </a:endParaRPr>
          </a:p>
          <a:p>
            <a:pPr algn="just" defTabSz="474691" eaLnBrk="1" hangingPunct="1">
              <a:spcBef>
                <a:spcPct val="0"/>
              </a:spcBef>
              <a:buSzPct val="45000"/>
              <a:tabLst>
                <a:tab pos="0" algn="l"/>
                <a:tab pos="473013" algn="l"/>
                <a:tab pos="947705" algn="l"/>
                <a:tab pos="1422395" algn="l"/>
                <a:tab pos="1897086" algn="l"/>
                <a:tab pos="2371776" algn="l"/>
                <a:tab pos="2846468" algn="l"/>
                <a:tab pos="3321158" algn="l"/>
                <a:tab pos="3795849" algn="l"/>
                <a:tab pos="4270539" algn="l"/>
                <a:tab pos="4745231" algn="l"/>
                <a:tab pos="5219921" algn="l"/>
                <a:tab pos="5694612" algn="l"/>
                <a:tab pos="6169302" algn="l"/>
                <a:tab pos="6643994" algn="l"/>
                <a:tab pos="7118684" algn="l"/>
                <a:tab pos="7593375" algn="l"/>
                <a:tab pos="8068066" algn="l"/>
                <a:tab pos="8542757" algn="l"/>
                <a:tab pos="9017447" algn="l"/>
                <a:tab pos="9492138" algn="l"/>
              </a:tabLst>
            </a:pPr>
            <a:r>
              <a:rPr lang="ru-RU" sz="1600" dirty="0">
                <a:latin typeface="Arial" charset="0"/>
              </a:rPr>
              <a:t>Разработчиков ОС </a:t>
            </a:r>
            <a:r>
              <a:rPr lang="en-US" sz="1600" dirty="0">
                <a:latin typeface="Arial" charset="0"/>
              </a:rPr>
              <a:t>Linux </a:t>
            </a:r>
            <a:r>
              <a:rPr lang="ru-RU" sz="1600" dirty="0">
                <a:latin typeface="Arial" charset="0"/>
              </a:rPr>
              <a:t>принято называть </a:t>
            </a:r>
            <a:r>
              <a:rPr lang="ru-RU" sz="1600" dirty="0" err="1">
                <a:latin typeface="Arial" charset="0"/>
              </a:rPr>
              <a:t>майнтейнерами</a:t>
            </a:r>
            <a:r>
              <a:rPr lang="ru-RU" sz="1600" dirty="0">
                <a:latin typeface="Arial" charset="0"/>
              </a:rPr>
              <a:t>. Это люди ответственные за формирование архитектуры дистрибутива (т.е. за объединение уже существующих системных компонентов и приложений в единое целое), сборку, выпуск и обновление дистрибутива. Единственное, за что </a:t>
            </a:r>
            <a:r>
              <a:rPr lang="ru-RU" sz="1600" dirty="0" err="1">
                <a:latin typeface="Arial" charset="0"/>
              </a:rPr>
              <a:t>майнтейнеры</a:t>
            </a:r>
            <a:r>
              <a:rPr lang="ru-RU" sz="1600" dirty="0">
                <a:latin typeface="Arial" charset="0"/>
              </a:rPr>
              <a:t> не в ответе, так это за разработку самих системных компонентов и приложений.</a:t>
            </a:r>
            <a:endParaRPr lang="en-GB" sz="1600" dirty="0">
              <a:latin typeface="Arial" charset="0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1197457" y="963759"/>
            <a:ext cx="4467739" cy="345491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16" tIns="48308" rIns="96616" bIns="4830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1197457" y="963758"/>
            <a:ext cx="4464550" cy="34514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16" tIns="48308" rIns="96616" bIns="4830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1197457" y="963759"/>
            <a:ext cx="4462955" cy="344795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16" tIns="48308" rIns="96616" bIns="4830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1197457" y="963758"/>
            <a:ext cx="4459766" cy="344621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16" tIns="48308" rIns="96616" bIns="4830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1197457" y="963759"/>
            <a:ext cx="4454983" cy="34427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16" tIns="48308" rIns="96616" bIns="4830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1197457" y="963758"/>
            <a:ext cx="4450199" cy="34375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16" tIns="48308" rIns="96616" bIns="4830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Times New Roman" pitchFamily="16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952B3-6C89-4779-8DA0-A4956370575A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311F1C-5D7B-45A9-9A03-608F3D5D7444}" type="slidenum">
              <a:rPr lang="ru-RU"/>
              <a:pPr/>
              <a:t>9</a:t>
            </a:fld>
            <a:endParaRPr lang="ru-R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Теперь, наконец, перейдем к рассмотрению инструментов, которые были созданы в компании РОСА для контроля качества дистрибутива.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Один из самых необходимых инструментов, который был создан одним из первых – это инструмент по контролю замкнутости репозитория пакетов по зависимостям URPM-repoclosure.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Инструмент поддерживает два типа анализа. Статический анализ проверяет, что все требуемые пакетами зависимости предоставляются другими пакетами в этом же репозитории. Динамический режим анализа состоит в установке всех пакетов в систему и определении тех из них, которые не смогли установиться из-за отсутствующей зависимости.</a:t>
            </a:r>
          </a:p>
          <a:p>
            <a:pPr algn="just" eaLnBrk="1" hangingPunct="1">
              <a:spcBef>
                <a:spcPts val="475"/>
              </a:spcBef>
              <a:buClrTx/>
            </a:pPr>
            <a:endParaRPr lang="ru-RU">
              <a:latin typeface="Arial" charset="0"/>
              <a:ea typeface="WenQuanYi Micro Hei" charset="0"/>
              <a:cs typeface="WenQuanYi Micro Hei" charset="0"/>
            </a:endParaRPr>
          </a:p>
          <a:p>
            <a:pPr algn="just" eaLnBrk="1" hangingPunct="1">
              <a:spcBef>
                <a:spcPts val="475"/>
              </a:spcBef>
              <a:buClrTx/>
            </a:pP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Примеры отчетов можно посмотреть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online </a:t>
            </a:r>
            <a:r>
              <a:rPr lang="ru-RU">
                <a:latin typeface="Arial" charset="0"/>
                <a:ea typeface="WenQuanYi Micro Hei" charset="0"/>
                <a:cs typeface="WenQuanYi Micro Hei" charset="0"/>
              </a:rPr>
              <a:t>на сайте </a:t>
            </a:r>
            <a:r>
              <a:rPr lang="en-US">
                <a:latin typeface="Arial" charset="0"/>
                <a:ea typeface="WenQuanYi Micro Hei" charset="0"/>
                <a:cs typeface="WenQuanYi Micro Hei" charset="0"/>
              </a:rPr>
              <a:t>fba.rosalinux.ru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094" tIns="49449" rIns="95094" bIns="49449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644DFDF8-2767-4B95-975C-083157D396CB}" type="slidenum">
              <a:rPr lang="ru-RU" sz="1300"/>
              <a:pPr algn="r">
                <a:buClrTx/>
                <a:buFontTx/>
                <a:buNone/>
              </a:pPr>
              <a:t>9</a:t>
            </a:fld>
            <a:endParaRPr lang="ru-RU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2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>
          <a:xfrm>
            <a:off x="8143875" y="6510338"/>
            <a:ext cx="1020763" cy="326130"/>
          </a:xfrm>
        </p:spPr>
        <p:txBody>
          <a:bodyPr/>
          <a:lstStyle>
            <a:lvl1pPr>
              <a:defRPr/>
            </a:lvl1pPr>
          </a:lstStyle>
          <a:p>
            <a:fld id="{3F5B8E3D-7458-4BBE-BDEF-84B3477CA532}" type="slidenum">
              <a:rPr lang="en-US" smtClean="0"/>
              <a:pPr/>
              <a:t>‹#›</a:t>
            </a:fld>
            <a:r>
              <a:rPr lang="ru-RU" dirty="0" smtClean="0"/>
              <a:t> из 28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4420"/>
            <a:ext cx="1277966" cy="38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Номер слайда 1"/>
          <p:cNvSpPr txBox="1">
            <a:spLocks/>
          </p:cNvSpPr>
          <p:nvPr userDrawn="1"/>
        </p:nvSpPr>
        <p:spPr bwMode="auto">
          <a:xfrm>
            <a:off x="1424856" y="6493770"/>
            <a:ext cx="6180038" cy="32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</a:tabLst>
              <a:defRPr sz="1400" kern="1200">
                <a:solidFill>
                  <a:srgbClr val="2969A5"/>
                </a:solidFill>
                <a:latin typeface="Calibri" pitchFamily="32" charset="0"/>
                <a:ea typeface="굴림" pitchFamily="32" charset="-127"/>
                <a:cs typeface="Arial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Arial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Arial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Arial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Arial" charset="0"/>
              </a:defRPr>
            </a:lvl9pPr>
          </a:lstStyle>
          <a:p>
            <a:pPr algn="l"/>
            <a:r>
              <a:rPr lang="ru-RU" dirty="0" smtClean="0"/>
              <a:t>Владимир </a:t>
            </a:r>
            <a:r>
              <a:rPr lang="ru-RU" dirty="0" err="1" smtClean="0"/>
              <a:t>Рубанов</a:t>
            </a:r>
            <a:r>
              <a:rPr lang="ru-RU" dirty="0" smtClean="0"/>
              <a:t> об</a:t>
            </a:r>
            <a:r>
              <a:rPr lang="ru-RU" baseline="0" dirty="0" smtClean="0"/>
              <a:t> автоматизации разработки СПО</a:t>
            </a:r>
          </a:p>
        </p:txBody>
      </p:sp>
    </p:spTree>
    <p:extLst>
      <p:ext uri="{BB962C8B-B14F-4D97-AF65-F5344CB8AC3E}">
        <p14:creationId xmlns:p14="http://schemas.microsoft.com/office/powerpoint/2010/main" val="217852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>
          <a:xfrm>
            <a:off x="8143875" y="6535738"/>
            <a:ext cx="1020763" cy="326130"/>
          </a:xfrm>
        </p:spPr>
        <p:txBody>
          <a:bodyPr/>
          <a:lstStyle>
            <a:lvl1pPr>
              <a:defRPr/>
            </a:lvl1pPr>
          </a:lstStyle>
          <a:p>
            <a:fld id="{3F5B8E3D-7458-4BBE-BDEF-84B3477CA532}" type="slidenum">
              <a:rPr lang="en-US" smtClean="0"/>
              <a:pPr/>
              <a:t>‹#›</a:t>
            </a:fld>
            <a:r>
              <a:rPr lang="ru-RU" dirty="0" smtClean="0"/>
              <a:t> из 61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73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-60325"/>
            <a:ext cx="7770812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96975"/>
            <a:ext cx="8494713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23963" y="6535738"/>
            <a:ext cx="52927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143875" y="6535738"/>
            <a:ext cx="1020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400">
                <a:solidFill>
                  <a:srgbClr val="2969A5"/>
                </a:solidFill>
                <a:latin typeface="Calibri" pitchFamily="32" charset="0"/>
                <a:ea typeface="굴림" pitchFamily="32" charset="-127"/>
              </a:defRPr>
            </a:lvl1pPr>
          </a:lstStyle>
          <a:p>
            <a:fld id="{D4C7D00E-D736-4EDD-B7AF-9336F0582589}" type="slidenum">
              <a:rPr lang="en-US" smtClean="0"/>
              <a:pPr/>
              <a:t>‹#›</a:t>
            </a:fld>
            <a:r>
              <a:rPr lang="ru-RU" dirty="0" smtClean="0"/>
              <a:t> из 61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0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jpe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jpeg"/><Relationship Id="rId10" Type="http://schemas.openxmlformats.org/officeDocument/2006/relationships/image" Target="../media/image28.png"/><Relationship Id="rId19" Type="http://schemas.openxmlformats.org/officeDocument/2006/relationships/image" Target="../media/image37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95289" y="1700808"/>
            <a:ext cx="7417071" cy="2088232"/>
          </a:xfrm>
          <a:ln/>
        </p:spPr>
        <p:txBody>
          <a:bodyPr lIns="91440" tIns="45720" rIns="91440" bIns="45720"/>
          <a:lstStyle/>
          <a:p>
            <a:pPr algn="l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kern="1200" dirty="0">
                <a:solidFill>
                  <a:srgbClr val="0070C0"/>
                </a:solidFill>
                <a:latin typeface="Calibri" pitchFamily="34" charset="0"/>
              </a:rPr>
              <a:t>Автоматизация разработки СПО с помощью современных средств и технологий</a:t>
            </a:r>
            <a:endParaRPr lang="en-US" sz="3600" b="1" dirty="0">
              <a:solidFill>
                <a:srgbClr val="0070C0"/>
              </a:solidFill>
              <a:latin typeface="Calibri" pitchFamily="32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9" y="3933825"/>
            <a:ext cx="6480968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dirty="0">
                <a:solidFill>
                  <a:srgbClr val="004A82"/>
                </a:solidFill>
                <a:latin typeface="Calibri" pitchFamily="32" charset="0"/>
              </a:rPr>
              <a:t>Владимир </a:t>
            </a:r>
            <a:r>
              <a:rPr lang="ru-RU" b="1" dirty="0" err="1">
                <a:solidFill>
                  <a:srgbClr val="004A82"/>
                </a:solidFill>
                <a:latin typeface="Calibri" pitchFamily="32" charset="0"/>
              </a:rPr>
              <a:t>Рубанов</a:t>
            </a:r>
            <a:endParaRPr lang="ru-RU" b="1" dirty="0">
              <a:solidFill>
                <a:srgbClr val="004A82"/>
              </a:solidFill>
              <a:latin typeface="Calibri" pitchFamily="3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dirty="0">
                <a:solidFill>
                  <a:srgbClr val="0070C0"/>
                </a:solidFill>
                <a:latin typeface="Calibri" pitchFamily="32" charset="0"/>
              </a:rPr>
              <a:t>Первый зам. ген. </a:t>
            </a:r>
            <a:r>
              <a:rPr lang="ru-RU" dirty="0" smtClean="0">
                <a:solidFill>
                  <a:srgbClr val="0070C0"/>
                </a:solidFill>
                <a:latin typeface="Calibri" pitchFamily="32" charset="0"/>
              </a:rPr>
              <a:t>директора</a:t>
            </a:r>
            <a:endParaRPr lang="en-US" dirty="0" smtClean="0">
              <a:solidFill>
                <a:srgbClr val="0070C0"/>
              </a:solidFill>
              <a:latin typeface="Calibri" pitchFamily="3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en-US" dirty="0" smtClean="0">
                <a:solidFill>
                  <a:srgbClr val="0070C0"/>
                </a:solidFill>
                <a:latin typeface="Calibri" pitchFamily="32" charset="0"/>
              </a:rPr>
              <a:t>(</a:t>
            </a:r>
            <a:r>
              <a:rPr lang="ru-RU" dirty="0" smtClean="0">
                <a:solidFill>
                  <a:srgbClr val="0070C0"/>
                </a:solidFill>
                <a:latin typeface="Calibri" pitchFamily="32" charset="0"/>
              </a:rPr>
              <a:t>руководитель разработки)</a:t>
            </a:r>
            <a:endParaRPr lang="ru-RU" dirty="0" smtClean="0">
              <a:solidFill>
                <a:srgbClr val="0070C0"/>
              </a:solidFill>
              <a:latin typeface="Calibri" pitchFamily="32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sz="2000" dirty="0" smtClean="0">
                <a:solidFill>
                  <a:srgbClr val="0070C0"/>
                </a:solidFill>
                <a:latin typeface="Calibri" pitchFamily="32" charset="0"/>
              </a:rPr>
              <a:t>к.ф</a:t>
            </a:r>
            <a:r>
              <a:rPr lang="ru-RU" sz="2000" dirty="0">
                <a:solidFill>
                  <a:srgbClr val="0070C0"/>
                </a:solidFill>
                <a:latin typeface="Calibri" pitchFamily="32" charset="0"/>
              </a:rPr>
              <a:t>.-м.н., доцент, </a:t>
            </a:r>
            <a:r>
              <a:rPr lang="en-US" sz="2000" dirty="0">
                <a:solidFill>
                  <a:srgbClr val="0070C0"/>
                </a:solidFill>
                <a:latin typeface="Calibri" pitchFamily="32" charset="0"/>
              </a:rPr>
              <a:t>PMP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endParaRPr lang="ru-RU" dirty="0">
              <a:solidFill>
                <a:srgbClr val="0070C0"/>
              </a:solidFill>
              <a:latin typeface="Calibri" pitchFamily="32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517265"/>
            <a:ext cx="9144000" cy="340735"/>
          </a:xfrm>
          <a:prstGeom prst="rect">
            <a:avLst/>
          </a:prstGeom>
          <a:solidFill>
            <a:srgbClr val="CFE3F9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rgbClr val="0070C0"/>
                </a:solidFill>
                <a:latin typeface="Calibri" pitchFamily="32" charset="0"/>
              </a:rPr>
              <a:t>Москва, </a:t>
            </a:r>
            <a:r>
              <a:rPr lang="ru-RU" sz="1600" dirty="0" smtClean="0">
                <a:solidFill>
                  <a:srgbClr val="0070C0"/>
                </a:solidFill>
                <a:latin typeface="Calibri" pitchFamily="32" charset="0"/>
              </a:rPr>
              <a:t>12 апреля 2013 </a:t>
            </a:r>
            <a:r>
              <a:rPr lang="ru-RU" sz="1600" dirty="0">
                <a:solidFill>
                  <a:srgbClr val="0070C0"/>
                </a:solidFill>
                <a:latin typeface="Calibri" pitchFamily="32" charset="0"/>
              </a:rPr>
              <a:t>г.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9" y="332656"/>
            <a:ext cx="3609854" cy="10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6516688" cy="5151437"/>
          </a:xfrm>
          <a:prstGeom prst="rect">
            <a:avLst/>
          </a:prstGeom>
          <a:noFill/>
          <a:ln w="324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AutoShape 6"/>
          <p:cNvSpPr>
            <a:spLocks noChangeArrowheads="1"/>
          </p:cNvSpPr>
          <p:nvPr/>
        </p:nvSpPr>
        <p:spPr bwMode="auto">
          <a:xfrm rot="5400000">
            <a:off x="4031993" y="5292961"/>
            <a:ext cx="797394" cy="4572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3366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  <a:softEdge rad="31750"/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Отчеты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</a:t>
            </a: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 </a:t>
            </a:r>
            <a:br>
              <a:rPr lang="en-US" sz="3200" b="1">
                <a:solidFill>
                  <a:srgbClr val="FFFFFF"/>
                </a:solidFill>
                <a:latin typeface="Calibri" pitchFamily="32" charset="0"/>
              </a:rPr>
            </a:b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URPM-Repoclosure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2743200" y="5668963"/>
            <a:ext cx="4297363" cy="731837"/>
          </a:xfrm>
          <a:prstGeom prst="leftArrow">
            <a:avLst>
              <a:gd name="adj1" fmla="val 50000"/>
              <a:gd name="adj2" fmla="val 146801"/>
            </a:avLst>
          </a:prstGeom>
          <a:solidFill>
            <a:srgbClr val="FF3366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  <a:softEdge rad="31750"/>
          </a:effec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alibri" pitchFamily="32" charset="0"/>
              </a:rPr>
              <a:t>Сломанные пакеты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3017838" y="2286000"/>
            <a:ext cx="3565525" cy="914400"/>
          </a:xfrm>
          <a:prstGeom prst="leftArrow">
            <a:avLst>
              <a:gd name="adj1" fmla="val 50000"/>
              <a:gd name="adj2" fmla="val 97483"/>
            </a:avLst>
          </a:prstGeom>
          <a:solidFill>
            <a:srgbClr val="92D050"/>
          </a:solidFill>
          <a:ln w="9525">
            <a:solidFill>
              <a:srgbClr val="808080"/>
            </a:solidFill>
            <a:round/>
            <a:headEnd/>
            <a:tailEnd/>
          </a:ln>
          <a:effectLst>
            <a:softEdge rad="31750"/>
          </a:effec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000000"/>
                </a:solidFill>
                <a:latin typeface="Calibri" pitchFamily="32" charset="0"/>
              </a:rPr>
              <a:t>Метрики</a:t>
            </a: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10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Инструменты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 </a:t>
            </a: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/>
            </a:r>
            <a:br>
              <a:rPr lang="en-US" sz="3200" b="1">
                <a:solidFill>
                  <a:srgbClr val="FFFFFF"/>
                </a:solidFill>
                <a:latin typeface="Calibri" pitchFamily="32" charset="0"/>
              </a:rPr>
            </a:b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ABI Compliance Checker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36625" y="1484785"/>
            <a:ext cx="7750175" cy="468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90000" bIns="46800"/>
          <a:lstStyle/>
          <a:p>
            <a:pPr marL="341313" indent="-341313">
              <a:spcBef>
                <a:spcPts val="12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800" b="1" dirty="0">
                <a:solidFill>
                  <a:srgbClr val="0070C0"/>
                </a:solidFill>
                <a:latin typeface="Calibri" pitchFamily="32" charset="0"/>
              </a:rPr>
              <a:t>Анализ совместимости</a:t>
            </a: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 версий </a:t>
            </a:r>
            <a:r>
              <a:rPr lang="en-US" sz="2800" dirty="0" smtClean="0">
                <a:solidFill>
                  <a:srgbClr val="0070C0"/>
                </a:solidFill>
                <a:latin typeface="Calibri" pitchFamily="32" charset="0"/>
              </a:rPr>
              <a:t>С/</a:t>
            </a: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C++ </a:t>
            </a:r>
            <a:r>
              <a:rPr lang="ru-RU" sz="2800" b="1" dirty="0">
                <a:solidFill>
                  <a:srgbClr val="0070C0"/>
                </a:solidFill>
                <a:latin typeface="Calibri" pitchFamily="32" charset="0"/>
              </a:rPr>
              <a:t>библиотек</a:t>
            </a:r>
          </a:p>
          <a:p>
            <a:pPr marL="341313" indent="-341313">
              <a:spcBef>
                <a:spcPts val="12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800" b="1" dirty="0" err="1" smtClean="0">
                <a:solidFill>
                  <a:srgbClr val="0070C0"/>
                </a:solidFill>
                <a:latin typeface="Calibri" pitchFamily="32" charset="0"/>
              </a:rPr>
              <a:t>Приоретизация</a:t>
            </a:r>
            <a:r>
              <a:rPr lang="ru-RU" sz="2800" dirty="0" smtClean="0">
                <a:solidFill>
                  <a:srgbClr val="0070C0"/>
                </a:solidFill>
                <a:latin typeface="Calibri" pitchFamily="32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найденных проблем</a:t>
            </a:r>
          </a:p>
          <a:p>
            <a:pPr marL="341313" indent="-341313">
              <a:spcBef>
                <a:spcPts val="12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Используется в </a:t>
            </a:r>
          </a:p>
          <a:p>
            <a:pPr marL="457200" lvl="1" indent="0">
              <a:spcBef>
                <a:spcPts val="1200"/>
              </a:spcBef>
              <a:buSzPct val="30000"/>
              <a:buFont typeface="StarSymbol" charset="0"/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800" b="1" dirty="0" err="1">
                <a:solidFill>
                  <a:srgbClr val="0070C0"/>
                </a:solidFill>
                <a:latin typeface="Calibri" pitchFamily="32" charset="0"/>
              </a:rPr>
              <a:t>Upstream</a:t>
            </a: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: разработчиками библиотек </a:t>
            </a:r>
          </a:p>
          <a:p>
            <a:pPr marL="457200" lvl="1" indent="0">
              <a:spcBef>
                <a:spcPts val="1200"/>
              </a:spcBef>
              <a:buSzPct val="30000"/>
              <a:buFont typeface="StarSymbol" charset="0"/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800" b="1" dirty="0" err="1">
                <a:solidFill>
                  <a:srgbClr val="0070C0"/>
                </a:solidFill>
                <a:latin typeface="Calibri" pitchFamily="32" charset="0"/>
              </a:rPr>
              <a:t>Downstream</a:t>
            </a: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: </a:t>
            </a:r>
            <a:r>
              <a:rPr lang="ru-RU" sz="2800" dirty="0" err="1" smtClean="0">
                <a:solidFill>
                  <a:srgbClr val="0070C0"/>
                </a:solidFill>
                <a:latin typeface="Calibri" pitchFamily="32" charset="0"/>
              </a:rPr>
              <a:t>мейнтейнерами</a:t>
            </a:r>
            <a:endParaRPr lang="ru-RU" sz="2800" dirty="0">
              <a:solidFill>
                <a:srgbClr val="0070C0"/>
              </a:solidFill>
              <a:latin typeface="Calibri" pitchFamily="32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137816" y="5021486"/>
            <a:ext cx="6979493" cy="639762"/>
          </a:xfrm>
          <a:prstGeom prst="rect">
            <a:avLst/>
          </a:prstGeom>
          <a:solidFill>
            <a:srgbClr val="E6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u="sng">
                <a:solidFill>
                  <a:srgbClr val="00CCCC"/>
                </a:solidFill>
                <a:latin typeface="Calibri" pitchFamily="32" charset="0"/>
              </a:rPr>
              <a:t>http://</a:t>
            </a:r>
            <a:r>
              <a:rPr lang="en-US" sz="2800" u="sng">
                <a:solidFill>
                  <a:srgbClr val="0070C0"/>
                </a:solidFill>
                <a:latin typeface="Calibri" pitchFamily="32" charset="0"/>
              </a:rPr>
              <a:t>github.com/lvc/abi-compliance-checker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11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Отчеты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ABI Compliance Checker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27150"/>
            <a:ext cx="7345362" cy="5183188"/>
          </a:xfrm>
          <a:prstGeom prst="rect">
            <a:avLst/>
          </a:prstGeom>
          <a:noFill/>
          <a:ln w="324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3108325" y="3108325"/>
            <a:ext cx="3565525" cy="914400"/>
          </a:xfrm>
          <a:prstGeom prst="leftArrow">
            <a:avLst>
              <a:gd name="adj1" fmla="val 50000"/>
              <a:gd name="adj2" fmla="val 97483"/>
            </a:avLst>
          </a:prstGeom>
          <a:solidFill>
            <a:srgbClr val="92D050"/>
          </a:solidFill>
          <a:ln w="9525">
            <a:solidFill>
              <a:srgbClr val="808080"/>
            </a:solidFill>
            <a:round/>
            <a:headEnd/>
            <a:tailEnd/>
          </a:ln>
          <a:effectLst>
            <a:softEdge rad="31750"/>
          </a:effec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alibri" pitchFamily="32" charset="0"/>
              </a:rPr>
              <a:t>Summary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017838" y="4479925"/>
            <a:ext cx="5586412" cy="822325"/>
          </a:xfrm>
          <a:prstGeom prst="leftArrow">
            <a:avLst>
              <a:gd name="adj1" fmla="val 50000"/>
              <a:gd name="adj2" fmla="val 169836"/>
            </a:avLst>
          </a:prstGeom>
          <a:solidFill>
            <a:srgbClr val="FF3366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  <a:softEdge rad="31750"/>
          </a:effec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alibri" pitchFamily="32" charset="0"/>
              </a:rPr>
              <a:t>Проблемы совместимости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12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Отчеты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ABI Compliance Checker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33500"/>
            <a:ext cx="7488238" cy="5119688"/>
          </a:xfrm>
          <a:prstGeom prst="rect">
            <a:avLst/>
          </a:prstGeom>
          <a:noFill/>
          <a:ln w="324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3108325" y="3200400"/>
            <a:ext cx="5486400" cy="822325"/>
          </a:xfrm>
          <a:prstGeom prst="leftArrow">
            <a:avLst>
              <a:gd name="adj1" fmla="val 50000"/>
              <a:gd name="adj2" fmla="val 166795"/>
            </a:avLst>
          </a:prstGeom>
          <a:solidFill>
            <a:srgbClr val="FF3366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  <a:softEdge rad="31750"/>
          </a:effec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alibri" pitchFamily="32" charset="0"/>
              </a:rPr>
              <a:t>Разбор конкретных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13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Отчеты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ABI Compliance Checker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7488238" cy="5060950"/>
          </a:xfrm>
          <a:prstGeom prst="rect">
            <a:avLst/>
          </a:prstGeom>
          <a:noFill/>
          <a:ln w="324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565525" y="2193925"/>
            <a:ext cx="5211763" cy="822325"/>
          </a:xfrm>
          <a:prstGeom prst="leftArrow">
            <a:avLst>
              <a:gd name="adj1" fmla="val 50000"/>
              <a:gd name="adj2" fmla="val 158446"/>
            </a:avLst>
          </a:prstGeom>
          <a:solidFill>
            <a:srgbClr val="92D050"/>
          </a:solidFill>
          <a:ln w="9525">
            <a:solidFill>
              <a:srgbClr val="808080"/>
            </a:solidFill>
            <a:round/>
            <a:headEnd/>
            <a:tailEnd/>
          </a:ln>
          <a:effectLst>
            <a:softEdge rad="31750"/>
          </a:effec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Анализ конкретных </a:t>
            </a:r>
            <a:r>
              <a:rPr lang="en-US" dirty="0" err="1" smtClean="0">
                <a:solidFill>
                  <a:srgbClr val="000000"/>
                </a:solidFill>
                <a:latin typeface="Calibri" pitchFamily="32" charset="0"/>
              </a:rPr>
              <a:t>изменений</a:t>
            </a: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14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Инструменты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</a:t>
            </a: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 </a:t>
            </a:r>
            <a:br>
              <a:rPr lang="en-US" sz="3200" b="1">
                <a:solidFill>
                  <a:srgbClr val="FFFFFF"/>
                </a:solidFill>
                <a:latin typeface="Calibri" pitchFamily="32" charset="0"/>
              </a:rPr>
            </a:b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Upstream Tracker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49275" y="2204864"/>
            <a:ext cx="8412163" cy="39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90000" bIns="46800"/>
          <a:lstStyle/>
          <a:p>
            <a:pPr marL="342900" indent="-342900">
              <a:spcBef>
                <a:spcPts val="1200"/>
              </a:spcBef>
              <a:buClrTx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Мониторинг и анализ библиотек в </a:t>
            </a:r>
            <a:r>
              <a:rPr lang="ru-RU" sz="2800" dirty="0" err="1">
                <a:solidFill>
                  <a:srgbClr val="0070C0"/>
                </a:solidFill>
                <a:latin typeface="Calibri" pitchFamily="32" charset="0"/>
              </a:rPr>
              <a:t>апстриме</a:t>
            </a: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:</a:t>
            </a:r>
          </a:p>
          <a:p>
            <a:pPr marL="457200" lvl="1" indent="0">
              <a:spcBef>
                <a:spcPts val="1200"/>
              </a:spcBef>
              <a:buSzPct val="30000"/>
              <a:buFont typeface="Times New Roman" pitchFamily="16" charset="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отслеживание новых версий </a:t>
            </a:r>
          </a:p>
          <a:p>
            <a:pPr marL="457200" lvl="1" indent="0">
              <a:spcBef>
                <a:spcPts val="1200"/>
              </a:spcBef>
              <a:buSzPct val="30000"/>
              <a:buFont typeface="Times New Roman" pitchFamily="16" charset="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изменения</a:t>
            </a:r>
            <a:r>
              <a:rPr lang="en-US" sz="2800" dirty="0">
                <a:solidFill>
                  <a:srgbClr val="0070C0"/>
                </a:solidFill>
                <a:latin typeface="Calibri" pitchFamily="32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в </a:t>
            </a:r>
            <a:r>
              <a:rPr lang="en-US" sz="2800" dirty="0">
                <a:solidFill>
                  <a:srgbClr val="0070C0"/>
                </a:solidFill>
                <a:latin typeface="Calibri" pitchFamily="32" charset="0"/>
              </a:rPr>
              <a:t>API/ABI </a:t>
            </a:r>
          </a:p>
          <a:p>
            <a:pPr>
              <a:spcBef>
                <a:spcPts val="1200"/>
              </a:spcBef>
              <a:buClr>
                <a:srgbClr val="0070C0"/>
              </a:buClr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Calibri" pitchFamily="32" charset="0"/>
              </a:rPr>
              <a:t>Стабилизация </a:t>
            </a:r>
            <a:r>
              <a:rPr lang="ru-RU" sz="2800" b="1" dirty="0" err="1">
                <a:solidFill>
                  <a:srgbClr val="0070C0"/>
                </a:solidFill>
                <a:latin typeface="Calibri" pitchFamily="32" charset="0"/>
              </a:rPr>
              <a:t>апстрима</a:t>
            </a:r>
            <a:endParaRPr lang="ru-RU" sz="2800" b="1" dirty="0">
              <a:solidFill>
                <a:srgbClr val="0070C0"/>
              </a:solidFill>
              <a:latin typeface="Calibri" pitchFamily="32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176835" y="1238250"/>
            <a:ext cx="5131469" cy="822325"/>
          </a:xfrm>
          <a:prstGeom prst="rect">
            <a:avLst/>
          </a:prstGeom>
          <a:solidFill>
            <a:srgbClr val="E6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u="sng">
                <a:solidFill>
                  <a:srgbClr val="99CCFF"/>
                </a:solidFill>
                <a:latin typeface="Calibri" pitchFamily="32" charset="0"/>
              </a:rPr>
              <a:t>http://</a:t>
            </a:r>
            <a:r>
              <a:rPr lang="en-US" sz="3200" u="sng">
                <a:solidFill>
                  <a:srgbClr val="0070C0"/>
                </a:solidFill>
                <a:latin typeface="Calibri" pitchFamily="32" charset="0"/>
              </a:rPr>
              <a:t>upstream-tracker.org/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33750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15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Отчеты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Upstream Tracker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52550"/>
            <a:ext cx="7200900" cy="5029200"/>
          </a:xfrm>
          <a:prstGeom prst="rect">
            <a:avLst/>
          </a:prstGeom>
          <a:noFill/>
          <a:ln w="324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16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Инструменты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</a:t>
            </a: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Updates Tracker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3528" y="2060575"/>
            <a:ext cx="799338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90000" bIns="46800"/>
          <a:lstStyle/>
          <a:p>
            <a:pPr marL="341313" indent="-341313">
              <a:spcBef>
                <a:spcPts val="12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3200" dirty="0">
                <a:solidFill>
                  <a:srgbClr val="0070C0"/>
                </a:solidFill>
                <a:latin typeface="Calibri" pitchFamily="32" charset="0"/>
              </a:rPr>
              <a:t>Определение </a:t>
            </a:r>
            <a:r>
              <a:rPr lang="ru-RU" sz="3200" b="1" dirty="0">
                <a:solidFill>
                  <a:srgbClr val="0070C0"/>
                </a:solidFill>
                <a:latin typeface="Calibri" pitchFamily="32" charset="0"/>
              </a:rPr>
              <a:t>устаревших пакетов</a:t>
            </a:r>
            <a:r>
              <a:rPr lang="ru-RU" sz="3200" dirty="0">
                <a:solidFill>
                  <a:srgbClr val="0070C0"/>
                </a:solidFill>
                <a:latin typeface="Calibri" pitchFamily="32" charset="0"/>
              </a:rPr>
              <a:t> </a:t>
            </a:r>
          </a:p>
          <a:p>
            <a:pPr marL="457200" lvl="1" indent="0">
              <a:spcBef>
                <a:spcPts val="12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dirty="0">
                <a:solidFill>
                  <a:srgbClr val="0070C0"/>
                </a:solidFill>
                <a:latin typeface="Calibri" pitchFamily="32" charset="0"/>
              </a:rPr>
              <a:t>по сравнению </a:t>
            </a:r>
          </a:p>
          <a:p>
            <a:pPr marL="914400" lvl="2" indent="0">
              <a:spcBef>
                <a:spcPts val="12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dirty="0">
                <a:solidFill>
                  <a:srgbClr val="0070C0"/>
                </a:solidFill>
                <a:latin typeface="Calibri" pitchFamily="32" charset="0"/>
              </a:rPr>
              <a:t>с </a:t>
            </a:r>
            <a:r>
              <a:rPr lang="ru-RU" dirty="0" err="1">
                <a:solidFill>
                  <a:srgbClr val="0070C0"/>
                </a:solidFill>
                <a:latin typeface="Calibri" pitchFamily="32" charset="0"/>
              </a:rPr>
              <a:t>апстримом</a:t>
            </a:r>
            <a:r>
              <a:rPr lang="ru-RU" dirty="0">
                <a:solidFill>
                  <a:srgbClr val="0070C0"/>
                </a:solidFill>
                <a:latin typeface="Calibri" pitchFamily="32" charset="0"/>
              </a:rPr>
              <a:t> </a:t>
            </a:r>
          </a:p>
          <a:p>
            <a:pPr marL="914400" lvl="2" indent="0">
              <a:spcBef>
                <a:spcPts val="12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dirty="0">
                <a:solidFill>
                  <a:srgbClr val="0070C0"/>
                </a:solidFill>
                <a:latin typeface="Calibri" pitchFamily="32" charset="0"/>
              </a:rPr>
              <a:t>другими </a:t>
            </a:r>
            <a:r>
              <a:rPr lang="ru-RU" dirty="0" smtClean="0">
                <a:solidFill>
                  <a:srgbClr val="0070C0"/>
                </a:solidFill>
                <a:latin typeface="Calibri" pitchFamily="32" charset="0"/>
              </a:rPr>
              <a:t>дистрибутивами</a:t>
            </a:r>
            <a:endParaRPr lang="ru-RU" dirty="0">
              <a:solidFill>
                <a:srgbClr val="0070C0"/>
              </a:solidFill>
              <a:latin typeface="Calibri" pitchFamily="32" charset="0"/>
            </a:endParaRPr>
          </a:p>
          <a:p>
            <a:pPr marL="341313" indent="-341313">
              <a:spcBef>
                <a:spcPts val="1200"/>
              </a:spcBef>
              <a:buClr>
                <a:srgbClr val="0070C0"/>
              </a:buClr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dirty="0">
              <a:solidFill>
                <a:srgbClr val="0070C0"/>
              </a:solidFill>
              <a:latin typeface="Calibri" pitchFamily="32" charset="0"/>
            </a:endParaRPr>
          </a:p>
          <a:p>
            <a:pPr marL="341313" indent="-341313">
              <a:spcBef>
                <a:spcPts val="1200"/>
              </a:spcBef>
              <a:buClr>
                <a:srgbClr val="0070C0"/>
              </a:buClr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dirty="0">
              <a:solidFill>
                <a:srgbClr val="0070C0"/>
              </a:solidFill>
              <a:latin typeface="Calibri" pitchFamily="32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602792" y="1296987"/>
            <a:ext cx="6335290" cy="639763"/>
          </a:xfrm>
          <a:prstGeom prst="rect">
            <a:avLst/>
          </a:prstGeom>
          <a:solidFill>
            <a:srgbClr val="FFFF99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>
                <a:solidFill>
                  <a:srgbClr val="23B8DC"/>
                </a:solidFill>
                <a:latin typeface="Calibri" pitchFamily="32" charset="0"/>
              </a:rPr>
              <a:t>http://</a:t>
            </a:r>
            <a:r>
              <a:rPr lang="en-US" u="sng">
                <a:solidFill>
                  <a:srgbClr val="0070C0"/>
                </a:solidFill>
                <a:latin typeface="Calibri" pitchFamily="32" charset="0"/>
              </a:rPr>
              <a:t>upstream-tracker.org/updates/rosa/2012/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33" y="4221088"/>
            <a:ext cx="3345260" cy="205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17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Отчеты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Updates Tracker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192837" cy="5083175"/>
          </a:xfrm>
          <a:prstGeom prst="rect">
            <a:avLst/>
          </a:prstGeom>
          <a:noFill/>
          <a:ln w="324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7" name="AutoShape 5"/>
          <p:cNvSpPr>
            <a:spLocks noChangeArrowheads="1"/>
          </p:cNvSpPr>
          <p:nvPr/>
        </p:nvSpPr>
        <p:spPr bwMode="auto">
          <a:xfrm rot="20220000">
            <a:off x="4651375" y="2141538"/>
            <a:ext cx="4387850" cy="1281112"/>
          </a:xfrm>
          <a:prstGeom prst="leftArrow">
            <a:avLst>
              <a:gd name="adj1" fmla="val 50000"/>
              <a:gd name="adj2" fmla="val 85626"/>
            </a:avLst>
          </a:prstGeom>
          <a:solidFill>
            <a:srgbClr val="FF3333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  <a:softEdge rad="31750"/>
          </a:effec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alibri" pitchFamily="32" charset="0"/>
              </a:rPr>
              <a:t>Отстал от конкурентов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 rot="840000">
            <a:off x="4662488" y="3802063"/>
            <a:ext cx="4114800" cy="1281112"/>
          </a:xfrm>
          <a:prstGeom prst="leftArrow">
            <a:avLst>
              <a:gd name="adj1" fmla="val 50000"/>
              <a:gd name="adj2" fmla="val 80297"/>
            </a:avLst>
          </a:prstGeom>
          <a:solidFill>
            <a:srgbClr val="E6FF00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  <a:softEdge rad="31750"/>
          </a:effec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alibri" pitchFamily="32" charset="0"/>
              </a:rPr>
              <a:t>Отстал от апстрима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18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Инструменты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PkgDiff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36625" y="2060575"/>
            <a:ext cx="7380288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90000" bIns="46800"/>
          <a:lstStyle/>
          <a:p>
            <a:pPr marL="341313" indent="-341313">
              <a:spcBef>
                <a:spcPts val="12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dirty="0">
                <a:solidFill>
                  <a:srgbClr val="0070C0"/>
                </a:solidFill>
                <a:latin typeface="Calibri" pitchFamily="32" charset="0"/>
              </a:rPr>
              <a:t>Изменения в пакетах:</a:t>
            </a:r>
          </a:p>
          <a:p>
            <a:pPr marL="457200" lvl="1" indent="0">
              <a:spcBef>
                <a:spcPts val="1200"/>
              </a:spcBef>
              <a:buSzPct val="30000"/>
              <a:buFont typeface="Times New Roman" pitchFamily="16" charset="0"/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dirty="0">
                <a:solidFill>
                  <a:srgbClr val="0070C0"/>
                </a:solidFill>
                <a:latin typeface="Calibri" pitchFamily="32" charset="0"/>
              </a:rPr>
              <a:t>Визуализация</a:t>
            </a:r>
          </a:p>
          <a:p>
            <a:pPr marL="457200" lvl="1" indent="0">
              <a:spcBef>
                <a:spcPts val="1200"/>
              </a:spcBef>
              <a:buSzPct val="30000"/>
              <a:buFont typeface="Times New Roman" pitchFamily="16" charset="0"/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dirty="0">
                <a:solidFill>
                  <a:srgbClr val="0070C0"/>
                </a:solidFill>
                <a:latin typeface="Calibri" pitchFamily="32" charset="0"/>
              </a:rPr>
              <a:t>Классификация</a:t>
            </a:r>
          </a:p>
          <a:p>
            <a:pPr marL="341313" indent="-341313">
              <a:spcBef>
                <a:spcPts val="12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dirty="0">
              <a:solidFill>
                <a:srgbClr val="0070C0"/>
              </a:solidFill>
              <a:latin typeface="Calibri" pitchFamily="32" charset="0"/>
            </a:endParaRPr>
          </a:p>
          <a:p>
            <a:pPr marL="341313" indent="-341313">
              <a:spcBef>
                <a:spcPts val="1200"/>
              </a:spcBef>
              <a:buClr>
                <a:srgbClr val="0070C0"/>
              </a:buClr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dirty="0">
              <a:solidFill>
                <a:srgbClr val="0070C0"/>
              </a:solidFill>
              <a:latin typeface="Calibri" pitchFamily="32" charset="0"/>
            </a:endParaRPr>
          </a:p>
          <a:p>
            <a:pPr marL="341313" indent="-341313">
              <a:spcBef>
                <a:spcPts val="1200"/>
              </a:spcBef>
              <a:buClr>
                <a:srgbClr val="0070C0"/>
              </a:buClr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ru-RU" dirty="0">
              <a:solidFill>
                <a:srgbClr val="0070C0"/>
              </a:solidFill>
              <a:latin typeface="Calibri" pitchFamily="32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692275" y="1279525"/>
            <a:ext cx="5303838" cy="639763"/>
          </a:xfrm>
          <a:prstGeom prst="rect">
            <a:avLst/>
          </a:prstGeom>
          <a:solidFill>
            <a:srgbClr val="FFFF99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>
                <a:solidFill>
                  <a:srgbClr val="23B8DC"/>
                </a:solidFill>
                <a:latin typeface="Calibri" pitchFamily="32" charset="0"/>
              </a:rPr>
              <a:t>http://</a:t>
            </a:r>
            <a:r>
              <a:rPr lang="en-US" u="sng">
                <a:solidFill>
                  <a:srgbClr val="0070C0"/>
                </a:solidFill>
                <a:latin typeface="Calibri" pitchFamily="32" charset="0"/>
              </a:rPr>
              <a:t>pkgdiff.github.com/pkgdiff/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533775"/>
            <a:ext cx="5332412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092325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19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64369" y="18864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Calibri" pitchFamily="34" charset="0"/>
              </a:rPr>
              <a:t>Разработка сложного </a:t>
            </a:r>
            <a:r>
              <a:rPr lang="ru-RU" sz="3200" b="1" dirty="0" smtClean="0">
                <a:solidFill>
                  <a:srgbClr val="FFFFFF"/>
                </a:solidFill>
                <a:latin typeface="Calibri" pitchFamily="34" charset="0"/>
              </a:rPr>
              <a:t>ПО: нюансы</a:t>
            </a:r>
            <a:endParaRPr lang="ru-RU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3850" y="1268760"/>
            <a:ext cx="8605838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Сложные программы - это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сотни тысяч 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файлов с исходными кодами, тысячи модулей, многокомпонентная архитектура.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Из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одних и тех же 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файлов в исходных кодах можно собирать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разные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версии и конфигурации целевой программы.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Развитие разных модулей идет </a:t>
            </a: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параллельно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разными командами.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Состыковка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разных модулей в разных конфигурациях – нетривиальная задача.</a:t>
            </a:r>
          </a:p>
          <a:p>
            <a:pPr>
              <a:spcBef>
                <a:spcPts val="600"/>
              </a:spcBef>
            </a:pPr>
            <a:endParaRPr lang="ru-RU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5157192"/>
            <a:ext cx="8496622" cy="864096"/>
          </a:xfrm>
          <a:prstGeom prst="roundRect">
            <a:avLst/>
          </a:prstGeom>
          <a:solidFill>
            <a:srgbClr val="FFDC6D"/>
          </a:solidFill>
          <a:ln>
            <a:solidFill>
              <a:srgbClr val="2969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459DC"/>
                </a:solidFill>
              </a:rPr>
              <a:t>Разработка сложного ПО должна осуществляться с помощью специальных средств автоматизации</a:t>
            </a:r>
            <a:endParaRPr lang="ru-RU" b="1" dirty="0">
              <a:solidFill>
                <a:srgbClr val="2459D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2</a:t>
            </a:fld>
            <a:r>
              <a:rPr lang="ru-RU" smtClean="0"/>
              <a:t> из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5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Отчеты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PkgDiff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6913563" cy="5154612"/>
          </a:xfrm>
          <a:prstGeom prst="rect">
            <a:avLst/>
          </a:prstGeom>
          <a:noFill/>
          <a:ln w="324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835275" y="3657600"/>
            <a:ext cx="3565525" cy="914400"/>
          </a:xfrm>
          <a:prstGeom prst="leftArrow">
            <a:avLst>
              <a:gd name="adj1" fmla="val 50000"/>
              <a:gd name="adj2" fmla="val 97483"/>
            </a:avLst>
          </a:prstGeom>
          <a:solidFill>
            <a:srgbClr val="3DEB3D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  <a:softEdge rad="31750"/>
          </a:effec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Calibri" pitchFamily="32" charset="0"/>
              </a:rPr>
              <a:t>Метрики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4114800" y="4937125"/>
            <a:ext cx="4664075" cy="1096963"/>
          </a:xfrm>
          <a:prstGeom prst="leftArrow">
            <a:avLst>
              <a:gd name="adj1" fmla="val 50000"/>
              <a:gd name="adj2" fmla="val 106295"/>
            </a:avLst>
          </a:prstGeom>
          <a:solidFill>
            <a:srgbClr val="00B8FF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  <a:softEdge rad="31750"/>
          </a:effec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000000"/>
                </a:solidFill>
                <a:latin typeface="Calibri" pitchFamily="32" charset="0"/>
              </a:rPr>
              <a:t>Классификация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2" charset="0"/>
              </a:rPr>
              <a:t>файлов</a:t>
            </a: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20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Отчеты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PkgDiff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341438"/>
            <a:ext cx="6572250" cy="5111750"/>
          </a:xfrm>
          <a:prstGeom prst="rect">
            <a:avLst/>
          </a:prstGeom>
          <a:noFill/>
          <a:ln w="324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743450" y="2925763"/>
            <a:ext cx="4033838" cy="914400"/>
          </a:xfrm>
          <a:prstGeom prst="leftArrow">
            <a:avLst>
              <a:gd name="adj1" fmla="val 50000"/>
              <a:gd name="adj2" fmla="val 110286"/>
            </a:avLst>
          </a:prstGeom>
          <a:solidFill>
            <a:srgbClr val="E6FF00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  <a:softEdge rad="31750"/>
          </a:effectLst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000000"/>
                </a:solidFill>
                <a:latin typeface="Calibri" pitchFamily="32" charset="0"/>
              </a:rPr>
              <a:t>Оценка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2" charset="0"/>
              </a:rPr>
              <a:t>изменений</a:t>
            </a: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21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9552" y="188640"/>
            <a:ext cx="8208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FFFFFF"/>
                </a:solidFill>
                <a:latin typeface="Calibri" pitchFamily="34" charset="0"/>
              </a:rPr>
              <a:t>Сборка дистрибутива. Кратко.</a:t>
            </a:r>
            <a:endParaRPr lang="en-US" sz="36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4" y="2576339"/>
            <a:ext cx="8138588" cy="150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22</a:t>
            </a:fld>
            <a:r>
              <a:rPr lang="ru-RU" smtClean="0"/>
              <a:t> из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8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64369" y="18864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Calibri" pitchFamily="34" charset="0"/>
              </a:rPr>
              <a:t>Система разработки и сборки 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ROSA ABF: </a:t>
            </a:r>
            <a:r>
              <a:rPr lang="ru-RU" sz="3200" b="1" dirty="0" smtClean="0">
                <a:solidFill>
                  <a:srgbClr val="FFFFFF"/>
                </a:solidFill>
                <a:latin typeface="Calibri" pitchFamily="34" charset="0"/>
              </a:rPr>
              <a:t>основные особенности</a:t>
            </a:r>
            <a:endParaRPr lang="ru-RU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3850" y="1268760"/>
            <a:ext cx="8605838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Поддержка </a:t>
            </a: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полного цикла сборки</a:t>
            </a: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от отдельных файлов и пакетов до финальных образов </a:t>
            </a:r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(.</a:t>
            </a:r>
            <a:r>
              <a:rPr lang="en-US" sz="2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iso</a:t>
            </a:r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Поддержка разработки </a:t>
            </a: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разных дистрибутивов</a:t>
            </a: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Поддержка сборки для </a:t>
            </a: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разных аппаратных платформ</a:t>
            </a: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Эргономичный </a:t>
            </a: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веб-интерфейс</a:t>
            </a: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 возможна кросс-платформенная разработка.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Персональные </a:t>
            </a:r>
            <a:r>
              <a:rPr lang="ru-RU" sz="26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репозитории</a:t>
            </a: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разработчиков.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Интеграция</a:t>
            </a: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процессов </a:t>
            </a: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разработки</a:t>
            </a: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конфигурационного управления</a:t>
            </a: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ru-RU" sz="2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сборки</a:t>
            </a: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на единой площадке.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23</a:t>
            </a:fld>
            <a:r>
              <a:rPr lang="ru-RU" smtClean="0"/>
              <a:t> из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4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64369" y="18864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ROSA ABF: </a:t>
            </a:r>
            <a:r>
              <a:rPr lang="ru-RU" sz="3200" b="1" dirty="0" smtClean="0">
                <a:solidFill>
                  <a:srgbClr val="FFFFFF"/>
                </a:solidFill>
                <a:latin typeface="Calibri" pitchFamily="34" charset="0"/>
              </a:rPr>
              <a:t>основные функции</a:t>
            </a:r>
            <a:endParaRPr lang="ru-RU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3850" y="1268760"/>
            <a:ext cx="8605838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Площадка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обсуждения и прямого обмена кодом между разработчиками.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Встроенный </a:t>
            </a:r>
            <a:r>
              <a:rPr lang="ru-RU" sz="28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трекер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задач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Контекстная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WIKI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Интеграция с ведущей системой контроля версий </a:t>
            </a:r>
            <a:r>
              <a:rPr lang="en-US" sz="28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Git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Мониторинг статуса 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по компонентам и платформам в целом.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Автоматизированные процессы 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жизненного цикла разработки ПО.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24</a:t>
            </a:fld>
            <a:r>
              <a:rPr lang="ru-RU" smtClean="0"/>
              <a:t> из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0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64369" y="18864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ABF </a:t>
            </a:r>
            <a:r>
              <a:rPr lang="ru-RU" sz="3200" b="1" dirty="0" smtClean="0">
                <a:solidFill>
                  <a:srgbClr val="FFFFFF"/>
                </a:solidFill>
                <a:latin typeface="Calibri" pitchFamily="34" charset="0"/>
              </a:rPr>
              <a:t>как продукт для сторонних компаний</a:t>
            </a:r>
            <a:endParaRPr lang="ru-RU" sz="3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23850" y="1268760"/>
            <a:ext cx="8605838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Безопасная 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система 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хостинга и разработки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дистрибутивов на основе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Linux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и приложений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для них.</a:t>
            </a:r>
            <a:endParaRPr lang="ru-RU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Система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сборки пакетов под множество дистрибутивов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в безопасной 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среде.</a:t>
            </a:r>
            <a:endParaRPr lang="ru-RU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Система централизованной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доставки обновлений для клиентских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машин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как пользовательских, так и серверных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ru-RU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Может быть использован, как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Continuous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Integration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сервер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25</a:t>
            </a:fld>
            <a:r>
              <a:rPr lang="ru-RU" smtClean="0"/>
              <a:t> из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3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Карьера </a:t>
            </a:r>
            <a:r>
              <a:rPr lang="ru-RU" sz="3200" b="1" dirty="0" err="1" smtClean="0">
                <a:solidFill>
                  <a:srgbClr val="FFFFFF"/>
                </a:solidFill>
                <a:latin typeface="Calibri" pitchFamily="32" charset="0"/>
              </a:rPr>
              <a:t>мейнте</a:t>
            </a:r>
            <a:r>
              <a:rPr lang="ru-RU" sz="3200" b="1" dirty="0" err="1">
                <a:solidFill>
                  <a:srgbClr val="FFFFFF"/>
                </a:solidFill>
                <a:latin typeface="Calibri" pitchFamily="32" charset="0"/>
              </a:rPr>
              <a:t>й</a:t>
            </a:r>
            <a:r>
              <a:rPr lang="ru-RU" sz="3200" b="1" dirty="0" err="1" smtClean="0">
                <a:solidFill>
                  <a:srgbClr val="FFFFFF"/>
                </a:solidFill>
                <a:latin typeface="Calibri" pitchFamily="32" charset="0"/>
              </a:rPr>
              <a:t>нера</a:t>
            </a: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2" charset="0"/>
              </a:rPr>
              <a:t>Linux</a:t>
            </a:r>
            <a:endParaRPr lang="ru-RU" sz="3200" b="1" dirty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1268413"/>
            <a:ext cx="86423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342900" indent="-342900">
              <a:spcBef>
                <a:spcPts val="7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«</a:t>
            </a:r>
            <a:r>
              <a:rPr lang="ru-RU" sz="2200" b="1" dirty="0" smtClean="0">
                <a:solidFill>
                  <a:srgbClr val="0070C0"/>
                </a:solidFill>
                <a:latin typeface="Calibri" pitchFamily="32" charset="0"/>
              </a:rPr>
              <a:t>Энтузиаст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» – отвечает за один или несколько пакетов </a:t>
            </a:r>
            <a:r>
              <a:rPr lang="en-US" sz="2200" dirty="0" smtClean="0">
                <a:solidFill>
                  <a:srgbClr val="0070C0"/>
                </a:solidFill>
                <a:latin typeface="Calibri" pitchFamily="32" charset="0"/>
              </a:rPr>
              <a:t>just for fun.</a:t>
            </a:r>
          </a:p>
          <a:p>
            <a:pPr marL="342900" indent="-342900">
              <a:spcBef>
                <a:spcPts val="7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«</a:t>
            </a:r>
            <a:r>
              <a:rPr lang="en-US" sz="2200" b="1" dirty="0" smtClean="0">
                <a:solidFill>
                  <a:srgbClr val="0070C0"/>
                </a:solidFill>
                <a:latin typeface="Calibri" pitchFamily="32" charset="0"/>
              </a:rPr>
              <a:t>Part-time </a:t>
            </a:r>
            <a:r>
              <a:rPr lang="ru-RU" sz="2200" b="1" dirty="0" err="1" smtClean="0">
                <a:solidFill>
                  <a:srgbClr val="0070C0"/>
                </a:solidFill>
                <a:latin typeface="Calibri" pitchFamily="32" charset="0"/>
              </a:rPr>
              <a:t>мейнтейнер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» </a:t>
            </a:r>
            <a:r>
              <a:rPr lang="en-US" sz="2200" dirty="0" smtClean="0">
                <a:solidFill>
                  <a:srgbClr val="0070C0"/>
                </a:solidFill>
                <a:latin typeface="Calibri" pitchFamily="32" charset="0"/>
              </a:rPr>
              <a:t>– 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отвечает за несколько десятков пакетов </a:t>
            </a:r>
            <a:r>
              <a:rPr lang="en-US" sz="2200" dirty="0" smtClean="0">
                <a:solidFill>
                  <a:srgbClr val="0070C0"/>
                </a:solidFill>
                <a:latin typeface="Calibri" pitchFamily="32" charset="0"/>
              </a:rPr>
              <a:t>for fun &amp; money.</a:t>
            </a:r>
            <a:endParaRPr lang="ru-RU" sz="2200" dirty="0" smtClean="0">
              <a:solidFill>
                <a:srgbClr val="0070C0"/>
              </a:solidFill>
              <a:latin typeface="Calibri" pitchFamily="32" charset="0"/>
            </a:endParaRPr>
          </a:p>
          <a:p>
            <a:pPr marL="342900" indent="-342900">
              <a:spcBef>
                <a:spcPts val="7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«</a:t>
            </a:r>
            <a:r>
              <a:rPr lang="en-US" sz="2200" b="1" dirty="0" smtClean="0">
                <a:solidFill>
                  <a:srgbClr val="0070C0"/>
                </a:solidFill>
                <a:latin typeface="Calibri" pitchFamily="32" charset="0"/>
              </a:rPr>
              <a:t>Full</a:t>
            </a:r>
            <a:r>
              <a:rPr lang="ru-RU" sz="2200" b="1" dirty="0" smtClean="0">
                <a:solidFill>
                  <a:srgbClr val="0070C0"/>
                </a:solidFill>
                <a:latin typeface="Calibri" pitchFamily="32" charset="0"/>
              </a:rPr>
              <a:t>-</a:t>
            </a:r>
            <a:r>
              <a:rPr lang="en-US" sz="2200" b="1" dirty="0" smtClean="0">
                <a:solidFill>
                  <a:srgbClr val="0070C0"/>
                </a:solidFill>
                <a:latin typeface="Calibri" pitchFamily="32" charset="0"/>
              </a:rPr>
              <a:t>time </a:t>
            </a:r>
            <a:r>
              <a:rPr lang="ru-RU" sz="2200" b="1" dirty="0" err="1" smtClean="0">
                <a:solidFill>
                  <a:srgbClr val="0070C0"/>
                </a:solidFill>
                <a:latin typeface="Calibri" pitchFamily="32" charset="0"/>
              </a:rPr>
              <a:t>мейнтейнер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» – отвечает за «много» пакетов.</a:t>
            </a:r>
          </a:p>
          <a:p>
            <a:pPr marL="342900" indent="-342900">
              <a:spcBef>
                <a:spcPts val="7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«</a:t>
            </a:r>
            <a:r>
              <a:rPr lang="ru-RU" sz="2200" b="1" dirty="0" smtClean="0">
                <a:solidFill>
                  <a:srgbClr val="0070C0"/>
                </a:solidFill>
                <a:latin typeface="Calibri" pitchFamily="32" charset="0"/>
              </a:rPr>
              <a:t>Ведущий </a:t>
            </a:r>
            <a:r>
              <a:rPr lang="ru-RU" sz="2200" b="1" dirty="0" err="1" smtClean="0">
                <a:solidFill>
                  <a:srgbClr val="0070C0"/>
                </a:solidFill>
                <a:latin typeface="Calibri" pitchFamily="32" charset="0"/>
              </a:rPr>
              <a:t>мейнтейнер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» – отвечает за много пакетов сам и координирует связанных с ним </a:t>
            </a:r>
            <a:r>
              <a:rPr lang="ru-RU" sz="2200" dirty="0" err="1" smtClean="0">
                <a:solidFill>
                  <a:srgbClr val="0070C0"/>
                </a:solidFill>
                <a:latin typeface="Calibri" pitchFamily="32" charset="0"/>
              </a:rPr>
              <a:t>мейнтейнеров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.</a:t>
            </a:r>
          </a:p>
          <a:p>
            <a:pPr marL="342900" indent="-342900">
              <a:spcBef>
                <a:spcPts val="7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«</a:t>
            </a:r>
            <a:r>
              <a:rPr lang="ru-RU" sz="2200" b="1" dirty="0" smtClean="0">
                <a:solidFill>
                  <a:srgbClr val="0070C0"/>
                </a:solidFill>
                <a:latin typeface="Calibri" pitchFamily="32" charset="0"/>
              </a:rPr>
              <a:t>Менеджер </a:t>
            </a:r>
            <a:r>
              <a:rPr lang="ru-RU" sz="2200" b="1" dirty="0" err="1" smtClean="0">
                <a:solidFill>
                  <a:srgbClr val="0070C0"/>
                </a:solidFill>
                <a:latin typeface="Calibri" pitchFamily="32" charset="0"/>
              </a:rPr>
              <a:t>репозитория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» – отвечает за весь </a:t>
            </a:r>
            <a:r>
              <a:rPr lang="ru-RU" sz="2200" dirty="0" err="1" smtClean="0">
                <a:solidFill>
                  <a:srgbClr val="0070C0"/>
                </a:solidFill>
                <a:latin typeface="Calibri" pitchFamily="32" charset="0"/>
              </a:rPr>
              <a:t>репозиторий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, координирует работу всех </a:t>
            </a:r>
            <a:r>
              <a:rPr lang="ru-RU" sz="2200" dirty="0" err="1" smtClean="0">
                <a:solidFill>
                  <a:srgbClr val="0070C0"/>
                </a:solidFill>
                <a:latin typeface="Calibri" pitchFamily="32" charset="0"/>
              </a:rPr>
              <a:t>мейнтейнеров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.</a:t>
            </a:r>
          </a:p>
          <a:p>
            <a:pPr marL="342900" indent="-342900">
              <a:spcBef>
                <a:spcPts val="7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«</a:t>
            </a:r>
            <a:r>
              <a:rPr lang="ru-RU" sz="2200" b="1" dirty="0" smtClean="0">
                <a:solidFill>
                  <a:srgbClr val="0070C0"/>
                </a:solidFill>
                <a:latin typeface="Calibri" pitchFamily="32" charset="0"/>
              </a:rPr>
              <a:t>Релиз-менеджер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» – отвечает за подготовку релиза дистрибутива.</a:t>
            </a:r>
          </a:p>
          <a:p>
            <a:pPr marL="342900" indent="-342900">
              <a:spcBef>
                <a:spcPts val="7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«</a:t>
            </a:r>
            <a:r>
              <a:rPr lang="ru-RU" sz="2200" b="1" dirty="0" smtClean="0">
                <a:solidFill>
                  <a:srgbClr val="0070C0"/>
                </a:solidFill>
                <a:latin typeface="Calibri" pitchFamily="32" charset="0"/>
              </a:rPr>
              <a:t>Руководитель разработки дистрибутива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»  - отвечает за все.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endParaRPr lang="ru-RU" sz="2200" dirty="0" smtClean="0">
              <a:solidFill>
                <a:srgbClr val="0070C0"/>
              </a:solidFill>
              <a:latin typeface="Calibri" pitchFamily="32" charset="0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endParaRPr lang="en-US" sz="2200" dirty="0" smtClean="0">
              <a:solidFill>
                <a:srgbClr val="0070C0"/>
              </a:solidFill>
              <a:latin typeface="Calibri" pitchFamily="32" charset="0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endParaRPr lang="ru-RU" sz="2200" dirty="0">
              <a:solidFill>
                <a:srgbClr val="0070C0"/>
              </a:solidFill>
              <a:latin typeface="Calibri" pitchFamily="32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301208"/>
            <a:ext cx="8115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26</a:t>
            </a:fld>
            <a:r>
              <a:rPr lang="ru-RU" smtClean="0"/>
              <a:t> из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6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Другие роли в мире 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2" charset="0"/>
              </a:rPr>
              <a:t>Linux</a:t>
            </a:r>
            <a:endParaRPr lang="ru-RU" sz="3200" b="1" dirty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1268413"/>
            <a:ext cx="51132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Разработчики ПО (от младших до гуру)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Архитекторы ПО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Инженеры по внедрению и адаптации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Системные администраторы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Менеджеры продуктов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Руководители проектов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dirty="0" err="1" smtClean="0">
                <a:solidFill>
                  <a:srgbClr val="0070C0"/>
                </a:solidFill>
                <a:latin typeface="Calibri" pitchFamily="32" charset="0"/>
              </a:rPr>
              <a:t>Тестировщики</a:t>
            </a:r>
            <a:endParaRPr lang="ru-RU" sz="2200" dirty="0" smtClean="0">
              <a:solidFill>
                <a:srgbClr val="0070C0"/>
              </a:solidFill>
              <a:latin typeface="Calibri" pitchFamily="32" charset="0"/>
            </a:endParaRPr>
          </a:p>
          <a:p>
            <a:pPr>
              <a:spcBef>
                <a:spcPts val="1200"/>
              </a:spcBef>
            </a:pPr>
            <a:endParaRPr lang="ru-RU" sz="2200" dirty="0" smtClean="0">
              <a:solidFill>
                <a:srgbClr val="0070C0"/>
              </a:solidFill>
              <a:latin typeface="Calibri" pitchFamily="32" charset="0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endParaRPr lang="en-US" sz="2200" dirty="0" smtClean="0">
              <a:solidFill>
                <a:srgbClr val="0070C0"/>
              </a:solidFill>
              <a:latin typeface="Calibri" pitchFamily="32" charset="0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endParaRPr lang="ru-RU" sz="2200" dirty="0">
              <a:solidFill>
                <a:srgbClr val="0070C0"/>
              </a:solidFill>
              <a:latin typeface="Calibri" pitchFamily="3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6" y="4951437"/>
            <a:ext cx="87995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73093" y="1268413"/>
            <a:ext cx="3635896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dirty="0" err="1" smtClean="0">
                <a:solidFill>
                  <a:srgbClr val="0070C0"/>
                </a:solidFill>
                <a:latin typeface="Calibri" pitchFamily="32" charset="0"/>
              </a:rPr>
              <a:t>Юзабилисты</a:t>
            </a:r>
            <a:endParaRPr lang="ru-RU" sz="2200" dirty="0" smtClean="0">
              <a:solidFill>
                <a:srgbClr val="0070C0"/>
              </a:solidFill>
              <a:latin typeface="Calibri" pitchFamily="32" charset="0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Дизайнеры интерфейсов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Специалисты поддержки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Руководители групп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Calibri" pitchFamily="32" charset="0"/>
              </a:rPr>
              <a:t>Agile-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роли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Технические писатели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endParaRPr lang="en-US" sz="2200" dirty="0" smtClean="0">
              <a:solidFill>
                <a:srgbClr val="0070C0"/>
              </a:solidFill>
              <a:latin typeface="Calibri" pitchFamily="32" charset="0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endParaRPr lang="ru-RU" sz="2200" dirty="0">
              <a:solidFill>
                <a:srgbClr val="0070C0"/>
              </a:solidFill>
              <a:latin typeface="Calibri" pitchFamily="3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27</a:t>
            </a:fld>
            <a:r>
              <a:rPr lang="ru-RU" smtClean="0"/>
              <a:t> из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3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Хотите поучаствовать в разработке 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2" charset="0"/>
              </a:rPr>
              <a:t>Linux?</a:t>
            </a:r>
            <a:endParaRPr lang="ru-RU" sz="3200" b="1" dirty="0" smtClean="0">
              <a:solidFill>
                <a:srgbClr val="FFFFFF"/>
              </a:solidFill>
              <a:latin typeface="Calibri" pitchFamily="32" charset="0"/>
            </a:endParaRP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Присоединяйтесь </a:t>
            </a:r>
            <a:r>
              <a:rPr lang="ru-RU" sz="3200" b="1" dirty="0">
                <a:solidFill>
                  <a:srgbClr val="FFFFFF"/>
                </a:solidFill>
                <a:latin typeface="Calibri" pitchFamily="32" charset="0"/>
              </a:rPr>
              <a:t>к сообществу </a:t>
            </a: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РОСА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2" charset="0"/>
              </a:rPr>
              <a:t>!</a:t>
            </a:r>
            <a:endParaRPr lang="ru-RU" sz="3200" b="1" dirty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850" y="1268413"/>
            <a:ext cx="860583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90000" bIns="46800"/>
          <a:lstStyle/>
          <a:p>
            <a:pPr marL="341313" indent="-341313">
              <a:spcBef>
                <a:spcPts val="6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800" u="sng" dirty="0" smtClean="0">
              <a:solidFill>
                <a:srgbClr val="0070C0"/>
              </a:solidFill>
              <a:latin typeface="Calibri" pitchFamily="32" charset="0"/>
              <a:cs typeface="Calibri" pitchFamily="32" charset="0"/>
            </a:endParaRPr>
          </a:p>
          <a:p>
            <a:pPr marL="341313" indent="-341313">
              <a:spcBef>
                <a:spcPts val="6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u="sng" dirty="0" smtClean="0">
                <a:solidFill>
                  <a:srgbClr val="0070C0"/>
                </a:solidFill>
                <a:latin typeface="Calibri" pitchFamily="32" charset="0"/>
                <a:cs typeface="Calibri" pitchFamily="32" charset="0"/>
              </a:rPr>
              <a:t>http</a:t>
            </a:r>
            <a:r>
              <a:rPr lang="en-US" sz="2800" u="sng" dirty="0">
                <a:solidFill>
                  <a:srgbClr val="0070C0"/>
                </a:solidFill>
                <a:latin typeface="Calibri" pitchFamily="32" charset="0"/>
                <a:cs typeface="Calibri" pitchFamily="32" charset="0"/>
              </a:rPr>
              <a:t>://upstream-tracker.org/</a:t>
            </a:r>
          </a:p>
          <a:p>
            <a:pPr marL="341313" indent="-341313">
              <a:spcBef>
                <a:spcPts val="6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u="sng" dirty="0">
                <a:solidFill>
                  <a:srgbClr val="0070C0"/>
                </a:solidFill>
                <a:latin typeface="Calibri" pitchFamily="32" charset="0"/>
                <a:cs typeface="Calibri" pitchFamily="32" charset="0"/>
              </a:rPr>
              <a:t>https://abf.rosalinux.ru/</a:t>
            </a:r>
          </a:p>
          <a:p>
            <a:pPr marL="341313" indent="-341313">
              <a:spcBef>
                <a:spcPts val="6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u="sng" dirty="0">
                <a:solidFill>
                  <a:srgbClr val="0070C0"/>
                </a:solidFill>
                <a:latin typeface="Calibri" pitchFamily="32" charset="0"/>
                <a:cs typeface="Calibri" pitchFamily="32" charset="0"/>
              </a:rPr>
              <a:t>http://fba.rosalinux.ru/</a:t>
            </a:r>
          </a:p>
          <a:p>
            <a:pPr marL="341313" indent="-341313">
              <a:spcBef>
                <a:spcPts val="6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800" u="sng" dirty="0">
                <a:solidFill>
                  <a:srgbClr val="0070C0"/>
                </a:solidFill>
                <a:latin typeface="Calibri" pitchFamily="32" charset="0"/>
                <a:cs typeface="Calibri" pitchFamily="32" charset="0"/>
              </a:rPr>
              <a:t>http://rosalab.ru/</a:t>
            </a:r>
          </a:p>
          <a:p>
            <a:pPr marL="341313" indent="-341313">
              <a:spcBef>
                <a:spcPts val="6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dirty="0">
              <a:solidFill>
                <a:srgbClr val="0070C0"/>
              </a:solidFill>
              <a:latin typeface="Calibri" pitchFamily="32" charset="0"/>
              <a:cs typeface="Calibri" pitchFamily="32" charset="0"/>
            </a:endParaRPr>
          </a:p>
          <a:p>
            <a:pPr marL="341313" indent="-341313" algn="ctr">
              <a:spcBef>
                <a:spcPts val="600"/>
              </a:spcBef>
              <a:buClrTx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3600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http://</a:t>
            </a:r>
            <a:r>
              <a:rPr lang="en-US" sz="3600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wiki.rosalab.ru/en/index.php/</a:t>
            </a:r>
            <a:r>
              <a:rPr lang="ru-RU" sz="3600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u="sng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ROSA_Developer_QuickStart</a:t>
            </a:r>
            <a:endParaRPr lang="ru-RU" sz="3600" u="sng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1313" indent="-341313" algn="ctr">
              <a:spcBef>
                <a:spcPts val="6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Calibri" pitchFamily="32" charset="0"/>
                <a:cs typeface="Calibri" pitchFamily="32" charset="0"/>
              </a:rPr>
              <a:t>   </a:t>
            </a:r>
            <a:r>
              <a:rPr lang="en-US" sz="3600" b="1" dirty="0" smtClean="0">
                <a:solidFill>
                  <a:srgbClr val="0070C0"/>
                </a:solidFill>
                <a:latin typeface="Calibri" pitchFamily="32" charset="0"/>
                <a:cs typeface="Calibri" pitchFamily="32" charset="0"/>
              </a:rPr>
              <a:t>E-mail:</a:t>
            </a:r>
            <a:r>
              <a:rPr lang="ru-RU" sz="3600" b="1" dirty="0" smtClean="0">
                <a:solidFill>
                  <a:srgbClr val="0070C0"/>
                </a:solidFill>
                <a:latin typeface="Calibri" pitchFamily="32" charset="0"/>
                <a:cs typeface="Calibri" pitchFamily="3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Calibri" pitchFamily="32" charset="0"/>
                <a:cs typeface="Calibri" pitchFamily="32" charset="0"/>
              </a:rPr>
              <a:t>rubanov@rosalab.ru</a:t>
            </a:r>
            <a:endParaRPr lang="en-US" sz="3600" b="1" dirty="0">
              <a:solidFill>
                <a:srgbClr val="0070C0"/>
              </a:solidFill>
              <a:latin typeface="Calibri" pitchFamily="32" charset="0"/>
              <a:cs typeface="Calibri" pitchFamily="32" charset="0"/>
            </a:endParaRPr>
          </a:p>
          <a:p>
            <a:pPr marL="341313" indent="-341313">
              <a:spcBef>
                <a:spcPts val="600"/>
              </a:spcBef>
              <a:buClr>
                <a:srgbClr val="0070C0"/>
              </a:buClr>
              <a:buFont typeface="Wingdings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3600" b="1" dirty="0">
              <a:solidFill>
                <a:srgbClr val="0070C0"/>
              </a:solidFill>
              <a:latin typeface="Calibri" pitchFamily="32" charset="0"/>
              <a:cs typeface="Calibri" pitchFamily="32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2276872"/>
            <a:ext cx="3563938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28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Сложное программное обеспечение</a:t>
            </a:r>
            <a:endParaRPr lang="ru-RU" sz="3200" b="1" dirty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1268413"/>
            <a:ext cx="86423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endParaRPr lang="ru-RU" sz="2200" dirty="0">
              <a:solidFill>
                <a:srgbClr val="0070C0"/>
              </a:solidFill>
              <a:latin typeface="Calibri" pitchFamily="32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05138"/>
              </p:ext>
            </p:extLst>
          </p:nvPr>
        </p:nvGraphicFramePr>
        <p:xfrm>
          <a:off x="322337" y="1521296"/>
          <a:ext cx="857014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319"/>
                <a:gridCol w="4560110"/>
                <a:gridCol w="285671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Система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Строк</a:t>
                      </a:r>
                      <a:r>
                        <a:rPr lang="ru-RU" sz="2400" baseline="0" dirty="0" smtClean="0"/>
                        <a:t> кода, млн.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1996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Windows NT 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Windows 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2001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Windows XP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/>
                        <a:t>2003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Windows Server 2003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50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Mac OS X 10.4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86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Debian</a:t>
                      </a:r>
                      <a:r>
                        <a:rPr lang="en-US" sz="2400" dirty="0"/>
                        <a:t> 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104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Debian</a:t>
                      </a:r>
                      <a:r>
                        <a:rPr lang="en-US" sz="2400" dirty="0"/>
                        <a:t> 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283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Debian</a:t>
                      </a:r>
                      <a:r>
                        <a:rPr lang="en-US" sz="2400" dirty="0"/>
                        <a:t> 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324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ROSA</a:t>
                      </a:r>
                      <a:r>
                        <a:rPr lang="en-US" sz="2400" baseline="0" dirty="0" smtClean="0"/>
                        <a:t> Desktop 2012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660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3</a:t>
            </a:fld>
            <a:r>
              <a:rPr lang="ru-RU" smtClean="0"/>
              <a:t> из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7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16"/>
          <p:cNvCxnSpPr/>
          <p:nvPr/>
        </p:nvCxnSpPr>
        <p:spPr>
          <a:xfrm rot="5400000" flipH="1" flipV="1">
            <a:off x="5558037" y="5067300"/>
            <a:ext cx="647700" cy="0"/>
          </a:xfrm>
          <a:prstGeom prst="bentConnector3">
            <a:avLst>
              <a:gd name="adj1" fmla="val 50000"/>
            </a:avLst>
          </a:prstGeom>
          <a:ln w="76200">
            <a:solidFill>
              <a:srgbClr val="004A82"/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16"/>
          <p:cNvCxnSpPr/>
          <p:nvPr/>
        </p:nvCxnSpPr>
        <p:spPr>
          <a:xfrm rot="5400000" flipH="1" flipV="1">
            <a:off x="5558037" y="2894013"/>
            <a:ext cx="647700" cy="0"/>
          </a:xfrm>
          <a:prstGeom prst="bentConnector3">
            <a:avLst>
              <a:gd name="adj1" fmla="val 50000"/>
            </a:avLst>
          </a:prstGeom>
          <a:ln w="76200">
            <a:solidFill>
              <a:srgbClr val="004A82"/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058988" y="1273076"/>
            <a:ext cx="5905500" cy="1009650"/>
          </a:xfrm>
          <a:prstGeom prst="rect">
            <a:avLst/>
          </a:prstGeom>
          <a:solidFill>
            <a:srgbClr val="86C5D7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16559" y="1417092"/>
            <a:ext cx="5903913" cy="1008063"/>
          </a:xfrm>
          <a:prstGeom prst="rect">
            <a:avLst/>
          </a:prstGeom>
          <a:solidFill>
            <a:srgbClr val="86C5D7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60488" y="3068638"/>
            <a:ext cx="5904000" cy="1296987"/>
          </a:xfrm>
          <a:prstGeom prst="rect">
            <a:avLst/>
          </a:prstGeom>
          <a:solidFill>
            <a:srgbClr val="8FE48F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76351" y="3165475"/>
            <a:ext cx="5904000" cy="1296988"/>
          </a:xfrm>
          <a:prstGeom prst="rect">
            <a:avLst/>
          </a:prstGeom>
          <a:solidFill>
            <a:srgbClr val="8FE48F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0626" y="3262313"/>
            <a:ext cx="5904000" cy="1296987"/>
          </a:xfrm>
          <a:prstGeom prst="rect">
            <a:avLst/>
          </a:prstGeom>
          <a:solidFill>
            <a:srgbClr val="8FE48F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06488" y="3348038"/>
            <a:ext cx="5904000" cy="1296987"/>
          </a:xfrm>
          <a:prstGeom prst="rect">
            <a:avLst/>
          </a:prstGeom>
          <a:solidFill>
            <a:srgbClr val="8FE48F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251520" y="188913"/>
            <a:ext cx="87129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Состав дистрибутива 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2" charset="0"/>
              </a:rPr>
              <a:t>Linux</a:t>
            </a:r>
            <a:endParaRPr lang="ru-RU" sz="3200" b="1" dirty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5393" y="1560513"/>
            <a:ext cx="5905500" cy="1009650"/>
          </a:xfrm>
          <a:prstGeom prst="rect">
            <a:avLst/>
          </a:prstGeom>
          <a:solidFill>
            <a:srgbClr val="86C5D7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Приложения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(Firefox, OpenOffice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 и др.</a:t>
            </a: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)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Кол-во</a:t>
            </a:r>
            <a:r>
              <a:rPr lang="en-US" b="1" dirty="0">
                <a:solidFill>
                  <a:schemeClr val="tx1"/>
                </a:solidFill>
                <a:latin typeface="Constantia" pitchFamily="18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~</a:t>
            </a:r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100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 - 1000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191" y="3444875"/>
            <a:ext cx="5904000" cy="1296988"/>
          </a:xfrm>
          <a:prstGeom prst="rect">
            <a:avLst/>
          </a:prstGeom>
          <a:solidFill>
            <a:srgbClr val="8FE48F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Библиотеки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и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системные утилиты</a:t>
            </a:r>
            <a:br>
              <a:rPr lang="ru-RU" b="1" dirty="0">
                <a:solidFill>
                  <a:schemeClr val="tx1"/>
                </a:solidFill>
                <a:latin typeface="Constantia" pitchFamily="18" charset="0"/>
              </a:rPr>
            </a:br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(Glibc, </a:t>
            </a:r>
            <a:r>
              <a:rPr lang="en-US" dirty="0" err="1">
                <a:solidFill>
                  <a:schemeClr val="tx1"/>
                </a:solidFill>
                <a:latin typeface="Constantia" pitchFamily="18" charset="0"/>
              </a:rPr>
              <a:t>Gtk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tantia" pitchFamily="18" charset="0"/>
              </a:rPr>
              <a:t>Qt</a:t>
            </a: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 и др.</a:t>
            </a:r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)</a:t>
            </a:r>
            <a:endParaRPr lang="ru-RU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Кол-во</a:t>
            </a:r>
            <a:r>
              <a:rPr lang="en-US" b="1" dirty="0">
                <a:solidFill>
                  <a:schemeClr val="tx1"/>
                </a:solidFill>
                <a:latin typeface="Constantia" pitchFamily="18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~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5 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000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 - 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15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tantia" pitchFamily="18" charset="0"/>
              </a:rPr>
              <a:t>000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5393" y="5232400"/>
            <a:ext cx="6049963" cy="865188"/>
          </a:xfrm>
          <a:prstGeom prst="rect">
            <a:avLst/>
          </a:prstGeom>
          <a:solidFill>
            <a:srgbClr val="E6D0A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Ядро</a:t>
            </a:r>
            <a:r>
              <a:rPr lang="en-US" b="1" dirty="0">
                <a:solidFill>
                  <a:schemeClr val="tx1"/>
                </a:solidFill>
                <a:latin typeface="Constantia" pitchFamily="18" charset="0"/>
              </a:rPr>
              <a:t> (kernel)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Кол-во</a:t>
            </a:r>
            <a:r>
              <a:rPr lang="en-US" b="1" dirty="0">
                <a:solidFill>
                  <a:schemeClr val="tx1"/>
                </a:solidFill>
                <a:latin typeface="Constantia" pitchFamily="18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Constantia" pitchFamily="18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 - 2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5" y="1334058"/>
            <a:ext cx="1959957" cy="14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4" y="4729460"/>
            <a:ext cx="1125040" cy="166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tv21.ru/img/newsimages/20090320/5_e69d2584c7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2" y="3073276"/>
            <a:ext cx="2114528" cy="15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4</a:t>
            </a:fld>
            <a:r>
              <a:rPr lang="ru-RU" smtClean="0"/>
              <a:t> из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8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>
                <a:solidFill>
                  <a:srgbClr val="FFFFFF"/>
                </a:solidFill>
                <a:latin typeface="Calibri" pitchFamily="32" charset="0"/>
              </a:rPr>
              <a:t>Разработка дистрибутива </a:t>
            </a: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Linux</a:t>
            </a:r>
            <a:endParaRPr lang="ru-RU" sz="3200" b="1">
              <a:solidFill>
                <a:srgbClr val="FFFFFF"/>
              </a:solidFill>
              <a:latin typeface="Calibri" pitchFamily="32" charset="0"/>
            </a:endParaRPr>
          </a:p>
        </p:txBody>
      </p:sp>
      <p:grpSp>
        <p:nvGrpSpPr>
          <p:cNvPr id="5124" name="Группа 1"/>
          <p:cNvGrpSpPr>
            <a:grpSpLocks/>
          </p:cNvGrpSpPr>
          <p:nvPr/>
        </p:nvGrpSpPr>
        <p:grpSpPr bwMode="auto">
          <a:xfrm>
            <a:off x="1908175" y="1412875"/>
            <a:ext cx="5686425" cy="4967288"/>
            <a:chOff x="3275856" y="1484784"/>
            <a:chExt cx="3959225" cy="3457575"/>
          </a:xfrm>
        </p:grpSpPr>
        <p:sp>
          <p:nvSpPr>
            <p:cNvPr id="5125" name="Rectangle 80"/>
            <p:cNvSpPr>
              <a:spLocks noChangeArrowheads="1"/>
            </p:cNvSpPr>
            <p:nvPr/>
          </p:nvSpPr>
          <p:spPr bwMode="auto">
            <a:xfrm>
              <a:off x="3275856" y="1484784"/>
              <a:ext cx="3959225" cy="3457575"/>
            </a:xfrm>
            <a:prstGeom prst="rect">
              <a:avLst/>
            </a:prstGeom>
            <a:solidFill>
              <a:srgbClr val="D4E7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2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794" y="2929409"/>
              <a:ext cx="582612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7356" y="3354859"/>
              <a:ext cx="582613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794" y="2499196"/>
              <a:ext cx="582612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006" y="2932584"/>
              <a:ext cx="581025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856" y="2930996"/>
              <a:ext cx="58261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119" y="2926234"/>
              <a:ext cx="582612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681" y="2499196"/>
              <a:ext cx="581025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3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531" y="2497609"/>
              <a:ext cx="58261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4" name="Picture 1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63584">
              <a:off x="4109294" y="3413596"/>
              <a:ext cx="582612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35" name="Group 14"/>
            <p:cNvGrpSpPr>
              <a:grpSpLocks/>
            </p:cNvGrpSpPr>
            <p:nvPr/>
          </p:nvGrpSpPr>
          <p:grpSpPr bwMode="auto">
            <a:xfrm>
              <a:off x="4110881" y="3942234"/>
              <a:ext cx="381000" cy="868362"/>
              <a:chOff x="1928" y="3117"/>
              <a:chExt cx="272" cy="680"/>
            </a:xfrm>
          </p:grpSpPr>
          <p:sp>
            <p:nvSpPr>
              <p:cNvPr id="5189" name="Oval 15"/>
              <p:cNvSpPr>
                <a:spLocks noChangeArrowheads="1"/>
              </p:cNvSpPr>
              <p:nvPr/>
            </p:nvSpPr>
            <p:spPr bwMode="auto">
              <a:xfrm>
                <a:off x="2067" y="3162"/>
                <a:ext cx="90" cy="9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90" name="Line 16"/>
              <p:cNvSpPr>
                <a:spLocks noChangeShapeType="1"/>
              </p:cNvSpPr>
              <p:nvPr/>
            </p:nvSpPr>
            <p:spPr bwMode="auto">
              <a:xfrm flipH="1">
                <a:off x="2064" y="3249"/>
                <a:ext cx="23" cy="4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1" name="Line 17"/>
              <p:cNvSpPr>
                <a:spLocks noChangeShapeType="1"/>
              </p:cNvSpPr>
              <p:nvPr/>
            </p:nvSpPr>
            <p:spPr bwMode="auto">
              <a:xfrm>
                <a:off x="2064" y="3294"/>
                <a:ext cx="0" cy="22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2" name="Line 18"/>
              <p:cNvSpPr>
                <a:spLocks noChangeShapeType="1"/>
              </p:cNvSpPr>
              <p:nvPr/>
            </p:nvSpPr>
            <p:spPr bwMode="auto">
              <a:xfrm flipH="1">
                <a:off x="1928" y="3521"/>
                <a:ext cx="136" cy="9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3" name="Line 19"/>
              <p:cNvSpPr>
                <a:spLocks noChangeShapeType="1"/>
              </p:cNvSpPr>
              <p:nvPr/>
            </p:nvSpPr>
            <p:spPr bwMode="auto">
              <a:xfrm>
                <a:off x="2064" y="3521"/>
                <a:ext cx="136" cy="9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4" name="Line 20"/>
              <p:cNvSpPr>
                <a:spLocks noChangeShapeType="1"/>
              </p:cNvSpPr>
              <p:nvPr/>
            </p:nvSpPr>
            <p:spPr bwMode="auto">
              <a:xfrm flipH="1">
                <a:off x="2155" y="3612"/>
                <a:ext cx="45" cy="1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5" name="Line 21"/>
              <p:cNvSpPr>
                <a:spLocks noChangeShapeType="1"/>
              </p:cNvSpPr>
              <p:nvPr/>
            </p:nvSpPr>
            <p:spPr bwMode="auto">
              <a:xfrm flipH="1">
                <a:off x="1928" y="3616"/>
                <a:ext cx="0" cy="1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6" name="Line 22"/>
              <p:cNvSpPr>
                <a:spLocks noChangeShapeType="1"/>
              </p:cNvSpPr>
              <p:nvPr/>
            </p:nvSpPr>
            <p:spPr bwMode="auto">
              <a:xfrm>
                <a:off x="2064" y="3298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7" name="Line 23"/>
              <p:cNvSpPr>
                <a:spLocks noChangeShapeType="1"/>
              </p:cNvSpPr>
              <p:nvPr/>
            </p:nvSpPr>
            <p:spPr bwMode="auto">
              <a:xfrm flipV="1">
                <a:off x="2200" y="3117"/>
                <a:ext cx="0" cy="18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8" name="Line 24"/>
              <p:cNvSpPr>
                <a:spLocks noChangeShapeType="1"/>
              </p:cNvSpPr>
              <p:nvPr/>
            </p:nvSpPr>
            <p:spPr bwMode="auto">
              <a:xfrm flipH="1" flipV="1">
                <a:off x="1928" y="3253"/>
                <a:ext cx="136" cy="4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9" name="Line 25"/>
              <p:cNvSpPr>
                <a:spLocks noChangeShapeType="1"/>
              </p:cNvSpPr>
              <p:nvPr/>
            </p:nvSpPr>
            <p:spPr bwMode="auto">
              <a:xfrm flipV="1">
                <a:off x="1928" y="3117"/>
                <a:ext cx="91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5136" name="Picture 2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6117">
              <a:off x="5569794" y="3465984"/>
              <a:ext cx="582612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37" name="Group 27"/>
            <p:cNvGrpSpPr>
              <a:grpSpLocks/>
            </p:cNvGrpSpPr>
            <p:nvPr/>
          </p:nvGrpSpPr>
          <p:grpSpPr bwMode="auto">
            <a:xfrm>
              <a:off x="5955556" y="3877146"/>
              <a:ext cx="636588" cy="928688"/>
              <a:chOff x="3560" y="2976"/>
              <a:chExt cx="454" cy="726"/>
            </a:xfrm>
          </p:grpSpPr>
          <p:sp>
            <p:nvSpPr>
              <p:cNvPr id="5178" name="Oval 28"/>
              <p:cNvSpPr>
                <a:spLocks noChangeArrowheads="1"/>
              </p:cNvSpPr>
              <p:nvPr/>
            </p:nvSpPr>
            <p:spPr bwMode="auto">
              <a:xfrm>
                <a:off x="3651" y="3067"/>
                <a:ext cx="90" cy="9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9" name="Line 29"/>
              <p:cNvSpPr>
                <a:spLocks noChangeShapeType="1"/>
              </p:cNvSpPr>
              <p:nvPr/>
            </p:nvSpPr>
            <p:spPr bwMode="auto">
              <a:xfrm>
                <a:off x="3717" y="3154"/>
                <a:ext cx="23" cy="4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0" name="Line 30"/>
              <p:cNvSpPr>
                <a:spLocks noChangeShapeType="1"/>
              </p:cNvSpPr>
              <p:nvPr/>
            </p:nvSpPr>
            <p:spPr bwMode="auto">
              <a:xfrm>
                <a:off x="3742" y="3199"/>
                <a:ext cx="45" cy="23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1" name="Line 31"/>
              <p:cNvSpPr>
                <a:spLocks noChangeShapeType="1"/>
              </p:cNvSpPr>
              <p:nvPr/>
            </p:nvSpPr>
            <p:spPr bwMode="auto">
              <a:xfrm flipH="1">
                <a:off x="3651" y="3430"/>
                <a:ext cx="136" cy="9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2" name="Line 32"/>
              <p:cNvSpPr>
                <a:spLocks noChangeShapeType="1"/>
              </p:cNvSpPr>
              <p:nvPr/>
            </p:nvSpPr>
            <p:spPr bwMode="auto">
              <a:xfrm>
                <a:off x="3787" y="3430"/>
                <a:ext cx="46" cy="9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3" name="Line 33"/>
              <p:cNvSpPr>
                <a:spLocks noChangeShapeType="1"/>
              </p:cNvSpPr>
              <p:nvPr/>
            </p:nvSpPr>
            <p:spPr bwMode="auto">
              <a:xfrm>
                <a:off x="3833" y="3521"/>
                <a:ext cx="181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4" name="Line 34"/>
              <p:cNvSpPr>
                <a:spLocks noChangeShapeType="1"/>
              </p:cNvSpPr>
              <p:nvPr/>
            </p:nvSpPr>
            <p:spPr bwMode="auto">
              <a:xfrm flipH="1">
                <a:off x="3651" y="3521"/>
                <a:ext cx="0" cy="1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5" name="Line 35"/>
              <p:cNvSpPr>
                <a:spLocks noChangeShapeType="1"/>
              </p:cNvSpPr>
              <p:nvPr/>
            </p:nvSpPr>
            <p:spPr bwMode="auto">
              <a:xfrm flipV="1">
                <a:off x="3742" y="3113"/>
                <a:ext cx="45" cy="9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6" name="Line 36"/>
              <p:cNvSpPr>
                <a:spLocks noChangeShapeType="1"/>
              </p:cNvSpPr>
              <p:nvPr/>
            </p:nvSpPr>
            <p:spPr bwMode="auto">
              <a:xfrm flipH="1" flipV="1">
                <a:off x="3606" y="2976"/>
                <a:ext cx="181" cy="13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7" name="Line 37"/>
              <p:cNvSpPr>
                <a:spLocks noChangeShapeType="1"/>
              </p:cNvSpPr>
              <p:nvPr/>
            </p:nvSpPr>
            <p:spPr bwMode="auto">
              <a:xfrm flipH="1" flipV="1">
                <a:off x="3606" y="3158"/>
                <a:ext cx="136" cy="4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8" name="Line 38"/>
              <p:cNvSpPr>
                <a:spLocks noChangeShapeType="1"/>
              </p:cNvSpPr>
              <p:nvPr/>
            </p:nvSpPr>
            <p:spPr bwMode="auto">
              <a:xfrm flipH="1" flipV="1">
                <a:off x="3560" y="3022"/>
                <a:ext cx="46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8" name="Group 39"/>
            <p:cNvGrpSpPr>
              <a:grpSpLocks/>
            </p:cNvGrpSpPr>
            <p:nvPr/>
          </p:nvGrpSpPr>
          <p:grpSpPr bwMode="auto">
            <a:xfrm>
              <a:off x="6590556" y="2948459"/>
              <a:ext cx="573088" cy="812800"/>
              <a:chOff x="3833" y="2250"/>
              <a:chExt cx="408" cy="636"/>
            </a:xfrm>
          </p:grpSpPr>
          <p:sp>
            <p:nvSpPr>
              <p:cNvPr id="5167" name="Oval 40"/>
              <p:cNvSpPr>
                <a:spLocks noChangeArrowheads="1"/>
              </p:cNvSpPr>
              <p:nvPr/>
            </p:nvSpPr>
            <p:spPr bwMode="auto">
              <a:xfrm>
                <a:off x="4014" y="2250"/>
                <a:ext cx="90" cy="9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8" name="Line 41"/>
              <p:cNvSpPr>
                <a:spLocks noChangeShapeType="1"/>
              </p:cNvSpPr>
              <p:nvPr/>
            </p:nvSpPr>
            <p:spPr bwMode="auto">
              <a:xfrm>
                <a:off x="4083" y="2337"/>
                <a:ext cx="23" cy="4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9" name="Line 42"/>
              <p:cNvSpPr>
                <a:spLocks noChangeShapeType="1"/>
              </p:cNvSpPr>
              <p:nvPr/>
            </p:nvSpPr>
            <p:spPr bwMode="auto">
              <a:xfrm>
                <a:off x="4105" y="2382"/>
                <a:ext cx="0" cy="22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0" name="Line 43"/>
              <p:cNvSpPr>
                <a:spLocks noChangeShapeType="1"/>
              </p:cNvSpPr>
              <p:nvPr/>
            </p:nvSpPr>
            <p:spPr bwMode="auto">
              <a:xfrm flipH="1">
                <a:off x="4014" y="2609"/>
                <a:ext cx="91" cy="14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1" name="Line 44"/>
              <p:cNvSpPr>
                <a:spLocks noChangeShapeType="1"/>
              </p:cNvSpPr>
              <p:nvPr/>
            </p:nvSpPr>
            <p:spPr bwMode="auto">
              <a:xfrm>
                <a:off x="4105" y="2609"/>
                <a:ext cx="45" cy="14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2" name="Line 45"/>
              <p:cNvSpPr>
                <a:spLocks noChangeShapeType="1"/>
              </p:cNvSpPr>
              <p:nvPr/>
            </p:nvSpPr>
            <p:spPr bwMode="auto">
              <a:xfrm>
                <a:off x="4150" y="2750"/>
                <a:ext cx="91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3" name="Line 46"/>
              <p:cNvSpPr>
                <a:spLocks noChangeShapeType="1"/>
              </p:cNvSpPr>
              <p:nvPr/>
            </p:nvSpPr>
            <p:spPr bwMode="auto">
              <a:xfrm>
                <a:off x="4014" y="2750"/>
                <a:ext cx="45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4" name="Line 47"/>
              <p:cNvSpPr>
                <a:spLocks noChangeShapeType="1"/>
              </p:cNvSpPr>
              <p:nvPr/>
            </p:nvSpPr>
            <p:spPr bwMode="auto">
              <a:xfrm flipH="1">
                <a:off x="3969" y="2386"/>
                <a:ext cx="136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5" name="Line 48"/>
              <p:cNvSpPr>
                <a:spLocks noChangeShapeType="1"/>
              </p:cNvSpPr>
              <p:nvPr/>
            </p:nvSpPr>
            <p:spPr bwMode="auto">
              <a:xfrm flipH="1" flipV="1">
                <a:off x="3833" y="2341"/>
                <a:ext cx="136" cy="4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6" name="Line 49"/>
              <p:cNvSpPr>
                <a:spLocks noChangeShapeType="1"/>
              </p:cNvSpPr>
              <p:nvPr/>
            </p:nvSpPr>
            <p:spPr bwMode="auto">
              <a:xfrm flipH="1">
                <a:off x="4014" y="2382"/>
                <a:ext cx="91" cy="9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7" name="Line 50"/>
              <p:cNvSpPr>
                <a:spLocks noChangeShapeType="1"/>
              </p:cNvSpPr>
              <p:nvPr/>
            </p:nvSpPr>
            <p:spPr bwMode="auto">
              <a:xfrm flipH="1" flipV="1">
                <a:off x="3833" y="2478"/>
                <a:ext cx="181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5139" name="Picture 5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5064">
              <a:off x="6082556" y="2892896"/>
              <a:ext cx="58261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0" name="Picture 5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3597">
              <a:off x="5125294" y="2021359"/>
              <a:ext cx="574675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41" name="Group 53"/>
            <p:cNvGrpSpPr>
              <a:grpSpLocks/>
            </p:cNvGrpSpPr>
            <p:nvPr/>
          </p:nvGrpSpPr>
          <p:grpSpPr bwMode="auto">
            <a:xfrm>
              <a:off x="5188794" y="1557809"/>
              <a:ext cx="446087" cy="581025"/>
              <a:chOff x="2971" y="1343"/>
              <a:chExt cx="319" cy="454"/>
            </a:xfrm>
          </p:grpSpPr>
          <p:sp>
            <p:nvSpPr>
              <p:cNvPr id="5156" name="Oval 54"/>
              <p:cNvSpPr>
                <a:spLocks noChangeArrowheads="1"/>
              </p:cNvSpPr>
              <p:nvPr/>
            </p:nvSpPr>
            <p:spPr bwMode="auto">
              <a:xfrm>
                <a:off x="3200" y="1343"/>
                <a:ext cx="90" cy="9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7" name="Line 55"/>
              <p:cNvSpPr>
                <a:spLocks noChangeShapeType="1"/>
              </p:cNvSpPr>
              <p:nvPr/>
            </p:nvSpPr>
            <p:spPr bwMode="auto">
              <a:xfrm flipH="1">
                <a:off x="3197" y="1430"/>
                <a:ext cx="23" cy="4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Line 56"/>
              <p:cNvSpPr>
                <a:spLocks noChangeShapeType="1"/>
              </p:cNvSpPr>
              <p:nvPr/>
            </p:nvSpPr>
            <p:spPr bwMode="auto">
              <a:xfrm flipH="1">
                <a:off x="3107" y="1475"/>
                <a:ext cx="90" cy="14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Line 57"/>
              <p:cNvSpPr>
                <a:spLocks noChangeShapeType="1"/>
              </p:cNvSpPr>
              <p:nvPr/>
            </p:nvSpPr>
            <p:spPr bwMode="auto">
              <a:xfrm flipH="1">
                <a:off x="2971" y="1616"/>
                <a:ext cx="13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Line 58"/>
              <p:cNvSpPr>
                <a:spLocks noChangeShapeType="1"/>
              </p:cNvSpPr>
              <p:nvPr/>
            </p:nvSpPr>
            <p:spPr bwMode="auto">
              <a:xfrm>
                <a:off x="3107" y="1616"/>
                <a:ext cx="136" cy="4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Line 59"/>
              <p:cNvSpPr>
                <a:spLocks noChangeShapeType="1"/>
              </p:cNvSpPr>
              <p:nvPr/>
            </p:nvSpPr>
            <p:spPr bwMode="auto">
              <a:xfrm flipH="1">
                <a:off x="3152" y="1661"/>
                <a:ext cx="91" cy="1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2" name="Line 60"/>
              <p:cNvSpPr>
                <a:spLocks noChangeShapeType="1"/>
              </p:cNvSpPr>
              <p:nvPr/>
            </p:nvSpPr>
            <p:spPr bwMode="auto">
              <a:xfrm flipH="1">
                <a:off x="2971" y="1616"/>
                <a:ext cx="0" cy="1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3" name="Line 61"/>
              <p:cNvSpPr>
                <a:spLocks noChangeShapeType="1"/>
              </p:cNvSpPr>
              <p:nvPr/>
            </p:nvSpPr>
            <p:spPr bwMode="auto">
              <a:xfrm>
                <a:off x="3197" y="1479"/>
                <a:ext cx="91" cy="4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4" name="Line 62"/>
              <p:cNvSpPr>
                <a:spLocks noChangeShapeType="1"/>
              </p:cNvSpPr>
              <p:nvPr/>
            </p:nvSpPr>
            <p:spPr bwMode="auto">
              <a:xfrm flipH="1">
                <a:off x="3243" y="1525"/>
                <a:ext cx="45" cy="1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5" name="Line 63"/>
              <p:cNvSpPr>
                <a:spLocks noChangeShapeType="1"/>
              </p:cNvSpPr>
              <p:nvPr/>
            </p:nvSpPr>
            <p:spPr bwMode="auto">
              <a:xfrm flipH="1">
                <a:off x="3061" y="1475"/>
                <a:ext cx="136" cy="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6" name="Line 64"/>
              <p:cNvSpPr>
                <a:spLocks noChangeShapeType="1"/>
              </p:cNvSpPr>
              <p:nvPr/>
            </p:nvSpPr>
            <p:spPr bwMode="auto">
              <a:xfrm>
                <a:off x="3061" y="1480"/>
                <a:ext cx="0" cy="1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5142" name="Picture 6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681" y="3362796"/>
              <a:ext cx="582613" cy="58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143" name="Group 66"/>
            <p:cNvGrpSpPr>
              <a:grpSpLocks/>
            </p:cNvGrpSpPr>
            <p:nvPr/>
          </p:nvGrpSpPr>
          <p:grpSpPr bwMode="auto">
            <a:xfrm>
              <a:off x="3418731" y="2608734"/>
              <a:ext cx="700088" cy="806450"/>
              <a:chOff x="1429" y="2069"/>
              <a:chExt cx="499" cy="631"/>
            </a:xfrm>
          </p:grpSpPr>
          <p:sp>
            <p:nvSpPr>
              <p:cNvPr id="5145" name="Oval 67"/>
              <p:cNvSpPr>
                <a:spLocks noChangeArrowheads="1"/>
              </p:cNvSpPr>
              <p:nvPr/>
            </p:nvSpPr>
            <p:spPr bwMode="auto">
              <a:xfrm>
                <a:off x="1659" y="2069"/>
                <a:ext cx="90" cy="9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6" name="Line 68"/>
              <p:cNvSpPr>
                <a:spLocks noChangeShapeType="1"/>
              </p:cNvSpPr>
              <p:nvPr/>
            </p:nvSpPr>
            <p:spPr bwMode="auto">
              <a:xfrm flipH="1">
                <a:off x="1656" y="2156"/>
                <a:ext cx="23" cy="4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Line 69"/>
              <p:cNvSpPr>
                <a:spLocks noChangeShapeType="1"/>
              </p:cNvSpPr>
              <p:nvPr/>
            </p:nvSpPr>
            <p:spPr bwMode="auto">
              <a:xfrm>
                <a:off x="1656" y="2201"/>
                <a:ext cx="0" cy="22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8" name="Line 70"/>
              <p:cNvSpPr>
                <a:spLocks noChangeShapeType="1"/>
              </p:cNvSpPr>
              <p:nvPr/>
            </p:nvSpPr>
            <p:spPr bwMode="auto">
              <a:xfrm flipH="1">
                <a:off x="1611" y="2428"/>
                <a:ext cx="45" cy="1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9" name="Line 71"/>
              <p:cNvSpPr>
                <a:spLocks noChangeShapeType="1"/>
              </p:cNvSpPr>
              <p:nvPr/>
            </p:nvSpPr>
            <p:spPr bwMode="auto">
              <a:xfrm>
                <a:off x="1656" y="2428"/>
                <a:ext cx="136" cy="9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0" name="Line 72"/>
              <p:cNvSpPr>
                <a:spLocks noChangeShapeType="1"/>
              </p:cNvSpPr>
              <p:nvPr/>
            </p:nvSpPr>
            <p:spPr bwMode="auto">
              <a:xfrm flipH="1">
                <a:off x="1747" y="2519"/>
                <a:ext cx="45" cy="18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Line 73"/>
              <p:cNvSpPr>
                <a:spLocks noChangeShapeType="1"/>
              </p:cNvSpPr>
              <p:nvPr/>
            </p:nvSpPr>
            <p:spPr bwMode="auto">
              <a:xfrm flipH="1">
                <a:off x="1429" y="2609"/>
                <a:ext cx="182" cy="9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2" name="Line 74"/>
              <p:cNvSpPr>
                <a:spLocks noChangeShapeType="1"/>
              </p:cNvSpPr>
              <p:nvPr/>
            </p:nvSpPr>
            <p:spPr bwMode="auto">
              <a:xfrm>
                <a:off x="1656" y="2201"/>
                <a:ext cx="136" cy="4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Line 75"/>
              <p:cNvSpPr>
                <a:spLocks noChangeShapeType="1"/>
              </p:cNvSpPr>
              <p:nvPr/>
            </p:nvSpPr>
            <p:spPr bwMode="auto">
              <a:xfrm flipV="1">
                <a:off x="1792" y="2110"/>
                <a:ext cx="136" cy="13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Line 76"/>
              <p:cNvSpPr>
                <a:spLocks noChangeShapeType="1"/>
              </p:cNvSpPr>
              <p:nvPr/>
            </p:nvSpPr>
            <p:spPr bwMode="auto">
              <a:xfrm>
                <a:off x="1656" y="2201"/>
                <a:ext cx="45" cy="9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5" name="Line 77"/>
              <p:cNvSpPr>
                <a:spLocks noChangeShapeType="1"/>
              </p:cNvSpPr>
              <p:nvPr/>
            </p:nvSpPr>
            <p:spPr bwMode="auto">
              <a:xfrm flipV="1">
                <a:off x="1701" y="2201"/>
                <a:ext cx="182" cy="9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5144" name="Picture 7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48990">
              <a:off x="4052144" y="2446809"/>
              <a:ext cx="581025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5</a:t>
            </a:fld>
            <a:r>
              <a:rPr lang="ru-RU" smtClean="0"/>
              <a:t> из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Разработка 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2" charset="0"/>
              </a:rPr>
              <a:t>Linux </a:t>
            </a: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и независимость</a:t>
            </a:r>
            <a:endParaRPr lang="ru-RU" sz="3200" b="1" dirty="0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1268413"/>
            <a:ext cx="86423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b="1" dirty="0">
                <a:solidFill>
                  <a:srgbClr val="0070C0"/>
                </a:solidFill>
                <a:latin typeface="Calibri" pitchFamily="32" charset="0"/>
              </a:rPr>
              <a:t>«Косметическая» </a:t>
            </a:r>
            <a:r>
              <a:rPr lang="ru-RU" sz="2200" dirty="0">
                <a:solidFill>
                  <a:srgbClr val="0070C0"/>
                </a:solidFill>
                <a:latin typeface="Calibri" pitchFamily="32" charset="0"/>
              </a:rPr>
              <a:t>независимость – меняется название и «обои» дистрибутива, все пакеты в бинарном виде используются от исходного дистрибутива </a:t>
            </a:r>
            <a:r>
              <a:rPr lang="en-US" sz="2200" dirty="0">
                <a:solidFill>
                  <a:srgbClr val="0070C0"/>
                </a:solidFill>
                <a:latin typeface="Calibri" pitchFamily="32" charset="0"/>
              </a:rPr>
              <a:t>(</a:t>
            </a:r>
            <a:r>
              <a:rPr lang="en-US" sz="2200" dirty="0" err="1">
                <a:solidFill>
                  <a:srgbClr val="0070C0"/>
                </a:solidFill>
                <a:latin typeface="Calibri" pitchFamily="32" charset="0"/>
              </a:rPr>
              <a:t>BolgenOS</a:t>
            </a:r>
            <a:r>
              <a:rPr lang="en-US" sz="2200" dirty="0">
                <a:solidFill>
                  <a:srgbClr val="0070C0"/>
                </a:solidFill>
                <a:latin typeface="Calibri" pitchFamily="32" charset="0"/>
              </a:rPr>
              <a:t>)</a:t>
            </a:r>
            <a:r>
              <a:rPr lang="ru-RU" sz="2200" dirty="0">
                <a:solidFill>
                  <a:srgbClr val="0070C0"/>
                </a:solidFill>
                <a:latin typeface="Calibri" pitchFamily="32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b="1" dirty="0">
                <a:solidFill>
                  <a:srgbClr val="0070C0"/>
                </a:solidFill>
                <a:latin typeface="Calibri" pitchFamily="32" charset="0"/>
              </a:rPr>
              <a:t>«Оптимизирующая»</a:t>
            </a:r>
            <a:r>
              <a:rPr lang="en-US" sz="2200" b="1" dirty="0">
                <a:solidFill>
                  <a:srgbClr val="0070C0"/>
                </a:solidFill>
                <a:latin typeface="Calibri" pitchFamily="32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Calibri" pitchFamily="32" charset="0"/>
              </a:rPr>
              <a:t>независимость – конфигурация и состав пакетов дистрибутива оптимизируются для какой то задачи, сами пакеты полностью заимствуются из исходного дистрибутива.</a:t>
            </a:r>
            <a:endParaRPr lang="en-US" sz="2200" dirty="0">
              <a:solidFill>
                <a:srgbClr val="0070C0"/>
              </a:solidFill>
              <a:latin typeface="Calibri" pitchFamily="32" charset="0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b="1" dirty="0">
                <a:solidFill>
                  <a:srgbClr val="0070C0"/>
                </a:solidFill>
                <a:latin typeface="Calibri" pitchFamily="32" charset="0"/>
              </a:rPr>
              <a:t>«</a:t>
            </a:r>
            <a:r>
              <a:rPr lang="ru-RU" sz="2200" b="1" dirty="0" err="1">
                <a:solidFill>
                  <a:srgbClr val="0070C0"/>
                </a:solidFill>
                <a:latin typeface="Calibri" pitchFamily="32" charset="0"/>
              </a:rPr>
              <a:t>Крупноузловая</a:t>
            </a:r>
            <a:r>
              <a:rPr lang="ru-RU" sz="2200" b="1" dirty="0">
                <a:solidFill>
                  <a:srgbClr val="0070C0"/>
                </a:solidFill>
                <a:latin typeface="Calibri" pitchFamily="32" charset="0"/>
              </a:rPr>
              <a:t> сборка» </a:t>
            </a:r>
            <a:r>
              <a:rPr lang="ru-RU" sz="2200" dirty="0">
                <a:solidFill>
                  <a:srgbClr val="0070C0"/>
                </a:solidFill>
                <a:latin typeface="Calibri" pitchFamily="32" charset="0"/>
              </a:rPr>
              <a:t>- основа дистрибутива берется из исходного дистрибутива с минимальными изменениями, а прикладной слой компонуется независимо на основе оригинального</a:t>
            </a:r>
            <a:r>
              <a:rPr lang="en-US" sz="2200" dirty="0">
                <a:solidFill>
                  <a:srgbClr val="0070C0"/>
                </a:solidFill>
                <a:latin typeface="Calibri" pitchFamily="32" charset="0"/>
              </a:rPr>
              <a:t> upstream</a:t>
            </a:r>
            <a:r>
              <a:rPr lang="ru-RU" sz="2200" dirty="0">
                <a:solidFill>
                  <a:srgbClr val="0070C0"/>
                </a:solidFill>
                <a:latin typeface="Calibri" pitchFamily="32" charset="0"/>
              </a:rPr>
              <a:t>. Часть или все пакеты </a:t>
            </a:r>
            <a:r>
              <a:rPr lang="ru-RU" sz="2200" dirty="0" err="1">
                <a:solidFill>
                  <a:srgbClr val="0070C0"/>
                </a:solidFill>
                <a:latin typeface="Calibri" pitchFamily="32" charset="0"/>
              </a:rPr>
              <a:t>пересобираются</a:t>
            </a:r>
            <a:r>
              <a:rPr lang="ru-RU" sz="2200" dirty="0">
                <a:solidFill>
                  <a:srgbClr val="0070C0"/>
                </a:solidFill>
                <a:latin typeface="Calibri" pitchFamily="32" charset="0"/>
              </a:rPr>
              <a:t> из исходных кодов.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ru-RU" sz="2200" b="1" dirty="0">
                <a:solidFill>
                  <a:srgbClr val="0070C0"/>
                </a:solidFill>
                <a:latin typeface="Calibri" pitchFamily="32" charset="0"/>
              </a:rPr>
              <a:t>«Полная» </a:t>
            </a:r>
            <a:r>
              <a:rPr lang="ru-RU" sz="2200" dirty="0">
                <a:solidFill>
                  <a:srgbClr val="0070C0"/>
                </a:solidFill>
                <a:latin typeface="Calibri" pitchFamily="32" charset="0"/>
              </a:rPr>
              <a:t>независимость – все </a:t>
            </a:r>
            <a:r>
              <a:rPr lang="en-US" sz="2200" dirty="0">
                <a:solidFill>
                  <a:srgbClr val="0070C0"/>
                </a:solidFill>
                <a:latin typeface="Calibri" pitchFamily="32" charset="0"/>
              </a:rPr>
              <a:t>~10</a:t>
            </a:r>
            <a:r>
              <a:rPr lang="ru-RU" sz="2200" dirty="0">
                <a:solidFill>
                  <a:srgbClr val="0070C0"/>
                </a:solidFill>
                <a:latin typeface="Calibri" pitchFamily="32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Calibri" pitchFamily="32" charset="0"/>
              </a:rPr>
              <a:t>000 </a:t>
            </a:r>
            <a:r>
              <a:rPr lang="ru-RU" sz="2200" dirty="0">
                <a:solidFill>
                  <a:srgbClr val="0070C0"/>
                </a:solidFill>
                <a:latin typeface="Calibri" pitchFamily="32" charset="0"/>
              </a:rPr>
              <a:t>компонентов берутся изначально из оригинальных </a:t>
            </a:r>
            <a:r>
              <a:rPr lang="en-US" sz="2200" dirty="0">
                <a:solidFill>
                  <a:srgbClr val="0070C0"/>
                </a:solidFill>
                <a:latin typeface="Calibri" pitchFamily="32" charset="0"/>
              </a:rPr>
              <a:t>upstream </a:t>
            </a:r>
            <a:r>
              <a:rPr lang="ru-RU" sz="2200" dirty="0">
                <a:solidFill>
                  <a:srgbClr val="0070C0"/>
                </a:solidFill>
                <a:latin typeface="Calibri" pitchFamily="32" charset="0"/>
              </a:rPr>
              <a:t>источников и компонуются между собой. Проводится полная </a:t>
            </a:r>
            <a:r>
              <a:rPr lang="ru-RU" sz="2200" dirty="0" err="1" smtClean="0">
                <a:solidFill>
                  <a:srgbClr val="0070C0"/>
                </a:solidFill>
                <a:latin typeface="Calibri" pitchFamily="32" charset="0"/>
              </a:rPr>
              <a:t>пересборка</a:t>
            </a:r>
            <a:r>
              <a:rPr lang="ru-RU" sz="2200" dirty="0" smtClean="0">
                <a:solidFill>
                  <a:srgbClr val="0070C0"/>
                </a:solidFill>
                <a:latin typeface="Calibri" pitchFamily="32" charset="0"/>
              </a:rPr>
              <a:t> из исх. кодов.</a:t>
            </a:r>
            <a:endParaRPr lang="ru-RU" sz="2200" dirty="0">
              <a:solidFill>
                <a:srgbClr val="0070C0"/>
              </a:solidFill>
              <a:latin typeface="Calibri" pitchFamily="3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6</a:t>
            </a:fld>
            <a:r>
              <a:rPr lang="ru-RU" smtClean="0"/>
              <a:t> из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1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2555776" y="1484784"/>
            <a:ext cx="6480720" cy="504056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9552" y="188913"/>
            <a:ext cx="805041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Генеалогия и дистрибутивы </a:t>
            </a:r>
            <a:r>
              <a:rPr lang="en-US" sz="3200" b="1" dirty="0">
                <a:solidFill>
                  <a:srgbClr val="FFFFFF"/>
                </a:solidFill>
                <a:latin typeface="Calibri" pitchFamily="32" charset="0"/>
              </a:rPr>
              <a:t>Linux</a:t>
            </a:r>
            <a:endParaRPr lang="ru-RU" sz="3200" b="1" dirty="0">
              <a:solidFill>
                <a:srgbClr val="FFFFFF"/>
              </a:solidFill>
              <a:latin typeface="Calibri" pitchFamily="32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99" y="2996952"/>
            <a:ext cx="1609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3963"/>
            <a:ext cx="12414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16" y="1701005"/>
            <a:ext cx="10683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45" y="2098675"/>
            <a:ext cx="98901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827" y="3670300"/>
            <a:ext cx="9302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02" y="4383087"/>
            <a:ext cx="612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72" y="1988840"/>
            <a:ext cx="635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19475"/>
            <a:ext cx="80486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22" y="5507038"/>
            <a:ext cx="774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41650"/>
            <a:ext cx="895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22" y="1743075"/>
            <a:ext cx="831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04" y="4757390"/>
            <a:ext cx="850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98728"/>
            <a:ext cx="17367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40" y="3998119"/>
            <a:ext cx="11557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74" y="5516563"/>
            <a:ext cx="1519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44600"/>
            <a:ext cx="8255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07" y="4857750"/>
            <a:ext cx="8064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84489"/>
            <a:ext cx="96361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14" name="Picture 22" descr="redhat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43275"/>
            <a:ext cx="9620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 descr="ubuntu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4002088"/>
            <a:ext cx="9207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" y="1294160"/>
            <a:ext cx="1662112" cy="552585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 bwMode="auto">
          <a:xfrm>
            <a:off x="1835696" y="3429000"/>
            <a:ext cx="648072" cy="96361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7</a:t>
            </a:fld>
            <a:r>
              <a:rPr lang="ru-RU" smtClean="0"/>
              <a:t> из 61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126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Разработчик (</a:t>
            </a:r>
            <a:r>
              <a:rPr lang="ru-RU" sz="3200" b="1" dirty="0" err="1" smtClean="0">
                <a:solidFill>
                  <a:srgbClr val="FFFFFF"/>
                </a:solidFill>
                <a:latin typeface="Calibri" pitchFamily="32" charset="0"/>
              </a:rPr>
              <a:t>мейнтейнер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2" charset="0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Calibri" pitchFamily="32" charset="0"/>
              </a:rPr>
              <a:t>пакетов) </a:t>
            </a:r>
            <a:r>
              <a:rPr lang="ru-RU" sz="3200" b="1" dirty="0">
                <a:solidFill>
                  <a:srgbClr val="FFFFFF"/>
                </a:solidFill>
                <a:latin typeface="Calibri" pitchFamily="32" charset="0"/>
              </a:rPr>
              <a:t>в </a:t>
            </a:r>
            <a:r>
              <a:rPr lang="en-US" sz="3200" b="1" dirty="0">
                <a:solidFill>
                  <a:srgbClr val="FFFFFF"/>
                </a:solidFill>
                <a:latin typeface="Calibri" pitchFamily="32" charset="0"/>
              </a:rPr>
              <a:t>Linux</a:t>
            </a:r>
            <a:r>
              <a:rPr lang="ru-RU" sz="3200" b="1" dirty="0">
                <a:solidFill>
                  <a:srgbClr val="FFFFFF"/>
                </a:solidFill>
                <a:latin typeface="Calibri" pitchFamily="32" charset="0"/>
              </a:rPr>
              <a:t>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8313" y="1150144"/>
            <a:ext cx="8424862" cy="537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>
              <a:spcBef>
                <a:spcPts val="3000"/>
              </a:spcBef>
              <a:defRPr/>
            </a:pPr>
            <a:r>
              <a:rPr lang="ru-RU" sz="28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Отвечает за жизненный цикл определенного компонента (пакета) в составе дистрибутива.</a:t>
            </a:r>
          </a:p>
          <a:p>
            <a:pPr marL="800100" lvl="1" indent="-342900">
              <a:spcBef>
                <a:spcPts val="180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Участвует в разработке пакета как член </a:t>
            </a: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upstream</a:t>
            </a:r>
            <a:r>
              <a:rPr lang="ru-RU" sz="22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проекта </a:t>
            </a:r>
            <a:r>
              <a:rPr lang="ru-RU" sz="22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или как независимый разработчик</a:t>
            </a:r>
            <a:r>
              <a:rPr lang="ru-RU" sz="22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. </a:t>
            </a:r>
            <a:br>
              <a:rPr lang="ru-RU" sz="22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Является «связником» с </a:t>
            </a: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upstream </a:t>
            </a:r>
            <a:r>
              <a:rPr lang="ru-RU" sz="22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разработчиками.</a:t>
            </a:r>
            <a:endParaRPr lang="ru-RU" sz="2200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  <a:p>
            <a:pPr marL="800100" lvl="1" indent="-342900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Обновляет пакет на основе исходного </a:t>
            </a:r>
            <a:r>
              <a:rPr lang="en-US" sz="22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upstream</a:t>
            </a:r>
            <a:r>
              <a:rPr lang="ru-RU" sz="22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 проекта.</a:t>
            </a:r>
          </a:p>
          <a:p>
            <a:pPr marL="800100" lvl="1" indent="-342900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Обеспечивает совместимость пакета со всеми остальными связанными пакетами в составе дистрибутива.</a:t>
            </a:r>
          </a:p>
          <a:p>
            <a:pPr marL="800100" lvl="1" indent="-342900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Тестирует пакет.</a:t>
            </a:r>
          </a:p>
          <a:p>
            <a:pPr marL="800100" lvl="1" indent="-342900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Документирует пакет.</a:t>
            </a:r>
          </a:p>
          <a:p>
            <a:pPr marL="800100" lvl="1" indent="-342900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Собирает пакет из исходных кодов и размещает в </a:t>
            </a:r>
            <a:r>
              <a:rPr lang="ru-RU" sz="2200" dirty="0" err="1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репозитории</a:t>
            </a:r>
            <a:r>
              <a:rPr lang="ru-RU" sz="22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 дистрибутива</a:t>
            </a:r>
            <a:r>
              <a:rPr lang="ru-RU" sz="22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ru-RU" sz="2200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ru-RU" sz="2200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036" y="1196752"/>
            <a:ext cx="1352258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8</a:t>
            </a:fld>
            <a:r>
              <a:rPr lang="ru-RU" smtClean="0"/>
              <a:t> из 28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7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65163" y="188913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>
                <a:solidFill>
                  <a:srgbClr val="FFFFFF"/>
                </a:solidFill>
                <a:latin typeface="Calibri" pitchFamily="32" charset="0"/>
              </a:rPr>
              <a:t>Инструменты</a:t>
            </a:r>
            <a:r>
              <a:rPr lang="en-US" sz="3200">
                <a:solidFill>
                  <a:srgbClr val="FFFFFF"/>
                </a:solidFill>
                <a:latin typeface="Calibri" pitchFamily="32" charset="0"/>
              </a:rPr>
              <a:t>: </a:t>
            </a: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/>
            </a:r>
            <a:br>
              <a:rPr lang="en-US" sz="3200" b="1">
                <a:solidFill>
                  <a:srgbClr val="FFFFFF"/>
                </a:solidFill>
                <a:latin typeface="Calibri" pitchFamily="32" charset="0"/>
              </a:rPr>
            </a:br>
            <a:r>
              <a:rPr lang="en-US" sz="3200" b="1">
                <a:solidFill>
                  <a:srgbClr val="FFFFFF"/>
                </a:solidFill>
                <a:latin typeface="Calibri" pitchFamily="32" charset="0"/>
              </a:rPr>
              <a:t>URPM-Repoclosure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36625" y="2060575"/>
            <a:ext cx="7667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36625" y="1628801"/>
            <a:ext cx="7842250" cy="45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800" rIns="90000" bIns="46800"/>
          <a:lstStyle/>
          <a:p>
            <a:pPr marL="341313" indent="-341313">
              <a:spcBef>
                <a:spcPts val="12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Замкнутость </a:t>
            </a:r>
            <a:r>
              <a:rPr lang="ru-RU" sz="2800" dirty="0" err="1">
                <a:solidFill>
                  <a:srgbClr val="0070C0"/>
                </a:solidFill>
                <a:latin typeface="Calibri" pitchFamily="32" charset="0"/>
              </a:rPr>
              <a:t>репозитория</a:t>
            </a: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 </a:t>
            </a:r>
            <a:r>
              <a:rPr lang="ru-RU" sz="2800" u="sng" dirty="0">
                <a:solidFill>
                  <a:srgbClr val="0070C0"/>
                </a:solidFill>
                <a:latin typeface="Calibri" pitchFamily="32" charset="0"/>
              </a:rPr>
              <a:t>по зависимостям</a:t>
            </a:r>
          </a:p>
          <a:p>
            <a:pPr marL="341313" indent="-341313">
              <a:spcBef>
                <a:spcPts val="12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Проверяет собранный </a:t>
            </a:r>
            <a:r>
              <a:rPr lang="ru-RU" sz="2800" dirty="0" err="1">
                <a:solidFill>
                  <a:srgbClr val="0070C0"/>
                </a:solidFill>
                <a:latin typeface="Calibri" pitchFamily="32" charset="0"/>
              </a:rPr>
              <a:t>репозиторий</a:t>
            </a:r>
            <a:endParaRPr lang="ru-RU" sz="2800" dirty="0">
              <a:solidFill>
                <a:srgbClr val="0070C0"/>
              </a:solidFill>
              <a:latin typeface="Calibri" pitchFamily="32" charset="0"/>
            </a:endParaRPr>
          </a:p>
          <a:p>
            <a:pPr marL="341313" indent="-341313">
              <a:spcBef>
                <a:spcPts val="1200"/>
              </a:spcBef>
              <a:buClr>
                <a:srgbClr val="0070C0"/>
              </a:buClr>
              <a:buFont typeface="Wingdings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Виды анализа</a:t>
            </a:r>
            <a:r>
              <a:rPr lang="en-US" sz="2800" dirty="0">
                <a:solidFill>
                  <a:srgbClr val="0070C0"/>
                </a:solidFill>
                <a:latin typeface="Calibri" pitchFamily="32" charset="0"/>
              </a:rPr>
              <a:t>: </a:t>
            </a:r>
          </a:p>
          <a:p>
            <a:pPr marL="914400" lvl="1" indent="-457200">
              <a:spcBef>
                <a:spcPts val="1200"/>
              </a:spcBef>
              <a:buSzPct val="77000"/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статический </a:t>
            </a:r>
          </a:p>
          <a:p>
            <a:pPr marL="914400" lvl="1" indent="-457200">
              <a:spcBef>
                <a:spcPts val="1200"/>
              </a:spcBef>
              <a:buSzPct val="77000"/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ru-RU" sz="2800" dirty="0">
                <a:solidFill>
                  <a:srgbClr val="0070C0"/>
                </a:solidFill>
                <a:latin typeface="Calibri" pitchFamily="32" charset="0"/>
              </a:rPr>
              <a:t>динамический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847386" y="4845049"/>
            <a:ext cx="5560354" cy="549275"/>
          </a:xfrm>
          <a:prstGeom prst="rect">
            <a:avLst/>
          </a:prstGeom>
          <a:solidFill>
            <a:srgbClr val="FF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u="sng">
                <a:solidFill>
                  <a:srgbClr val="00DCFF"/>
                </a:solidFill>
                <a:latin typeface="Calibri" pitchFamily="32" charset="0"/>
              </a:rPr>
              <a:t>http://</a:t>
            </a:r>
            <a:r>
              <a:rPr lang="en-US" sz="2800" u="sng">
                <a:solidFill>
                  <a:srgbClr val="0070C0"/>
                </a:solidFill>
                <a:latin typeface="Calibri" pitchFamily="32" charset="0"/>
              </a:rPr>
              <a:t>fba.rosalinux.ru/repoclosure/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B8E3D-7458-4BBE-BDEF-84B3477CA532}" type="slidenum">
              <a:rPr lang="en-US" smtClean="0"/>
              <a:pPr/>
              <a:t>9</a:t>
            </a:fld>
            <a:r>
              <a:rPr lang="ru-RU" smtClean="0"/>
              <a:t> из 28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35617</TotalTime>
  <Words>1933</Words>
  <Application>Microsoft Office PowerPoint</Application>
  <PresentationFormat>Экран (4:3)</PresentationFormat>
  <Paragraphs>299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Автоматизация разработки СПО с помощью современных средств и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bonzo</dc:creator>
  <cp:lastModifiedBy>Vladimir Rubanov</cp:lastModifiedBy>
  <cp:revision>4695</cp:revision>
  <cp:lastPrinted>2012-11-01T07:30:01Z</cp:lastPrinted>
  <dcterms:created xsi:type="dcterms:W3CDTF">2005-01-19T09:42:22Z</dcterms:created>
  <dcterms:modified xsi:type="dcterms:W3CDTF">2013-04-11T20:04:20Z</dcterms:modified>
</cp:coreProperties>
</file>