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1"/>
  </p:handoutMasterIdLst>
  <p:sldIdLst>
    <p:sldId id="256" r:id="rId2"/>
    <p:sldId id="257" r:id="rId3"/>
    <p:sldId id="271" r:id="rId4"/>
    <p:sldId id="273" r:id="rId5"/>
    <p:sldId id="272" r:id="rId6"/>
    <p:sldId id="274" r:id="rId7"/>
    <p:sldId id="275" r:id="rId8"/>
    <p:sldId id="268" r:id="rId9"/>
    <p:sldId id="286" r:id="rId10"/>
    <p:sldId id="277" r:id="rId11"/>
    <p:sldId id="278" r:id="rId12"/>
    <p:sldId id="280" r:id="rId13"/>
    <p:sldId id="281" r:id="rId14"/>
    <p:sldId id="282" r:id="rId15"/>
    <p:sldId id="283" r:id="rId16"/>
    <p:sldId id="287" r:id="rId17"/>
    <p:sldId id="284" r:id="rId18"/>
    <p:sldId id="285" r:id="rId19"/>
    <p:sldId id="288" r:id="rId20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8" autoAdjust="0"/>
    <p:restoredTop sz="94555" autoAdjust="0"/>
  </p:normalViewPr>
  <p:slideViewPr>
    <p:cSldViewPr>
      <p:cViewPr varScale="1">
        <p:scale>
          <a:sx n="51" d="100"/>
          <a:sy n="51" d="100"/>
        </p:scale>
        <p:origin x="-79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6AC93806-AB1F-4139-91E8-C1AFC07658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73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0979F2-4831-495F-B4FC-718670732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4F74A-C0A0-4B56-971A-192397691DC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2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12952-DBAC-4DE2-9FBD-F7947B7816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868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989E3292-6C16-420F-8739-A6BA03694F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0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5DF10942-1A86-4880-B3AB-791AE02993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0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D9684-994A-417B-9D0F-26ABE64ECCC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13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F3C4D-2A65-442D-929D-95FD23F331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94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C93B0-BD7A-47F4-939A-481AFDB691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3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CDFA1-DBC4-48DB-8A88-B0C5215F5D1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4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2417D-51E2-4EBB-B219-8DBF800C44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0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D8E42-4D86-4603-93AB-9EE895EBBF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5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82059-F261-40C3-998C-AC366FF1C1F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6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D8B08-6CCD-4C62-9BB5-0EE16E3966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54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62D4D310-5817-4222-8D97-B21FA8C5C37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anton.smetanin@parkmedia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6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8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3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789040"/>
            <a:ext cx="7162800" cy="136815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Нужно ли менять законодательство, чтобы использовать СПО?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Антон </a:t>
            </a:r>
            <a:r>
              <a:rPr lang="ru-RU" dirty="0"/>
              <a:t>С</a:t>
            </a:r>
            <a:r>
              <a:rPr lang="ru-RU" dirty="0" smtClean="0"/>
              <a:t>метанин </a:t>
            </a:r>
            <a:r>
              <a:rPr lang="en-US" dirty="0" smtClean="0"/>
              <a:t>| Park-Media-Consulting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784976" cy="5832648"/>
          </a:xfrm>
        </p:spPr>
        <p:txBody>
          <a:bodyPr/>
          <a:lstStyle/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Бернская конвенция об охране литературных и художественных произведений 1886 г.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Россия: 1995, 2004, 2012 гг.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Конвенция, учреждающая Всемирную организацию интеллектуальной собственности (ВОИС) 1967 г.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СССР: 1968 г.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Всемирная (Женевская) конвенция об авторском праве </a:t>
            </a:r>
          </a:p>
          <a:p>
            <a:pPr marL="269875" indent="0">
              <a:spcBef>
                <a:spcPts val="0"/>
              </a:spcBef>
              <a:buNone/>
            </a:pPr>
            <a:r>
              <a:rPr lang="ru-RU" sz="1800" b="1" dirty="0" smtClean="0"/>
              <a:t>(ред. 1952, 1971 гг.)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СССР: 1973 г. (ред. 1952), Россия: 1995г. (ред. 1971 г.)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Соглашение </a:t>
            </a:r>
            <a:r>
              <a:rPr lang="ru-RU" sz="1800" b="1" dirty="0"/>
              <a:t>стран СНГ о сотрудничестве в области охраны авторского права и смежных прав 1993 г.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Двусторонние соглашения </a:t>
            </a:r>
            <a:r>
              <a:rPr lang="ru-RU" sz="1800" dirty="0" smtClean="0"/>
              <a:t>с Австрией, Арменией, Болгарией, Венгрией, Кубой, Малагасийской </a:t>
            </a:r>
            <a:r>
              <a:rPr lang="ru-RU" sz="1800" dirty="0" err="1" smtClean="0"/>
              <a:t>респ</a:t>
            </a:r>
            <a:r>
              <a:rPr lang="ru-RU" sz="1800" dirty="0" smtClean="0"/>
              <a:t>., Польшей, Словакией, Чехией, Швецией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/>
              <a:t>Договор ВОИС по авторскому праву (ДАП</a:t>
            </a:r>
            <a:r>
              <a:rPr lang="ru-RU" sz="1800" b="1" dirty="0" smtClean="0"/>
              <a:t>) 1996 г.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Россия: 2008 г.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/>
              <a:t>Протокол о присоединении РФ к </a:t>
            </a:r>
            <a:r>
              <a:rPr lang="ru-RU" sz="1800" b="1" dirty="0" err="1"/>
              <a:t>Марракешскому</a:t>
            </a:r>
            <a:r>
              <a:rPr lang="ru-RU" sz="1800" b="1" dirty="0"/>
              <a:t> соглашению об учреждении ВТО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Россия: 2011 г.</a:t>
            </a:r>
          </a:p>
          <a:p>
            <a:pPr marL="274638" indent="-274638">
              <a:spcBef>
                <a:spcPts val="1300"/>
              </a:spcBef>
            </a:pPr>
            <a:r>
              <a:rPr lang="ru-RU" sz="1800" b="1" dirty="0" smtClean="0"/>
              <a:t>Соглашение </a:t>
            </a:r>
            <a:r>
              <a:rPr lang="ru-RU" sz="1800" b="1" dirty="0"/>
              <a:t>ТРИПС (</a:t>
            </a:r>
            <a:r>
              <a:rPr lang="ru-RU" sz="1800" b="1" dirty="0" smtClean="0"/>
              <a:t>прил. № </a:t>
            </a:r>
            <a:r>
              <a:rPr lang="ru-RU" sz="1800" b="1" dirty="0"/>
              <a:t>1С к Соглашению о ВТО</a:t>
            </a:r>
            <a:r>
              <a:rPr lang="ru-RU" sz="1800" b="1" dirty="0" smtClean="0"/>
              <a:t>)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Россия: 2012 г.</a:t>
            </a:r>
          </a:p>
          <a:p>
            <a:pPr marL="269875" indent="-269875">
              <a:spcBef>
                <a:spcPts val="1200"/>
              </a:spcBef>
            </a:pPr>
            <a:r>
              <a:rPr lang="ru-RU" sz="1800" b="1" dirty="0" smtClean="0"/>
              <a:t>Соглашение </a:t>
            </a:r>
            <a:r>
              <a:rPr lang="ru-RU" sz="1800" b="1" dirty="0"/>
              <a:t>о партнёрстве и сотрудничестве (СПС) Евросоюза и </a:t>
            </a:r>
            <a:r>
              <a:rPr lang="ru-RU" sz="1800" b="1" dirty="0" smtClean="0"/>
              <a:t>России 1994 г.</a:t>
            </a:r>
            <a:endParaRPr lang="ru-RU" sz="1800" b="1" dirty="0"/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643136"/>
          </a:xfrm>
        </p:spPr>
        <p:txBody>
          <a:bodyPr/>
          <a:lstStyle/>
          <a:p>
            <a:pPr algn="ctr"/>
            <a:r>
              <a:rPr lang="ru-RU" sz="3800" b="1" dirty="0">
                <a:solidFill>
                  <a:schemeClr val="accent2">
                    <a:lumMod val="75000"/>
                  </a:schemeClr>
                </a:solidFill>
              </a:rPr>
              <a:t>Унификация авторского права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2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5584"/>
            <a:ext cx="8064896" cy="643136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Ч.4 ГК РФ </a:t>
            </a: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</a:rPr>
              <a:t>(1)</a:t>
            </a:r>
            <a:endParaRPr lang="ru-RU" sz="3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426597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Исключительное право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dirty="0"/>
              <a:t>(ст. </a:t>
            </a:r>
            <a:r>
              <a:rPr lang="ru-RU" sz="2600" dirty="0" smtClean="0"/>
              <a:t>1229, </a:t>
            </a:r>
            <a:r>
              <a:rPr lang="ru-RU" sz="2600" dirty="0"/>
              <a:t>1270</a:t>
            </a:r>
            <a:r>
              <a:rPr lang="ru-RU" sz="2600" dirty="0" smtClean="0"/>
              <a:t>):</a:t>
            </a:r>
          </a:p>
          <a:p>
            <a:r>
              <a:rPr lang="ru-RU" sz="2600" dirty="0" smtClean="0"/>
              <a:t>право </a:t>
            </a:r>
            <a:r>
              <a:rPr lang="ru-RU" sz="2600" dirty="0"/>
              <a:t>использовать </a:t>
            </a:r>
            <a:r>
              <a:rPr lang="ru-RU" sz="2600" dirty="0" smtClean="0"/>
              <a:t>программу в </a:t>
            </a:r>
            <a:r>
              <a:rPr lang="ru-RU" sz="2600" dirty="0"/>
              <a:t>любой </a:t>
            </a:r>
            <a:endParaRPr lang="ru-RU" sz="2600" dirty="0" smtClean="0"/>
          </a:p>
          <a:p>
            <a:pPr marL="365125" indent="0">
              <a:spcBef>
                <a:spcPts val="0"/>
              </a:spcBef>
              <a:buNone/>
            </a:pPr>
            <a:r>
              <a:rPr lang="ru-RU" sz="2600" dirty="0" smtClean="0"/>
              <a:t>форме </a:t>
            </a:r>
            <a:r>
              <a:rPr lang="ru-RU" sz="2600" dirty="0"/>
              <a:t>и любым не противоречащим </a:t>
            </a:r>
            <a:endParaRPr lang="ru-RU" sz="2600" dirty="0" smtClean="0"/>
          </a:p>
          <a:p>
            <a:pPr marL="365125" indent="0">
              <a:spcBef>
                <a:spcPts val="0"/>
              </a:spcBef>
              <a:buNone/>
            </a:pPr>
            <a:r>
              <a:rPr lang="ru-RU" sz="2600" dirty="0" smtClean="0"/>
              <a:t>закону способом</a:t>
            </a:r>
          </a:p>
          <a:p>
            <a:r>
              <a:rPr lang="ru-RU" sz="2600" dirty="0" smtClean="0"/>
              <a:t>право разрешать </a:t>
            </a:r>
            <a:r>
              <a:rPr lang="ru-RU" sz="2600" dirty="0"/>
              <a:t>или запрещать другим лицам использование </a:t>
            </a:r>
            <a:r>
              <a:rPr lang="ru-RU" sz="2600" dirty="0" smtClean="0"/>
              <a:t>программы</a:t>
            </a:r>
            <a:endParaRPr lang="ru-RU" sz="2600" dirty="0"/>
          </a:p>
          <a:p>
            <a:pPr marL="0" indent="0">
              <a:spcBef>
                <a:spcPts val="3600"/>
              </a:spcBef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Способы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использования </a:t>
            </a:r>
            <a:r>
              <a:rPr lang="ru-RU" sz="2600" dirty="0"/>
              <a:t>(п.2 </a:t>
            </a:r>
            <a:r>
              <a:rPr lang="ru-RU" sz="2600" dirty="0" smtClean="0"/>
              <a:t>ст.1270):</a:t>
            </a:r>
            <a:endParaRPr lang="ru-RU" sz="2600" dirty="0"/>
          </a:p>
          <a:p>
            <a:r>
              <a:rPr lang="ru-RU" sz="2600" dirty="0" smtClean="0"/>
              <a:t>открытый </a:t>
            </a:r>
            <a:r>
              <a:rPr lang="ru-RU" sz="2600" dirty="0"/>
              <a:t>перечень</a:t>
            </a:r>
          </a:p>
          <a:p>
            <a:r>
              <a:rPr lang="ru-RU" sz="2600" dirty="0"/>
              <a:t>применяемая в законе терминология не является </a:t>
            </a:r>
            <a:r>
              <a:rPr lang="ru-RU" sz="2600" dirty="0" smtClean="0"/>
              <a:t>обязательной, способы </a:t>
            </a:r>
            <a:r>
              <a:rPr lang="ru-RU" sz="2600" dirty="0"/>
              <a:t>использования программы можно определить как угодно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56" y="-5680"/>
            <a:ext cx="1624256" cy="242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5584"/>
            <a:ext cx="8064896" cy="643136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Ч.4 ГК РФ </a:t>
            </a: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</a:rPr>
              <a:t>(2)</a:t>
            </a:r>
            <a:endParaRPr lang="ru-RU" sz="3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426597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Возможность определять условия использования производной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программы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переводчик, составитель либо иной автор производного или составного произведения осуществляет свои авторские права при условии соблюдения прав авторов произведений, использованных для создания производного или составного произведения (п.3 ст.1260)</a:t>
            </a:r>
          </a:p>
          <a:p>
            <a:pPr marL="0" indent="0">
              <a:spcBef>
                <a:spcPts val="3200"/>
              </a:spcBef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Заключение лицензионного договора путем акцепта публичной оферты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smtClean="0"/>
              <a:t>(ст</a:t>
            </a:r>
            <a:r>
              <a:rPr lang="ru-RU" sz="2600" dirty="0"/>
              <a:t>. 432 – 443, п.3 </a:t>
            </a:r>
            <a:r>
              <a:rPr lang="ru-RU" sz="2600" dirty="0" smtClean="0"/>
              <a:t>ст.1286)</a:t>
            </a:r>
            <a:endParaRPr lang="ru-RU" sz="2600" dirty="0"/>
          </a:p>
          <a:p>
            <a:pPr marL="0" indent="0">
              <a:spcBef>
                <a:spcPts val="3600"/>
              </a:spcBef>
              <a:buNone/>
            </a:pPr>
            <a:endParaRPr lang="ru-RU" sz="2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56" y="-5680"/>
            <a:ext cx="1624256" cy="242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313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Проблема безвозмездности лицензий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908720"/>
            <a:ext cx="8568952" cy="936104"/>
          </a:xfrm>
          <a:prstGeom prst="rect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003375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Лицензия недействительная, если не содержит условия о вознаграждении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2060848"/>
            <a:ext cx="8568952" cy="936104"/>
          </a:xfrm>
          <a:prstGeom prst="rect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В условиях российской правовой системы </a:t>
            </a:r>
            <a:r>
              <a:rPr lang="en-US" sz="2200" b="1" dirty="0">
                <a:solidFill>
                  <a:srgbClr val="C00000"/>
                </a:solidFill>
                <a:latin typeface="Century Gothic" pitchFamily="34" charset="0"/>
              </a:rPr>
              <a:t>GNU GPL 3 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может быть признана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ничтожной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068960"/>
            <a:ext cx="8568952" cy="366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Варианты решения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342900" indent="-342900">
              <a:spcBef>
                <a:spcPts val="400"/>
              </a:spcBef>
              <a:buFont typeface="Arial" pitchFamily="34" charset="0"/>
              <a:buChar char="•"/>
            </a:pPr>
            <a:r>
              <a:rPr lang="ru-RU" b="1" dirty="0" smtClean="0"/>
              <a:t>законодательные изменения: </a:t>
            </a:r>
            <a:r>
              <a:rPr lang="ru-RU" dirty="0" smtClean="0"/>
              <a:t>признать лицензионный договор безвозмездным при отсутствии в нем условия о размере вознаграждения или порядке его определения</a:t>
            </a:r>
            <a:endParaRPr lang="en-US" dirty="0" smtClean="0"/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ru-RU" b="1" dirty="0"/>
              <a:t>и</a:t>
            </a:r>
            <a:r>
              <a:rPr lang="ru-RU" b="1" dirty="0" smtClean="0"/>
              <a:t>здание подзаконного акта 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ru-RU" b="1" dirty="0"/>
              <a:t>о</a:t>
            </a:r>
            <a:r>
              <a:rPr lang="ru-RU" b="1" dirty="0" smtClean="0"/>
              <a:t>бращение к судебной практике </a:t>
            </a:r>
            <a:r>
              <a:rPr lang="en-US" dirty="0" smtClean="0"/>
              <a:t>(</a:t>
            </a:r>
            <a:r>
              <a:rPr lang="ru-RU" dirty="0" smtClean="0"/>
              <a:t>неприменение общих требований к лицензионным договорам в отношении «оберточных лицензий»)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ru-RU" b="1" dirty="0"/>
              <a:t>п</a:t>
            </a:r>
            <a:r>
              <a:rPr lang="ru-RU" b="1" dirty="0" smtClean="0"/>
              <a:t>рименение лицензий, содержащих прямое указание на безвозмездность: </a:t>
            </a:r>
            <a:r>
              <a:rPr lang="en-US" b="1" dirty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GNU GPL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2,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GNU LGPL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2.1(2), GNU APL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MPL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1.1), X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11,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XFree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86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etc.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54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5584"/>
            <a:ext cx="9144000" cy="643136"/>
          </a:xfrm>
        </p:spPr>
        <p:txBody>
          <a:bodyPr/>
          <a:lstStyle/>
          <a:p>
            <a:pPr algn="ctr"/>
            <a:r>
              <a:rPr lang="en-US" sz="3800" b="1" dirty="0">
                <a:solidFill>
                  <a:schemeClr val="accent2">
                    <a:lumMod val="75000"/>
                  </a:schemeClr>
                </a:solidFill>
              </a:rPr>
              <a:t>shrink</a:t>
            </a:r>
            <a:r>
              <a:rPr lang="ru-RU" sz="38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3800" b="1" dirty="0" smtClean="0">
                <a:solidFill>
                  <a:schemeClr val="accent2">
                    <a:lumMod val="75000"/>
                  </a:schemeClr>
                </a:solidFill>
              </a:rPr>
              <a:t>wrap</a:t>
            </a: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en-US" sz="3800" b="1" dirty="0" smtClean="0">
                <a:solidFill>
                  <a:schemeClr val="accent2">
                    <a:lumMod val="75000"/>
                  </a:schemeClr>
                </a:solidFill>
              </a:rPr>
              <a:t>click</a:t>
            </a:r>
            <a:r>
              <a:rPr lang="ru-RU" sz="38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3800" b="1" dirty="0">
                <a:solidFill>
                  <a:schemeClr val="accent2">
                    <a:lumMod val="75000"/>
                  </a:schemeClr>
                </a:solidFill>
              </a:rPr>
              <a:t>wrap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419294" y="404664"/>
            <a:ext cx="728770" cy="36004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32856"/>
            <a:ext cx="8568952" cy="936104"/>
          </a:xfrm>
          <a:prstGeom prst="rect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Century Gothic" pitchFamily="34" charset="0"/>
              </a:rPr>
              <a:t>Устаревшие положения ГК вызывают необходимость применять закон по аналогии</a:t>
            </a:r>
            <a:endParaRPr lang="ru-RU" sz="22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84984"/>
            <a:ext cx="85689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Решение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sz="2400" b="1" dirty="0" smtClean="0"/>
              <a:t>дополнить «оберточную лицензию» (</a:t>
            </a:r>
            <a:r>
              <a:rPr lang="en-US" sz="2400" b="1" dirty="0" smtClean="0"/>
              <a:t>shrink-wrap) </a:t>
            </a:r>
            <a:r>
              <a:rPr lang="ru-RU" sz="2400" b="1" dirty="0" smtClean="0"/>
              <a:t>«лицензией по клику»</a:t>
            </a:r>
            <a:r>
              <a:rPr lang="en-US" sz="2400" b="1" dirty="0" smtClean="0"/>
              <a:t> (click-wrap)</a:t>
            </a:r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57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2916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Налог на прибыль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908720"/>
            <a:ext cx="8712968" cy="1584176"/>
          </a:xfrm>
          <a:prstGeom prst="rect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Century Gothic" pitchFamily="34" charset="0"/>
              </a:rPr>
              <a:t>В результате расширительного толкования положений НК имущественные права, полученные на основании безвозмездного лицензионного договора, могут быть отнесены к внереализационным доходам</a:t>
            </a:r>
            <a:endParaRPr lang="ru-RU" sz="22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788473"/>
            <a:ext cx="8568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Варианты решения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342900" indent="-342900">
              <a:spcBef>
                <a:spcPts val="400"/>
              </a:spcBef>
              <a:buFont typeface="Arial" pitchFamily="34" charset="0"/>
              <a:buChar char="•"/>
            </a:pPr>
            <a:r>
              <a:rPr lang="ru-RU" sz="2200" b="1" dirty="0"/>
              <a:t>з</a:t>
            </a:r>
            <a:r>
              <a:rPr lang="ru-RU" sz="2200" b="1" dirty="0" smtClean="0"/>
              <a:t>аконодательные изменения</a:t>
            </a:r>
            <a:r>
              <a:rPr lang="ru-RU" sz="2200" dirty="0" smtClean="0"/>
              <a:t>:</a:t>
            </a:r>
            <a:r>
              <a:rPr lang="ru-RU" sz="2200" b="1" dirty="0" smtClean="0"/>
              <a:t> </a:t>
            </a:r>
            <a:r>
              <a:rPr lang="ru-RU" sz="2200" dirty="0" smtClean="0"/>
              <a:t>уточнение положений НК, исключающее возможность их расширительного толкования</a:t>
            </a:r>
            <a:endParaRPr lang="en-US" sz="2200" dirty="0" smtClean="0"/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ru-RU" sz="2200" b="1" dirty="0"/>
              <a:t>о</a:t>
            </a:r>
            <a:r>
              <a:rPr lang="ru-RU" sz="2200" b="1" dirty="0" smtClean="0"/>
              <a:t>бжалование </a:t>
            </a:r>
            <a:r>
              <a:rPr lang="ru-RU" sz="2200" dirty="0" smtClean="0"/>
              <a:t>актов налоговых органов и действий (бездействия) их должностных лиц в административном или судебном порядке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ru-RU" sz="2200" b="1" dirty="0"/>
              <a:t>о</a:t>
            </a:r>
            <a:r>
              <a:rPr lang="ru-RU" sz="2200" b="1" dirty="0" smtClean="0"/>
              <a:t>бращение в Минфин </a:t>
            </a:r>
            <a:r>
              <a:rPr lang="ru-RU" sz="2200" dirty="0" smtClean="0"/>
              <a:t>за разъяснениями о порядке применения положений НК</a:t>
            </a:r>
          </a:p>
        </p:txBody>
      </p:sp>
    </p:spTree>
    <p:extLst>
      <p:ext uri="{BB962C8B-B14F-4D97-AF65-F5344CB8AC3E}">
        <p14:creationId xmlns:p14="http://schemas.microsoft.com/office/powerpoint/2010/main" val="11178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2916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Бухгалтерия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980728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Использование правообладателем той или иной модели лицензирования не влияет на порядок учета программы для ЭВМ в качестве нематериального актива</a:t>
            </a:r>
          </a:p>
          <a:p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В случае заключения лицензионного договора программа </a:t>
            </a:r>
            <a:r>
              <a:rPr lang="ru-RU" sz="2400" dirty="0" smtClean="0"/>
              <a:t> отражается </a:t>
            </a:r>
            <a:r>
              <a:rPr lang="ru-RU" sz="2400" dirty="0"/>
              <a:t>в бухгалтерском учете правообладателя (лицензиара) и им же начисляется амортизация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При безвозмездном предоставлении (получении) права использования программы связанные с этим операции могут не отражаться в бухгалтерском </a:t>
            </a:r>
            <a:r>
              <a:rPr lang="ru-RU" sz="2400" dirty="0" smtClean="0"/>
              <a:t>учете в связи с отсутствием расходов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63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2916"/>
          </a:xfrm>
        </p:spPr>
        <p:txBody>
          <a:bodyPr/>
          <a:lstStyle/>
          <a:p>
            <a:pPr algn="ctr"/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</a:rPr>
              <a:t>Проблема несовместимости лицензий</a:t>
            </a:r>
            <a:endParaRPr lang="ru-RU" sz="3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2520280" cy="858579"/>
          </a:xfrm>
          <a:prstGeom prst="rect">
            <a:avLst/>
          </a:prstGeom>
          <a:solidFill>
            <a:schemeClr val="lt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Strong </a:t>
            </a:r>
            <a:r>
              <a:rPr lang="en-US" sz="2400" b="1" dirty="0" err="1" smtClean="0"/>
              <a:t>copyleft</a:t>
            </a:r>
            <a:r>
              <a:rPr lang="en-US" sz="2400" b="1" dirty="0" smtClean="0"/>
              <a:t> </a:t>
            </a:r>
            <a:r>
              <a:rPr lang="en-US" sz="2400" dirty="0" smtClean="0"/>
              <a:t>license</a:t>
            </a:r>
            <a:r>
              <a:rPr lang="ru-RU" sz="2400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1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2348879"/>
            <a:ext cx="2520280" cy="461665"/>
          </a:xfrm>
          <a:prstGeom prst="rect">
            <a:avLst/>
          </a:prstGeom>
          <a:solidFill>
            <a:schemeClr val="lt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4538" y="3471391"/>
            <a:ext cx="2519270" cy="461665"/>
          </a:xfrm>
          <a:prstGeom prst="rect">
            <a:avLst/>
          </a:prstGeom>
          <a:solidFill>
            <a:schemeClr val="lt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538" y="4260928"/>
            <a:ext cx="2519270" cy="824256"/>
          </a:xfrm>
          <a:prstGeom prst="rect">
            <a:avLst/>
          </a:prstGeom>
          <a:solidFill>
            <a:schemeClr val="lt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Strong </a:t>
            </a:r>
            <a:r>
              <a:rPr lang="en-US" sz="2400" b="1" dirty="0" err="1" smtClean="0"/>
              <a:t>copyleft</a:t>
            </a:r>
            <a:r>
              <a:rPr lang="en-US" sz="2400" b="1" dirty="0" smtClean="0"/>
              <a:t> </a:t>
            </a:r>
            <a:r>
              <a:rPr lang="en-US" sz="2400" dirty="0" smtClean="0"/>
              <a:t>license</a:t>
            </a:r>
            <a:r>
              <a:rPr lang="ru-RU" sz="2400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5" idx="2"/>
            <a:endCxn id="11" idx="0"/>
          </p:cNvCxnSpPr>
          <p:nvPr/>
        </p:nvCxnSpPr>
        <p:spPr>
          <a:xfrm>
            <a:off x="1583668" y="2055331"/>
            <a:ext cx="0" cy="29354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3" idx="0"/>
            <a:endCxn id="12" idx="2"/>
          </p:cNvCxnSpPr>
          <p:nvPr/>
        </p:nvCxnSpPr>
        <p:spPr>
          <a:xfrm flipV="1">
            <a:off x="1584173" y="3933057"/>
            <a:ext cx="0" cy="32787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4002204" y="2420888"/>
            <a:ext cx="1433892" cy="1433061"/>
          </a:xfrm>
          <a:prstGeom prst="ellipse">
            <a:avLst/>
          </a:prstGeom>
          <a:solidFill>
            <a:schemeClr val="lt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2400" b="1" dirty="0" smtClean="0"/>
              <a:t>ПО</a:t>
            </a:r>
            <a:endParaRPr lang="ru-RU" sz="2400" b="1" dirty="0">
              <a:solidFill>
                <a:schemeClr val="dk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272" y="3702223"/>
            <a:ext cx="3756174" cy="311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32" name="Прямая со стрелкой 21531"/>
          <p:cNvCxnSpPr/>
          <p:nvPr/>
        </p:nvCxnSpPr>
        <p:spPr>
          <a:xfrm>
            <a:off x="2843808" y="2579711"/>
            <a:ext cx="135157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2843808" y="3717032"/>
            <a:ext cx="135157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60" name="Прямая соединительная линия 21559"/>
          <p:cNvCxnSpPr/>
          <p:nvPr/>
        </p:nvCxnSpPr>
        <p:spPr>
          <a:xfrm>
            <a:off x="3059832" y="2202105"/>
            <a:ext cx="648072" cy="205882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62" name="Прямая соединительная линия 21561"/>
          <p:cNvCxnSpPr/>
          <p:nvPr/>
        </p:nvCxnSpPr>
        <p:spPr>
          <a:xfrm flipV="1">
            <a:off x="3059832" y="2202105"/>
            <a:ext cx="648072" cy="205882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7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9036496" cy="572916"/>
          </a:xfrm>
        </p:spPr>
        <p:txBody>
          <a:bodyPr/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</a:rPr>
              <a:t>Нужна ли нам русская </a:t>
            </a: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GPL</a:t>
            </a: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ru-RU" sz="3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864" y="72352"/>
            <a:ext cx="2232136" cy="24925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5536" y="1124744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200" b="1" dirty="0" smtClean="0">
                <a:solidFill>
                  <a:srgbClr val="C00000"/>
                </a:solidFill>
              </a:rPr>
              <a:t>Исчезающе малое число случаев, </a:t>
            </a:r>
          </a:p>
          <a:p>
            <a:pPr marL="269875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</a:rPr>
              <a:t>допускающих практическое применение</a:t>
            </a:r>
          </a:p>
          <a:p>
            <a:pPr marL="269875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</a:rPr>
              <a:t>лицензии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200" b="1" dirty="0" smtClean="0">
                <a:solidFill>
                  <a:srgbClr val="C00000"/>
                </a:solidFill>
              </a:rPr>
              <a:t>Дополнительные препятствия для </a:t>
            </a:r>
          </a:p>
          <a:p>
            <a:pPr marL="269875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</a:rPr>
              <a:t>интеграции с мировым сообществом </a:t>
            </a:r>
          </a:p>
          <a:p>
            <a:pPr marL="269875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</a:rPr>
              <a:t>разработчиков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200" b="1" dirty="0" smtClean="0">
                <a:solidFill>
                  <a:srgbClr val="C00000"/>
                </a:solidFill>
              </a:rPr>
              <a:t>Дискредитация свободной модели лицензирования</a:t>
            </a:r>
          </a:p>
          <a:p>
            <a:pPr marL="90488">
              <a:spcBef>
                <a:spcPts val="3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Альтернативное решение:</a:t>
            </a:r>
          </a:p>
          <a:p>
            <a:pPr marL="90488">
              <a:spcBef>
                <a:spcPts val="0"/>
              </a:spcBef>
            </a:pPr>
            <a:r>
              <a:rPr lang="ru-RU" sz="2200" dirty="0"/>
              <a:t>п</a:t>
            </a:r>
            <a:r>
              <a:rPr lang="ru-RU" sz="2200" dirty="0" smtClean="0"/>
              <a:t>одготовка качественных </a:t>
            </a:r>
            <a:r>
              <a:rPr lang="ru-RU" sz="2200" b="1" dirty="0" smtClean="0"/>
              <a:t>переводов</a:t>
            </a:r>
            <a:r>
              <a:rPr lang="ru-RU" sz="2200" dirty="0" smtClean="0"/>
              <a:t> свободных лицензий и их последующая популяризация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038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136904" cy="792088"/>
          </a:xfrm>
        </p:spPr>
        <p:txBody>
          <a:bodyPr/>
          <a:lstStyle/>
          <a:p>
            <a:pPr algn="ctr">
              <a:spcBef>
                <a:spcPts val="2400"/>
              </a:spcBef>
            </a:pP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  <a:endParaRPr lang="ru-RU" sz="4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3212976"/>
            <a:ext cx="6048672" cy="1039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 smtClean="0"/>
              <a:t>дополнительную </a:t>
            </a:r>
            <a:r>
              <a:rPr lang="ru-RU" dirty="0"/>
              <a:t>информацию вы можете </a:t>
            </a:r>
            <a:r>
              <a:rPr lang="ru-RU" dirty="0" smtClean="0"/>
              <a:t>получить по адресу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anton.smetanin@parkmedia.ru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ru-RU" smtClean="0"/>
              <a:t>или по телефону </a:t>
            </a:r>
            <a:r>
              <a:rPr lang="ru-RU" dirty="0" smtClean="0"/>
              <a:t>8 (495) 225-95-29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8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6192688" cy="1100134"/>
          </a:xfrm>
        </p:spPr>
        <p:txBody>
          <a:bodyPr/>
          <a:lstStyle/>
          <a:p>
            <a:r>
              <a:rPr lang="ru-RU" sz="3800" b="1" dirty="0" err="1" smtClean="0">
                <a:solidFill>
                  <a:schemeClr val="accent2">
                    <a:lumMod val="75000"/>
                  </a:schemeClr>
                </a:solidFill>
              </a:rPr>
              <a:t>Проприетарная</a:t>
            </a: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 модель       лицензирования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996786"/>
            <a:ext cx="2448272" cy="260056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680" y="2768281"/>
            <a:ext cx="2947464" cy="3973087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77072"/>
            <a:ext cx="2592288" cy="259228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276128"/>
            <a:ext cx="2542858" cy="2584920"/>
          </a:xfrm>
          <a:prstGeom prst="rect">
            <a:avLst/>
          </a:prstGeom>
        </p:spPr>
      </p:pic>
      <p:sp>
        <p:nvSpPr>
          <p:cNvPr id="31" name="Стрелка вправо 30"/>
          <p:cNvSpPr/>
          <p:nvPr/>
        </p:nvSpPr>
        <p:spPr>
          <a:xfrm>
            <a:off x="5076056" y="4293096"/>
            <a:ext cx="1224136" cy="817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227656" cy="2552257"/>
          </a:xfrm>
          <a:prstGeom prst="rect">
            <a:avLst/>
          </a:prstGeom>
          <a:ln w="152400"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93096"/>
            <a:ext cx="792088" cy="748396"/>
          </a:xfrm>
          <a:prstGeom prst="rect">
            <a:avLst/>
          </a:prstGeom>
        </p:spPr>
      </p:pic>
      <p:sp>
        <p:nvSpPr>
          <p:cNvPr id="36" name="Стрелка вправо 35"/>
          <p:cNvSpPr/>
          <p:nvPr/>
        </p:nvSpPr>
        <p:spPr>
          <a:xfrm>
            <a:off x="1907704" y="4293096"/>
            <a:ext cx="1224136" cy="817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1" name="Rectangle 4"/>
          <p:cNvSpPr txBox="1">
            <a:spLocks noChangeArrowheads="1"/>
          </p:cNvSpPr>
          <p:nvPr/>
        </p:nvSpPr>
        <p:spPr bwMode="auto">
          <a:xfrm>
            <a:off x="6444208" y="3527005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r>
              <a:rPr lang="en-US" sz="4200" b="1" kern="0" dirty="0" smtClean="0">
                <a:solidFill>
                  <a:schemeClr val="accent2">
                    <a:lumMod val="75000"/>
                  </a:schemeClr>
                </a:solidFill>
              </a:rPr>
              <a:t>$$$</a:t>
            </a:r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6192688" cy="1100134"/>
          </a:xfrm>
        </p:spPr>
        <p:txBody>
          <a:bodyPr/>
          <a:lstStyle/>
          <a:p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Свободная модель       лицензирования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064896" cy="500618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85" y="188640"/>
            <a:ext cx="2647403" cy="1914051"/>
          </a:xfrm>
          <a:prstGeom prst="rect">
            <a:avLst/>
          </a:prstGeom>
          <a:ln w="152400"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680" y="2768281"/>
            <a:ext cx="2947464" cy="3973087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77072"/>
            <a:ext cx="2592288" cy="2592288"/>
          </a:xfrm>
          <a:prstGeom prst="rect">
            <a:avLst/>
          </a:prstGeom>
        </p:spPr>
      </p:pic>
      <p:sp>
        <p:nvSpPr>
          <p:cNvPr id="41" name="Стрелка вправо 40"/>
          <p:cNvSpPr/>
          <p:nvPr/>
        </p:nvSpPr>
        <p:spPr>
          <a:xfrm>
            <a:off x="5004048" y="4293096"/>
            <a:ext cx="1008112" cy="817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93096"/>
            <a:ext cx="792088" cy="748396"/>
          </a:xfrm>
          <a:prstGeom prst="rect">
            <a:avLst/>
          </a:prstGeom>
        </p:spPr>
      </p:pic>
      <p:sp>
        <p:nvSpPr>
          <p:cNvPr id="43" name="Стрелка вправо 42"/>
          <p:cNvSpPr/>
          <p:nvPr/>
        </p:nvSpPr>
        <p:spPr>
          <a:xfrm>
            <a:off x="1907704" y="4293096"/>
            <a:ext cx="1224136" cy="817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522" y="3766821"/>
            <a:ext cx="2988528" cy="2182459"/>
          </a:xfrm>
          <a:prstGeom prst="rect">
            <a:avLst/>
          </a:prstGeom>
        </p:spPr>
      </p:pic>
      <p:sp>
        <p:nvSpPr>
          <p:cNvPr id="46" name="Rectangle 4"/>
          <p:cNvSpPr txBox="1">
            <a:spLocks noChangeArrowheads="1"/>
          </p:cNvSpPr>
          <p:nvPr/>
        </p:nvSpPr>
        <p:spPr bwMode="auto">
          <a:xfrm>
            <a:off x="6228184" y="3094957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r>
              <a:rPr lang="en-US" sz="4200" b="1" kern="0" dirty="0" err="1" smtClean="0">
                <a:solidFill>
                  <a:schemeClr val="accent2">
                    <a:lumMod val="75000"/>
                  </a:schemeClr>
                </a:solidFill>
              </a:rPr>
              <a:t>FREEdom</a:t>
            </a:r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276128"/>
            <a:ext cx="2542858" cy="25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7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264" y="49560"/>
            <a:ext cx="6934200" cy="859160"/>
          </a:xfrm>
        </p:spPr>
        <p:txBody>
          <a:bodyPr/>
          <a:lstStyle/>
          <a:p>
            <a:pPr algn="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Что дает свобода?</a:t>
            </a:r>
            <a:endParaRPr lang="ru-RU" sz="48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2" y="947564"/>
            <a:ext cx="2351708" cy="171740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506" y="2418853"/>
            <a:ext cx="2111742" cy="14680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21327"/>
            <a:ext cx="2016224" cy="15655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485" y="3882237"/>
            <a:ext cx="2143531" cy="1421254"/>
          </a:xfrm>
          <a:prstGeom prst="rect">
            <a:avLst/>
          </a:prstGeom>
          <a:ln w="53975">
            <a:solidFill>
              <a:schemeClr val="tx1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882237"/>
            <a:ext cx="2016224" cy="149097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888" y="4592864"/>
            <a:ext cx="2116615" cy="2248277"/>
          </a:xfrm>
          <a:prstGeom prst="rect">
            <a:avLst/>
          </a:prstGeom>
        </p:spPr>
      </p:pic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-180528" y="404664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r>
              <a:rPr lang="en-US" sz="2800" b="1" kern="0" dirty="0" err="1" smtClean="0">
                <a:solidFill>
                  <a:schemeClr val="accent2">
                    <a:lumMod val="75000"/>
                  </a:schemeClr>
                </a:solidFill>
              </a:rPr>
              <a:t>FREEdom</a:t>
            </a:r>
            <a:endParaRPr lang="ru-RU" sz="28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Стрелка углом 29"/>
          <p:cNvSpPr/>
          <p:nvPr/>
        </p:nvSpPr>
        <p:spPr>
          <a:xfrm rot="5400000">
            <a:off x="6730754" y="3067474"/>
            <a:ext cx="1702780" cy="1180511"/>
          </a:xfrm>
          <a:prstGeom prst="bentArrow">
            <a:avLst>
              <a:gd name="adj1" fmla="val 25000"/>
              <a:gd name="adj2" fmla="val 25000"/>
              <a:gd name="adj3" fmla="val 37749"/>
              <a:gd name="adj4" fmla="val 48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Стрелка углом 30"/>
          <p:cNvSpPr/>
          <p:nvPr/>
        </p:nvSpPr>
        <p:spPr>
          <a:xfrm rot="5400000">
            <a:off x="3232516" y="520013"/>
            <a:ext cx="1078084" cy="2431563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08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47660"/>
            <a:ext cx="10801200" cy="7149068"/>
          </a:xfrm>
        </p:spPr>
      </p:pic>
      <p:sp>
        <p:nvSpPr>
          <p:cNvPr id="6" name="TextBox 5"/>
          <p:cNvSpPr txBox="1"/>
          <p:nvPr/>
        </p:nvSpPr>
        <p:spPr>
          <a:xfrm>
            <a:off x="0" y="95141"/>
            <a:ext cx="9144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The freedom to </a:t>
            </a:r>
            <a:r>
              <a:rPr lang="en-US" sz="2000" b="1" dirty="0" smtClean="0">
                <a:solidFill>
                  <a:srgbClr val="C00000"/>
                </a:solidFill>
              </a:rPr>
              <a:t>run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smtClean="0"/>
              <a:t>the program, for any purpose (freedom 0).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The freedom to </a:t>
            </a:r>
            <a:r>
              <a:rPr lang="en-US" sz="2000" b="1" dirty="0" smtClean="0">
                <a:solidFill>
                  <a:srgbClr val="C00000"/>
                </a:solidFill>
              </a:rPr>
              <a:t>study</a:t>
            </a:r>
            <a:r>
              <a:rPr lang="en-US" sz="2000" b="1" dirty="0" smtClean="0"/>
              <a:t> how the program works, and change it so it does your computing as you wish (freedom 1).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Access to the source code is a precondition for this.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The freedom to </a:t>
            </a:r>
            <a:r>
              <a:rPr lang="en-US" sz="2000" b="1" dirty="0">
                <a:solidFill>
                  <a:srgbClr val="C00000"/>
                </a:solidFill>
              </a:rPr>
              <a:t>redistri</a:t>
            </a:r>
            <a:r>
              <a:rPr lang="en-US" sz="2000" b="1" dirty="0" smtClean="0">
                <a:solidFill>
                  <a:srgbClr val="C00000"/>
                </a:solidFill>
              </a:rPr>
              <a:t>bute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copies</a:t>
            </a:r>
            <a:r>
              <a:rPr lang="en-US" sz="2000" b="1" dirty="0" smtClean="0"/>
              <a:t> so you can help your neighbor (freedom 2).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The freedom to </a:t>
            </a:r>
            <a:r>
              <a:rPr lang="en-US" sz="2000" b="1" dirty="0">
                <a:solidFill>
                  <a:srgbClr val="C00000"/>
                </a:solidFill>
              </a:rPr>
              <a:t>distribute copies of your modified versions </a:t>
            </a:r>
            <a:r>
              <a:rPr lang="en-US" sz="2000" b="1" dirty="0" smtClean="0"/>
              <a:t>to others (freedom 3). By doing this you can give the whole community a chance to benefit from your changes.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Access to the source code is a precondition for this.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5976664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Свободная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лицензия </a:t>
            </a:r>
            <a:r>
              <a:rPr lang="ru-RU" sz="1300" dirty="0" smtClean="0"/>
              <a:t>– </a:t>
            </a:r>
            <a:r>
              <a:rPr lang="ru-RU" sz="1300" dirty="0"/>
              <a:t>безвозмездный лицензионный договор о предоставлении права использования программы для </a:t>
            </a:r>
            <a:r>
              <a:rPr lang="ru-RU" sz="1300" dirty="0" smtClean="0"/>
              <a:t>ЭВМ, </a:t>
            </a:r>
            <a:r>
              <a:rPr lang="ru-RU" sz="1300" dirty="0"/>
              <a:t>условия </a:t>
            </a:r>
            <a:r>
              <a:rPr lang="ru-RU" sz="1300" dirty="0" smtClean="0"/>
              <a:t>которого:</a:t>
            </a:r>
          </a:p>
          <a:p>
            <a:pPr marL="0" indent="0">
              <a:buNone/>
            </a:pPr>
            <a:r>
              <a:rPr lang="ru-RU" sz="1300" dirty="0"/>
              <a:t>а</a:t>
            </a:r>
            <a:r>
              <a:rPr lang="ru-RU" sz="1300" dirty="0" smtClean="0"/>
              <a:t>) позволяют </a:t>
            </a:r>
            <a:r>
              <a:rPr lang="ru-RU" sz="1300" dirty="0"/>
              <a:t>лицензиату без дополнительного согласия со стороны лицензиара или иных лиц, как в целях извлечения прибыли, так и без такой цели: </a:t>
            </a:r>
          </a:p>
          <a:p>
            <a:pPr marL="355600" indent="-173038"/>
            <a:r>
              <a:rPr lang="ru-RU" sz="1300" dirty="0" smtClean="0"/>
              <a:t>воспроизводить </a:t>
            </a:r>
            <a:r>
              <a:rPr lang="ru-RU" sz="1300" dirty="0"/>
              <a:t>программу, то есть изготовлять экземпляры (копии) программы или ее части, включая запись программы (ее части) </a:t>
            </a:r>
            <a:br>
              <a:rPr lang="ru-RU" sz="1300" dirty="0"/>
            </a:br>
            <a:r>
              <a:rPr lang="ru-RU" sz="1300" dirty="0"/>
              <a:t>на электронном носителе, в том числе запись в память ЭВМ, без ограничения по количеству таких экземпляров (копий); </a:t>
            </a:r>
          </a:p>
          <a:p>
            <a:pPr marL="355600" indent="-173038"/>
            <a:r>
              <a:rPr lang="ru-RU" sz="1300" dirty="0" smtClean="0"/>
              <a:t>осуществлять </a:t>
            </a:r>
            <a:r>
              <a:rPr lang="ru-RU" sz="1300" dirty="0"/>
              <a:t>запуск программы и использование ее функциональных возможностей без каких-либо ограничений, в том числе ограничений по сферам применения программы или целям ее использования;</a:t>
            </a:r>
          </a:p>
          <a:p>
            <a:pPr marL="355600" indent="-173038"/>
            <a:r>
              <a:rPr lang="ru-RU" sz="1300" dirty="0" smtClean="0"/>
              <a:t>использовать </a:t>
            </a:r>
            <a:r>
              <a:rPr lang="ru-RU" sz="1300" dirty="0"/>
              <a:t>программу любым способом, в результате применения которого третьим лицам передаются экземпляры (копии) программы, выраженной в форме исходного текста или объектного кода (по выбору лицензиата) или предоставляется возможность самостоятельно создать такие экземпляры (копии) путем загрузки программы по информационно-телекоммуникационной сети;</a:t>
            </a:r>
          </a:p>
          <a:p>
            <a:pPr marL="355600" indent="-173038"/>
            <a:r>
              <a:rPr lang="ru-RU" sz="1300" dirty="0" smtClean="0"/>
              <a:t>перерабатывать </a:t>
            </a:r>
            <a:r>
              <a:rPr lang="ru-RU" sz="1300" dirty="0"/>
              <a:t>(модифицировать) программу для ЭВМ без каких-либо ограничений по объему или характеру изменений, вносимых </a:t>
            </a:r>
            <a:br>
              <a:rPr lang="ru-RU" sz="1300" dirty="0"/>
            </a:br>
            <a:r>
              <a:rPr lang="ru-RU" sz="1300" dirty="0"/>
              <a:t>в программу, включая ограничение в виде требования о творческом характере любых вносимых изменений; </a:t>
            </a:r>
          </a:p>
          <a:p>
            <a:pPr marL="0" indent="0">
              <a:buNone/>
            </a:pPr>
            <a:r>
              <a:rPr lang="ru-RU" sz="1300" dirty="0" smtClean="0"/>
              <a:t>б) не </a:t>
            </a:r>
            <a:r>
              <a:rPr lang="ru-RU" sz="1300" dirty="0"/>
              <a:t>содержащий при этом условий: </a:t>
            </a:r>
          </a:p>
          <a:p>
            <a:pPr marL="355600" indent="-173038"/>
            <a:r>
              <a:rPr lang="ru-RU" sz="1300" dirty="0"/>
              <a:t>а) препятствующих использованию программы так, как это изложено выше, включая условия, запрещающие использование программы в составе сложного объекта или составного произведения;</a:t>
            </a:r>
          </a:p>
          <a:p>
            <a:pPr marL="355600" indent="-173038"/>
            <a:r>
              <a:rPr lang="ru-RU" sz="1300" dirty="0"/>
              <a:t>б) позволяющих лицензиару расторгнуть лицензионный договор в одностороннем порядке по основаниям, не связанным с нарушением лицензиатом условий договора;</a:t>
            </a:r>
          </a:p>
          <a:p>
            <a:pPr marL="355600" indent="-173038"/>
            <a:r>
              <a:rPr lang="ru-RU" sz="1300" dirty="0"/>
              <a:t>в) направленных на ограничение срока использования программы; </a:t>
            </a:r>
          </a:p>
          <a:p>
            <a:pPr marL="355600" indent="-173038"/>
            <a:r>
              <a:rPr lang="ru-RU" sz="1300" dirty="0"/>
              <a:t>а также условий, в соответствии с которыми лицензиат принимает на себя обязательство по обнародованию программы, созданной им (третьими лицами по его заказу) на основе программы, право использования которой предоставляется ему по лицензионному договору. </a:t>
            </a:r>
            <a:endParaRPr lang="ru-RU" sz="13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116632"/>
            <a:ext cx="6934200" cy="55584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Определения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(1)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448" y="6520988"/>
            <a:ext cx="702027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chemeClr val="accent2">
                    <a:lumMod val="75000"/>
                  </a:schemeClr>
                </a:solidFill>
              </a:rPr>
              <a:t>http://www.gnu.org/philosophy/free-sw.en.html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976664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Свободная программа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/>
              <a:t>– программа для ЭВМ, право использования которой предоставляется на основании </a:t>
            </a:r>
            <a:r>
              <a:rPr lang="ru-RU" sz="2000" b="1" dirty="0"/>
              <a:t>свободной </a:t>
            </a:r>
            <a:r>
              <a:rPr lang="ru-RU" sz="2000" b="1" dirty="0" smtClean="0"/>
              <a:t>лицензии </a:t>
            </a:r>
            <a:r>
              <a:rPr lang="ru-RU" sz="2000" dirty="0"/>
              <a:t>и исходный текст которой может быть получен любым лицом, владеющим экземпляром (копией) программы, выраженной в форме объектного </a:t>
            </a:r>
            <a:r>
              <a:rPr lang="ru-RU" sz="2000" dirty="0" smtClean="0"/>
              <a:t>кода</a:t>
            </a:r>
            <a:r>
              <a:rPr lang="ru-RU" sz="2000" dirty="0"/>
              <a:t>:</a:t>
            </a:r>
            <a:endParaRPr lang="ru-RU" sz="20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ru-RU" sz="2000" dirty="0"/>
              <a:t>а) </a:t>
            </a:r>
            <a:r>
              <a:rPr lang="ru-RU" sz="2000" dirty="0" smtClean="0"/>
              <a:t>полностью безвозмездно;</a:t>
            </a:r>
            <a:endParaRPr lang="ru-RU" sz="20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ru-RU" sz="2000" dirty="0"/>
              <a:t>б) без дополнительной платы сверх цены, уплаченной за экземпляр программы, выраженной в форме объектного кода – в случае приобретения такого экземпляра на основании договора купли-продажи или иного возмездного </a:t>
            </a:r>
            <a:r>
              <a:rPr lang="ru-RU" sz="2000" dirty="0" smtClean="0"/>
              <a:t>договора</a:t>
            </a:r>
            <a:r>
              <a:rPr lang="ru-RU" sz="2000" dirty="0"/>
              <a:t>;</a:t>
            </a:r>
            <a:endParaRPr lang="ru-RU" sz="20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ru-RU" sz="2000" dirty="0"/>
              <a:t>в) по цене, не превышающей суммы расходов, которые необходимо произвести для передачи исходного текста (расходов на оплату почтовых услуг – в случае передачи исходного текста на материальном носителе или иных подобных расходов).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116632"/>
            <a:ext cx="6934200" cy="55584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Определения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(2)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448" y="6520988"/>
            <a:ext cx="702027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chemeClr val="accent2">
                    <a:lumMod val="75000"/>
                  </a:schemeClr>
                </a:solidFill>
              </a:rPr>
              <a:t>http://www.gnu.org/philosophy/free-sw.en.html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01352"/>
            <a:ext cx="6934200" cy="663352"/>
          </a:xfrm>
        </p:spPr>
        <p:txBody>
          <a:bodyPr/>
          <a:lstStyle/>
          <a:p>
            <a:pPr algn="ctr"/>
            <a:r>
              <a:rPr lang="en-US" sz="3800" b="1" dirty="0" smtClean="0">
                <a:solidFill>
                  <a:schemeClr val="accent2">
                    <a:lumMod val="75000"/>
                  </a:schemeClr>
                </a:solidFill>
              </a:rPr>
              <a:t>Lax </a:t>
            </a:r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800" b="1" dirty="0" err="1" smtClean="0">
                <a:solidFill>
                  <a:schemeClr val="accent2">
                    <a:lumMod val="75000"/>
                  </a:schemeClr>
                </a:solidFill>
              </a:rPr>
              <a:t>Copyleft</a:t>
            </a:r>
            <a:r>
              <a:rPr lang="en-US" sz="3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800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800" b="1" dirty="0" smtClean="0">
                <a:solidFill>
                  <a:schemeClr val="accent2">
                    <a:lumMod val="75000"/>
                  </a:schemeClr>
                </a:solidFill>
              </a:rPr>
              <a:t>Proprietary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552" y="1206360"/>
            <a:ext cx="8064896" cy="5140590"/>
          </a:xfrm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Выноска со стрелкой вправо 15"/>
          <p:cNvSpPr/>
          <p:nvPr/>
        </p:nvSpPr>
        <p:spPr>
          <a:xfrm>
            <a:off x="3203848" y="1868063"/>
            <a:ext cx="3391835" cy="1440159"/>
          </a:xfrm>
          <a:prstGeom prst="rightArrowCallout">
            <a:avLst>
              <a:gd name="adj1" fmla="val 25000"/>
              <a:gd name="adj2" fmla="val 25000"/>
              <a:gd name="adj3" fmla="val 48121"/>
              <a:gd name="adj4" fmla="val 70759"/>
            </a:avLst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63888" y="198884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Lax</a:t>
            </a:r>
          </a:p>
          <a:p>
            <a:r>
              <a:rPr lang="en-US" sz="3600" dirty="0" smtClean="0"/>
              <a:t>license</a:t>
            </a:r>
            <a:endParaRPr lang="ru-RU" sz="3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595683" y="2708920"/>
            <a:ext cx="1832132" cy="1440159"/>
          </a:xfrm>
          <a:prstGeom prst="rect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88085" y="3092197"/>
            <a:ext cx="124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ППО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95683" y="1052736"/>
            <a:ext cx="1832132" cy="141367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88085" y="1436407"/>
            <a:ext cx="124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СПО</a:t>
            </a:r>
            <a:endParaRPr lang="ru-RU" sz="3600" b="1" dirty="0"/>
          </a:p>
        </p:txBody>
      </p:sp>
      <p:sp>
        <p:nvSpPr>
          <p:cNvPr id="24" name="Выноска со стрелкой вправо 23"/>
          <p:cNvSpPr/>
          <p:nvPr/>
        </p:nvSpPr>
        <p:spPr>
          <a:xfrm>
            <a:off x="532093" y="4797152"/>
            <a:ext cx="2664296" cy="1440159"/>
          </a:xfrm>
          <a:prstGeom prst="rightArrowCallout">
            <a:avLst>
              <a:gd name="adj1" fmla="val 25000"/>
              <a:gd name="adj2" fmla="val 25000"/>
              <a:gd name="adj3" fmla="val 43123"/>
              <a:gd name="adj4" fmla="val 64977"/>
            </a:avLst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Выноска со стрелкой вправо 24"/>
          <p:cNvSpPr/>
          <p:nvPr/>
        </p:nvSpPr>
        <p:spPr>
          <a:xfrm>
            <a:off x="3196389" y="4883363"/>
            <a:ext cx="3384376" cy="1440160"/>
          </a:xfrm>
          <a:prstGeom prst="rightArrowCallout">
            <a:avLst>
              <a:gd name="adj1" fmla="val 25000"/>
              <a:gd name="adj2" fmla="val 25000"/>
              <a:gd name="adj3" fmla="val 48121"/>
              <a:gd name="adj4" fmla="val 70500"/>
            </a:avLst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641982" y="4941169"/>
            <a:ext cx="1818450" cy="1440159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7543" y="5338082"/>
            <a:ext cx="124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СПО</a:t>
            </a:r>
            <a:endParaRPr lang="ru-RU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77362" y="5230072"/>
            <a:ext cx="124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СПО</a:t>
            </a:r>
            <a:endParaRPr lang="ru-RU" sz="3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495307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Copyleft</a:t>
            </a:r>
            <a:endParaRPr lang="en-US" sz="3600" b="1" dirty="0" smtClean="0"/>
          </a:p>
          <a:p>
            <a:r>
              <a:rPr lang="en-US" sz="3600" dirty="0" smtClean="0"/>
              <a:t>license</a:t>
            </a:r>
            <a:endParaRPr lang="ru-RU" sz="3600" dirty="0"/>
          </a:p>
        </p:txBody>
      </p:sp>
      <p:sp>
        <p:nvSpPr>
          <p:cNvPr id="31" name="Выноска со стрелкой вправо 30"/>
          <p:cNvSpPr/>
          <p:nvPr/>
        </p:nvSpPr>
        <p:spPr>
          <a:xfrm>
            <a:off x="532093" y="1868063"/>
            <a:ext cx="2664296" cy="1440159"/>
          </a:xfrm>
          <a:prstGeom prst="rightArrowCallout">
            <a:avLst>
              <a:gd name="adj1" fmla="val 25000"/>
              <a:gd name="adj2" fmla="val 25000"/>
              <a:gd name="adj3" fmla="val 43123"/>
              <a:gd name="adj4" fmla="val 64977"/>
            </a:avLst>
          </a:prstGeom>
          <a:effectLst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77362" y="2264976"/>
            <a:ext cx="124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СПО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3708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01352"/>
            <a:ext cx="6934200" cy="663352"/>
          </a:xfrm>
        </p:spPr>
        <p:txBody>
          <a:bodyPr/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Кому служит закон?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064896" cy="500618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792" y="1731822"/>
            <a:ext cx="2993392" cy="486690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918189"/>
            <a:ext cx="2448272" cy="2600566"/>
          </a:xfrm>
          <a:prstGeom prst="rect">
            <a:avLst/>
          </a:prstGeom>
        </p:spPr>
      </p:pic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5436096" y="3448092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r>
              <a:rPr lang="en-US" sz="3000" b="1" kern="0" dirty="0" smtClean="0">
                <a:solidFill>
                  <a:schemeClr val="accent2">
                    <a:lumMod val="75000"/>
                  </a:schemeClr>
                </a:solidFill>
              </a:rPr>
              <a:t>$$$</a:t>
            </a:r>
            <a:endParaRPr lang="ru-RU" sz="30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85941"/>
            <a:ext cx="2650461" cy="1935576"/>
          </a:xfrm>
          <a:prstGeom prst="rect">
            <a:avLst/>
          </a:prstGeom>
        </p:spPr>
      </p:pic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1187624" y="1175616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r>
              <a:rPr lang="en-US" sz="3000" b="1" kern="0" dirty="0" err="1" smtClean="0">
                <a:solidFill>
                  <a:schemeClr val="accent2">
                    <a:lumMod val="75000"/>
                  </a:schemeClr>
                </a:solidFill>
              </a:rPr>
              <a:t>FREEdom</a:t>
            </a:r>
            <a:endParaRPr lang="ru-RU" sz="30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32384" y="5471221"/>
            <a:ext cx="2808312" cy="55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/>
            <a:endParaRPr lang="ru-RU" sz="4200" b="1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535996" y="908720"/>
            <a:ext cx="1368152" cy="108385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4048" y="980728"/>
            <a:ext cx="684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?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21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«Прибыль за квартал»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s_fyqtrlyps_tp01019776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fyqtrlyps_tp01019776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азовая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2759</TotalTime>
  <Words>979</Words>
  <Application>Microsoft Office PowerPoint</Application>
  <PresentationFormat>Экран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Презентация «Прибыль за квартал»</vt:lpstr>
      <vt:lpstr>Нужно ли менять законодательство, чтобы использовать СПО?</vt:lpstr>
      <vt:lpstr>Проприетарная модель       лицензирования</vt:lpstr>
      <vt:lpstr>Свободная модель       лицензирования</vt:lpstr>
      <vt:lpstr>Что дает свобода?</vt:lpstr>
      <vt:lpstr>Презентация PowerPoint</vt:lpstr>
      <vt:lpstr>Определения (1)</vt:lpstr>
      <vt:lpstr>Определения (2)</vt:lpstr>
      <vt:lpstr>Lax vs Copyleft vs Proprietary</vt:lpstr>
      <vt:lpstr>Кому служит закон?</vt:lpstr>
      <vt:lpstr>Унификация авторского права</vt:lpstr>
      <vt:lpstr>Ч.4 ГК РФ (1)</vt:lpstr>
      <vt:lpstr>Ч.4 ГК РФ (2)</vt:lpstr>
      <vt:lpstr>Проблема безвозмездности лицензий</vt:lpstr>
      <vt:lpstr>shrink-wrap         click-wrap</vt:lpstr>
      <vt:lpstr>Налог на прибыль</vt:lpstr>
      <vt:lpstr>Бухгалтерия</vt:lpstr>
      <vt:lpstr>Проблема несовместимости лицензий</vt:lpstr>
      <vt:lpstr>Нужна ли нам русская GPL?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Нужно ли менять законодательство, чтобы использовать СПО?</dc:title>
  <dc:creator>Anton S</dc:creator>
  <cp:lastModifiedBy>Anton S</cp:lastModifiedBy>
  <cp:revision>88</cp:revision>
  <dcterms:created xsi:type="dcterms:W3CDTF">2013-04-08T11:53:46Z</dcterms:created>
  <dcterms:modified xsi:type="dcterms:W3CDTF">2013-04-10T11:25:07Z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TC010197761049</vt:lpwstr>
  </property>
</Properties>
</file>