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331" r:id="rId2"/>
    <p:sldId id="341" r:id="rId3"/>
    <p:sldId id="342" r:id="rId4"/>
    <p:sldId id="343" r:id="rId5"/>
    <p:sldId id="344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74E4CEFB-C203-44CB-BBB8-5636B58AAEAB}">
          <p14:sldIdLst>
            <p14:sldId id="331"/>
            <p14:sldId id="341"/>
            <p14:sldId id="342"/>
            <p14:sldId id="343"/>
            <p14:sldId id="34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23" autoAdjust="0"/>
    <p:restoredTop sz="93925" autoAdjust="0"/>
  </p:normalViewPr>
  <p:slideViewPr>
    <p:cSldViewPr>
      <p:cViewPr>
        <p:scale>
          <a:sx n="100" d="100"/>
          <a:sy n="100" d="100"/>
        </p:scale>
        <p:origin x="-1236" y="-672"/>
      </p:cViewPr>
      <p:guideLst>
        <p:guide orient="horz" pos="2162"/>
        <p:guide pos="2881"/>
      </p:guideLst>
    </p:cSldViewPr>
  </p:slideViewPr>
  <p:outlineViewPr>
    <p:cViewPr>
      <p:scale>
        <a:sx n="33" d="100"/>
        <a:sy n="33" d="100"/>
      </p:scale>
      <p:origin x="0" y="83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D05BDCF-ED09-4058-B02A-6A76A765BE97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DD10725-6477-46F7-99DE-4900482BA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120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0A3FBC-087C-4C84-A860-223D6AD8AD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4DCF9-7A54-44E9-BD72-623D0B0AE0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41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215981-3B66-4E34-BC1A-1A8307CF85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61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2EF23-40F1-4C6E-938B-D5C496F061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39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AF8BF2-4BE8-4BD5-ACE9-4A5077755A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931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4ED8B1-C4FC-4FC3-83B8-92CD69B0F9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49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024F4D-6C08-40EB-9E9D-4019175644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91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C100E-1A26-48FB-9527-E9942EC12C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299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EBDDD-422C-49C1-ACCB-F87EA9CC6E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70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4C1EC2-79AE-4D2E-A920-DE746073D7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42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05B47-8828-4A1B-9883-4CACA0EE81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27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8552CE-5B81-4919-A2FA-8A138C68AA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9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05582" y="1414686"/>
            <a:ext cx="6727015" cy="417646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09" y="6431756"/>
            <a:ext cx="9144000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-36513" y="6381750"/>
            <a:ext cx="22494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000" dirty="0">
                <a:solidFill>
                  <a:schemeClr val="bg1"/>
                </a:solidFill>
              </a:rPr>
              <a:t>Высшая школа экономики, Москва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60638" y="1737721"/>
            <a:ext cx="7055778" cy="424847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372601" y="200117"/>
            <a:ext cx="6439759" cy="78061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9194"/>
            <a:ext cx="1029145" cy="951731"/>
          </a:xfrm>
        </p:spPr>
      </p:pic>
      <p:sp>
        <p:nvSpPr>
          <p:cNvPr id="8" name="Прямоугольник 7"/>
          <p:cNvSpPr/>
          <p:nvPr/>
        </p:nvSpPr>
        <p:spPr>
          <a:xfrm>
            <a:off x="0" y="1107306"/>
            <a:ext cx="9144000" cy="578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83640" y="99194"/>
            <a:ext cx="45719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2051050" y="476250"/>
            <a:ext cx="64103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0" rIns="91420" bIns="45710"/>
          <a:lstStyle/>
          <a:p>
            <a:pPr algn="ctr" defTabSz="912813" eaLnBrk="0" hangingPunct="0">
              <a:lnSpc>
                <a:spcPct val="90000"/>
              </a:lnSpc>
              <a:spcBef>
                <a:spcPct val="20000"/>
              </a:spcBef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76" name="Прямоугольник 3"/>
          <p:cNvSpPr>
            <a:spLocks noChangeArrowheads="1"/>
          </p:cNvSpPr>
          <p:nvPr/>
        </p:nvSpPr>
        <p:spPr bwMode="auto">
          <a:xfrm rot="10800000" flipV="1">
            <a:off x="1229359" y="2840141"/>
            <a:ext cx="7232016" cy="92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0" tIns="45710" rIns="91420" bIns="45710">
            <a:spAutoFit/>
          </a:bodyPr>
          <a:lstStyle/>
          <a:p>
            <a:pPr defTabSz="912813"/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defTabSz="912813"/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3640" y="0"/>
            <a:ext cx="3284736" cy="105092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lvl="0"/>
            <a:r>
              <a:rPr lang="ru-RU" sz="1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ВЫСШАЯ ШКОЛА ЭКОНОМИКИ                       </a:t>
            </a:r>
          </a:p>
          <a:p>
            <a:pPr lvl="0"/>
            <a:r>
              <a:rPr lang="ru-RU" sz="1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НАЦИОНАЛЬНЫЙ ИССЛЕДОВАТЕЛЬСКИЙ</a:t>
            </a:r>
          </a:p>
          <a:p>
            <a:pPr lvl="0"/>
            <a:r>
              <a:rPr lang="ru-RU" sz="1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УНИВЕРСИТЕТ                  </a:t>
            </a:r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2492896"/>
            <a:ext cx="6912768" cy="2123658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ctr"/>
            <a:r>
              <a:rPr lang="ru-RU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ОТЕЧЕСТВЕННАЯ ОС –</a:t>
            </a:r>
          </a:p>
          <a:p>
            <a:pPr algn="ctr"/>
            <a:r>
              <a:rPr lang="ru-RU" sz="4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СТРАТЕГИЧЕСКАЯ РОБЛЕМА</a:t>
            </a:r>
            <a:endParaRPr lang="ru-RU" sz="4400" b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7516"/>
            <a:ext cx="1176014" cy="104340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427984" y="1"/>
            <a:ext cx="3528392" cy="10509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ГЛАВНЫЙ</a:t>
            </a:r>
          </a:p>
          <a:p>
            <a:pPr algn="r"/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НАУЧНО-ИССЛЕДОВАТЕЛЬСКИЙ</a:t>
            </a:r>
          </a:p>
          <a:p>
            <a:pPr algn="r"/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ВЫЧИСЛИТЕЛЬНЫЙ ЦЕНТР </a:t>
            </a:r>
            <a:endParaRPr lang="ru-RU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5" y="6432772"/>
            <a:ext cx="9144000" cy="146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755577" y="1484785"/>
            <a:ext cx="7632848" cy="4608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372601" y="200117"/>
            <a:ext cx="6295743" cy="78061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9194"/>
            <a:ext cx="1029145" cy="951731"/>
          </a:xfrm>
        </p:spPr>
      </p:pic>
      <p:sp>
        <p:nvSpPr>
          <p:cNvPr id="8" name="Прямоугольник 7"/>
          <p:cNvSpPr/>
          <p:nvPr/>
        </p:nvSpPr>
        <p:spPr>
          <a:xfrm>
            <a:off x="0" y="1107306"/>
            <a:ext cx="9144000" cy="578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83640" y="99194"/>
            <a:ext cx="45719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2051050" y="476250"/>
            <a:ext cx="64103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0" rIns="91420" bIns="45710"/>
          <a:lstStyle/>
          <a:p>
            <a:pPr algn="ctr" defTabSz="912813" eaLnBrk="0" hangingPunct="0">
              <a:lnSpc>
                <a:spcPct val="90000"/>
              </a:lnSpc>
              <a:spcBef>
                <a:spcPct val="20000"/>
              </a:spcBef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76" name="Прямоугольник 3"/>
          <p:cNvSpPr>
            <a:spLocks noChangeArrowheads="1"/>
          </p:cNvSpPr>
          <p:nvPr/>
        </p:nvSpPr>
        <p:spPr bwMode="auto">
          <a:xfrm rot="10800000" flipV="1">
            <a:off x="683568" y="3108439"/>
            <a:ext cx="7232016" cy="92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0" tIns="45710" rIns="91420" bIns="45710">
            <a:spAutoFit/>
          </a:bodyPr>
          <a:lstStyle/>
          <a:p>
            <a:pPr defTabSz="912813"/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defTabSz="912813"/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0" y="6374260"/>
            <a:ext cx="261445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000" dirty="0">
                <a:solidFill>
                  <a:schemeClr val="bg1"/>
                </a:solidFill>
              </a:rPr>
              <a:t>Высшая школа экономики, Москва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15256" y="0"/>
            <a:ext cx="6700328" cy="10509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СРАВНЕНИЕ  ПО  НАПРАВЛЕНИЯМ  ПРИМЕНЕНИЯ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30002" y="3200762"/>
            <a:ext cx="48783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599" y="1628801"/>
            <a:ext cx="76841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229359" y="1772816"/>
            <a:ext cx="694304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ОС 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как основа для прикладного программного обеспечения (ППО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</a:t>
            </a:r>
          </a:p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endParaRPr lang="ru-RU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ОС 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для специализированных устройств - хранилища данных, реализация сайтов, 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порталов</a:t>
            </a:r>
          </a:p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endParaRPr lang="ru-RU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"Кластерные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 ОС для ЦОДов и "облаков"</a:t>
            </a:r>
            <a:endParaRPr lang="ru-RU" sz="2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endParaRPr lang="ru-RU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"Урезанные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 версии ОС для узкофункциональных устройств (FW, шифраторы, коммутаторы и т.д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.)</a:t>
            </a:r>
          </a:p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endParaRPr lang="ru-RU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"Военные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 версии ОС, включая встроенные в системы управления 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оружием</a:t>
            </a:r>
            <a:endParaRPr lang="ru-RU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584" y="0"/>
            <a:ext cx="1228416" cy="105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34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525344"/>
            <a:ext cx="9144000" cy="144016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547267"/>
            <a:ext cx="7344815" cy="4608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372601" y="200117"/>
            <a:ext cx="6439759" cy="78061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9194"/>
            <a:ext cx="1029145" cy="951731"/>
          </a:xfrm>
        </p:spPr>
      </p:pic>
      <p:sp>
        <p:nvSpPr>
          <p:cNvPr id="8" name="Прямоугольник 7"/>
          <p:cNvSpPr/>
          <p:nvPr/>
        </p:nvSpPr>
        <p:spPr>
          <a:xfrm>
            <a:off x="0" y="1107306"/>
            <a:ext cx="9144000" cy="578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83640" y="99194"/>
            <a:ext cx="45719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2051050" y="476250"/>
            <a:ext cx="64103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0" rIns="91420" bIns="45710"/>
          <a:lstStyle/>
          <a:p>
            <a:pPr algn="ctr" defTabSz="912813" eaLnBrk="0" hangingPunct="0">
              <a:lnSpc>
                <a:spcPct val="90000"/>
              </a:lnSpc>
              <a:spcBef>
                <a:spcPct val="20000"/>
              </a:spcBef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76" name="Прямоугольник 3"/>
          <p:cNvSpPr>
            <a:spLocks noChangeArrowheads="1"/>
          </p:cNvSpPr>
          <p:nvPr/>
        </p:nvSpPr>
        <p:spPr bwMode="auto">
          <a:xfrm rot="10800000" flipV="1">
            <a:off x="1229359" y="2840141"/>
            <a:ext cx="7232016" cy="92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0" tIns="45710" rIns="91420" bIns="45710">
            <a:spAutoFit/>
          </a:bodyPr>
          <a:lstStyle/>
          <a:p>
            <a:pPr defTabSz="912813"/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defTabSz="912813"/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-4281" y="6453336"/>
            <a:ext cx="22494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000" dirty="0">
                <a:solidFill>
                  <a:schemeClr val="bg1"/>
                </a:solidFill>
              </a:rPr>
              <a:t>Высшая школа экономики, Москва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15256" y="0"/>
            <a:ext cx="6741120" cy="10509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ctr"/>
            <a:r>
              <a:rPr lang="ru-RU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СРАВНЕНИЕ ПО ОБЕСПЕЧЕНИЮ ПРИКЛАДНЫХ ФУНКЦИЙ ОТКРЫТОГО (L) И ПРОПРИЕТАРНОГО (W) ПРОГРАММНОГО ОБЕСПЕЧЕНИЯ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1556792"/>
            <a:ext cx="691371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ППО </a:t>
            </a:r>
            <a:r>
              <a:rPr lang="ru-RU" sz="2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для L в настоящее время в 100 раз меньше, чем для W. </a:t>
            </a:r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Java</a:t>
            </a:r>
          </a:p>
          <a:p>
            <a:pPr>
              <a:buClr>
                <a:srgbClr val="FF0000"/>
              </a:buClr>
              <a:buSzPct val="200000"/>
            </a:pPr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ru-RU" sz="2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"Специализированные</a:t>
            </a:r>
            <a:r>
              <a:rPr lang="ru-RU" sz="2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 направления одинаковы. Устойчивость L выше, чем </a:t>
            </a:r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</a:t>
            </a:r>
          </a:p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endParaRPr lang="ru-RU" sz="2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Широко </a:t>
            </a:r>
            <a:r>
              <a:rPr lang="ru-RU" sz="2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применяются "урезанные" L. Их достаточно для реализации ограниченного </a:t>
            </a:r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функционала</a:t>
            </a:r>
          </a:p>
          <a:p>
            <a:pPr>
              <a:buClr>
                <a:srgbClr val="FF0000"/>
              </a:buClr>
              <a:buSzPct val="200000"/>
            </a:pPr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ru-RU" sz="2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"Кластерные</a:t>
            </a:r>
            <a:r>
              <a:rPr lang="ru-RU" sz="2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 и "Военные" в большей степени ориентируются на </a:t>
            </a:r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ru-RU" sz="2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99038" cy="105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32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9592" y="1391643"/>
            <a:ext cx="7561784" cy="47525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48" y="6441018"/>
            <a:ext cx="9144000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372601" y="200117"/>
            <a:ext cx="6439759" cy="78061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9194"/>
            <a:ext cx="1029145" cy="951731"/>
          </a:xfrm>
        </p:spPr>
      </p:pic>
      <p:sp>
        <p:nvSpPr>
          <p:cNvPr id="8" name="Прямоугольник 7"/>
          <p:cNvSpPr/>
          <p:nvPr/>
        </p:nvSpPr>
        <p:spPr>
          <a:xfrm>
            <a:off x="0" y="1107306"/>
            <a:ext cx="9144000" cy="578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83640" y="99194"/>
            <a:ext cx="45719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2051050" y="476250"/>
            <a:ext cx="64103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0" rIns="91420" bIns="45710"/>
          <a:lstStyle/>
          <a:p>
            <a:pPr algn="ctr" defTabSz="912813" eaLnBrk="0" hangingPunct="0">
              <a:lnSpc>
                <a:spcPct val="90000"/>
              </a:lnSpc>
              <a:spcBef>
                <a:spcPct val="20000"/>
              </a:spcBef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76" name="Прямоугольник 3"/>
          <p:cNvSpPr>
            <a:spLocks noChangeArrowheads="1"/>
          </p:cNvSpPr>
          <p:nvPr/>
        </p:nvSpPr>
        <p:spPr bwMode="auto">
          <a:xfrm rot="10800000" flipV="1">
            <a:off x="1280193" y="2846829"/>
            <a:ext cx="7232016" cy="92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0" tIns="45710" rIns="91420" bIns="45710">
            <a:spAutoFit/>
          </a:bodyPr>
          <a:lstStyle/>
          <a:p>
            <a:pPr defTabSz="912813"/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defTabSz="912813"/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-36513" y="6381750"/>
            <a:ext cx="22494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000" dirty="0">
                <a:solidFill>
                  <a:schemeClr val="bg1"/>
                </a:solidFill>
              </a:rPr>
              <a:t>Высшая школа экономики, Москва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82108" y="0"/>
            <a:ext cx="6702260" cy="109174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ОБЕСПЕЧЕНИЕ ИНФОРМАЦИОННОЙ БЕЗОПАСНОСТИ в L и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268761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Первоначальная </a:t>
            </a: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аттестация одинаково сложна для L и W. Для "урезанных" и "военных" применений - первоначальный объем исследований меньше для 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Последующая </a:t>
            </a: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переаттестация для L проще по всем направлениям применения 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ОС</a:t>
            </a:r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Аттестация </a:t>
            </a: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"железа", включая BIOS, одинакова для L и W.  L эффективнее в использовании вычислительных ресурсов =&gt; L лучше на аттестованном, менее производительном, 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процессоре</a:t>
            </a:r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Развитие </a:t>
            </a: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собственной ОС можно вести с учетом прошлой аттестации. Необходимо сертифицировать Java и кейс-технологию типа IBS ( такая возможность реализуется в настоящее время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</a:t>
            </a: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7" y="0"/>
            <a:ext cx="1259633" cy="109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90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5" y="1628800"/>
            <a:ext cx="7633790" cy="45365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344" y="6431756"/>
            <a:ext cx="9144000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372601" y="200117"/>
            <a:ext cx="6439759" cy="78061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9194"/>
            <a:ext cx="1029145" cy="951731"/>
          </a:xfrm>
        </p:spPr>
      </p:pic>
      <p:sp>
        <p:nvSpPr>
          <p:cNvPr id="8" name="Прямоугольник 7"/>
          <p:cNvSpPr/>
          <p:nvPr/>
        </p:nvSpPr>
        <p:spPr>
          <a:xfrm>
            <a:off x="0" y="1107306"/>
            <a:ext cx="9144000" cy="578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83640" y="99194"/>
            <a:ext cx="45719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2051050" y="476250"/>
            <a:ext cx="64103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0" rIns="91420" bIns="45710"/>
          <a:lstStyle/>
          <a:p>
            <a:pPr algn="ctr" defTabSz="912813" eaLnBrk="0" hangingPunct="0">
              <a:lnSpc>
                <a:spcPct val="90000"/>
              </a:lnSpc>
              <a:spcBef>
                <a:spcPct val="20000"/>
              </a:spcBef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76" name="Прямоугольник 3"/>
          <p:cNvSpPr>
            <a:spLocks noChangeArrowheads="1"/>
          </p:cNvSpPr>
          <p:nvPr/>
        </p:nvSpPr>
        <p:spPr bwMode="auto">
          <a:xfrm rot="10800000" flipV="1">
            <a:off x="1229359" y="2840141"/>
            <a:ext cx="7232016" cy="92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0" tIns="45710" rIns="91420" bIns="45710">
            <a:spAutoFit/>
          </a:bodyPr>
          <a:lstStyle/>
          <a:p>
            <a:pPr defTabSz="912813"/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defTabSz="912813"/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-36513" y="6381750"/>
            <a:ext cx="22494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000" dirty="0">
                <a:solidFill>
                  <a:schemeClr val="bg1"/>
                </a:solidFill>
              </a:rPr>
              <a:t>Высшая школа экономики, Москва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15256" y="0"/>
            <a:ext cx="6669112" cy="10509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ctr"/>
            <a:r>
              <a:rPr lang="ru-RU" sz="2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ОРГАНИЗАЦИЯ УПРАВЛЕНИЯ ПРОЕКТОМ</a:t>
            </a:r>
            <a:endParaRPr lang="ru-RU" sz="2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3641" y="1165111"/>
            <a:ext cx="72047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</a:p>
          <a:p>
            <a:endParaRPr lang="ru-RU" dirty="0"/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Обеспечение </a:t>
            </a: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стабильности коллективов разработчиков и их ассоциированности с фирмами. Одна фирма - вариант ОС ( приблизительно 20 лет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</a:t>
            </a:r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Государственно-частное </a:t>
            </a: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финансирование при определяющей роли Попечительского совета (до 10 человек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</a:t>
            </a:r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Научное сопровождение </a:t>
            </a: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определения перспективных направлений разработок. Научный комитет (до 10 человек) из представителей РАН, Академии криптографии и других научных 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учреждений</a:t>
            </a:r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>
              <a:buClr>
                <a:srgbClr val="FF0000"/>
              </a:buClr>
              <a:buSzPct val="200000"/>
              <a:buFont typeface="Wingdings" pitchFamily="2" charset="2"/>
              <a:buChar char="§"/>
            </a:pP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Исходные </a:t>
            </a: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тексты должны быть открытыми. Организация независимого депозитария ПО (возможно, на базе РАН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</a:t>
            </a: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0"/>
            <a:ext cx="1259632" cy="105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97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зисы по теме открытое П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Тезисы по теме открытое ПО</Template>
  <TotalTime>18</TotalTime>
  <Words>351</Words>
  <Application>Microsoft Office PowerPoint</Application>
  <PresentationFormat>Экран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Тезисы по теме открытое ПО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Самородская Татьяна Рустэмовна</dc:creator>
  <cp:lastModifiedBy>Самородская Татьяна Рустэмовна</cp:lastModifiedBy>
  <cp:revision>2</cp:revision>
  <dcterms:created xsi:type="dcterms:W3CDTF">2013-03-27T07:17:34Z</dcterms:created>
  <dcterms:modified xsi:type="dcterms:W3CDTF">2013-03-27T07:35:36Z</dcterms:modified>
</cp:coreProperties>
</file>