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jpg" ContentType="image/jpeg"/>
  <Default Extension="xlsx" ContentType="application/vnd.openxmlformats-officedocument.spreadsheetml.sheet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3" r:id="rId3"/>
    <p:sldId id="275" r:id="rId4"/>
    <p:sldId id="306" r:id="rId5"/>
    <p:sldId id="307" r:id="rId6"/>
    <p:sldId id="308" r:id="rId7"/>
    <p:sldId id="276" r:id="rId8"/>
    <p:sldId id="305" r:id="rId9"/>
    <p:sldId id="309" r:id="rId10"/>
    <p:sldId id="310" r:id="rId11"/>
    <p:sldId id="311" r:id="rId12"/>
    <p:sldId id="296" r:id="rId13"/>
    <p:sldId id="298" r:id="rId14"/>
    <p:sldId id="294" r:id="rId15"/>
    <p:sldId id="295" r:id="rId16"/>
    <p:sldId id="299" r:id="rId17"/>
    <p:sldId id="292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27" autoAdjust="0"/>
    <p:restoredTop sz="89148" autoAdjust="0"/>
  </p:normalViewPr>
  <p:slideViewPr>
    <p:cSldViewPr snapToGrid="0" snapToObjects="1">
      <p:cViewPr varScale="1">
        <p:scale>
          <a:sx n="112" d="100"/>
          <a:sy n="112" d="100"/>
        </p:scale>
        <p:origin x="116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0456837050306492"/>
          <c:y val="0.0"/>
          <c:w val="0.926259629167376"/>
          <c:h val="1.0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Lbls>
            <c:numFmt formatCode="0&quot;%&quot;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80.0</c:v>
                </c:pt>
                <c:pt idx="1">
                  <c:v>77.0</c:v>
                </c:pt>
                <c:pt idx="2">
                  <c:v>76.0</c:v>
                </c:pt>
                <c:pt idx="3">
                  <c:v>76.0</c:v>
                </c:pt>
                <c:pt idx="4">
                  <c:v>74.0</c:v>
                </c:pt>
                <c:pt idx="5">
                  <c:v>60.0</c:v>
                </c:pt>
                <c:pt idx="6">
                  <c:v>59.0</c:v>
                </c:pt>
                <c:pt idx="7">
                  <c:v>55.0</c:v>
                </c:pt>
                <c:pt idx="8">
                  <c:v>53.0</c:v>
                </c:pt>
                <c:pt idx="9">
                  <c:v>48.0</c:v>
                </c:pt>
                <c:pt idx="10">
                  <c:v>47.0</c:v>
                </c:pt>
                <c:pt idx="11">
                  <c:v>44.0</c:v>
                </c:pt>
                <c:pt idx="12">
                  <c:v>43.0</c:v>
                </c:pt>
                <c:pt idx="13">
                  <c:v>32.0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-2087769568"/>
        <c:axId val="-2088018592"/>
      </c:barChart>
      <c:catAx>
        <c:axId val="-208776956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-2088018592"/>
        <c:crosses val="autoZero"/>
        <c:auto val="1"/>
        <c:lblAlgn val="ctr"/>
        <c:lblOffset val="100"/>
        <c:noMultiLvlLbl val="0"/>
      </c:catAx>
      <c:valAx>
        <c:axId val="-2088018592"/>
        <c:scaling>
          <c:orientation val="minMax"/>
          <c:max val="90.0"/>
          <c:min val="1.0"/>
        </c:scaling>
        <c:delete val="1"/>
        <c:axPos val="t"/>
        <c:numFmt formatCode="General" sourceLinked="1"/>
        <c:majorTickMark val="out"/>
        <c:minorTickMark val="none"/>
        <c:tickLblPos val="nextTo"/>
        <c:crossAx val="-208776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D9717-A88C-5A4C-B6B5-BA2E8B94F6FF}" type="datetimeFigureOut">
              <a:rPr lang="ru-RU" smtClean="0"/>
              <a:t>23.11.15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8FF00B-7290-6949-99DD-D0E988ADFC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6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1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dirty="0" smtClean="0">
                <a:solidFill>
                  <a:schemeClr val="accent2"/>
                </a:solidFill>
              </a:rPr>
              <a:t>Востребованность практически всех функциональных возможностей услуги находится на высоком уровне. Наиболее востребованы редактирование и совместная работа с документами. При этом намерены, как правило, пользоваться сразу несколькими сервисами – в среднем около 8.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77DE7E-09E8-7542-81D7-38B5FBBE96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111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ключ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53200" y="326400"/>
            <a:ext cx="5634000" cy="595200"/>
          </a:xfrm>
        </p:spPr>
        <p:txBody>
          <a:bodyPr>
            <a:normAutofit/>
          </a:bodyPr>
          <a:lstStyle>
            <a:lvl1pPr algn="ctr">
              <a:defRPr sz="2400" b="1" baseline="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449360"/>
            <a:ext cx="843528" cy="335019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4244343" y="949769"/>
            <a:ext cx="6543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67600" y="1123200"/>
            <a:ext cx="5594400" cy="652800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rgbClr val="2FA83F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32169E-0AF5-436C-8C22-1D6C9E97FDB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310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200" y="326400"/>
            <a:ext cx="5634000" cy="595200"/>
          </a:xfrm>
        </p:spPr>
        <p:txBody>
          <a:bodyPr>
            <a:normAutofit/>
          </a:bodyPr>
          <a:lstStyle>
            <a:lvl1pPr algn="ctr">
              <a:defRPr sz="2400" b="1" i="0"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pic>
        <p:nvPicPr>
          <p:cNvPr id="4" name="Рисунок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188" y="449360"/>
            <a:ext cx="843528" cy="335019"/>
          </a:xfrm>
          <a:prstGeom prst="rect">
            <a:avLst/>
          </a:prstGeom>
        </p:spPr>
      </p:pic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134540" y="384775"/>
            <a:ext cx="380810" cy="365125"/>
          </a:xfrm>
        </p:spPr>
        <p:txBody>
          <a:bodyPr/>
          <a:lstStyle/>
          <a:p>
            <a:fld id="{5B32169E-0AF5-436C-8C22-1D6C9E97FDB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10"/>
          <p:cNvCxnSpPr/>
          <p:nvPr userDrawn="1"/>
        </p:nvCxnSpPr>
        <p:spPr>
          <a:xfrm>
            <a:off x="4244343" y="949769"/>
            <a:ext cx="65436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1767600" y="1123200"/>
            <a:ext cx="5594400" cy="652800"/>
          </a:xfrm>
        </p:spPr>
        <p:txBody>
          <a:bodyPr>
            <a:normAutofit/>
          </a:bodyPr>
          <a:lstStyle>
            <a:lvl1pPr marL="0" indent="0" algn="ctr">
              <a:buNone/>
              <a:defRPr sz="1400" b="1" baseline="0">
                <a:solidFill>
                  <a:srgbClr val="2FA83F"/>
                </a:solidFill>
                <a:latin typeface="+mn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12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450267"/>
            <a:ext cx="8363938" cy="66479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0" y="1630167"/>
            <a:ext cx="8363938" cy="4328844"/>
          </a:xfrm>
        </p:spPr>
        <p:txBody>
          <a:bodyPr>
            <a:normAutofit/>
          </a:bodyPr>
          <a:lstStyle>
            <a:lvl1pPr marL="347510" indent="-347510">
              <a:defRPr sz="2800"/>
            </a:lvl1pPr>
            <a:lvl2pPr marL="744209" indent="-284038">
              <a:defRPr sz="2800"/>
            </a:lvl2pPr>
            <a:lvl3pPr marL="1142495" indent="-287211">
              <a:defRPr sz="2800"/>
            </a:lvl3pPr>
            <a:lvl4pPr marL="1490005" indent="-231672">
              <a:defRPr sz="2800"/>
            </a:lvl4pPr>
            <a:lvl5pPr marL="1827992" indent="-223739">
              <a:defRPr sz="2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88051" y="6420023"/>
            <a:ext cx="3049347" cy="230794"/>
          </a:xfrm>
          <a:prstGeom prst="rect">
            <a:avLst/>
          </a:prstGeom>
          <a:noFill/>
        </p:spPr>
        <p:txBody>
          <a:bodyPr wrap="square" lIns="91403" tIns="45701" rIns="91403" bIns="45701" rtlCol="0">
            <a:spAutoFit/>
          </a:bodyPr>
          <a:lstStyle/>
          <a:p>
            <a:pPr algn="r"/>
            <a:r>
              <a:rPr lang="en-US" sz="9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9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4" y="6477292"/>
            <a:ext cx="3914978" cy="166200"/>
          </a:xfrm>
        </p:spPr>
        <p:txBody>
          <a:bodyPr anchor="ctr"/>
          <a:lstStyle>
            <a:lvl1pPr marL="0" indent="0" algn="l" defTabSz="913959" rtl="0" eaLnBrk="1" latinLnBrk="0" hangingPunct="1">
              <a:buNone/>
              <a:defRPr lang="en-US" sz="9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913959" rtl="0" eaLnBrk="1" latinLnBrk="0" hangingPunct="1">
              <a:buNone/>
              <a:defRPr lang="en-US" sz="9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913959" rtl="0" eaLnBrk="1" latinLnBrk="0" hangingPunct="1">
              <a:buNone/>
              <a:defRPr lang="en-US" sz="9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913959" rtl="0" eaLnBrk="1" latinLnBrk="0" hangingPunct="1">
              <a:buNone/>
              <a:defRPr lang="en-US" sz="9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913959" rtl="0" eaLnBrk="1" latinLnBrk="0" hangingPunct="1">
              <a:buNone/>
              <a:defRPr lang="en-US" sz="9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8051" y="6420023"/>
            <a:ext cx="3049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9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98756" y="6356352"/>
            <a:ext cx="446182" cy="50164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6AB666DF-03DE-4B61-BDDF-0281CEC5D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8165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362551"/>
            <a:ext cx="8363938" cy="664797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4" y="6467187"/>
            <a:ext cx="3770962" cy="166200"/>
          </a:xfrm>
        </p:spPr>
        <p:txBody>
          <a:bodyPr anchor="ctr"/>
          <a:lstStyle>
            <a:lvl1pPr marL="0" indent="0" algn="l" defTabSz="914363" rtl="0" eaLnBrk="1" latinLnBrk="0" hangingPunct="1">
              <a:buNone/>
              <a:defRPr lang="en-US" sz="9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914363" rtl="0" eaLnBrk="1" latinLnBrk="0" hangingPunct="1">
              <a:buNone/>
              <a:defRPr lang="en-US" sz="9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914363" rtl="0" eaLnBrk="1" latinLnBrk="0" hangingPunct="1">
              <a:buNone/>
              <a:defRPr lang="en-US" sz="9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914363" rtl="0" eaLnBrk="1" latinLnBrk="0" hangingPunct="1">
              <a:buNone/>
              <a:defRPr lang="en-US" sz="9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914363" rtl="0" eaLnBrk="1" latinLnBrk="0" hangingPunct="1">
              <a:buNone/>
              <a:defRPr lang="en-US" sz="9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88051" y="6420023"/>
            <a:ext cx="30493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9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98756" y="6356352"/>
            <a:ext cx="446182" cy="501649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6AB666DF-03DE-4B61-BDDF-0281CEC5D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6418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/>
              <a:t>11/23/15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9371D3E-5A18-49EB-AD2A-429AF165759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salov@cloudbox.r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178676" y="3913281"/>
            <a:ext cx="7060324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Тенденции и трансформации облачного рынка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для «</a:t>
            </a:r>
            <a:r>
              <a:rPr lang="cs-CZ" dirty="0"/>
              <a:t>RISS 2015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Антон Салов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38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4"/>
          <p:cNvSpPr>
            <a:spLocks noGrp="1"/>
          </p:cNvSpPr>
          <p:nvPr>
            <p:ph type="title"/>
          </p:nvPr>
        </p:nvSpPr>
        <p:spPr>
          <a:xfrm>
            <a:off x="508488" y="294982"/>
            <a:ext cx="8635512" cy="842597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ea typeface="MS PGothic" charset="-128"/>
                <a:cs typeface="ＭＳ Ｐゴシック" charset="-128"/>
              </a:rPr>
              <a:t>Постановление от 16 ноября 2015 года №</a:t>
            </a:r>
            <a:r>
              <a:rPr lang="ru-RU" altLang="ru-RU" sz="3200" dirty="0" smtClean="0">
                <a:ea typeface="MS PGothic" charset="-128"/>
                <a:cs typeface="ＭＳ Ｐゴシック" charset="-128"/>
              </a:rPr>
              <a:t>1236</a:t>
            </a:r>
            <a:endParaRPr lang="en-GB" altLang="ru-RU" sz="3200" dirty="0">
              <a:ea typeface="MS PGothic" charset="-128"/>
              <a:cs typeface="ＭＳ Ｐゴシック" charset="-128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07197" y="1921334"/>
            <a:ext cx="8279601" cy="4468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за </a:t>
            </a:r>
            <a:r>
              <a:rPr lang="ru-RU" sz="2000" dirty="0"/>
              <a:t>исключением следующих случаев: </a:t>
            </a:r>
          </a:p>
          <a:p>
            <a:r>
              <a:rPr lang="ru-RU" sz="2000" dirty="0" smtClean="0"/>
              <a:t>в </a:t>
            </a:r>
            <a:r>
              <a:rPr lang="ru-RU" sz="2000" dirty="0"/>
              <a:t>реестре отсутствуют сведения о программном обеспечении, соответствующем тому же классу программного обеспечения, что и программное обеспечение, планируемое к закупке; </a:t>
            </a:r>
          </a:p>
          <a:p>
            <a:r>
              <a:rPr lang="ru-RU" sz="2000" dirty="0" smtClean="0"/>
              <a:t>программное </a:t>
            </a:r>
            <a:r>
              <a:rPr lang="ru-RU" sz="2000" dirty="0"/>
              <a:t>обеспечение, сведения о котором включены в реестр и которое соответствует тому же классу программного обеспечения, что и программное обеспечение, планируемое к закупке, по своим функциональным, техническим и (или) эксплуатационным характеристикам не соответствует установленным заказчиком требованиям к планируемому к закупке программному обеспечению. </a:t>
            </a:r>
            <a:endParaRPr lang="ru-RU" sz="2000" dirty="0" smtClean="0"/>
          </a:p>
          <a:p>
            <a:r>
              <a:rPr lang="ru-RU" sz="3600" b="1" dirty="0" smtClean="0"/>
              <a:t>УСЛУГИ?</a:t>
            </a:r>
            <a:endParaRPr lang="ru-RU" sz="3600" b="1" dirty="0"/>
          </a:p>
          <a:p>
            <a:pPr marL="0" indent="0">
              <a:buNone/>
              <a:defRPr/>
            </a:pPr>
            <a:endParaRPr lang="ru-RU" sz="1846" dirty="0"/>
          </a:p>
        </p:txBody>
      </p:sp>
    </p:spTree>
    <p:extLst>
      <p:ext uri="{BB962C8B-B14F-4D97-AF65-F5344CB8AC3E}">
        <p14:creationId xmlns:p14="http://schemas.microsoft.com/office/powerpoint/2010/main" val="211765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4"/>
          <p:cNvSpPr>
            <a:spLocks noGrp="1"/>
          </p:cNvSpPr>
          <p:nvPr>
            <p:ph type="title"/>
          </p:nvPr>
        </p:nvSpPr>
        <p:spPr>
          <a:xfrm>
            <a:off x="508488" y="294982"/>
            <a:ext cx="8635512" cy="842597"/>
          </a:xfrm>
        </p:spPr>
        <p:txBody>
          <a:bodyPr>
            <a:normAutofit/>
          </a:bodyPr>
          <a:lstStyle/>
          <a:p>
            <a:r>
              <a:rPr lang="ru-RU" altLang="ru-RU" sz="3200" dirty="0" smtClean="0">
                <a:ea typeface="MS PGothic" charset="-128"/>
                <a:cs typeface="ＭＳ Ｐゴシック" charset="-128"/>
              </a:rPr>
              <a:t>Облачная экономика</a:t>
            </a:r>
            <a:endParaRPr lang="en-GB" altLang="ru-RU" sz="3200" dirty="0">
              <a:ea typeface="MS PGothic" charset="-128"/>
              <a:cs typeface="ＭＳ Ｐゴシック" charset="-128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07197" y="1921334"/>
            <a:ext cx="8279601" cy="44680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b="1" dirty="0" smtClean="0"/>
              <a:t>Ситуация сейчас</a:t>
            </a:r>
            <a:r>
              <a:rPr lang="en-US" sz="2000" b="1" dirty="0" smtClean="0"/>
              <a:t>:</a:t>
            </a:r>
            <a:endParaRPr lang="en-US" sz="2000" b="1" dirty="0" smtClean="0"/>
          </a:p>
          <a:p>
            <a:r>
              <a:rPr lang="ru-RU" sz="2000" dirty="0" smtClean="0"/>
              <a:t>«железная база» купленная в рублях и с запасом</a:t>
            </a:r>
            <a:r>
              <a:rPr lang="en-US" sz="2000" dirty="0"/>
              <a:t>;</a:t>
            </a:r>
            <a:endParaRPr lang="ru-RU" sz="2000" dirty="0" smtClean="0"/>
          </a:p>
          <a:p>
            <a:r>
              <a:rPr lang="ru-RU" sz="2000" dirty="0"/>
              <a:t>п</a:t>
            </a:r>
            <a:r>
              <a:rPr lang="ru-RU" sz="2000" dirty="0" smtClean="0"/>
              <a:t>оток перебежчиков с </a:t>
            </a:r>
            <a:r>
              <a:rPr lang="ru-RU" sz="2000" dirty="0" err="1" smtClean="0"/>
              <a:t>ПДн</a:t>
            </a:r>
            <a:r>
              <a:rPr lang="ru-RU" sz="2000" dirty="0" smtClean="0"/>
              <a:t> поднимает обороты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ru-RU" sz="2000" dirty="0"/>
              <a:t>ц</a:t>
            </a:r>
            <a:r>
              <a:rPr lang="ru-RU" sz="2000" dirty="0" smtClean="0"/>
              <a:t>ены на хостинг в рублях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b="1" dirty="0" smtClean="0"/>
              <a:t>Нас ожидает</a:t>
            </a:r>
            <a:r>
              <a:rPr lang="en-US" sz="2000" b="1" dirty="0" smtClean="0"/>
              <a:t>:</a:t>
            </a:r>
            <a:endParaRPr lang="ru-RU" sz="2000" b="1" dirty="0"/>
          </a:p>
          <a:p>
            <a:r>
              <a:rPr lang="ru-RU" sz="2000" dirty="0" err="1"/>
              <a:t>д</a:t>
            </a:r>
            <a:r>
              <a:rPr lang="ru-RU" sz="2000" dirty="0" err="1" smtClean="0"/>
              <a:t>оумощнение</a:t>
            </a:r>
            <a:r>
              <a:rPr lang="ru-RU" sz="2000" dirty="0" smtClean="0"/>
              <a:t> за </a:t>
            </a:r>
            <a:r>
              <a:rPr lang="en-US" sz="2000" dirty="0" smtClean="0"/>
              <a:t>$$$ </a:t>
            </a:r>
            <a:r>
              <a:rPr lang="ru-RU" sz="2000" dirty="0" smtClean="0"/>
              <a:t>по новому курсу</a:t>
            </a:r>
            <a:r>
              <a:rPr lang="en-US" sz="2000" dirty="0" smtClean="0"/>
              <a:t>;</a:t>
            </a:r>
          </a:p>
          <a:p>
            <a:r>
              <a:rPr lang="en-US" sz="2000" dirty="0" smtClean="0"/>
              <a:t>VSPP </a:t>
            </a:r>
            <a:r>
              <a:rPr lang="ru-RU" sz="2000" dirty="0" smtClean="0"/>
              <a:t>за </a:t>
            </a:r>
            <a:r>
              <a:rPr lang="en-US" sz="2000" dirty="0" smtClean="0"/>
              <a:t>$$$</a:t>
            </a:r>
            <a:r>
              <a:rPr lang="ru-RU" sz="2000" dirty="0" smtClean="0"/>
              <a:t> </a:t>
            </a:r>
            <a:r>
              <a:rPr lang="ru-RU" sz="2000" dirty="0"/>
              <a:t>по новому </a:t>
            </a:r>
            <a:r>
              <a:rPr lang="ru-RU" sz="2000" dirty="0" smtClean="0"/>
              <a:t>курсу</a:t>
            </a:r>
            <a:r>
              <a:rPr lang="en-US" sz="2000" dirty="0" smtClean="0"/>
              <a:t>;</a:t>
            </a:r>
            <a:endParaRPr lang="ru-RU" sz="2000" dirty="0" smtClean="0"/>
          </a:p>
          <a:p>
            <a:r>
              <a:rPr lang="ru-RU" sz="2000" dirty="0" smtClean="0"/>
              <a:t>Рост цен на </a:t>
            </a:r>
            <a:r>
              <a:rPr lang="en-US" sz="2000" dirty="0" smtClean="0"/>
              <a:t>SPLA;</a:t>
            </a:r>
          </a:p>
          <a:p>
            <a:r>
              <a:rPr lang="ru-RU" sz="2000" dirty="0" smtClean="0"/>
              <a:t>Отсутствие доступа к дешевым заемным средствам</a:t>
            </a:r>
            <a:r>
              <a:rPr lang="en-US" sz="2000" dirty="0" smtClean="0"/>
              <a:t>;</a:t>
            </a:r>
            <a:r>
              <a:rPr lang="ru-RU" sz="2000" dirty="0" smtClean="0"/>
              <a:t> </a:t>
            </a:r>
            <a:endParaRPr lang="en-US" sz="2000" dirty="0"/>
          </a:p>
          <a:p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  <a:defRPr/>
            </a:pPr>
            <a:endParaRPr lang="ru-RU" sz="1846" dirty="0"/>
          </a:p>
        </p:txBody>
      </p:sp>
    </p:spTree>
    <p:extLst>
      <p:ext uri="{BB962C8B-B14F-4D97-AF65-F5344CB8AC3E}">
        <p14:creationId xmlns:p14="http://schemas.microsoft.com/office/powerpoint/2010/main" val="78351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4"/>
          <p:cNvSpPr>
            <a:spLocks noGrp="1"/>
          </p:cNvSpPr>
          <p:nvPr>
            <p:ph type="title"/>
          </p:nvPr>
        </p:nvSpPr>
        <p:spPr>
          <a:xfrm>
            <a:off x="508488" y="455002"/>
            <a:ext cx="8635512" cy="84259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900" dirty="0" smtClean="0">
                <a:ea typeface="MS PGothic" charset="-128"/>
                <a:cs typeface="ＭＳ Ｐゴシック" charset="-128"/>
              </a:rPr>
              <a:t>Облачный аутсорсинг </a:t>
            </a:r>
            <a:r>
              <a:rPr lang="en-US" altLang="ru-RU" sz="3900" dirty="0" smtClean="0">
                <a:ea typeface="MS PGothic" charset="-128"/>
                <a:cs typeface="ＭＳ Ｐゴシック" charset="-128"/>
              </a:rPr>
              <a:t>ISV</a:t>
            </a:r>
            <a:endParaRPr lang="en-GB" altLang="ru-RU" sz="3900" dirty="0">
              <a:ea typeface="MS PGothic" charset="-128"/>
              <a:cs typeface="ＭＳ Ｐゴシック" charset="-128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07197" y="1921334"/>
            <a:ext cx="8279601" cy="4851888"/>
          </a:xfrm>
        </p:spPr>
        <p:txBody>
          <a:bodyPr/>
          <a:lstStyle/>
          <a:p>
            <a:pPr>
              <a:defRPr/>
            </a:pPr>
            <a:r>
              <a:rPr lang="ru-RU" sz="2000" dirty="0"/>
              <a:t>Отличные партнеры для аутсорсинга в </a:t>
            </a:r>
            <a:r>
              <a:rPr lang="en-US" sz="2000" dirty="0"/>
              <a:t>SOHO / </a:t>
            </a:r>
            <a:r>
              <a:rPr lang="en-US" sz="2000" dirty="0" smtClean="0"/>
              <a:t>SME</a:t>
            </a:r>
            <a:endParaRPr lang="ru-RU" sz="2000" dirty="0" smtClean="0"/>
          </a:p>
          <a:p>
            <a:pPr>
              <a:defRPr/>
            </a:pPr>
            <a:r>
              <a:rPr lang="ru-RU" sz="2000" dirty="0" smtClean="0"/>
              <a:t>Российский </a:t>
            </a:r>
            <a:r>
              <a:rPr lang="ru-RU" sz="2000" dirty="0"/>
              <a:t>облачный рынок  в 2007-2009 годах формировали </a:t>
            </a:r>
            <a:r>
              <a:rPr lang="en-US" sz="2000" dirty="0"/>
              <a:t>SaaS-</a:t>
            </a:r>
            <a:r>
              <a:rPr lang="ru-RU" sz="2000" dirty="0" err="1"/>
              <a:t>стартапы</a:t>
            </a:r>
            <a:r>
              <a:rPr lang="en-US" sz="2000" dirty="0"/>
              <a:t>, </a:t>
            </a:r>
            <a:r>
              <a:rPr lang="ru-RU" sz="2000" dirty="0" err="1"/>
              <a:t>МойСклад</a:t>
            </a:r>
            <a:r>
              <a:rPr lang="ru-RU" sz="2000" dirty="0"/>
              <a:t>, </a:t>
            </a:r>
            <a:r>
              <a:rPr lang="ru-RU" sz="2000" dirty="0" err="1"/>
              <a:t>Мегаплан</a:t>
            </a:r>
            <a:r>
              <a:rPr lang="ru-RU" sz="2000" dirty="0"/>
              <a:t>, </a:t>
            </a:r>
            <a:r>
              <a:rPr lang="en-US" sz="2000" dirty="0" err="1"/>
              <a:t>ASoft</a:t>
            </a:r>
            <a:r>
              <a:rPr lang="en-US" sz="2000" dirty="0"/>
              <a:t>, </a:t>
            </a:r>
            <a:r>
              <a:rPr lang="ru-RU" sz="2000" dirty="0"/>
              <a:t>СКБ Контур и др. </a:t>
            </a:r>
          </a:p>
          <a:p>
            <a:pPr>
              <a:defRPr/>
            </a:pPr>
            <a:r>
              <a:rPr lang="ru-RU" sz="2000" dirty="0"/>
              <a:t> </a:t>
            </a:r>
            <a:r>
              <a:rPr lang="en-US" sz="2000" dirty="0"/>
              <a:t>&gt;50%</a:t>
            </a:r>
            <a:r>
              <a:rPr lang="ru-RU" sz="2000" dirty="0"/>
              <a:t> рынка</a:t>
            </a:r>
            <a:r>
              <a:rPr lang="en-US" sz="2000" dirty="0"/>
              <a:t> </a:t>
            </a:r>
            <a:r>
              <a:rPr lang="ru-RU" sz="2000" dirty="0"/>
              <a:t>облаков составляют решения класса </a:t>
            </a:r>
            <a:r>
              <a:rPr lang="ru-RU" sz="2000" dirty="0" err="1"/>
              <a:t>SaaS</a:t>
            </a:r>
            <a:r>
              <a:rPr lang="ru-RU" sz="2000" dirty="0"/>
              <a:t>, большая часть которого, формируется </a:t>
            </a:r>
            <a:r>
              <a:rPr lang="en-US" sz="2000" dirty="0"/>
              <a:t>ISV </a:t>
            </a:r>
            <a:r>
              <a:rPr lang="ru-RU" sz="2000" dirty="0"/>
              <a:t>–</a:t>
            </a:r>
            <a:r>
              <a:rPr lang="en-US" sz="2000" dirty="0"/>
              <a:t> </a:t>
            </a:r>
            <a:r>
              <a:rPr lang="ru-RU" sz="2000" dirty="0"/>
              <a:t>МойСклад, Битрикс24, </a:t>
            </a:r>
            <a:r>
              <a:rPr lang="ru-RU" sz="2000" dirty="0" err="1"/>
              <a:t>МоеДело</a:t>
            </a:r>
            <a:r>
              <a:rPr lang="ru-RU" sz="2000" dirty="0"/>
              <a:t>, </a:t>
            </a:r>
            <a:r>
              <a:rPr lang="ru-RU" sz="2000" dirty="0" err="1"/>
              <a:t>Мегаплан</a:t>
            </a:r>
            <a:r>
              <a:rPr lang="ru-RU" sz="2000" dirty="0"/>
              <a:t> и </a:t>
            </a:r>
            <a:r>
              <a:rPr lang="ru-RU" sz="2000" dirty="0" smtClean="0"/>
              <a:t>глобальные лидеры – </a:t>
            </a:r>
            <a:r>
              <a:rPr lang="en-US" sz="2000" dirty="0" smtClean="0"/>
              <a:t>Google, Microsoft</a:t>
            </a:r>
            <a:r>
              <a:rPr lang="ru-RU" sz="2000" dirty="0" smtClean="0"/>
              <a:t> и др</a:t>
            </a:r>
            <a:r>
              <a:rPr lang="ru-RU" sz="2000" dirty="0"/>
              <a:t>. </a:t>
            </a:r>
          </a:p>
          <a:p>
            <a:pPr>
              <a:defRPr/>
            </a:pPr>
            <a:r>
              <a:rPr lang="ru-RU" sz="2000" dirty="0" smtClean="0"/>
              <a:t>Развитие </a:t>
            </a:r>
            <a:r>
              <a:rPr lang="ru-RU" sz="2000" dirty="0"/>
              <a:t>модели </a:t>
            </a:r>
            <a:r>
              <a:rPr lang="en-US" sz="2000" dirty="0" err="1"/>
              <a:t>BPaaS</a:t>
            </a:r>
            <a:r>
              <a:rPr lang="ru-RU" sz="2000" dirty="0"/>
              <a:t> – наиболее </a:t>
            </a:r>
            <a:r>
              <a:rPr lang="ru-RU" sz="2000" dirty="0" smtClean="0"/>
              <a:t>успешные</a:t>
            </a:r>
            <a:r>
              <a:rPr lang="en-US" sz="2000" dirty="0" smtClean="0"/>
              <a:t>:</a:t>
            </a:r>
            <a:r>
              <a:rPr lang="ru-RU" sz="2000" dirty="0" smtClean="0"/>
              <a:t> </a:t>
            </a:r>
            <a:r>
              <a:rPr lang="ru-RU" sz="2000" dirty="0"/>
              <a:t>СКБ Контур, Манго, </a:t>
            </a:r>
            <a:r>
              <a:rPr lang="ru-RU" sz="2000" dirty="0" smtClean="0"/>
              <a:t>Битрикс24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600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4"/>
          <p:cNvSpPr>
            <a:spLocks noGrp="1"/>
          </p:cNvSpPr>
          <p:nvPr>
            <p:ph type="title"/>
          </p:nvPr>
        </p:nvSpPr>
        <p:spPr>
          <a:xfrm>
            <a:off x="625970" y="384575"/>
            <a:ext cx="8635512" cy="84259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900" dirty="0">
                <a:ea typeface="MS PGothic" charset="-128"/>
                <a:cs typeface="ＭＳ Ｐゴシック" charset="-128"/>
              </a:rPr>
              <a:t>Облачный </a:t>
            </a:r>
            <a:r>
              <a:rPr lang="ru-RU" altLang="ru-RU" sz="3900" dirty="0" smtClean="0">
                <a:ea typeface="MS PGothic" charset="-128"/>
                <a:cs typeface="ＭＳ Ｐゴシック" charset="-128"/>
              </a:rPr>
              <a:t>аутсорсинг </a:t>
            </a:r>
            <a:r>
              <a:rPr lang="en-US" altLang="ru-RU" sz="3900" dirty="0">
                <a:ea typeface="MS PGothic" charset="-128"/>
                <a:cs typeface="ＭＳ Ｐゴシック" charset="-128"/>
              </a:rPr>
              <a:t>ISP</a:t>
            </a:r>
            <a:endParaRPr lang="en-GB" altLang="ru-RU" sz="3900" dirty="0">
              <a:ea typeface="MS PGothic" charset="-128"/>
              <a:cs typeface="ＭＳ Ｐゴシック" charset="-128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329140" y="1921334"/>
            <a:ext cx="8324206" cy="4851888"/>
          </a:xfrm>
        </p:spPr>
        <p:txBody>
          <a:bodyPr/>
          <a:lstStyle/>
          <a:p>
            <a:r>
              <a:rPr lang="ru-RU" sz="1800" dirty="0"/>
              <a:t>Отличные партнеры для аутсорсинга в </a:t>
            </a:r>
            <a:r>
              <a:rPr lang="en-US" sz="1800" dirty="0" smtClean="0"/>
              <a:t>SME</a:t>
            </a:r>
            <a:r>
              <a:rPr lang="ru-RU" sz="1800" dirty="0" smtClean="0"/>
              <a:t> / </a:t>
            </a:r>
            <a:r>
              <a:rPr lang="en-US" sz="1800" dirty="0" smtClean="0"/>
              <a:t>LE</a:t>
            </a:r>
            <a:endParaRPr lang="ru-RU" altLang="ru-RU" sz="1846" dirty="0" smtClean="0">
              <a:ea typeface="MS PGothic" charset="-128"/>
              <a:cs typeface="ＭＳ Ｐゴシック" charset="-128"/>
            </a:endParaRPr>
          </a:p>
          <a:p>
            <a:r>
              <a:rPr lang="ru-RU" altLang="ru-RU" sz="1846" dirty="0" smtClean="0">
                <a:ea typeface="MS PGothic" charset="-128"/>
                <a:cs typeface="ＭＳ Ｐゴシック" charset="-128"/>
              </a:rPr>
              <a:t>Большинство провайдеров предлагает </a:t>
            </a:r>
            <a:r>
              <a:rPr lang="ru-RU" altLang="ru-RU" sz="1846" dirty="0">
                <a:ea typeface="MS PGothic" charset="-128"/>
                <a:cs typeface="ＭＳ Ｐゴシック" charset="-128"/>
              </a:rPr>
              <a:t>схожий набор </a:t>
            </a:r>
            <a:r>
              <a:rPr lang="ru-RU" altLang="ru-RU" sz="1846" dirty="0" smtClean="0">
                <a:ea typeface="MS PGothic" charset="-128"/>
                <a:cs typeface="ＭＳ Ｐゴシック" charset="-128"/>
              </a:rPr>
              <a:t>услуг</a:t>
            </a:r>
            <a:endParaRPr lang="ru-RU" altLang="ru-RU" sz="1846" dirty="0">
              <a:ea typeface="MS PGothic" charset="-128"/>
              <a:cs typeface="ＭＳ Ｐゴシック" charset="-128"/>
            </a:endParaRPr>
          </a:p>
          <a:p>
            <a:r>
              <a:rPr lang="ru-RU" altLang="ru-RU" sz="1846" dirty="0">
                <a:ea typeface="MS PGothic" charset="-128"/>
                <a:cs typeface="ＭＳ Ｐゴシック" charset="-128"/>
              </a:rPr>
              <a:t>Дифференциаторы</a:t>
            </a:r>
            <a:r>
              <a:rPr lang="en-US" altLang="ru-RU" sz="1846" dirty="0">
                <a:ea typeface="MS PGothic" charset="-128"/>
                <a:cs typeface="ＭＳ Ｐゴシック" charset="-128"/>
              </a:rPr>
              <a:t>:</a:t>
            </a:r>
            <a:endParaRPr lang="ru-RU" altLang="ru-RU" sz="1846" dirty="0">
              <a:ea typeface="MS PGothic" charset="-128"/>
              <a:cs typeface="ＭＳ Ｐゴシック" charset="-128"/>
            </a:endParaRPr>
          </a:p>
          <a:p>
            <a:pPr lvl="1"/>
            <a:r>
              <a:rPr lang="ru-RU" altLang="ru-RU" sz="1477" dirty="0">
                <a:ea typeface="MS PGothic" charset="-128"/>
              </a:rPr>
              <a:t>собственный ЦОД / аренда</a:t>
            </a:r>
          </a:p>
          <a:p>
            <a:pPr lvl="1"/>
            <a:r>
              <a:rPr lang="ru-RU" altLang="ru-RU" sz="1477" dirty="0">
                <a:ea typeface="MS PGothic" charset="-128"/>
              </a:rPr>
              <a:t>технологии виртуализации</a:t>
            </a:r>
          </a:p>
          <a:p>
            <a:pPr lvl="1"/>
            <a:r>
              <a:rPr lang="ru-RU" altLang="ru-RU" sz="1477" dirty="0">
                <a:ea typeface="MS PGothic" charset="-128"/>
              </a:rPr>
              <a:t>степень автоматизации бизнес-процессов </a:t>
            </a:r>
          </a:p>
          <a:p>
            <a:pPr lvl="1"/>
            <a:r>
              <a:rPr lang="en-US" altLang="ru-RU" sz="1477" dirty="0">
                <a:ea typeface="MS PGothic" charset="-128"/>
              </a:rPr>
              <a:t>self service / managed hosting</a:t>
            </a:r>
          </a:p>
          <a:p>
            <a:pPr lvl="1"/>
            <a:r>
              <a:rPr lang="ru-RU" altLang="ru-RU" sz="1477" dirty="0">
                <a:ea typeface="MS PGothic" charset="-128"/>
              </a:rPr>
              <a:t>эластичность </a:t>
            </a:r>
            <a:r>
              <a:rPr lang="en-US" altLang="ru-RU" sz="1477" dirty="0">
                <a:ea typeface="MS PGothic" charset="-128"/>
              </a:rPr>
              <a:t>vs </a:t>
            </a:r>
            <a:r>
              <a:rPr lang="ru-RU" altLang="ru-RU" sz="1477" dirty="0">
                <a:ea typeface="MS PGothic" charset="-128"/>
              </a:rPr>
              <a:t>наследие</a:t>
            </a:r>
            <a:endParaRPr lang="en-US" altLang="ru-RU" sz="1477" dirty="0">
              <a:ea typeface="MS PGothic" charset="-128"/>
            </a:endParaRPr>
          </a:p>
          <a:p>
            <a:pPr lvl="1"/>
            <a:r>
              <a:rPr lang="ru-RU" altLang="ru-RU" sz="1477" dirty="0">
                <a:ea typeface="MS PGothic" charset="-128"/>
              </a:rPr>
              <a:t>география</a:t>
            </a:r>
            <a:r>
              <a:rPr lang="en-US" altLang="ru-RU" sz="1477" dirty="0">
                <a:ea typeface="MS PGothic" charset="-128"/>
              </a:rPr>
              <a:t>:</a:t>
            </a:r>
            <a:r>
              <a:rPr lang="ru-RU" altLang="ru-RU" sz="1477" dirty="0">
                <a:ea typeface="MS PGothic" charset="-128"/>
              </a:rPr>
              <a:t> Россия / иное </a:t>
            </a:r>
            <a:endParaRPr lang="en-US" altLang="ru-RU" sz="1477" dirty="0">
              <a:ea typeface="MS PGothic" charset="-128"/>
            </a:endParaRPr>
          </a:p>
          <a:p>
            <a:pPr lvl="1"/>
            <a:r>
              <a:rPr lang="en-US" altLang="ru-RU" sz="1477" dirty="0">
                <a:ea typeface="MS PGothic" charset="-128"/>
              </a:rPr>
              <a:t>SaaS?</a:t>
            </a:r>
            <a:endParaRPr lang="ru-RU" altLang="ru-RU" sz="1477" dirty="0">
              <a:ea typeface="MS PGothic" charset="-128"/>
            </a:endParaRPr>
          </a:p>
          <a:p>
            <a:r>
              <a:rPr lang="ru-RU" altLang="ru-RU" sz="1846" dirty="0">
                <a:ea typeface="MS PGothic" charset="-128"/>
                <a:cs typeface="ＭＳ Ｐゴシック" charset="-128"/>
              </a:rPr>
              <a:t> Для большинства 2015 год – либо пан, либо </a:t>
            </a:r>
            <a:r>
              <a:rPr lang="ru-RU" altLang="ru-RU" sz="1846" dirty="0" smtClean="0">
                <a:ea typeface="MS PGothic" charset="-128"/>
                <a:cs typeface="ＭＳ Ｐゴシック" charset="-128"/>
              </a:rPr>
              <a:t>пропал</a:t>
            </a:r>
          </a:p>
        </p:txBody>
      </p:sp>
    </p:spTree>
    <p:extLst>
      <p:ext uri="{BB962C8B-B14F-4D97-AF65-F5344CB8AC3E}">
        <p14:creationId xmlns:p14="http://schemas.microsoft.com/office/powerpoint/2010/main" val="18047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51442" y="2006112"/>
            <a:ext cx="8368811" cy="4851888"/>
          </a:xfrm>
        </p:spPr>
        <p:txBody>
          <a:bodyPr>
            <a:normAutofit/>
          </a:bodyPr>
          <a:lstStyle/>
          <a:p>
            <a:pPr marL="162662" indent="-162662">
              <a:spcBef>
                <a:spcPts val="1108"/>
              </a:spcBef>
              <a:defRPr/>
            </a:pPr>
            <a:r>
              <a:rPr lang="ru-RU" sz="2000" dirty="0"/>
              <a:t>С</a:t>
            </a:r>
            <a:r>
              <a:rPr lang="ru-RU" sz="2000" dirty="0" smtClean="0"/>
              <a:t>истемные </a:t>
            </a:r>
            <a:r>
              <a:rPr lang="ru-RU" sz="2000" dirty="0"/>
              <a:t>интеграторы пришли к предоставлению услуг частного облака, </a:t>
            </a:r>
            <a:r>
              <a:rPr lang="en-US" sz="2000" dirty="0"/>
              <a:t>managed hosting</a:t>
            </a:r>
            <a:r>
              <a:rPr lang="ru-RU" sz="2000" dirty="0"/>
              <a:t> для внутренней инфраструктуры текущих </a:t>
            </a:r>
            <a:r>
              <a:rPr lang="ru-RU" sz="2000" dirty="0" smtClean="0"/>
              <a:t>клиентов - </a:t>
            </a:r>
            <a:r>
              <a:rPr lang="en-US" sz="2000" dirty="0" smtClean="0"/>
              <a:t>LE</a:t>
            </a:r>
            <a:endParaRPr lang="ru-RU" sz="2000" dirty="0"/>
          </a:p>
          <a:p>
            <a:pPr marL="162662" indent="-162662">
              <a:spcBef>
                <a:spcPts val="1108"/>
              </a:spcBef>
              <a:defRPr/>
            </a:pPr>
            <a:r>
              <a:rPr lang="ru-RU" sz="2000" dirty="0"/>
              <a:t>Отличительная особенность предложения интеграторов – «дорого, </a:t>
            </a:r>
            <a:r>
              <a:rPr lang="ru-RU" sz="2000" dirty="0" err="1"/>
              <a:t>брендово</a:t>
            </a:r>
            <a:r>
              <a:rPr lang="ru-RU" sz="2000" dirty="0"/>
              <a:t>, с избытком»</a:t>
            </a:r>
          </a:p>
          <a:p>
            <a:pPr marL="162662" indent="-162662">
              <a:spcBef>
                <a:spcPts val="1108"/>
              </a:spcBef>
              <a:defRPr/>
            </a:pPr>
            <a:r>
              <a:rPr lang="ru-RU" altLang="ru-RU" sz="2000" dirty="0"/>
              <a:t>Некоторые интеграторы запустили предложение публичного </a:t>
            </a:r>
            <a:r>
              <a:rPr lang="ru-RU" altLang="ru-RU" sz="2000" dirty="0" smtClean="0"/>
              <a:t>облака</a:t>
            </a:r>
            <a:endParaRPr lang="en-US" altLang="ru-RU" sz="2000" dirty="0" smtClean="0"/>
          </a:p>
          <a:p>
            <a:pPr marL="162662" indent="-162662">
              <a:spcBef>
                <a:spcPts val="1108"/>
              </a:spcBef>
              <a:defRPr/>
            </a:pPr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На 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фоне падения основного бизнеса, облачные дивизионы интеграторов показывают устойчивый рост, особенно в кризис(есть своим </a:t>
            </a:r>
            <a:r>
              <a:rPr lang="ru-RU" altLang="ru-RU" sz="2000" dirty="0" err="1">
                <a:ea typeface="MS PGothic" charset="-128"/>
                <a:cs typeface="ＭＳ Ｐゴシック" charset="-128"/>
              </a:rPr>
              <a:t>ЦОДы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, есть свое железо, есть запас прочности)</a:t>
            </a:r>
          </a:p>
        </p:txBody>
      </p:sp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670574" y="454269"/>
            <a:ext cx="8635512" cy="84259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900" dirty="0">
                <a:ea typeface="MS PGothic" charset="-128"/>
                <a:cs typeface="ＭＳ Ｐゴシック" charset="-128"/>
              </a:rPr>
              <a:t>Облачный </a:t>
            </a:r>
            <a:r>
              <a:rPr lang="ru-RU" altLang="ru-RU" sz="3900" dirty="0" smtClean="0">
                <a:ea typeface="MS PGothic" charset="-128"/>
                <a:cs typeface="ＭＳ Ｐゴシック" charset="-128"/>
              </a:rPr>
              <a:t>аутсорсинг интеграторов</a:t>
            </a:r>
            <a:endParaRPr lang="en-GB" altLang="ru-RU" sz="3900" dirty="0"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695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4"/>
          <p:cNvSpPr>
            <a:spLocks noGrp="1"/>
          </p:cNvSpPr>
          <p:nvPr>
            <p:ph type="title"/>
          </p:nvPr>
        </p:nvSpPr>
        <p:spPr>
          <a:xfrm>
            <a:off x="202223" y="339970"/>
            <a:ext cx="8635512" cy="84259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altLang="ru-RU" sz="2800" dirty="0">
                <a:ea typeface="MS PGothic" charset="-128"/>
                <a:cs typeface="ＭＳ Ｐゴシック" charset="-128"/>
              </a:rPr>
              <a:t>Облачный бизнес </a:t>
            </a:r>
            <a:r>
              <a:rPr lang="ru-RU" altLang="ru-RU" sz="2800" dirty="0" smtClean="0">
                <a:ea typeface="MS PGothic" charset="-128"/>
                <a:cs typeface="ＭＳ Ｐゴシック" charset="-128"/>
              </a:rPr>
              <a:t>дистрибьюторов </a:t>
            </a:r>
            <a:r>
              <a:rPr lang="ru-RU" altLang="ru-RU" sz="2800" dirty="0">
                <a:ea typeface="MS PGothic" charset="-128"/>
                <a:cs typeface="ＭＳ Ｐゴシック" charset="-128"/>
              </a:rPr>
              <a:t>и </a:t>
            </a:r>
            <a:r>
              <a:rPr lang="ru-RU" altLang="ru-RU" sz="2800" dirty="0" err="1">
                <a:ea typeface="MS PGothic" charset="-128"/>
                <a:cs typeface="ＭＳ Ｐゴシック" charset="-128"/>
              </a:rPr>
              <a:t>реселлеров</a:t>
            </a:r>
            <a:r>
              <a:rPr lang="ru-RU" altLang="ru-RU" sz="2800" dirty="0">
                <a:ea typeface="MS PGothic" charset="-128"/>
                <a:cs typeface="ＭＳ Ｐゴシック" charset="-128"/>
              </a:rPr>
              <a:t> ПО</a:t>
            </a:r>
            <a:endParaRPr lang="en-GB" altLang="ru-RU" sz="2800" dirty="0">
              <a:ea typeface="MS PGothic" charset="-128"/>
              <a:cs typeface="ＭＳ Ｐゴシック" charset="-128"/>
            </a:endParaRP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317989" y="1832125"/>
            <a:ext cx="8519746" cy="4851888"/>
          </a:xfrm>
        </p:spPr>
        <p:txBody>
          <a:bodyPr>
            <a:normAutofit/>
          </a:bodyPr>
          <a:lstStyle/>
          <a:p>
            <a:pPr marL="162662" indent="-162662">
              <a:spcBef>
                <a:spcPts val="1108"/>
              </a:spcBef>
            </a:pPr>
            <a:r>
              <a:rPr lang="ru-RU" altLang="ru-RU" sz="2000" dirty="0">
                <a:ea typeface="MS PGothic" charset="-128"/>
                <a:cs typeface="ＭＳ Ｐゴシック" charset="-128"/>
              </a:rPr>
              <a:t>Гораздо лучше интеграторов видят тенденции рынка ПО -</a:t>
            </a:r>
            <a:r>
              <a:rPr lang="en-US" altLang="ru-RU" sz="2000" dirty="0">
                <a:ea typeface="MS PGothic" charset="-128"/>
                <a:cs typeface="ＭＳ Ｐゴシック" charset="-128"/>
              </a:rPr>
              <a:t>&gt; 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раньше интеграторов стартовали облачный </a:t>
            </a:r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бизнес</a:t>
            </a:r>
            <a:r>
              <a:rPr lang="en-US" altLang="ru-RU" sz="2000" dirty="0" smtClean="0">
                <a:ea typeface="MS PGothic" charset="-128"/>
                <a:cs typeface="ＭＳ Ｐゴシック" charset="-128"/>
              </a:rPr>
              <a:t> </a:t>
            </a:r>
            <a:endParaRPr lang="ru-RU" altLang="ru-RU" sz="2000" dirty="0">
              <a:ea typeface="MS PGothic" charset="-128"/>
              <a:cs typeface="ＭＳ Ｐゴシック" charset="-128"/>
            </a:endParaRPr>
          </a:p>
          <a:p>
            <a:pPr marL="162662" indent="-162662">
              <a:spcBef>
                <a:spcPts val="1108"/>
              </a:spcBef>
            </a:pPr>
            <a:r>
              <a:rPr lang="ru-RU" altLang="ru-RU" sz="2000" dirty="0">
                <a:ea typeface="MS PGothic" charset="-128"/>
                <a:cs typeface="ＭＳ Ｐゴシック" charset="-128"/>
              </a:rPr>
              <a:t>Отсутствуют собственные </a:t>
            </a:r>
            <a:r>
              <a:rPr lang="ru-RU" altLang="ru-RU" sz="2000" dirty="0" err="1">
                <a:ea typeface="MS PGothic" charset="-128"/>
                <a:cs typeface="ＭＳ Ｐゴシック" charset="-128"/>
              </a:rPr>
              <a:t>ЦОДы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, отсутствует инфраструктурная экспертиза и избыток «железа»</a:t>
            </a:r>
          </a:p>
          <a:p>
            <a:pPr marL="162662" indent="-162662">
              <a:spcBef>
                <a:spcPts val="1108"/>
              </a:spcBef>
            </a:pPr>
            <a:r>
              <a:rPr lang="ru-RU" altLang="ru-RU" sz="2000" dirty="0">
                <a:ea typeface="MS PGothic" charset="-128"/>
                <a:cs typeface="ＭＳ Ｐゴシック" charset="-128"/>
              </a:rPr>
              <a:t>Скорость выхода на рынок – в прямой зависимости от </a:t>
            </a:r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инфраструктурных экспертиз</a:t>
            </a:r>
            <a:endParaRPr lang="en-US" altLang="ru-RU" sz="2000" dirty="0" smtClean="0">
              <a:ea typeface="MS PGothic" charset="-128"/>
              <a:cs typeface="ＭＳ Ｐゴシック" charset="-128"/>
            </a:endParaRPr>
          </a:p>
          <a:p>
            <a:pPr marL="162662" indent="-162662">
              <a:spcBef>
                <a:spcPts val="1108"/>
              </a:spcBef>
            </a:pPr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Без 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такой экспертизы тоже можно строить бизнес, перепродавая </a:t>
            </a:r>
            <a:r>
              <a:rPr lang="en-US" altLang="ru-RU" sz="2000" dirty="0">
                <a:ea typeface="MS PGothic" charset="-128"/>
                <a:cs typeface="ＭＳ Ｐゴシック" charset="-128"/>
              </a:rPr>
              <a:t>Google Apps, Office 365, </a:t>
            </a:r>
            <a:r>
              <a:rPr lang="en-US" altLang="ru-RU" sz="2000" dirty="0" err="1">
                <a:ea typeface="MS PGothic" charset="-128"/>
                <a:cs typeface="ＭＳ Ｐゴシック" charset="-128"/>
              </a:rPr>
              <a:t>SalesForce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, создавая уникальные </a:t>
            </a:r>
            <a:r>
              <a:rPr lang="en-US" altLang="ru-RU" sz="2000" dirty="0">
                <a:ea typeface="MS PGothic" charset="-128"/>
                <a:cs typeface="ＭＳ Ｐゴシック" charset="-128"/>
              </a:rPr>
              <a:t>VAS</a:t>
            </a:r>
          </a:p>
          <a:p>
            <a:pPr marL="162662" indent="-162662">
              <a:spcBef>
                <a:spcPts val="1108"/>
              </a:spcBef>
            </a:pPr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Однако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, не смотря на все сложности, они успешны в </a:t>
            </a:r>
            <a:r>
              <a:rPr lang="en-US" altLang="ru-RU" sz="2000" dirty="0">
                <a:ea typeface="MS PGothic" charset="-128"/>
                <a:cs typeface="ＭＳ Ｐゴシック" charset="-128"/>
              </a:rPr>
              <a:t>SaaS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, имеют хорошие шансы на </a:t>
            </a:r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лидерство, особенно в среднем сегменте</a:t>
            </a:r>
          </a:p>
          <a:p>
            <a:pPr marL="0" indent="0">
              <a:spcBef>
                <a:spcPts val="1108"/>
              </a:spcBef>
              <a:buNone/>
            </a:pPr>
            <a:endParaRPr lang="ru-RU" altLang="ru-RU" sz="1846" dirty="0"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44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4"/>
          <p:cNvSpPr>
            <a:spLocks noGrp="1"/>
          </p:cNvSpPr>
          <p:nvPr>
            <p:ph type="title"/>
          </p:nvPr>
        </p:nvSpPr>
        <p:spPr>
          <a:xfrm>
            <a:off x="508488" y="418029"/>
            <a:ext cx="8635512" cy="84259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900" dirty="0">
                <a:solidFill>
                  <a:schemeClr val="tx1"/>
                </a:solidFill>
                <a:ea typeface="MS PGothic" charset="-128"/>
                <a:cs typeface="ＭＳ Ｐゴシック" charset="-128"/>
              </a:rPr>
              <a:t>Облачный бизнес ЦОД</a:t>
            </a:r>
            <a:endParaRPr lang="en-GB" altLang="ru-RU" sz="3900" dirty="0">
              <a:solidFill>
                <a:schemeClr val="tx1"/>
              </a:solidFill>
              <a:ea typeface="MS PGothic" charset="-128"/>
              <a:cs typeface="ＭＳ Ｐゴシック" charset="-128"/>
            </a:endParaRPr>
          </a:p>
        </p:txBody>
      </p:sp>
      <p:sp>
        <p:nvSpPr>
          <p:cNvPr id="23554" name="Объект 2"/>
          <p:cNvSpPr>
            <a:spLocks noGrp="1"/>
          </p:cNvSpPr>
          <p:nvPr>
            <p:ph idx="1"/>
          </p:nvPr>
        </p:nvSpPr>
        <p:spPr>
          <a:xfrm>
            <a:off x="407274" y="1798671"/>
            <a:ext cx="8430461" cy="4851888"/>
          </a:xfrm>
        </p:spPr>
        <p:txBody>
          <a:bodyPr>
            <a:normAutofit/>
          </a:bodyPr>
          <a:lstStyle/>
          <a:p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Дифференцируются по принципу – 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предоставлять инфраструктуру под чужие облачные услуги или делать свои облачные услуги для конечных клиентов</a:t>
            </a:r>
          </a:p>
          <a:p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Самостоятельно 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предоставление облачных услуг </a:t>
            </a:r>
            <a:r>
              <a:rPr lang="ru-RU" altLang="ru-RU" sz="2000" dirty="0" err="1">
                <a:ea typeface="MS PGothic" charset="-128"/>
                <a:cs typeface="ＭＳ Ｐゴシック" charset="-128"/>
              </a:rPr>
              <a:t>ЦОДом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 требует внедрение </a:t>
            </a:r>
            <a:r>
              <a:rPr lang="en-US" altLang="ru-RU" sz="2000" dirty="0">
                <a:ea typeface="MS PGothic" charset="-128"/>
                <a:cs typeface="ＭＳ Ｐゴシック" charset="-128"/>
              </a:rPr>
              <a:t>OSS/BSS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, новых процессов и компетенций, которые у </a:t>
            </a:r>
            <a:r>
              <a:rPr lang="ru-RU" altLang="ru-RU" sz="2000" dirty="0" err="1">
                <a:ea typeface="MS PGothic" charset="-128"/>
                <a:cs typeface="ＭＳ Ｐゴシック" charset="-128"/>
              </a:rPr>
              <a:t>ЦОДов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 нет.</a:t>
            </a:r>
          </a:p>
          <a:p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Компетенции будут формировать самостоятельно или приобретать команды вместе с </a:t>
            </a:r>
            <a:r>
              <a:rPr lang="en-US" altLang="ru-RU" sz="2000" dirty="0" smtClean="0">
                <a:ea typeface="MS PGothic" charset="-128"/>
                <a:cs typeface="ＭＳ Ｐゴシック" charset="-128"/>
              </a:rPr>
              <a:t>ISP</a:t>
            </a:r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, что может быть более выгодно в кризис</a:t>
            </a:r>
          </a:p>
          <a:p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Необходимо </a:t>
            </a:r>
            <a:r>
              <a:rPr lang="ru-RU" altLang="ru-RU" sz="2000" dirty="0">
                <a:ea typeface="MS PGothic" charset="-128"/>
                <a:cs typeface="ＭＳ Ｐゴシック" charset="-128"/>
              </a:rPr>
              <a:t>задуматься об изоляции инфраструктуры под облако</a:t>
            </a:r>
          </a:p>
          <a:p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Фокус на </a:t>
            </a:r>
            <a:r>
              <a:rPr lang="en-US" altLang="ru-RU" sz="2000" dirty="0" err="1" smtClean="0">
                <a:ea typeface="MS PGothic" charset="-128"/>
                <a:cs typeface="ＭＳ Ｐゴシック" charset="-128"/>
              </a:rPr>
              <a:t>IaaS</a:t>
            </a:r>
            <a:r>
              <a:rPr lang="ru-RU" altLang="ru-RU" sz="2000" dirty="0" smtClean="0">
                <a:ea typeface="MS PGothic" charset="-128"/>
                <a:cs typeface="ＭＳ Ｐゴシック" charset="-128"/>
              </a:rPr>
              <a:t>, но не только</a:t>
            </a:r>
            <a:endParaRPr lang="ru-RU" altLang="ru-RU" sz="2000" dirty="0"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370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Объект 2"/>
          <p:cNvSpPr>
            <a:spLocks noGrp="1"/>
          </p:cNvSpPr>
          <p:nvPr>
            <p:ph idx="1"/>
          </p:nvPr>
        </p:nvSpPr>
        <p:spPr>
          <a:xfrm>
            <a:off x="468924" y="1931670"/>
            <a:ext cx="8333642" cy="4926330"/>
          </a:xfrm>
        </p:spPr>
        <p:txBody>
          <a:bodyPr>
            <a:normAutofit/>
          </a:bodyPr>
          <a:lstStyle/>
          <a:p>
            <a:pPr>
              <a:spcBef>
                <a:spcPts val="1108"/>
              </a:spcBef>
              <a:defRPr/>
            </a:pPr>
            <a:r>
              <a:rPr lang="ru-RU" sz="2000" dirty="0" smtClean="0"/>
              <a:t>Крупным </a:t>
            </a:r>
            <a:r>
              <a:rPr lang="ru-RU" sz="2000" dirty="0"/>
              <a:t>операторам довольно сложно адаптировать процессы в силу </a:t>
            </a:r>
            <a:r>
              <a:rPr lang="ru-RU" sz="2000" dirty="0" smtClean="0"/>
              <a:t>инертности, основной паттерн – массовые услуги</a:t>
            </a:r>
            <a:endParaRPr lang="ru-RU" sz="2000" dirty="0"/>
          </a:p>
          <a:p>
            <a:pPr>
              <a:spcBef>
                <a:spcPts val="1108"/>
              </a:spcBef>
              <a:defRPr/>
            </a:pPr>
            <a:r>
              <a:rPr lang="ru-RU" sz="2000" dirty="0" smtClean="0"/>
              <a:t>Сайты </a:t>
            </a:r>
            <a:r>
              <a:rPr lang="ru-RU" sz="2000" dirty="0"/>
              <a:t>операторов не являются «продающими» в плане </a:t>
            </a:r>
            <a:r>
              <a:rPr lang="en-US" sz="2000" dirty="0"/>
              <a:t>b2b</a:t>
            </a:r>
            <a:r>
              <a:rPr lang="ru-RU" sz="2000" dirty="0"/>
              <a:t> сервисов</a:t>
            </a:r>
          </a:p>
          <a:p>
            <a:pPr>
              <a:spcBef>
                <a:spcPts val="1108"/>
              </a:spcBef>
              <a:defRPr/>
            </a:pPr>
            <a:r>
              <a:rPr lang="ru-RU" sz="2000" dirty="0"/>
              <a:t>Продавцы операторов не умеют продавать ИТ-услуги, а перестраивать модель продаж мало кто </a:t>
            </a:r>
            <a:r>
              <a:rPr lang="ru-RU" sz="2000" dirty="0" smtClean="0"/>
              <a:t>хочет</a:t>
            </a:r>
          </a:p>
          <a:p>
            <a:pPr>
              <a:spcBef>
                <a:spcPts val="1108"/>
              </a:spcBef>
              <a:defRPr/>
            </a:pPr>
            <a:r>
              <a:rPr lang="ru-RU" sz="2000" dirty="0" smtClean="0"/>
              <a:t>Но есть </a:t>
            </a:r>
            <a:r>
              <a:rPr lang="ru-RU" sz="2000" dirty="0" err="1" smtClean="0"/>
              <a:t>ЦОДы</a:t>
            </a:r>
            <a:r>
              <a:rPr lang="ru-RU" sz="2000" dirty="0" smtClean="0"/>
              <a:t>, каналы связи, возможность строить интересные услуги со сквозным </a:t>
            </a:r>
            <a:r>
              <a:rPr lang="en-US" sz="2000" dirty="0" smtClean="0"/>
              <a:t>SLA</a:t>
            </a:r>
            <a:r>
              <a:rPr lang="ru-RU" sz="2000" dirty="0" smtClean="0"/>
              <a:t> </a:t>
            </a:r>
            <a:endParaRPr lang="ru-RU" sz="2000" dirty="0"/>
          </a:p>
          <a:p>
            <a:pPr>
              <a:spcBef>
                <a:spcPts val="1108"/>
              </a:spcBef>
              <a:defRPr/>
            </a:pPr>
            <a:r>
              <a:rPr lang="ru-RU" sz="2000" dirty="0"/>
              <a:t>В то же время, менее крупные операторы оказываются более инновационными и активно внедряют конвергентные облачные сервисы в пакеты своих </a:t>
            </a:r>
            <a:r>
              <a:rPr lang="ru-RU" sz="2000" dirty="0" smtClean="0"/>
              <a:t>услуг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17989" y="357554"/>
            <a:ext cx="8635512" cy="842597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3700" dirty="0" smtClean="0">
                <a:ea typeface="MS PGothic" charset="-128"/>
                <a:cs typeface="ＭＳ Ｐゴシック" charset="-128"/>
              </a:rPr>
              <a:t>Предложение </a:t>
            </a:r>
            <a:r>
              <a:rPr lang="ru-RU" altLang="ru-RU" sz="3700" dirty="0">
                <a:ea typeface="MS PGothic" charset="-128"/>
                <a:cs typeface="ＭＳ Ｐゴシック" charset="-128"/>
              </a:rPr>
              <a:t>операторов в </a:t>
            </a:r>
            <a:r>
              <a:rPr lang="ru-RU" altLang="ru-RU" sz="3700" dirty="0" smtClean="0">
                <a:ea typeface="MS PGothic" charset="-128"/>
                <a:cs typeface="ＭＳ Ｐゴシック" charset="-128"/>
              </a:rPr>
              <a:t>облаках</a:t>
            </a:r>
            <a:endParaRPr lang="en-GB" altLang="ru-RU" sz="3700" dirty="0">
              <a:ea typeface="MS PGothic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9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19369" y="91206"/>
            <a:ext cx="7583488" cy="1143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Контактная информация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7917" y="1833953"/>
            <a:ext cx="84558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ru-RU" b="1" dirty="0">
              <a:latin typeface="+mj-lt"/>
              <a:sym typeface="Lucida Grande" charset="0"/>
            </a:endParaRPr>
          </a:p>
          <a:p>
            <a:endParaRPr lang="en-US" altLang="ru-RU" sz="2400" b="1" dirty="0" smtClean="0">
              <a:latin typeface="+mj-lt"/>
              <a:sym typeface="Lucida Grande" charset="0"/>
            </a:endParaRPr>
          </a:p>
          <a:p>
            <a:r>
              <a:rPr lang="ru-RU" altLang="ru-RU" sz="2400" b="1" dirty="0" smtClean="0">
                <a:latin typeface="+mj-lt"/>
                <a:sym typeface="Lucida Grande" charset="0"/>
              </a:rPr>
              <a:t>Антон Салов</a:t>
            </a:r>
          </a:p>
          <a:p>
            <a:r>
              <a:rPr lang="ru-RU" altLang="ru-RU" sz="2400" b="1" dirty="0" smtClean="0">
                <a:latin typeface="+mj-lt"/>
                <a:sym typeface="Lucida Grande" charset="0"/>
              </a:rPr>
              <a:t>+79269099472</a:t>
            </a:r>
            <a:r>
              <a:rPr lang="en-US" altLang="ru-RU" sz="2400" b="1" dirty="0" smtClean="0">
                <a:sym typeface="Lucida Grande" charset="0"/>
              </a:rPr>
              <a:t> </a:t>
            </a:r>
            <a:endParaRPr lang="ru-RU" altLang="ru-RU" sz="2400" b="1" dirty="0" smtClean="0">
              <a:latin typeface="+mj-lt"/>
              <a:sym typeface="Lucida Grande" charset="0"/>
            </a:endParaRPr>
          </a:p>
          <a:p>
            <a:r>
              <a:rPr lang="en-US" altLang="ru-RU" sz="2400" b="1" dirty="0" smtClean="0">
                <a:latin typeface="+mj-lt"/>
                <a:sym typeface="Lucida Grande" charset="0"/>
                <a:hlinkClick r:id="rId2"/>
              </a:rPr>
              <a:t>asalov@cloudbox.ru</a:t>
            </a:r>
            <a:endParaRPr lang="en-US" altLang="ru-RU" sz="2400" b="1" dirty="0" smtClean="0">
              <a:latin typeface="+mj-lt"/>
              <a:sym typeface="Lucida Grande" charset="0"/>
            </a:endParaRPr>
          </a:p>
          <a:p>
            <a:endParaRPr lang="ru-RU" altLang="ru-RU" dirty="0">
              <a:latin typeface="+mj-lt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2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024943" y="1939543"/>
            <a:ext cx="7041708" cy="99337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Рецепт построения бизнеса не  всегда просто выбрать</a:t>
            </a:r>
            <a:endParaRPr lang="ru-RU" dirty="0"/>
          </a:p>
        </p:txBody>
      </p:sp>
      <p:pic>
        <p:nvPicPr>
          <p:cNvPr id="7" name="Изображение 6" descr="7660808_l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377" y="1707498"/>
            <a:ext cx="8688487" cy="4930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3377" y="1707498"/>
            <a:ext cx="4047342" cy="493008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/>
            </a:endParaRPr>
          </a:p>
        </p:txBody>
      </p:sp>
      <p:sp>
        <p:nvSpPr>
          <p:cNvPr id="10" name="Shape 87"/>
          <p:cNvSpPr txBox="1">
            <a:spLocks/>
          </p:cNvSpPr>
          <p:nvPr/>
        </p:nvSpPr>
        <p:spPr>
          <a:xfrm>
            <a:off x="276743" y="1886184"/>
            <a:ext cx="3956246" cy="447424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SzPct val="101190"/>
              <a:buFont typeface="Wingdings 2" pitchFamily="18" charset="2"/>
              <a:buNone/>
            </a:pPr>
            <a:r>
              <a:rPr lang="ru-RU" sz="1800" dirty="0" smtClean="0"/>
              <a:t>Через 3-4 года:</a:t>
            </a:r>
          </a:p>
          <a:p>
            <a:pPr indent="-171450">
              <a:spcAft>
                <a:spcPts val="600"/>
              </a:spcAft>
              <a:buSzPct val="101190"/>
            </a:pPr>
            <a:r>
              <a:rPr lang="ru-RU" sz="1800" dirty="0" smtClean="0"/>
              <a:t>30-40% будут работать удаленно // </a:t>
            </a:r>
            <a:r>
              <a:rPr lang="en-US" sz="1800" dirty="0" smtClean="0"/>
              <a:t>Symantec</a:t>
            </a:r>
            <a:endParaRPr lang="ru-RU" sz="1800" dirty="0" smtClean="0"/>
          </a:p>
          <a:p>
            <a:pPr indent="-171450">
              <a:spcAft>
                <a:spcPts val="600"/>
              </a:spcAft>
              <a:buSzPct val="101190"/>
            </a:pPr>
            <a:r>
              <a:rPr lang="ru-RU" sz="1800" dirty="0" smtClean="0"/>
              <a:t>Не важно, что используется (десктоп, смартфон, планшет)</a:t>
            </a:r>
          </a:p>
          <a:p>
            <a:pPr indent="-171450">
              <a:spcAft>
                <a:spcPts val="600"/>
              </a:spcAft>
              <a:buSzPct val="101190"/>
            </a:pPr>
            <a:r>
              <a:rPr lang="ru-RU" sz="1800" dirty="0" smtClean="0"/>
              <a:t>Скорость интернета значительно возрастет </a:t>
            </a:r>
          </a:p>
          <a:p>
            <a:pPr indent="-171450">
              <a:spcAft>
                <a:spcPts val="600"/>
              </a:spcAft>
              <a:buSzPct val="101190"/>
            </a:pPr>
            <a:r>
              <a:rPr lang="ru-RU" sz="1800" dirty="0" smtClean="0"/>
              <a:t>Эффективность, конкурентоспособность зависит от скорости обмена информацией и принятия решений</a:t>
            </a:r>
            <a:endParaRPr lang="ru-RU" sz="1800" dirty="0"/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779463" y="82396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Компания будущего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7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7" y="1707498"/>
            <a:ext cx="8768870" cy="4930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3377" y="1707498"/>
            <a:ext cx="4703052" cy="4930082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/>
            </a:endParaRPr>
          </a:p>
        </p:txBody>
      </p:sp>
      <p:sp>
        <p:nvSpPr>
          <p:cNvPr id="10" name="Shape 87"/>
          <p:cNvSpPr txBox="1">
            <a:spLocks/>
          </p:cNvSpPr>
          <p:nvPr/>
        </p:nvSpPr>
        <p:spPr>
          <a:xfrm>
            <a:off x="276742" y="1886184"/>
            <a:ext cx="4452629" cy="4474240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SzPct val="101190"/>
              <a:buFont typeface="Wingdings 2" pitchFamily="18" charset="2"/>
              <a:buNone/>
            </a:pPr>
            <a:r>
              <a:rPr lang="ru-RU" sz="1800" dirty="0" smtClean="0"/>
              <a:t>Итоги первой пятилетки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 indent="-171450">
              <a:spcAft>
                <a:spcPts val="600"/>
              </a:spcAft>
              <a:buSzPct val="101190"/>
            </a:pPr>
            <a:r>
              <a:rPr lang="ru-RU" sz="1800" dirty="0" smtClean="0"/>
              <a:t>Рынок растет колоссальными темпами</a:t>
            </a:r>
            <a:r>
              <a:rPr lang="en-US" sz="1800" dirty="0" smtClean="0"/>
              <a:t>: </a:t>
            </a:r>
            <a:r>
              <a:rPr lang="ru-RU" sz="1800" dirty="0" smtClean="0"/>
              <a:t>среднегодовой рост облачного </a:t>
            </a:r>
            <a:r>
              <a:rPr lang="ru-RU" sz="1800" dirty="0"/>
              <a:t>рынка составляет –  </a:t>
            </a:r>
            <a:r>
              <a:rPr lang="ru-RU" sz="1800" dirty="0" smtClean="0"/>
              <a:t>25-30</a:t>
            </a:r>
            <a:r>
              <a:rPr lang="en-US" sz="1800" dirty="0" smtClean="0"/>
              <a:t>%, </a:t>
            </a:r>
            <a:r>
              <a:rPr lang="ru-RU" sz="1800" dirty="0" smtClean="0"/>
              <a:t>а некоторых сегментов – до 45-50</a:t>
            </a:r>
            <a:r>
              <a:rPr lang="en-US" sz="1800" dirty="0" smtClean="0"/>
              <a:t>%</a:t>
            </a:r>
          </a:p>
          <a:p>
            <a:pPr indent="-171450">
              <a:spcAft>
                <a:spcPts val="600"/>
              </a:spcAft>
              <a:buSzPct val="101190"/>
            </a:pPr>
            <a:r>
              <a:rPr lang="ru-RU" sz="1800" dirty="0" smtClean="0"/>
              <a:t>Основа рынка – </a:t>
            </a:r>
            <a:r>
              <a:rPr lang="en-US" sz="1800" dirty="0" err="1" smtClean="0"/>
              <a:t>SaaS</a:t>
            </a:r>
            <a:r>
              <a:rPr lang="ru-RU" sz="1800" dirty="0" smtClean="0"/>
              <a:t> (примерно 70</a:t>
            </a:r>
            <a:r>
              <a:rPr lang="en-US" sz="1800" dirty="0" smtClean="0"/>
              <a:t>%</a:t>
            </a:r>
            <a:r>
              <a:rPr lang="ru-RU" sz="1800" dirty="0" smtClean="0"/>
              <a:t>), но </a:t>
            </a:r>
            <a:r>
              <a:rPr lang="en-US" sz="1800" dirty="0" err="1" smtClean="0"/>
              <a:t>IaaS</a:t>
            </a:r>
            <a:r>
              <a:rPr lang="en-US" sz="1800" dirty="0" smtClean="0"/>
              <a:t> </a:t>
            </a:r>
            <a:r>
              <a:rPr lang="ru-RU" sz="1800" dirty="0" smtClean="0"/>
              <a:t> в последние 2 года растет быстрее.</a:t>
            </a:r>
          </a:p>
          <a:p>
            <a:pPr indent="-171450">
              <a:spcAft>
                <a:spcPts val="600"/>
              </a:spcAft>
              <a:buSzPct val="101190"/>
            </a:pPr>
            <a:r>
              <a:rPr lang="ru-RU" sz="1800" dirty="0" smtClean="0"/>
              <a:t>Бизнес «привык» к облакам</a:t>
            </a:r>
            <a:endParaRPr lang="ru-RU" sz="1800" dirty="0"/>
          </a:p>
          <a:p>
            <a:pPr indent="-171450">
              <a:spcAft>
                <a:spcPts val="600"/>
              </a:spcAft>
              <a:buSzPct val="101190"/>
            </a:pPr>
            <a:r>
              <a:rPr lang="ru-RU" sz="1800" dirty="0" smtClean="0"/>
              <a:t>Появление облаков для пользователей </a:t>
            </a:r>
          </a:p>
          <a:p>
            <a:pPr indent="-171450">
              <a:spcAft>
                <a:spcPts val="600"/>
              </a:spcAft>
              <a:buSzPct val="101190"/>
            </a:pPr>
            <a:r>
              <a:rPr lang="ru-RU" sz="1800" dirty="0" smtClean="0"/>
              <a:t>Много зарубежных игроков пришло в </a:t>
            </a:r>
            <a:r>
              <a:rPr lang="ru-RU" sz="1800" dirty="0"/>
              <a:t>Р</a:t>
            </a:r>
            <a:r>
              <a:rPr lang="ru-RU" sz="1800" dirty="0" smtClean="0"/>
              <a:t>оссию но и русские облачные сервисы стали известны за рубежом</a:t>
            </a: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779463" y="82396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Состояние рынка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4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75736" y="371994"/>
            <a:ext cx="8003819" cy="868362"/>
          </a:xfrm>
        </p:spPr>
        <p:txBody>
          <a:bodyPr anchor="ctr"/>
          <a:lstStyle/>
          <a:p>
            <a:r>
              <a:rPr lang="ru-RU" sz="2400" dirty="0" err="1" smtClean="0"/>
              <a:t>Аутсорсер</a:t>
            </a:r>
            <a:r>
              <a:rPr lang="ru-RU" sz="2400" dirty="0" smtClean="0"/>
              <a:t> может предложить решения из облака, востребованные у корпоративных клиентов</a:t>
            </a:r>
            <a:endParaRPr lang="ru-RU" sz="2400" dirty="0"/>
          </a:p>
        </p:txBody>
      </p:sp>
      <p:graphicFrame>
        <p:nvGraphicFramePr>
          <p:cNvPr id="5" name="Group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192319"/>
              </p:ext>
            </p:extLst>
          </p:nvPr>
        </p:nvGraphicFramePr>
        <p:xfrm>
          <a:off x="204430" y="2049431"/>
          <a:ext cx="5908405" cy="4418610"/>
        </p:xfrm>
        <a:graphic>
          <a:graphicData uri="http://schemas.openxmlformats.org/drawingml/2006/table">
            <a:tbl>
              <a:tblPr/>
              <a:tblGrid>
                <a:gridCol w="5908405"/>
              </a:tblGrid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Подготовка и отправка </a:t>
                      </a:r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отчетности </a:t>
                      </a:r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 электронном виде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Редактирование, совместная работа с </a:t>
                      </a:r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документами,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База данных клиентов и </a:t>
                      </a:r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сотрудников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Электронная почта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Хранение файлов и совместная работа над ними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Назначение и отслеживания статуса задачи по </a:t>
                      </a:r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сделкам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Голосовая связь по каналам Интернет (VOIP)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Прайс-лист товаров и услуг компании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Возможность обмена быстрыми </a:t>
                      </a:r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сообщениями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Сопровождение процесса продаж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Создание проекта, назначение задач в рамках </a:t>
                      </a:r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проекта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Проведение </a:t>
                      </a:r>
                      <a:r>
                        <a:rPr lang="ru-RU" sz="18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видеосовещаний</a:t>
                      </a:r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 с несколькими участниками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Лента событий: решений, </a:t>
                      </a:r>
                      <a:r>
                        <a:rPr lang="ru-RU" sz="18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документов</a:t>
                      </a:r>
                      <a:endParaRPr lang="ru-RU" sz="18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5615"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  <a:cs typeface="Arial" pitchFamily="34" charset="0"/>
                        </a:rPr>
                        <a:t>Лента обсуждения проектов, событий, задач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Chart 18"/>
          <p:cNvGraphicFramePr/>
          <p:nvPr>
            <p:extLst>
              <p:ext uri="{D42A27DB-BD31-4B8C-83A1-F6EECF244321}">
                <p14:modId xmlns:p14="http://schemas.microsoft.com/office/powerpoint/2010/main" val="2012305928"/>
              </p:ext>
            </p:extLst>
          </p:nvPr>
        </p:nvGraphicFramePr>
        <p:xfrm>
          <a:off x="6260341" y="2049430"/>
          <a:ext cx="2883659" cy="4357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1001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7"/>
          <p:cNvSpPr txBox="1">
            <a:spLocks/>
          </p:cNvSpPr>
          <p:nvPr/>
        </p:nvSpPr>
        <p:spPr>
          <a:xfrm>
            <a:off x="276742" y="1977391"/>
            <a:ext cx="4637383" cy="4503419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1190"/>
            </a:pPr>
            <a:r>
              <a:rPr lang="ru-RU" sz="1800" dirty="0"/>
              <a:t>Провал </a:t>
            </a:r>
            <a:r>
              <a:rPr lang="en-US" sz="1800" dirty="0"/>
              <a:t>MDM Only</a:t>
            </a:r>
            <a:r>
              <a:rPr lang="ru-RU" sz="1800" dirty="0"/>
              <a:t> концепции, нужны решения </a:t>
            </a:r>
            <a:r>
              <a:rPr lang="ru-RU" sz="1800" dirty="0" smtClean="0"/>
              <a:t>конкретных проблем</a:t>
            </a:r>
          </a:p>
          <a:p>
            <a:pPr>
              <a:spcAft>
                <a:spcPts val="600"/>
              </a:spcAft>
              <a:buSzPct val="101190"/>
            </a:pPr>
            <a:r>
              <a:rPr lang="ru-RU" sz="1800" dirty="0" smtClean="0"/>
              <a:t>Доступ к корпоративной инфраструктуре с мобильных устройств</a:t>
            </a:r>
          </a:p>
          <a:p>
            <a:pPr>
              <a:spcAft>
                <a:spcPts val="600"/>
              </a:spcAft>
              <a:buSzPct val="101190"/>
            </a:pPr>
            <a:r>
              <a:rPr lang="ru-RU" sz="1800" dirty="0" smtClean="0"/>
              <a:t>Основные </a:t>
            </a:r>
            <a:r>
              <a:rPr lang="ru-RU" sz="1800" dirty="0" err="1" smtClean="0"/>
              <a:t>юскейсы</a:t>
            </a:r>
            <a:r>
              <a:rPr lang="en-US" sz="1800" dirty="0" smtClean="0"/>
              <a:t>: </a:t>
            </a:r>
            <a:r>
              <a:rPr lang="ru-RU" sz="1800" dirty="0" smtClean="0"/>
              <a:t>«заполнение форм» и «безопасный доступ к файлам и почте»</a:t>
            </a:r>
          </a:p>
          <a:p>
            <a:pPr>
              <a:spcAft>
                <a:spcPts val="600"/>
              </a:spcAft>
              <a:buSzPct val="101190"/>
            </a:pPr>
            <a:r>
              <a:rPr lang="ru-RU" sz="1800" dirty="0" smtClean="0"/>
              <a:t>Мобильные </a:t>
            </a:r>
            <a:r>
              <a:rPr lang="ru-RU" sz="1800" dirty="0" err="1" smtClean="0"/>
              <a:t>фронтенды</a:t>
            </a:r>
            <a:r>
              <a:rPr lang="ru-RU" sz="1800" dirty="0" smtClean="0"/>
              <a:t> для работы с традиционными облачными </a:t>
            </a:r>
            <a:r>
              <a:rPr lang="en-US" sz="1800" dirty="0"/>
              <a:t> </a:t>
            </a:r>
            <a:r>
              <a:rPr lang="ru-RU" sz="1800" dirty="0" smtClean="0"/>
              <a:t>услугами, класса </a:t>
            </a:r>
            <a:r>
              <a:rPr lang="en-US" sz="1800" dirty="0" smtClean="0"/>
              <a:t>SaaS</a:t>
            </a:r>
            <a:endParaRPr lang="ru-RU" sz="1800" dirty="0"/>
          </a:p>
          <a:p>
            <a:pPr>
              <a:spcAft>
                <a:spcPts val="600"/>
              </a:spcAft>
              <a:buSzPct val="101190"/>
            </a:pPr>
            <a:r>
              <a:rPr lang="ru-RU" sz="1800" dirty="0" smtClean="0"/>
              <a:t>Потребление, но не создание контента</a:t>
            </a: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642303" y="-9044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Мобильность - как новый облачный тренд</a:t>
            </a:r>
            <a:endParaRPr lang="ru-RU" sz="32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4125" y="1794510"/>
            <a:ext cx="392607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0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7"/>
          <p:cNvSpPr txBox="1">
            <a:spLocks/>
          </p:cNvSpPr>
          <p:nvPr/>
        </p:nvSpPr>
        <p:spPr>
          <a:xfrm>
            <a:off x="276743" y="1977391"/>
            <a:ext cx="3929498" cy="4274819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1190"/>
            </a:pPr>
            <a:r>
              <a:rPr lang="en-US" sz="1800" dirty="0" smtClean="0"/>
              <a:t>Enterprise </a:t>
            </a:r>
            <a:r>
              <a:rPr lang="ru-RU" sz="1800" dirty="0" smtClean="0"/>
              <a:t>и ведомственный </a:t>
            </a:r>
            <a:r>
              <a:rPr lang="en-US" sz="1800" dirty="0" smtClean="0"/>
              <a:t>MVNO</a:t>
            </a:r>
            <a:r>
              <a:rPr lang="ru-RU" sz="1800" dirty="0" smtClean="0"/>
              <a:t> – давно предсказанный и реализуемый тренд</a:t>
            </a:r>
          </a:p>
          <a:p>
            <a:pPr>
              <a:spcAft>
                <a:spcPts val="600"/>
              </a:spcAft>
              <a:buSzPct val="101190"/>
            </a:pPr>
            <a:r>
              <a:rPr lang="ru-RU" sz="1800" dirty="0" smtClean="0"/>
              <a:t>Операторы – новые игроки на рынке аутсорсинга ИТ</a:t>
            </a:r>
          </a:p>
          <a:p>
            <a:pPr>
              <a:spcAft>
                <a:spcPts val="600"/>
              </a:spcAft>
              <a:buSzPct val="101190"/>
            </a:pPr>
            <a:r>
              <a:rPr lang="ru-RU" sz="1800" dirty="0" smtClean="0"/>
              <a:t>Операторская «</a:t>
            </a:r>
            <a:r>
              <a:rPr lang="en-US" sz="1800" dirty="0" smtClean="0"/>
              <a:t>Big Data</a:t>
            </a:r>
            <a:r>
              <a:rPr lang="ru-RU" sz="1800" dirty="0" smtClean="0"/>
              <a:t>» - кладезь </a:t>
            </a:r>
            <a:r>
              <a:rPr lang="ru-RU" sz="1800" dirty="0"/>
              <a:t>данных о клиентах </a:t>
            </a:r>
            <a:r>
              <a:rPr lang="ru-RU" sz="1800" dirty="0" smtClean="0"/>
              <a:t>для бизнеса, с которым работать умеют единицы</a:t>
            </a:r>
          </a:p>
          <a:p>
            <a:pPr>
              <a:spcAft>
                <a:spcPts val="600"/>
              </a:spcAft>
              <a:buSzPct val="101190"/>
            </a:pPr>
            <a:r>
              <a:rPr lang="en-US" sz="1800" dirty="0" err="1" smtClean="0"/>
              <a:t>IoT</a:t>
            </a:r>
            <a:r>
              <a:rPr lang="ru-RU" sz="1800" dirty="0" smtClean="0"/>
              <a:t> – перспективно, но пока мало полезно</a:t>
            </a:r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642303" y="-9044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Мобильность - как новый облачный тренд</a:t>
            </a:r>
            <a:endParaRPr lang="ru-RU" sz="3200" dirty="0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120" y="1851660"/>
            <a:ext cx="4400550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2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77" y="1707498"/>
            <a:ext cx="8687986" cy="493008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3377" y="4740793"/>
            <a:ext cx="8687985" cy="189678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Calibri"/>
            </a:endParaRPr>
          </a:p>
        </p:txBody>
      </p:sp>
      <p:sp>
        <p:nvSpPr>
          <p:cNvPr id="10" name="Shape 87"/>
          <p:cNvSpPr txBox="1">
            <a:spLocks/>
          </p:cNvSpPr>
          <p:nvPr/>
        </p:nvSpPr>
        <p:spPr>
          <a:xfrm>
            <a:off x="276742" y="4850279"/>
            <a:ext cx="8492302" cy="1653255"/>
          </a:xfrm>
          <a:prstGeom prst="rect">
            <a:avLst/>
          </a:prstGeom>
          <a:noFill/>
          <a:ln>
            <a:noFill/>
          </a:ln>
        </p:spPr>
        <p:txBody>
          <a:bodyPr vert="horz" lIns="68569" tIns="34275" rIns="68569" bIns="34275" rtlCol="0" anchor="t" anchorCtr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SzPct val="101190"/>
            </a:pPr>
            <a:r>
              <a:rPr lang="ru-RU" sz="1800" dirty="0" smtClean="0"/>
              <a:t>Аналитики в начале прогнозировали удвоение рынка каждый год, но этого не произошло, почему?</a:t>
            </a:r>
          </a:p>
          <a:p>
            <a:pPr>
              <a:spcAft>
                <a:spcPts val="600"/>
              </a:spcAft>
              <a:buSzPct val="101190"/>
            </a:pPr>
            <a:r>
              <a:rPr lang="ru-RU" sz="1800" dirty="0" smtClean="0"/>
              <a:t>Мало публичных кейсов успеха. А те, что есть не особо масштабные. Почему?</a:t>
            </a:r>
          </a:p>
          <a:p>
            <a:pPr>
              <a:spcAft>
                <a:spcPts val="600"/>
              </a:spcAft>
              <a:buSzPct val="101190"/>
            </a:pPr>
            <a:r>
              <a:rPr lang="ru-RU" sz="1800" dirty="0" smtClean="0"/>
              <a:t>Много потенциально успешных игроков не дошло до финиша, почему?</a:t>
            </a:r>
            <a:endParaRPr lang="en-US" sz="1800" dirty="0"/>
          </a:p>
          <a:p>
            <a:pPr indent="-171450">
              <a:spcAft>
                <a:spcPts val="600"/>
              </a:spcAft>
              <a:buSzPct val="101190"/>
            </a:pPr>
            <a:endParaRPr lang="ru-RU" sz="1800" dirty="0" smtClean="0"/>
          </a:p>
        </p:txBody>
      </p:sp>
      <p:sp>
        <p:nvSpPr>
          <p:cNvPr id="11" name="Название 1"/>
          <p:cNvSpPr txBox="1">
            <a:spLocks/>
          </p:cNvSpPr>
          <p:nvPr/>
        </p:nvSpPr>
        <p:spPr>
          <a:xfrm>
            <a:off x="779463" y="82396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А всё ли так хорошо в облаках?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842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46535" y="756792"/>
            <a:ext cx="8066887" cy="545323"/>
          </a:xfrm>
        </p:spPr>
        <p:txBody>
          <a:bodyPr anchor="ctr">
            <a:noAutofit/>
          </a:bodyPr>
          <a:lstStyle/>
          <a:p>
            <a:r>
              <a:rPr lang="ru-RU" sz="2800" dirty="0" smtClean="0"/>
              <a:t>Кризис подобен </a:t>
            </a:r>
            <a:r>
              <a:rPr lang="ru-RU" sz="2800" dirty="0"/>
              <a:t>шторму для бизнеса </a:t>
            </a:r>
            <a:r>
              <a:rPr lang="ru-RU" sz="2800" dirty="0" err="1" smtClean="0"/>
              <a:t>аутсорсеров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7" name="Изображение 6" descr="korabl_volnyi_shtorm_nepogoda_paluba_5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697" y="1684417"/>
            <a:ext cx="8734095" cy="492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7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4"/>
          <p:cNvSpPr>
            <a:spLocks noGrp="1"/>
          </p:cNvSpPr>
          <p:nvPr>
            <p:ph type="title"/>
          </p:nvPr>
        </p:nvSpPr>
        <p:spPr>
          <a:xfrm>
            <a:off x="508488" y="294982"/>
            <a:ext cx="8635512" cy="842597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ea typeface="MS PGothic" charset="-128"/>
                <a:cs typeface="ＭＳ Ｐゴシック" charset="-128"/>
              </a:rPr>
              <a:t>Постановление от 16 ноября 2015 года №</a:t>
            </a:r>
            <a:r>
              <a:rPr lang="ru-RU" altLang="ru-RU" sz="3200" dirty="0" smtClean="0">
                <a:ea typeface="MS PGothic" charset="-128"/>
                <a:cs typeface="ＭＳ Ｐゴシック" charset="-128"/>
              </a:rPr>
              <a:t>1236</a:t>
            </a:r>
            <a:endParaRPr lang="en-GB" altLang="ru-RU" sz="3200" dirty="0">
              <a:ea typeface="MS PGothic" charset="-128"/>
              <a:cs typeface="ＭＳ Ｐゴシック" charset="-128"/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407197" y="1921334"/>
            <a:ext cx="8279601" cy="4468036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1846" b="1" dirty="0" smtClean="0"/>
              <a:t>При </a:t>
            </a:r>
            <a:r>
              <a:rPr lang="ru-RU" sz="1846" b="1" dirty="0"/>
              <a:t>закупках программного обеспечения для государственных и муниципальных нужд заказчики будут обязаны </a:t>
            </a:r>
            <a:r>
              <a:rPr lang="ru-RU" sz="1846" b="1" dirty="0" smtClean="0"/>
              <a:t>ограничить </a:t>
            </a:r>
            <a:r>
              <a:rPr lang="ru-RU" sz="1846" b="1" dirty="0"/>
              <a:t>закупки российским программным </a:t>
            </a:r>
            <a:r>
              <a:rPr lang="ru-RU" sz="1846" b="1" dirty="0" smtClean="0"/>
              <a:t>обеспечением</a:t>
            </a:r>
          </a:p>
          <a:p>
            <a:pPr marL="0" indent="0">
              <a:buNone/>
            </a:pPr>
            <a:r>
              <a:rPr lang="is-IS" sz="2000" dirty="0" smtClean="0"/>
              <a:t>…</a:t>
            </a:r>
            <a:r>
              <a:rPr lang="ru-RU" sz="2000" dirty="0" smtClean="0"/>
              <a:t>Установить </a:t>
            </a:r>
            <a:r>
              <a:rPr lang="ru-RU" sz="2000" dirty="0"/>
              <a:t>запрет на допуск </a:t>
            </a:r>
            <a:r>
              <a:rPr lang="ru-RU" sz="2000" b="1" dirty="0"/>
              <a:t>программ</a:t>
            </a:r>
            <a:r>
              <a:rPr lang="ru-RU" sz="2000" dirty="0"/>
              <a:t> для электронных вычислительных машин и </a:t>
            </a:r>
            <a:r>
              <a:rPr lang="ru-RU" sz="2000" b="1" dirty="0"/>
              <a:t>баз данных</a:t>
            </a:r>
            <a:r>
              <a:rPr lang="ru-RU" sz="2000" dirty="0"/>
              <a:t>, реализуемых независимо от вида договора на материальном носителе и (или) в электронном виде по каналам связи, происходящих из иностранных государств, а также исключительных прав на такое программное обеспечение и прав использования такого программного обеспечения (далее - программное обеспечение и (или) права на него), для </a:t>
            </a:r>
            <a:r>
              <a:rPr lang="ru-RU" sz="2000" dirty="0" err="1"/>
              <a:t>целеи</a:t>
            </a:r>
            <a:r>
              <a:rPr lang="ru-RU" sz="2000" dirty="0"/>
              <a:t>̆ осуществления закупок для </a:t>
            </a:r>
            <a:r>
              <a:rPr lang="ru-RU" sz="2000" dirty="0" smtClean="0"/>
              <a:t>обеспечения </a:t>
            </a:r>
            <a:r>
              <a:rPr lang="ru-RU" sz="2000" dirty="0"/>
              <a:t>государственных и муниципальных </a:t>
            </a:r>
            <a:r>
              <a:rPr lang="ru-RU" sz="2000" dirty="0" smtClean="0"/>
              <a:t>нужд</a:t>
            </a:r>
            <a:r>
              <a:rPr lang="is-IS" sz="2000" dirty="0" smtClean="0"/>
              <a:t>…</a:t>
            </a:r>
            <a:endParaRPr lang="ru-RU" sz="2000" dirty="0" smtClean="0"/>
          </a:p>
          <a:p>
            <a:pPr marL="0" indent="0">
              <a:buNone/>
              <a:defRPr/>
            </a:pPr>
            <a:endParaRPr lang="ru-RU" sz="1846" dirty="0"/>
          </a:p>
        </p:txBody>
      </p:sp>
    </p:spTree>
    <p:extLst>
      <p:ext uri="{BB962C8B-B14F-4D97-AF65-F5344CB8AC3E}">
        <p14:creationId xmlns:p14="http://schemas.microsoft.com/office/powerpoint/2010/main" val="20704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иксель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Пиксель.thmx</Template>
  <TotalTime>1298</TotalTime>
  <Words>1055</Words>
  <Application>Microsoft Macintosh PowerPoint</Application>
  <PresentationFormat>Экран (4:3)</PresentationFormat>
  <Paragraphs>115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Calibri</vt:lpstr>
      <vt:lpstr>Corbel</vt:lpstr>
      <vt:lpstr>Lucida Grande</vt:lpstr>
      <vt:lpstr>MS PGothic</vt:lpstr>
      <vt:lpstr>ＭＳ Ｐゴシック</vt:lpstr>
      <vt:lpstr>Segoe UI Light</vt:lpstr>
      <vt:lpstr>Wingdings 2</vt:lpstr>
      <vt:lpstr>Arial</vt:lpstr>
      <vt:lpstr>Пиксель</vt:lpstr>
      <vt:lpstr>Тенденции и трансформации облачного рынка</vt:lpstr>
      <vt:lpstr>Рецепт построения бизнеса не  всегда просто выбрать</vt:lpstr>
      <vt:lpstr>Презентация PowerPoint</vt:lpstr>
      <vt:lpstr>Аутсорсер может предложить решения из облака, востребованные у корпоративных клиентов</vt:lpstr>
      <vt:lpstr>Презентация PowerPoint</vt:lpstr>
      <vt:lpstr>Презентация PowerPoint</vt:lpstr>
      <vt:lpstr>Презентация PowerPoint</vt:lpstr>
      <vt:lpstr>Кризис подобен шторму для бизнеса аутсорсеров </vt:lpstr>
      <vt:lpstr>Постановление от 16 ноября 2015 года №1236</vt:lpstr>
      <vt:lpstr>Постановление от 16 ноября 2015 года №1236</vt:lpstr>
      <vt:lpstr>Облачная экономика</vt:lpstr>
      <vt:lpstr>Облачный аутсорсинг ISV</vt:lpstr>
      <vt:lpstr>Облачный аутсорсинг ISP</vt:lpstr>
      <vt:lpstr>Облачный аутсорсинг интеграторов</vt:lpstr>
      <vt:lpstr>Облачный бизнес дистрибьюторов и реселлеров ПО</vt:lpstr>
      <vt:lpstr>Облачный бизнес ЦОД</vt:lpstr>
      <vt:lpstr>Предложение операторов в облаках</vt:lpstr>
      <vt:lpstr>Контактная информация</vt:lpstr>
    </vt:vector>
  </TitlesOfParts>
  <Company>Мегалабс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развития облачных сервисов</dc:title>
  <dc:creator>Anton Salov</dc:creator>
  <cp:lastModifiedBy>Пользователь Microsoft Office</cp:lastModifiedBy>
  <cp:revision>58</cp:revision>
  <cp:lastPrinted>2015-11-23T09:00:17Z</cp:lastPrinted>
  <dcterms:created xsi:type="dcterms:W3CDTF">2014-09-14T17:30:30Z</dcterms:created>
  <dcterms:modified xsi:type="dcterms:W3CDTF">2015-11-23T09:02:06Z</dcterms:modified>
</cp:coreProperties>
</file>