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25"/>
  </p:notesMasterIdLst>
  <p:sldIdLst>
    <p:sldId id="369" r:id="rId2"/>
    <p:sldId id="421" r:id="rId3"/>
    <p:sldId id="426" r:id="rId4"/>
    <p:sldId id="427" r:id="rId5"/>
    <p:sldId id="419" r:id="rId6"/>
    <p:sldId id="407" r:id="rId7"/>
    <p:sldId id="418" r:id="rId8"/>
    <p:sldId id="431" r:id="rId9"/>
    <p:sldId id="433" r:id="rId10"/>
    <p:sldId id="343" r:id="rId11"/>
    <p:sldId id="363" r:id="rId12"/>
    <p:sldId id="409" r:id="rId13"/>
    <p:sldId id="410" r:id="rId14"/>
    <p:sldId id="411" r:id="rId15"/>
    <p:sldId id="437" r:id="rId16"/>
    <p:sldId id="438" r:id="rId17"/>
    <p:sldId id="439" r:id="rId18"/>
    <p:sldId id="440" r:id="rId19"/>
    <p:sldId id="443" r:id="rId20"/>
    <p:sldId id="442" r:id="rId21"/>
    <p:sldId id="436" r:id="rId22"/>
    <p:sldId id="425" r:id="rId23"/>
    <p:sldId id="422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8" autoAdjust="0"/>
    <p:restoredTop sz="87244" autoAdjust="0"/>
  </p:normalViewPr>
  <p:slideViewPr>
    <p:cSldViewPr>
      <p:cViewPr varScale="1">
        <p:scale>
          <a:sx n="78" d="100"/>
          <a:sy n="78" d="100"/>
        </p:scale>
        <p:origin x="135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046965150455435E-2"/>
          <c:y val="1.8421551472732573E-2"/>
          <c:w val="0.97304140964707797"/>
          <c:h val="0.761866287547389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'Example 1 Graph'!$B$1</c:f>
              <c:strCache>
                <c:ptCount val="1"/>
                <c:pt idx="0">
                  <c:v>16 bit Applications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Graph'!$B$2:$B$141</c:f>
              <c:numCache>
                <c:formatCode>General</c:formatCode>
                <c:ptCount val="140"/>
                <c:pt idx="12">
                  <c:v>21</c:v>
                </c:pt>
                <c:pt idx="37">
                  <c:v>21</c:v>
                </c:pt>
                <c:pt idx="55">
                  <c:v>19</c:v>
                </c:pt>
                <c:pt idx="87">
                  <c:v>21</c:v>
                </c:pt>
                <c:pt idx="117">
                  <c:v>21</c:v>
                </c:pt>
                <c:pt idx="121">
                  <c:v>20</c:v>
                </c:pt>
                <c:pt idx="136">
                  <c:v>24</c:v>
                </c:pt>
              </c:numCache>
            </c:numRef>
          </c:val>
        </c:ser>
        <c:ser>
          <c:idx val="1"/>
          <c:order val="1"/>
          <c:tx>
            <c:strRef>
              <c:f>'Example 1 Graph'!$C$1</c:f>
              <c:strCache>
                <c:ptCount val="1"/>
                <c:pt idx="0">
                  <c:v>Business &amp; Home Office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Graph'!$C$2:$C$141</c:f>
              <c:numCache>
                <c:formatCode>General</c:formatCode>
                <c:ptCount val="140"/>
                <c:pt idx="0">
                  <c:v>3</c:v>
                </c:pt>
                <c:pt idx="6">
                  <c:v>17</c:v>
                </c:pt>
                <c:pt idx="7">
                  <c:v>4</c:v>
                </c:pt>
                <c:pt idx="11">
                  <c:v>19</c:v>
                </c:pt>
                <c:pt idx="12">
                  <c:v>43</c:v>
                </c:pt>
                <c:pt idx="13">
                  <c:v>1</c:v>
                </c:pt>
                <c:pt idx="14">
                  <c:v>4</c:v>
                </c:pt>
                <c:pt idx="20">
                  <c:v>10</c:v>
                </c:pt>
                <c:pt idx="21">
                  <c:v>2</c:v>
                </c:pt>
                <c:pt idx="36">
                  <c:v>42</c:v>
                </c:pt>
                <c:pt idx="37">
                  <c:v>33</c:v>
                </c:pt>
                <c:pt idx="38">
                  <c:v>1</c:v>
                </c:pt>
                <c:pt idx="55">
                  <c:v>11</c:v>
                </c:pt>
                <c:pt idx="56">
                  <c:v>38</c:v>
                </c:pt>
                <c:pt idx="57">
                  <c:v>4</c:v>
                </c:pt>
                <c:pt idx="77">
                  <c:v>39</c:v>
                </c:pt>
                <c:pt idx="78">
                  <c:v>21</c:v>
                </c:pt>
                <c:pt idx="86">
                  <c:v>56</c:v>
                </c:pt>
                <c:pt idx="87">
                  <c:v>54</c:v>
                </c:pt>
                <c:pt idx="113">
                  <c:v>13</c:v>
                </c:pt>
                <c:pt idx="114">
                  <c:v>46</c:v>
                </c:pt>
                <c:pt idx="115">
                  <c:v>5</c:v>
                </c:pt>
                <c:pt idx="116">
                  <c:v>32</c:v>
                </c:pt>
                <c:pt idx="117">
                  <c:v>77</c:v>
                </c:pt>
                <c:pt idx="118">
                  <c:v>2</c:v>
                </c:pt>
                <c:pt idx="119">
                  <c:v>10</c:v>
                </c:pt>
                <c:pt idx="120">
                  <c:v>1</c:v>
                </c:pt>
                <c:pt idx="121">
                  <c:v>40</c:v>
                </c:pt>
                <c:pt idx="122">
                  <c:v>1</c:v>
                </c:pt>
                <c:pt idx="123">
                  <c:v>3</c:v>
                </c:pt>
                <c:pt idx="124">
                  <c:v>11</c:v>
                </c:pt>
                <c:pt idx="126">
                  <c:v>6</c:v>
                </c:pt>
                <c:pt idx="127">
                  <c:v>24</c:v>
                </c:pt>
                <c:pt idx="128">
                  <c:v>6</c:v>
                </c:pt>
                <c:pt idx="129">
                  <c:v>6</c:v>
                </c:pt>
                <c:pt idx="130">
                  <c:v>17</c:v>
                </c:pt>
                <c:pt idx="131">
                  <c:v>4</c:v>
                </c:pt>
                <c:pt idx="133">
                  <c:v>1</c:v>
                </c:pt>
                <c:pt idx="134">
                  <c:v>6</c:v>
                </c:pt>
                <c:pt idx="135">
                  <c:v>20</c:v>
                </c:pt>
                <c:pt idx="136">
                  <c:v>9</c:v>
                </c:pt>
                <c:pt idx="138">
                  <c:v>1</c:v>
                </c:pt>
                <c:pt idx="139">
                  <c:v>1</c:v>
                </c:pt>
              </c:numCache>
            </c:numRef>
          </c:val>
        </c:ser>
        <c:ser>
          <c:idx val="2"/>
          <c:order val="2"/>
          <c:tx>
            <c:strRef>
              <c:f>'Example 1 Graph'!$D$1</c:f>
              <c:strCache>
                <c:ptCount val="1"/>
                <c:pt idx="0">
                  <c:v>Client Applications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Graph'!$D$2:$D$141</c:f>
              <c:numCache>
                <c:formatCode>General</c:formatCode>
                <c:ptCount val="140"/>
                <c:pt idx="0">
                  <c:v>44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9</c:v>
                </c:pt>
                <c:pt idx="7">
                  <c:v>3</c:v>
                </c:pt>
                <c:pt idx="9">
                  <c:v>2</c:v>
                </c:pt>
                <c:pt idx="11">
                  <c:v>21</c:v>
                </c:pt>
                <c:pt idx="12">
                  <c:v>25</c:v>
                </c:pt>
                <c:pt idx="14">
                  <c:v>2</c:v>
                </c:pt>
                <c:pt idx="20">
                  <c:v>6</c:v>
                </c:pt>
                <c:pt idx="21">
                  <c:v>1</c:v>
                </c:pt>
                <c:pt idx="22">
                  <c:v>1</c:v>
                </c:pt>
                <c:pt idx="36">
                  <c:v>27</c:v>
                </c:pt>
                <c:pt idx="37">
                  <c:v>19</c:v>
                </c:pt>
                <c:pt idx="38">
                  <c:v>1</c:v>
                </c:pt>
                <c:pt idx="39">
                  <c:v>3</c:v>
                </c:pt>
                <c:pt idx="55">
                  <c:v>6</c:v>
                </c:pt>
                <c:pt idx="56">
                  <c:v>15</c:v>
                </c:pt>
                <c:pt idx="57">
                  <c:v>3</c:v>
                </c:pt>
                <c:pt idx="77">
                  <c:v>12</c:v>
                </c:pt>
                <c:pt idx="78">
                  <c:v>18</c:v>
                </c:pt>
                <c:pt idx="86">
                  <c:v>54</c:v>
                </c:pt>
                <c:pt idx="87">
                  <c:v>29</c:v>
                </c:pt>
                <c:pt idx="113">
                  <c:v>7</c:v>
                </c:pt>
                <c:pt idx="114">
                  <c:v>37</c:v>
                </c:pt>
                <c:pt idx="115">
                  <c:v>5</c:v>
                </c:pt>
                <c:pt idx="116">
                  <c:v>9</c:v>
                </c:pt>
                <c:pt idx="117">
                  <c:v>38</c:v>
                </c:pt>
                <c:pt idx="118">
                  <c:v>7</c:v>
                </c:pt>
                <c:pt idx="119">
                  <c:v>1</c:v>
                </c:pt>
                <c:pt idx="120">
                  <c:v>1</c:v>
                </c:pt>
                <c:pt idx="121">
                  <c:v>22</c:v>
                </c:pt>
                <c:pt idx="122">
                  <c:v>1</c:v>
                </c:pt>
                <c:pt idx="123">
                  <c:v>4</c:v>
                </c:pt>
                <c:pt idx="124">
                  <c:v>2</c:v>
                </c:pt>
                <c:pt idx="127">
                  <c:v>5</c:v>
                </c:pt>
                <c:pt idx="130">
                  <c:v>2</c:v>
                </c:pt>
                <c:pt idx="131">
                  <c:v>2</c:v>
                </c:pt>
                <c:pt idx="135">
                  <c:v>4</c:v>
                </c:pt>
                <c:pt idx="136">
                  <c:v>4</c:v>
                </c:pt>
              </c:numCache>
            </c:numRef>
          </c:val>
        </c:ser>
        <c:ser>
          <c:idx val="3"/>
          <c:order val="3"/>
          <c:tx>
            <c:strRef>
              <c:f>'Example 1 Graph'!$E$1</c:f>
              <c:strCache>
                <c:ptCount val="1"/>
                <c:pt idx="0">
                  <c:v>Communication &amp; Internet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Graph'!$E$2:$E$141</c:f>
              <c:numCache>
                <c:formatCode>General</c:formatCode>
                <c:ptCount val="140"/>
                <c:pt idx="6">
                  <c:v>6</c:v>
                </c:pt>
                <c:pt idx="7">
                  <c:v>1</c:v>
                </c:pt>
                <c:pt idx="9">
                  <c:v>2</c:v>
                </c:pt>
                <c:pt idx="11">
                  <c:v>9</c:v>
                </c:pt>
                <c:pt idx="12">
                  <c:v>13</c:v>
                </c:pt>
                <c:pt idx="13">
                  <c:v>1</c:v>
                </c:pt>
                <c:pt idx="14">
                  <c:v>1</c:v>
                </c:pt>
                <c:pt idx="20">
                  <c:v>1</c:v>
                </c:pt>
                <c:pt idx="21">
                  <c:v>5</c:v>
                </c:pt>
                <c:pt idx="22">
                  <c:v>1</c:v>
                </c:pt>
                <c:pt idx="36">
                  <c:v>19</c:v>
                </c:pt>
                <c:pt idx="37">
                  <c:v>18</c:v>
                </c:pt>
                <c:pt idx="38">
                  <c:v>1</c:v>
                </c:pt>
                <c:pt idx="39">
                  <c:v>6</c:v>
                </c:pt>
                <c:pt idx="55">
                  <c:v>4</c:v>
                </c:pt>
                <c:pt idx="56">
                  <c:v>6</c:v>
                </c:pt>
                <c:pt idx="57">
                  <c:v>2</c:v>
                </c:pt>
                <c:pt idx="77">
                  <c:v>10</c:v>
                </c:pt>
                <c:pt idx="78">
                  <c:v>18</c:v>
                </c:pt>
                <c:pt idx="86">
                  <c:v>45</c:v>
                </c:pt>
                <c:pt idx="87">
                  <c:v>25</c:v>
                </c:pt>
                <c:pt idx="113">
                  <c:v>5</c:v>
                </c:pt>
                <c:pt idx="114">
                  <c:v>22</c:v>
                </c:pt>
                <c:pt idx="115">
                  <c:v>9</c:v>
                </c:pt>
                <c:pt idx="116">
                  <c:v>11</c:v>
                </c:pt>
                <c:pt idx="117">
                  <c:v>28</c:v>
                </c:pt>
                <c:pt idx="118">
                  <c:v>5</c:v>
                </c:pt>
                <c:pt idx="119">
                  <c:v>1</c:v>
                </c:pt>
                <c:pt idx="120">
                  <c:v>1</c:v>
                </c:pt>
                <c:pt idx="121">
                  <c:v>12</c:v>
                </c:pt>
                <c:pt idx="127">
                  <c:v>3</c:v>
                </c:pt>
                <c:pt idx="130">
                  <c:v>2</c:v>
                </c:pt>
                <c:pt idx="135">
                  <c:v>3</c:v>
                </c:pt>
                <c:pt idx="136">
                  <c:v>2</c:v>
                </c:pt>
              </c:numCache>
            </c:numRef>
          </c:val>
        </c:ser>
        <c:ser>
          <c:idx val="4"/>
          <c:order val="4"/>
          <c:tx>
            <c:strRef>
              <c:f>'Example 1 Graph'!$F$1</c:f>
              <c:strCache>
                <c:ptCount val="1"/>
                <c:pt idx="0">
                  <c:v>Development Tools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Graph'!$F$2:$F$141</c:f>
              <c:numCache>
                <c:formatCode>General</c:formatCode>
                <c:ptCount val="140"/>
                <c:pt idx="0">
                  <c:v>1</c:v>
                </c:pt>
                <c:pt idx="6">
                  <c:v>6</c:v>
                </c:pt>
                <c:pt idx="7">
                  <c:v>3</c:v>
                </c:pt>
                <c:pt idx="8">
                  <c:v>1</c:v>
                </c:pt>
                <c:pt idx="11">
                  <c:v>8</c:v>
                </c:pt>
                <c:pt idx="12">
                  <c:v>11</c:v>
                </c:pt>
                <c:pt idx="14">
                  <c:v>1</c:v>
                </c:pt>
                <c:pt idx="20">
                  <c:v>3</c:v>
                </c:pt>
                <c:pt idx="21">
                  <c:v>3</c:v>
                </c:pt>
                <c:pt idx="36">
                  <c:v>14</c:v>
                </c:pt>
                <c:pt idx="37">
                  <c:v>16</c:v>
                </c:pt>
                <c:pt idx="39">
                  <c:v>2</c:v>
                </c:pt>
                <c:pt idx="55">
                  <c:v>4</c:v>
                </c:pt>
                <c:pt idx="56">
                  <c:v>13</c:v>
                </c:pt>
                <c:pt idx="57">
                  <c:v>1</c:v>
                </c:pt>
                <c:pt idx="77">
                  <c:v>10</c:v>
                </c:pt>
                <c:pt idx="78">
                  <c:v>12</c:v>
                </c:pt>
                <c:pt idx="86">
                  <c:v>22</c:v>
                </c:pt>
                <c:pt idx="87">
                  <c:v>23</c:v>
                </c:pt>
                <c:pt idx="113">
                  <c:v>6</c:v>
                </c:pt>
                <c:pt idx="114">
                  <c:v>15</c:v>
                </c:pt>
                <c:pt idx="115">
                  <c:v>5</c:v>
                </c:pt>
                <c:pt idx="116">
                  <c:v>7</c:v>
                </c:pt>
                <c:pt idx="117">
                  <c:v>31</c:v>
                </c:pt>
                <c:pt idx="118">
                  <c:v>2</c:v>
                </c:pt>
                <c:pt idx="120">
                  <c:v>3</c:v>
                </c:pt>
                <c:pt idx="121">
                  <c:v>16</c:v>
                </c:pt>
                <c:pt idx="124">
                  <c:v>2</c:v>
                </c:pt>
                <c:pt idx="127">
                  <c:v>9</c:v>
                </c:pt>
                <c:pt idx="130">
                  <c:v>7</c:v>
                </c:pt>
                <c:pt idx="131">
                  <c:v>1</c:v>
                </c:pt>
                <c:pt idx="132">
                  <c:v>1</c:v>
                </c:pt>
                <c:pt idx="135">
                  <c:v>8</c:v>
                </c:pt>
                <c:pt idx="136">
                  <c:v>2</c:v>
                </c:pt>
                <c:pt idx="138">
                  <c:v>1</c:v>
                </c:pt>
              </c:numCache>
            </c:numRef>
          </c:val>
        </c:ser>
        <c:ser>
          <c:idx val="5"/>
          <c:order val="5"/>
          <c:tx>
            <c:strRef>
              <c:f>'Example 1 Graph'!$G$1</c:f>
              <c:strCache>
                <c:ptCount val="1"/>
                <c:pt idx="0">
                  <c:v>Enterprise Applications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Graph'!$G$2:$G$141</c:f>
              <c:numCache>
                <c:formatCode>General</c:formatCode>
                <c:ptCount val="140"/>
                <c:pt idx="11">
                  <c:v>4</c:v>
                </c:pt>
                <c:pt idx="12">
                  <c:v>5</c:v>
                </c:pt>
                <c:pt idx="20">
                  <c:v>1</c:v>
                </c:pt>
                <c:pt idx="36">
                  <c:v>2</c:v>
                </c:pt>
                <c:pt idx="37">
                  <c:v>6</c:v>
                </c:pt>
                <c:pt idx="56">
                  <c:v>1</c:v>
                </c:pt>
                <c:pt idx="77">
                  <c:v>3</c:v>
                </c:pt>
                <c:pt idx="78">
                  <c:v>2</c:v>
                </c:pt>
                <c:pt idx="86">
                  <c:v>7</c:v>
                </c:pt>
                <c:pt idx="87">
                  <c:v>7</c:v>
                </c:pt>
                <c:pt idx="113">
                  <c:v>2</c:v>
                </c:pt>
                <c:pt idx="114">
                  <c:v>1</c:v>
                </c:pt>
                <c:pt idx="116">
                  <c:v>1</c:v>
                </c:pt>
                <c:pt idx="117">
                  <c:v>11</c:v>
                </c:pt>
                <c:pt idx="118">
                  <c:v>1</c:v>
                </c:pt>
                <c:pt idx="120">
                  <c:v>1</c:v>
                </c:pt>
                <c:pt idx="121">
                  <c:v>2</c:v>
                </c:pt>
                <c:pt idx="124">
                  <c:v>1</c:v>
                </c:pt>
                <c:pt idx="127">
                  <c:v>2</c:v>
                </c:pt>
              </c:numCache>
            </c:numRef>
          </c:val>
        </c:ser>
        <c:ser>
          <c:idx val="6"/>
          <c:order val="6"/>
          <c:tx>
            <c:strRef>
              <c:f>'Example 1 Graph'!$H$1</c:f>
              <c:strCache>
                <c:ptCount val="1"/>
                <c:pt idx="0">
                  <c:v>Games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Graph'!$H$2:$H$141</c:f>
              <c:numCache>
                <c:formatCode>General</c:formatCode>
                <c:ptCount val="140"/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7">
                  <c:v>1</c:v>
                </c:pt>
                <c:pt idx="11">
                  <c:v>3</c:v>
                </c:pt>
                <c:pt idx="12">
                  <c:v>7</c:v>
                </c:pt>
                <c:pt idx="20">
                  <c:v>3</c:v>
                </c:pt>
                <c:pt idx="36">
                  <c:v>8</c:v>
                </c:pt>
                <c:pt idx="37">
                  <c:v>10</c:v>
                </c:pt>
                <c:pt idx="55">
                  <c:v>2</c:v>
                </c:pt>
                <c:pt idx="77">
                  <c:v>3</c:v>
                </c:pt>
                <c:pt idx="78">
                  <c:v>6</c:v>
                </c:pt>
                <c:pt idx="86">
                  <c:v>15</c:v>
                </c:pt>
                <c:pt idx="87">
                  <c:v>12</c:v>
                </c:pt>
                <c:pt idx="111">
                  <c:v>3</c:v>
                </c:pt>
                <c:pt idx="112">
                  <c:v>5</c:v>
                </c:pt>
                <c:pt idx="116">
                  <c:v>1</c:v>
                </c:pt>
                <c:pt idx="117">
                  <c:v>12</c:v>
                </c:pt>
                <c:pt idx="121">
                  <c:v>2</c:v>
                </c:pt>
                <c:pt idx="127">
                  <c:v>2</c:v>
                </c:pt>
                <c:pt idx="135">
                  <c:v>1</c:v>
                </c:pt>
                <c:pt idx="136">
                  <c:v>2</c:v>
                </c:pt>
              </c:numCache>
            </c:numRef>
          </c:val>
        </c:ser>
        <c:ser>
          <c:idx val="7"/>
          <c:order val="7"/>
          <c:tx>
            <c:strRef>
              <c:f>'Example 1 Graph'!$I$1</c:f>
              <c:strCache>
                <c:ptCount val="1"/>
                <c:pt idx="0">
                  <c:v>Graphics &amp; Design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Graph'!$I$2:$I$141</c:f>
              <c:numCache>
                <c:formatCode>General</c:formatCode>
                <c:ptCount val="140"/>
                <c:pt idx="0">
                  <c:v>2</c:v>
                </c:pt>
                <c:pt idx="6">
                  <c:v>9</c:v>
                </c:pt>
                <c:pt idx="7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22</c:v>
                </c:pt>
                <c:pt idx="12">
                  <c:v>23</c:v>
                </c:pt>
                <c:pt idx="13">
                  <c:v>1</c:v>
                </c:pt>
                <c:pt idx="20">
                  <c:v>9</c:v>
                </c:pt>
                <c:pt idx="21">
                  <c:v>4</c:v>
                </c:pt>
                <c:pt idx="22">
                  <c:v>2</c:v>
                </c:pt>
                <c:pt idx="36">
                  <c:v>29</c:v>
                </c:pt>
                <c:pt idx="37">
                  <c:v>37</c:v>
                </c:pt>
                <c:pt idx="39">
                  <c:v>1</c:v>
                </c:pt>
                <c:pt idx="55">
                  <c:v>7</c:v>
                </c:pt>
                <c:pt idx="56">
                  <c:v>34</c:v>
                </c:pt>
                <c:pt idx="57">
                  <c:v>5</c:v>
                </c:pt>
                <c:pt idx="77">
                  <c:v>28</c:v>
                </c:pt>
                <c:pt idx="78">
                  <c:v>23</c:v>
                </c:pt>
                <c:pt idx="86">
                  <c:v>58</c:v>
                </c:pt>
                <c:pt idx="87">
                  <c:v>38</c:v>
                </c:pt>
                <c:pt idx="113">
                  <c:v>16</c:v>
                </c:pt>
                <c:pt idx="114">
                  <c:v>43</c:v>
                </c:pt>
                <c:pt idx="115">
                  <c:v>2</c:v>
                </c:pt>
                <c:pt idx="116">
                  <c:v>20</c:v>
                </c:pt>
                <c:pt idx="117">
                  <c:v>54</c:v>
                </c:pt>
                <c:pt idx="118">
                  <c:v>5</c:v>
                </c:pt>
                <c:pt idx="120">
                  <c:v>6</c:v>
                </c:pt>
                <c:pt idx="121">
                  <c:v>37</c:v>
                </c:pt>
                <c:pt idx="124">
                  <c:v>7</c:v>
                </c:pt>
                <c:pt idx="127">
                  <c:v>5</c:v>
                </c:pt>
                <c:pt idx="130">
                  <c:v>4</c:v>
                </c:pt>
                <c:pt idx="131">
                  <c:v>1</c:v>
                </c:pt>
                <c:pt idx="135">
                  <c:v>4</c:v>
                </c:pt>
                <c:pt idx="139">
                  <c:v>1</c:v>
                </c:pt>
              </c:numCache>
            </c:numRef>
          </c:val>
        </c:ser>
        <c:ser>
          <c:idx val="8"/>
          <c:order val="8"/>
          <c:tx>
            <c:strRef>
              <c:f>'Example 1 Graph'!$J$1</c:f>
              <c:strCache>
                <c:ptCount val="1"/>
                <c:pt idx="0">
                  <c:v>Graphics &amp; Printing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Graph'!$J$2:$J$141</c:f>
              <c:numCache>
                <c:formatCode>General</c:formatCode>
                <c:ptCount val="140"/>
                <c:pt idx="0">
                  <c:v>1</c:v>
                </c:pt>
                <c:pt idx="6">
                  <c:v>4</c:v>
                </c:pt>
                <c:pt idx="7">
                  <c:v>1</c:v>
                </c:pt>
                <c:pt idx="11">
                  <c:v>15</c:v>
                </c:pt>
                <c:pt idx="12">
                  <c:v>26</c:v>
                </c:pt>
                <c:pt idx="13">
                  <c:v>1</c:v>
                </c:pt>
                <c:pt idx="14">
                  <c:v>1</c:v>
                </c:pt>
                <c:pt idx="20">
                  <c:v>5</c:v>
                </c:pt>
                <c:pt idx="21">
                  <c:v>2</c:v>
                </c:pt>
                <c:pt idx="36">
                  <c:v>18</c:v>
                </c:pt>
                <c:pt idx="37">
                  <c:v>23</c:v>
                </c:pt>
                <c:pt idx="39">
                  <c:v>1</c:v>
                </c:pt>
                <c:pt idx="55">
                  <c:v>6</c:v>
                </c:pt>
                <c:pt idx="56">
                  <c:v>1</c:v>
                </c:pt>
                <c:pt idx="57">
                  <c:v>1</c:v>
                </c:pt>
                <c:pt idx="77">
                  <c:v>5</c:v>
                </c:pt>
                <c:pt idx="78">
                  <c:v>15</c:v>
                </c:pt>
                <c:pt idx="86">
                  <c:v>60</c:v>
                </c:pt>
                <c:pt idx="87">
                  <c:v>48</c:v>
                </c:pt>
                <c:pt idx="113">
                  <c:v>7</c:v>
                </c:pt>
                <c:pt idx="114">
                  <c:v>26</c:v>
                </c:pt>
                <c:pt idx="115">
                  <c:v>1</c:v>
                </c:pt>
                <c:pt idx="116">
                  <c:v>10</c:v>
                </c:pt>
                <c:pt idx="117">
                  <c:v>36</c:v>
                </c:pt>
                <c:pt idx="118">
                  <c:v>3</c:v>
                </c:pt>
                <c:pt idx="120">
                  <c:v>1</c:v>
                </c:pt>
                <c:pt idx="121">
                  <c:v>9</c:v>
                </c:pt>
                <c:pt idx="126">
                  <c:v>1</c:v>
                </c:pt>
                <c:pt idx="127">
                  <c:v>3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8</c:v>
                </c:pt>
              </c:numCache>
            </c:numRef>
          </c:val>
        </c:ser>
        <c:ser>
          <c:idx val="9"/>
          <c:order val="9"/>
          <c:tx>
            <c:strRef>
              <c:f>'Example 1 Graph'!$K$1</c:f>
              <c:strCache>
                <c:ptCount val="1"/>
                <c:pt idx="0">
                  <c:v>Home &amp; Education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Graph'!$K$2:$K$141</c:f>
              <c:numCache>
                <c:formatCode>General</c:formatCode>
                <c:ptCount val="140"/>
                <c:pt idx="6">
                  <c:v>3</c:v>
                </c:pt>
                <c:pt idx="7">
                  <c:v>2</c:v>
                </c:pt>
                <c:pt idx="9">
                  <c:v>3</c:v>
                </c:pt>
                <c:pt idx="11">
                  <c:v>13</c:v>
                </c:pt>
                <c:pt idx="12">
                  <c:v>21</c:v>
                </c:pt>
                <c:pt idx="20">
                  <c:v>15</c:v>
                </c:pt>
                <c:pt idx="21">
                  <c:v>13</c:v>
                </c:pt>
                <c:pt idx="22">
                  <c:v>1</c:v>
                </c:pt>
                <c:pt idx="36">
                  <c:v>22</c:v>
                </c:pt>
                <c:pt idx="37">
                  <c:v>20</c:v>
                </c:pt>
                <c:pt idx="55">
                  <c:v>5</c:v>
                </c:pt>
                <c:pt idx="56">
                  <c:v>16</c:v>
                </c:pt>
                <c:pt idx="57">
                  <c:v>3</c:v>
                </c:pt>
                <c:pt idx="62">
                  <c:v>2</c:v>
                </c:pt>
                <c:pt idx="77">
                  <c:v>20</c:v>
                </c:pt>
                <c:pt idx="78">
                  <c:v>11</c:v>
                </c:pt>
                <c:pt idx="86">
                  <c:v>43</c:v>
                </c:pt>
                <c:pt idx="87">
                  <c:v>35</c:v>
                </c:pt>
                <c:pt idx="113">
                  <c:v>14</c:v>
                </c:pt>
                <c:pt idx="114">
                  <c:v>40</c:v>
                </c:pt>
                <c:pt idx="116">
                  <c:v>12</c:v>
                </c:pt>
                <c:pt idx="117">
                  <c:v>41</c:v>
                </c:pt>
                <c:pt idx="118">
                  <c:v>4</c:v>
                </c:pt>
                <c:pt idx="121">
                  <c:v>24</c:v>
                </c:pt>
                <c:pt idx="123">
                  <c:v>1</c:v>
                </c:pt>
              </c:numCache>
            </c:numRef>
          </c:val>
        </c:ser>
        <c:ser>
          <c:idx val="10"/>
          <c:order val="10"/>
          <c:tx>
            <c:strRef>
              <c:f>'Example 1 Graph'!$L$1</c:f>
              <c:strCache>
                <c:ptCount val="1"/>
                <c:pt idx="0">
                  <c:v>International  Language Applications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Graph'!$L$2:$L$141</c:f>
              <c:numCache>
                <c:formatCode>General</c:formatCode>
                <c:ptCount val="140"/>
                <c:pt idx="4">
                  <c:v>1</c:v>
                </c:pt>
                <c:pt idx="5">
                  <c:v>1</c:v>
                </c:pt>
                <c:pt idx="8">
                  <c:v>1</c:v>
                </c:pt>
                <c:pt idx="14">
                  <c:v>6</c:v>
                </c:pt>
                <c:pt idx="17">
                  <c:v>5</c:v>
                </c:pt>
                <c:pt idx="18">
                  <c:v>8</c:v>
                </c:pt>
                <c:pt idx="19">
                  <c:v>2</c:v>
                </c:pt>
                <c:pt idx="22">
                  <c:v>6</c:v>
                </c:pt>
                <c:pt idx="23">
                  <c:v>12</c:v>
                </c:pt>
                <c:pt idx="24">
                  <c:v>1</c:v>
                </c:pt>
                <c:pt idx="25">
                  <c:v>15</c:v>
                </c:pt>
                <c:pt idx="26">
                  <c:v>9</c:v>
                </c:pt>
                <c:pt idx="27">
                  <c:v>3</c:v>
                </c:pt>
                <c:pt idx="28">
                  <c:v>5</c:v>
                </c:pt>
                <c:pt idx="29">
                  <c:v>3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8</c:v>
                </c:pt>
                <c:pt idx="34">
                  <c:v>2</c:v>
                </c:pt>
                <c:pt idx="35">
                  <c:v>2</c:v>
                </c:pt>
                <c:pt idx="38">
                  <c:v>9</c:v>
                </c:pt>
                <c:pt idx="39">
                  <c:v>10</c:v>
                </c:pt>
                <c:pt idx="40">
                  <c:v>1</c:v>
                </c:pt>
                <c:pt idx="41">
                  <c:v>13</c:v>
                </c:pt>
                <c:pt idx="42">
                  <c:v>1</c:v>
                </c:pt>
                <c:pt idx="43">
                  <c:v>1</c:v>
                </c:pt>
                <c:pt idx="44">
                  <c:v>3</c:v>
                </c:pt>
                <c:pt idx="45">
                  <c:v>15</c:v>
                </c:pt>
                <c:pt idx="46">
                  <c:v>15</c:v>
                </c:pt>
                <c:pt idx="47">
                  <c:v>9</c:v>
                </c:pt>
                <c:pt idx="48">
                  <c:v>9</c:v>
                </c:pt>
                <c:pt idx="49">
                  <c:v>4</c:v>
                </c:pt>
                <c:pt idx="50">
                  <c:v>4</c:v>
                </c:pt>
                <c:pt idx="51">
                  <c:v>5</c:v>
                </c:pt>
                <c:pt idx="52">
                  <c:v>5</c:v>
                </c:pt>
                <c:pt idx="53">
                  <c:v>3</c:v>
                </c:pt>
                <c:pt idx="54">
                  <c:v>3</c:v>
                </c:pt>
                <c:pt idx="58">
                  <c:v>2</c:v>
                </c:pt>
                <c:pt idx="59">
                  <c:v>18</c:v>
                </c:pt>
                <c:pt idx="60">
                  <c:v>1</c:v>
                </c:pt>
                <c:pt idx="61">
                  <c:v>1</c:v>
                </c:pt>
                <c:pt idx="64">
                  <c:v>2</c:v>
                </c:pt>
                <c:pt idx="65">
                  <c:v>4</c:v>
                </c:pt>
                <c:pt idx="66">
                  <c:v>17</c:v>
                </c:pt>
                <c:pt idx="67">
                  <c:v>1</c:v>
                </c:pt>
                <c:pt idx="68">
                  <c:v>1</c:v>
                </c:pt>
                <c:pt idx="69">
                  <c:v>4</c:v>
                </c:pt>
                <c:pt idx="70">
                  <c:v>35</c:v>
                </c:pt>
                <c:pt idx="71">
                  <c:v>7</c:v>
                </c:pt>
                <c:pt idx="72">
                  <c:v>1</c:v>
                </c:pt>
                <c:pt idx="73">
                  <c:v>26</c:v>
                </c:pt>
                <c:pt idx="74">
                  <c:v>5</c:v>
                </c:pt>
                <c:pt idx="75">
                  <c:v>2</c:v>
                </c:pt>
                <c:pt idx="76">
                  <c:v>1</c:v>
                </c:pt>
                <c:pt idx="79">
                  <c:v>1</c:v>
                </c:pt>
                <c:pt idx="81">
                  <c:v>18</c:v>
                </c:pt>
                <c:pt idx="82">
                  <c:v>20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8">
                  <c:v>1</c:v>
                </c:pt>
                <c:pt idx="89">
                  <c:v>2</c:v>
                </c:pt>
                <c:pt idx="90">
                  <c:v>2</c:v>
                </c:pt>
                <c:pt idx="91">
                  <c:v>30</c:v>
                </c:pt>
                <c:pt idx="92">
                  <c:v>29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36</c:v>
                </c:pt>
                <c:pt idx="97">
                  <c:v>37</c:v>
                </c:pt>
                <c:pt idx="98">
                  <c:v>5</c:v>
                </c:pt>
                <c:pt idx="99">
                  <c:v>8</c:v>
                </c:pt>
                <c:pt idx="100">
                  <c:v>1</c:v>
                </c:pt>
                <c:pt idx="101">
                  <c:v>1</c:v>
                </c:pt>
                <c:pt idx="102">
                  <c:v>27</c:v>
                </c:pt>
                <c:pt idx="103">
                  <c:v>30</c:v>
                </c:pt>
                <c:pt idx="104">
                  <c:v>6</c:v>
                </c:pt>
                <c:pt idx="105">
                  <c:v>6</c:v>
                </c:pt>
                <c:pt idx="106">
                  <c:v>1</c:v>
                </c:pt>
                <c:pt idx="107">
                  <c:v>2</c:v>
                </c:pt>
                <c:pt idx="108">
                  <c:v>2</c:v>
                </c:pt>
                <c:pt idx="109">
                  <c:v>1</c:v>
                </c:pt>
                <c:pt idx="110">
                  <c:v>1</c:v>
                </c:pt>
                <c:pt idx="115">
                  <c:v>10</c:v>
                </c:pt>
                <c:pt idx="118">
                  <c:v>8</c:v>
                </c:pt>
                <c:pt idx="123">
                  <c:v>4</c:v>
                </c:pt>
                <c:pt idx="133">
                  <c:v>3</c:v>
                </c:pt>
                <c:pt idx="139">
                  <c:v>2</c:v>
                </c:pt>
              </c:numCache>
            </c:numRef>
          </c:val>
        </c:ser>
        <c:ser>
          <c:idx val="11"/>
          <c:order val="11"/>
          <c:tx>
            <c:strRef>
              <c:f>'Example 1 Graph'!$M$1</c:f>
              <c:strCache>
                <c:ptCount val="1"/>
                <c:pt idx="0">
                  <c:v>Kids' &amp; Educational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Graph'!$M$2:$M$141</c:f>
              <c:numCache>
                <c:formatCode>General</c:formatCode>
                <c:ptCount val="140"/>
                <c:pt idx="6">
                  <c:v>1</c:v>
                </c:pt>
                <c:pt idx="9">
                  <c:v>2</c:v>
                </c:pt>
                <c:pt idx="11">
                  <c:v>8</c:v>
                </c:pt>
                <c:pt idx="12">
                  <c:v>11</c:v>
                </c:pt>
                <c:pt idx="20">
                  <c:v>4</c:v>
                </c:pt>
                <c:pt idx="21">
                  <c:v>3</c:v>
                </c:pt>
                <c:pt idx="36">
                  <c:v>9</c:v>
                </c:pt>
                <c:pt idx="37">
                  <c:v>10</c:v>
                </c:pt>
                <c:pt idx="55">
                  <c:v>1</c:v>
                </c:pt>
                <c:pt idx="77">
                  <c:v>7</c:v>
                </c:pt>
                <c:pt idx="78">
                  <c:v>2</c:v>
                </c:pt>
                <c:pt idx="86">
                  <c:v>21</c:v>
                </c:pt>
                <c:pt idx="87">
                  <c:v>18</c:v>
                </c:pt>
                <c:pt idx="113">
                  <c:v>2</c:v>
                </c:pt>
                <c:pt idx="114">
                  <c:v>18</c:v>
                </c:pt>
                <c:pt idx="116">
                  <c:v>4</c:v>
                </c:pt>
                <c:pt idx="117">
                  <c:v>20</c:v>
                </c:pt>
                <c:pt idx="118">
                  <c:v>2</c:v>
                </c:pt>
                <c:pt idx="121">
                  <c:v>3</c:v>
                </c:pt>
                <c:pt idx="136">
                  <c:v>2</c:v>
                </c:pt>
              </c:numCache>
            </c:numRef>
          </c:val>
        </c:ser>
        <c:ser>
          <c:idx val="12"/>
          <c:order val="12"/>
          <c:tx>
            <c:strRef>
              <c:f>'Example 1 Graph'!$N$1</c:f>
              <c:strCache>
                <c:ptCount val="1"/>
                <c:pt idx="0">
                  <c:v>Line of Business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Graph'!$N$2:$N$141</c:f>
              <c:numCache>
                <c:formatCode>General</c:formatCode>
                <c:ptCount val="140"/>
                <c:pt idx="37">
                  <c:v>1</c:v>
                </c:pt>
                <c:pt idx="77">
                  <c:v>1</c:v>
                </c:pt>
                <c:pt idx="118">
                  <c:v>1</c:v>
                </c:pt>
              </c:numCache>
            </c:numRef>
          </c:val>
        </c:ser>
        <c:ser>
          <c:idx val="13"/>
          <c:order val="13"/>
          <c:tx>
            <c:strRef>
              <c:f>'Example 1 Graph'!$O$1</c:f>
              <c:strCache>
                <c:ptCount val="1"/>
                <c:pt idx="0">
                  <c:v>Media Applications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Graph'!$O$2:$O$141</c:f>
              <c:numCache>
                <c:formatCode>General</c:formatCode>
                <c:ptCount val="140"/>
                <c:pt idx="11">
                  <c:v>4</c:v>
                </c:pt>
                <c:pt idx="21">
                  <c:v>1</c:v>
                </c:pt>
                <c:pt idx="36">
                  <c:v>8</c:v>
                </c:pt>
                <c:pt idx="37">
                  <c:v>8</c:v>
                </c:pt>
                <c:pt idx="77">
                  <c:v>1</c:v>
                </c:pt>
                <c:pt idx="86">
                  <c:v>9</c:v>
                </c:pt>
                <c:pt idx="87">
                  <c:v>8</c:v>
                </c:pt>
                <c:pt idx="117">
                  <c:v>17</c:v>
                </c:pt>
                <c:pt idx="120">
                  <c:v>4</c:v>
                </c:pt>
                <c:pt idx="121">
                  <c:v>9</c:v>
                </c:pt>
                <c:pt idx="124">
                  <c:v>5</c:v>
                </c:pt>
                <c:pt idx="127">
                  <c:v>10</c:v>
                </c:pt>
                <c:pt idx="130">
                  <c:v>2</c:v>
                </c:pt>
                <c:pt idx="131">
                  <c:v>5</c:v>
                </c:pt>
                <c:pt idx="136">
                  <c:v>5</c:v>
                </c:pt>
              </c:numCache>
            </c:numRef>
          </c:val>
        </c:ser>
        <c:ser>
          <c:idx val="14"/>
          <c:order val="14"/>
          <c:tx>
            <c:strRef>
              <c:f>'Example 1 Graph'!$P$1</c:f>
              <c:strCache>
                <c:ptCount val="1"/>
                <c:pt idx="0">
                  <c:v>Music &amp; MP3 ,  Photo &amp; Video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Graph'!$P$2:$P$141</c:f>
              <c:numCache>
                <c:formatCode>General</c:formatCode>
                <c:ptCount val="140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9">
                  <c:v>1</c:v>
                </c:pt>
                <c:pt idx="11">
                  <c:v>18</c:v>
                </c:pt>
                <c:pt idx="12">
                  <c:v>21</c:v>
                </c:pt>
                <c:pt idx="13">
                  <c:v>2</c:v>
                </c:pt>
                <c:pt idx="14">
                  <c:v>1</c:v>
                </c:pt>
                <c:pt idx="20">
                  <c:v>7</c:v>
                </c:pt>
                <c:pt idx="21">
                  <c:v>7</c:v>
                </c:pt>
                <c:pt idx="36">
                  <c:v>43</c:v>
                </c:pt>
                <c:pt idx="37">
                  <c:v>31</c:v>
                </c:pt>
                <c:pt idx="39">
                  <c:v>1</c:v>
                </c:pt>
                <c:pt idx="55">
                  <c:v>1</c:v>
                </c:pt>
                <c:pt idx="56">
                  <c:v>12</c:v>
                </c:pt>
                <c:pt idx="57">
                  <c:v>2</c:v>
                </c:pt>
                <c:pt idx="62">
                  <c:v>2</c:v>
                </c:pt>
                <c:pt idx="77">
                  <c:v>13</c:v>
                </c:pt>
                <c:pt idx="78">
                  <c:v>11</c:v>
                </c:pt>
                <c:pt idx="86">
                  <c:v>67</c:v>
                </c:pt>
                <c:pt idx="87">
                  <c:v>56</c:v>
                </c:pt>
                <c:pt idx="113">
                  <c:v>6</c:v>
                </c:pt>
                <c:pt idx="114">
                  <c:v>25</c:v>
                </c:pt>
                <c:pt idx="116">
                  <c:v>10</c:v>
                </c:pt>
                <c:pt idx="117">
                  <c:v>59</c:v>
                </c:pt>
                <c:pt idx="118">
                  <c:v>7</c:v>
                </c:pt>
                <c:pt idx="120">
                  <c:v>7</c:v>
                </c:pt>
                <c:pt idx="121">
                  <c:v>21</c:v>
                </c:pt>
                <c:pt idx="124">
                  <c:v>8</c:v>
                </c:pt>
                <c:pt idx="127">
                  <c:v>14</c:v>
                </c:pt>
                <c:pt idx="130">
                  <c:v>3</c:v>
                </c:pt>
                <c:pt idx="131">
                  <c:v>5</c:v>
                </c:pt>
                <c:pt idx="136">
                  <c:v>6</c:v>
                </c:pt>
              </c:numCache>
            </c:numRef>
          </c:val>
        </c:ser>
        <c:ser>
          <c:idx val="15"/>
          <c:order val="15"/>
          <c:tx>
            <c:strRef>
              <c:f>'Example 1 Graph'!$Q$1</c:f>
              <c:strCache>
                <c:ptCount val="1"/>
                <c:pt idx="0">
                  <c:v>Networking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Graph'!$Q$2:$Q$141</c:f>
              <c:numCache>
                <c:formatCode>General</c:formatCode>
                <c:ptCount val="140"/>
                <c:pt idx="7">
                  <c:v>2</c:v>
                </c:pt>
                <c:pt idx="11">
                  <c:v>2</c:v>
                </c:pt>
                <c:pt idx="12">
                  <c:v>1</c:v>
                </c:pt>
                <c:pt idx="20">
                  <c:v>2</c:v>
                </c:pt>
                <c:pt idx="21">
                  <c:v>2</c:v>
                </c:pt>
                <c:pt idx="36">
                  <c:v>2</c:v>
                </c:pt>
                <c:pt idx="37">
                  <c:v>2</c:v>
                </c:pt>
                <c:pt idx="55">
                  <c:v>2</c:v>
                </c:pt>
                <c:pt idx="77">
                  <c:v>4</c:v>
                </c:pt>
                <c:pt idx="78">
                  <c:v>1</c:v>
                </c:pt>
                <c:pt idx="86">
                  <c:v>6</c:v>
                </c:pt>
                <c:pt idx="87">
                  <c:v>2</c:v>
                </c:pt>
                <c:pt idx="113">
                  <c:v>2</c:v>
                </c:pt>
                <c:pt idx="114">
                  <c:v>5</c:v>
                </c:pt>
                <c:pt idx="116">
                  <c:v>2</c:v>
                </c:pt>
                <c:pt idx="117">
                  <c:v>4</c:v>
                </c:pt>
                <c:pt idx="121">
                  <c:v>2</c:v>
                </c:pt>
              </c:numCache>
            </c:numRef>
          </c:val>
        </c:ser>
        <c:ser>
          <c:idx val="16"/>
          <c:order val="16"/>
          <c:tx>
            <c:strRef>
              <c:f>'Example 1 Graph'!$R$1</c:f>
              <c:strCache>
                <c:ptCount val="1"/>
                <c:pt idx="0">
                  <c:v>Other Category Apps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Graph'!$R$2:$R$141</c:f>
              <c:numCache>
                <c:formatCode>General</c:formatCode>
                <c:ptCount val="140"/>
                <c:pt idx="0">
                  <c:v>1</c:v>
                </c:pt>
                <c:pt idx="2">
                  <c:v>2</c:v>
                </c:pt>
                <c:pt idx="3">
                  <c:v>2</c:v>
                </c:pt>
                <c:pt idx="6">
                  <c:v>2</c:v>
                </c:pt>
                <c:pt idx="7">
                  <c:v>2</c:v>
                </c:pt>
                <c:pt idx="10">
                  <c:v>1</c:v>
                </c:pt>
                <c:pt idx="11">
                  <c:v>10</c:v>
                </c:pt>
                <c:pt idx="12">
                  <c:v>16</c:v>
                </c:pt>
                <c:pt idx="20">
                  <c:v>3</c:v>
                </c:pt>
                <c:pt idx="21">
                  <c:v>16</c:v>
                </c:pt>
                <c:pt idx="36">
                  <c:v>48</c:v>
                </c:pt>
                <c:pt idx="37">
                  <c:v>46</c:v>
                </c:pt>
                <c:pt idx="55">
                  <c:v>5</c:v>
                </c:pt>
                <c:pt idx="56">
                  <c:v>3</c:v>
                </c:pt>
                <c:pt idx="63">
                  <c:v>10</c:v>
                </c:pt>
                <c:pt idx="77">
                  <c:v>14</c:v>
                </c:pt>
                <c:pt idx="78">
                  <c:v>9</c:v>
                </c:pt>
                <c:pt idx="80">
                  <c:v>1</c:v>
                </c:pt>
                <c:pt idx="86">
                  <c:v>76</c:v>
                </c:pt>
                <c:pt idx="87">
                  <c:v>61</c:v>
                </c:pt>
                <c:pt idx="113">
                  <c:v>2</c:v>
                </c:pt>
                <c:pt idx="114">
                  <c:v>28</c:v>
                </c:pt>
                <c:pt idx="116">
                  <c:v>7</c:v>
                </c:pt>
                <c:pt idx="117">
                  <c:v>75</c:v>
                </c:pt>
                <c:pt idx="120">
                  <c:v>2</c:v>
                </c:pt>
                <c:pt idx="121">
                  <c:v>10</c:v>
                </c:pt>
                <c:pt idx="124">
                  <c:v>4</c:v>
                </c:pt>
                <c:pt idx="127">
                  <c:v>9</c:v>
                </c:pt>
                <c:pt idx="130">
                  <c:v>3</c:v>
                </c:pt>
                <c:pt idx="131">
                  <c:v>6</c:v>
                </c:pt>
                <c:pt idx="135">
                  <c:v>6</c:v>
                </c:pt>
                <c:pt idx="136">
                  <c:v>4</c:v>
                </c:pt>
              </c:numCache>
            </c:numRef>
          </c:val>
        </c:ser>
        <c:ser>
          <c:idx val="17"/>
          <c:order val="17"/>
          <c:tx>
            <c:strRef>
              <c:f>'Example 1 Graph'!$S$1</c:f>
              <c:strCache>
                <c:ptCount val="1"/>
                <c:pt idx="0">
                  <c:v>Photo &amp; Video Category 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Graph'!$S$2:$S$141</c:f>
              <c:numCache>
                <c:formatCode>General</c:formatCode>
                <c:ptCount val="140"/>
                <c:pt idx="7">
                  <c:v>1</c:v>
                </c:pt>
                <c:pt idx="12">
                  <c:v>3</c:v>
                </c:pt>
                <c:pt idx="13">
                  <c:v>1</c:v>
                </c:pt>
                <c:pt idx="36">
                  <c:v>1</c:v>
                </c:pt>
                <c:pt idx="37">
                  <c:v>8</c:v>
                </c:pt>
                <c:pt idx="57">
                  <c:v>1</c:v>
                </c:pt>
                <c:pt idx="77">
                  <c:v>6</c:v>
                </c:pt>
                <c:pt idx="78">
                  <c:v>1</c:v>
                </c:pt>
                <c:pt idx="86">
                  <c:v>8</c:v>
                </c:pt>
                <c:pt idx="87">
                  <c:v>5</c:v>
                </c:pt>
                <c:pt idx="113">
                  <c:v>2</c:v>
                </c:pt>
                <c:pt idx="114">
                  <c:v>2</c:v>
                </c:pt>
                <c:pt idx="116">
                  <c:v>1</c:v>
                </c:pt>
                <c:pt idx="117">
                  <c:v>8</c:v>
                </c:pt>
                <c:pt idx="118">
                  <c:v>1</c:v>
                </c:pt>
                <c:pt idx="120">
                  <c:v>1</c:v>
                </c:pt>
                <c:pt idx="121">
                  <c:v>2</c:v>
                </c:pt>
                <c:pt idx="124">
                  <c:v>1</c:v>
                </c:pt>
                <c:pt idx="131">
                  <c:v>1</c:v>
                </c:pt>
              </c:numCache>
            </c:numRef>
          </c:val>
        </c:ser>
        <c:ser>
          <c:idx val="18"/>
          <c:order val="18"/>
          <c:tx>
            <c:strRef>
              <c:f>'Example 1 Graph'!$T$1</c:f>
              <c:strCache>
                <c:ptCount val="1"/>
                <c:pt idx="0">
                  <c:v>Security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Graph'!$T$2:$T$141</c:f>
              <c:numCache>
                <c:formatCode>General</c:formatCode>
                <c:ptCount val="140"/>
                <c:pt idx="6">
                  <c:v>12</c:v>
                </c:pt>
                <c:pt idx="7">
                  <c:v>7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22</c:v>
                </c:pt>
                <c:pt idx="12">
                  <c:v>39</c:v>
                </c:pt>
                <c:pt idx="14">
                  <c:v>6</c:v>
                </c:pt>
                <c:pt idx="20">
                  <c:v>16</c:v>
                </c:pt>
                <c:pt idx="21">
                  <c:v>9</c:v>
                </c:pt>
                <c:pt idx="22">
                  <c:v>3</c:v>
                </c:pt>
                <c:pt idx="36">
                  <c:v>30</c:v>
                </c:pt>
                <c:pt idx="37">
                  <c:v>55</c:v>
                </c:pt>
                <c:pt idx="39">
                  <c:v>4</c:v>
                </c:pt>
                <c:pt idx="55">
                  <c:v>2</c:v>
                </c:pt>
                <c:pt idx="56">
                  <c:v>5</c:v>
                </c:pt>
                <c:pt idx="57">
                  <c:v>6</c:v>
                </c:pt>
                <c:pt idx="77">
                  <c:v>39</c:v>
                </c:pt>
                <c:pt idx="78">
                  <c:v>38</c:v>
                </c:pt>
                <c:pt idx="86">
                  <c:v>72</c:v>
                </c:pt>
                <c:pt idx="87">
                  <c:v>59</c:v>
                </c:pt>
                <c:pt idx="113">
                  <c:v>21</c:v>
                </c:pt>
                <c:pt idx="114">
                  <c:v>58</c:v>
                </c:pt>
                <c:pt idx="115">
                  <c:v>7</c:v>
                </c:pt>
                <c:pt idx="116">
                  <c:v>24</c:v>
                </c:pt>
                <c:pt idx="117">
                  <c:v>90</c:v>
                </c:pt>
                <c:pt idx="118">
                  <c:v>15</c:v>
                </c:pt>
                <c:pt idx="121">
                  <c:v>11</c:v>
                </c:pt>
                <c:pt idx="127">
                  <c:v>4</c:v>
                </c:pt>
                <c:pt idx="130">
                  <c:v>4</c:v>
                </c:pt>
                <c:pt idx="131">
                  <c:v>1</c:v>
                </c:pt>
                <c:pt idx="135">
                  <c:v>3</c:v>
                </c:pt>
                <c:pt idx="136">
                  <c:v>1</c:v>
                </c:pt>
              </c:numCache>
            </c:numRef>
          </c:val>
        </c:ser>
        <c:ser>
          <c:idx val="19"/>
          <c:order val="19"/>
          <c:tx>
            <c:strRef>
              <c:f>'Example 1 Graph'!$U$1</c:f>
              <c:strCache>
                <c:ptCount val="1"/>
                <c:pt idx="0">
                  <c:v>Server Apps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Graph'!$U$2:$U$141</c:f>
              <c:numCache>
                <c:formatCode>General</c:formatCode>
                <c:ptCount val="140"/>
                <c:pt idx="11">
                  <c:v>1</c:v>
                </c:pt>
                <c:pt idx="15">
                  <c:v>1</c:v>
                </c:pt>
                <c:pt idx="16">
                  <c:v>1</c:v>
                </c:pt>
                <c:pt idx="36">
                  <c:v>1</c:v>
                </c:pt>
                <c:pt idx="37">
                  <c:v>4</c:v>
                </c:pt>
                <c:pt idx="55">
                  <c:v>40</c:v>
                </c:pt>
                <c:pt idx="78">
                  <c:v>1</c:v>
                </c:pt>
                <c:pt idx="86">
                  <c:v>3</c:v>
                </c:pt>
                <c:pt idx="87">
                  <c:v>1</c:v>
                </c:pt>
                <c:pt idx="115">
                  <c:v>1</c:v>
                </c:pt>
                <c:pt idx="117">
                  <c:v>5</c:v>
                </c:pt>
                <c:pt idx="118">
                  <c:v>1</c:v>
                </c:pt>
                <c:pt idx="120">
                  <c:v>13</c:v>
                </c:pt>
                <c:pt idx="121">
                  <c:v>46</c:v>
                </c:pt>
                <c:pt idx="122">
                  <c:v>2</c:v>
                </c:pt>
                <c:pt idx="123">
                  <c:v>2</c:v>
                </c:pt>
                <c:pt idx="125">
                  <c:v>1</c:v>
                </c:pt>
                <c:pt idx="126">
                  <c:v>3</c:v>
                </c:pt>
                <c:pt idx="127">
                  <c:v>46</c:v>
                </c:pt>
                <c:pt idx="128">
                  <c:v>3</c:v>
                </c:pt>
                <c:pt idx="129">
                  <c:v>3</c:v>
                </c:pt>
                <c:pt idx="130">
                  <c:v>32</c:v>
                </c:pt>
                <c:pt idx="131">
                  <c:v>7</c:v>
                </c:pt>
                <c:pt idx="132">
                  <c:v>1</c:v>
                </c:pt>
                <c:pt idx="133">
                  <c:v>2</c:v>
                </c:pt>
                <c:pt idx="134">
                  <c:v>3</c:v>
                </c:pt>
                <c:pt idx="135">
                  <c:v>34</c:v>
                </c:pt>
                <c:pt idx="136">
                  <c:v>14</c:v>
                </c:pt>
                <c:pt idx="137">
                  <c:v>1</c:v>
                </c:pt>
                <c:pt idx="138">
                  <c:v>1</c:v>
                </c:pt>
              </c:numCache>
            </c:numRef>
          </c:val>
        </c:ser>
        <c:ser>
          <c:idx val="20"/>
          <c:order val="20"/>
          <c:tx>
            <c:strRef>
              <c:f>'Example 1 Graph'!$V$1</c:f>
              <c:strCache>
                <c:ptCount val="1"/>
                <c:pt idx="0">
                  <c:v>Shimmed Applications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Graph'!$V$2:$V$141</c:f>
              <c:numCache>
                <c:formatCode>General</c:formatCode>
                <c:ptCount val="140"/>
                <c:pt idx="12">
                  <c:v>5</c:v>
                </c:pt>
                <c:pt idx="36">
                  <c:v>5</c:v>
                </c:pt>
                <c:pt idx="37">
                  <c:v>8</c:v>
                </c:pt>
                <c:pt idx="56">
                  <c:v>12</c:v>
                </c:pt>
                <c:pt idx="87">
                  <c:v>3</c:v>
                </c:pt>
                <c:pt idx="113">
                  <c:v>3</c:v>
                </c:pt>
                <c:pt idx="114">
                  <c:v>8</c:v>
                </c:pt>
                <c:pt idx="116">
                  <c:v>4</c:v>
                </c:pt>
                <c:pt idx="117">
                  <c:v>9</c:v>
                </c:pt>
                <c:pt idx="120">
                  <c:v>5</c:v>
                </c:pt>
                <c:pt idx="121">
                  <c:v>15</c:v>
                </c:pt>
              </c:numCache>
            </c:numRef>
          </c:val>
        </c:ser>
        <c:ser>
          <c:idx val="21"/>
          <c:order val="21"/>
          <c:tx>
            <c:strRef>
              <c:f>'Example 1 Graph'!$W$1</c:f>
              <c:strCache>
                <c:ptCount val="1"/>
                <c:pt idx="0">
                  <c:v>Tax &amp; Finance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Graph'!$W$2:$W$141</c:f>
              <c:numCache>
                <c:formatCode>General</c:formatCode>
                <c:ptCount val="140"/>
                <c:pt idx="6">
                  <c:v>1</c:v>
                </c:pt>
                <c:pt idx="7">
                  <c:v>1</c:v>
                </c:pt>
                <c:pt idx="11">
                  <c:v>4</c:v>
                </c:pt>
                <c:pt idx="12">
                  <c:v>6</c:v>
                </c:pt>
                <c:pt idx="21">
                  <c:v>2</c:v>
                </c:pt>
                <c:pt idx="36">
                  <c:v>3</c:v>
                </c:pt>
                <c:pt idx="37">
                  <c:v>3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77">
                  <c:v>4</c:v>
                </c:pt>
                <c:pt idx="78">
                  <c:v>4</c:v>
                </c:pt>
                <c:pt idx="86">
                  <c:v>5</c:v>
                </c:pt>
                <c:pt idx="87">
                  <c:v>7</c:v>
                </c:pt>
                <c:pt idx="113">
                  <c:v>2</c:v>
                </c:pt>
                <c:pt idx="114">
                  <c:v>5</c:v>
                </c:pt>
                <c:pt idx="115">
                  <c:v>1</c:v>
                </c:pt>
                <c:pt idx="116">
                  <c:v>5</c:v>
                </c:pt>
                <c:pt idx="117">
                  <c:v>8</c:v>
                </c:pt>
                <c:pt idx="121">
                  <c:v>3</c:v>
                </c:pt>
                <c:pt idx="124">
                  <c:v>1</c:v>
                </c:pt>
              </c:numCache>
            </c:numRef>
          </c:val>
        </c:ser>
        <c:ser>
          <c:idx val="22"/>
          <c:order val="22"/>
          <c:tx>
            <c:strRef>
              <c:f>'Example 1 Graph'!$X$1</c:f>
              <c:strCache>
                <c:ptCount val="1"/>
                <c:pt idx="0">
                  <c:v>utilities</c:v>
                </c:pt>
              </c:strCache>
            </c:strRef>
          </c:tx>
          <c:invertIfNegative val="0"/>
          <c:cat>
            <c:strRef>
              <c:f>'Example 1 Graph'!$A$2:$A$141</c:f>
              <c:strCache>
                <c:ptCount val="140"/>
                <c:pt idx="0">
                  <c:v>NT4-SP6-Server-Language6-X86</c:v>
                </c:pt>
                <c:pt idx="1">
                  <c:v>Vista-SP0-Home Basic-Language6-X64</c:v>
                </c:pt>
                <c:pt idx="2">
                  <c:v>Vista-SP0-Ultimate-Language6-X64</c:v>
                </c:pt>
                <c:pt idx="3">
                  <c:v>Vista-SP0-Ultimate-Language6-X86</c:v>
                </c:pt>
                <c:pt idx="4">
                  <c:v>Vista-SP0-Ultimate-Language11-X64</c:v>
                </c:pt>
                <c:pt idx="5">
                  <c:v>Vista-SP0-Ultimate-Language11-X86</c:v>
                </c:pt>
                <c:pt idx="6">
                  <c:v>Vista-SP1-Home Basic-Language6-X64</c:v>
                </c:pt>
                <c:pt idx="7">
                  <c:v>Vista-SP1-Home Basic-Language6-X86</c:v>
                </c:pt>
                <c:pt idx="8">
                  <c:v>Vista-SP1-Home Basic-Language11-X64</c:v>
                </c:pt>
                <c:pt idx="9">
                  <c:v>Vista-SP1-Home Basic-Language11-X86</c:v>
                </c:pt>
                <c:pt idx="10">
                  <c:v>Vista-SP1-HomePremium-Language6-X64</c:v>
                </c:pt>
                <c:pt idx="11">
                  <c:v>Vista-SP1-Ultimate-Language6-X64</c:v>
                </c:pt>
                <c:pt idx="12">
                  <c:v>Vista-SP1-Ultimate-Language6-X86</c:v>
                </c:pt>
                <c:pt idx="13">
                  <c:v>Vista-SP1-Ultimate-Language11-X64</c:v>
                </c:pt>
                <c:pt idx="14">
                  <c:v>Vista-SP1-Ultimate-Language11-X86</c:v>
                </c:pt>
                <c:pt idx="15">
                  <c:v>Vista-SP2-Business-Language6-X64</c:v>
                </c:pt>
                <c:pt idx="16">
                  <c:v>Vista-SP2-Business-Language6-X86</c:v>
                </c:pt>
                <c:pt idx="17">
                  <c:v>Vista-SP2-Home Basic-Language12-X86</c:v>
                </c:pt>
                <c:pt idx="18">
                  <c:v>Vista-SP2-Home Basic-Language13-X86</c:v>
                </c:pt>
                <c:pt idx="19">
                  <c:v>Vista-SP2-Home Basic-Language1-X86</c:v>
                </c:pt>
                <c:pt idx="20">
                  <c:v>Vista-SP2-Home Basic-Language6-X64</c:v>
                </c:pt>
                <c:pt idx="21">
                  <c:v>Vista-SP2-Home Basic-Language6-X86</c:v>
                </c:pt>
                <c:pt idx="22">
                  <c:v>Vista-SP2-Home Basic-Language11-X86</c:v>
                </c:pt>
                <c:pt idx="23">
                  <c:v>Vista-SP2-Home Basic-Language2-X86</c:v>
                </c:pt>
                <c:pt idx="24">
                  <c:v>Vista-SP2-Home Basic-Language9-X86</c:v>
                </c:pt>
                <c:pt idx="25">
                  <c:v>Vista-SP2-Home Basic-Language8-X86</c:v>
                </c:pt>
                <c:pt idx="26">
                  <c:v>Vista-SP2-Home Basic-Language7-X86</c:v>
                </c:pt>
                <c:pt idx="27">
                  <c:v>Vista-SP2-Home Basic-Language5-X86</c:v>
                </c:pt>
                <c:pt idx="28">
                  <c:v>Vista-SP2-Home Basic-Language3-X86</c:v>
                </c:pt>
                <c:pt idx="29">
                  <c:v>Vista-SP2-Home Basic-Language4-X86</c:v>
                </c:pt>
                <c:pt idx="30">
                  <c:v>Vista-SP2-Ultimate-Language12-X64</c:v>
                </c:pt>
                <c:pt idx="31">
                  <c:v>Vista-SP2-Ultimate-Language12-X86</c:v>
                </c:pt>
                <c:pt idx="32">
                  <c:v>Vista-SP2-Ultimate-Language13-X64</c:v>
                </c:pt>
                <c:pt idx="33">
                  <c:v>Vista-SP2-Ultimate-Language13-X86</c:v>
                </c:pt>
                <c:pt idx="34">
                  <c:v>Vista-SP2-Ultimate-Language1-X64</c:v>
                </c:pt>
                <c:pt idx="35">
                  <c:v>Vista-SP2-Ultimate-Language1-X86</c:v>
                </c:pt>
                <c:pt idx="36">
                  <c:v>Vista-SP2-Ultimate-Language6-X64</c:v>
                </c:pt>
                <c:pt idx="37">
                  <c:v>Vista-SP2-Ultimate-Language6-X86</c:v>
                </c:pt>
                <c:pt idx="38">
                  <c:v>Vista-SP2-Ultimate-Language11-X64</c:v>
                </c:pt>
                <c:pt idx="39">
                  <c:v>Vista-SP2-Ultimate-Language11-X86</c:v>
                </c:pt>
                <c:pt idx="40">
                  <c:v>Vista-SP2-Ultimate-Language2-X64</c:v>
                </c:pt>
                <c:pt idx="41">
                  <c:v>Vista-SP2-Ultimate-Language2-X86</c:v>
                </c:pt>
                <c:pt idx="42">
                  <c:v>Vista-SP2-Ultimate-Language9-X64</c:v>
                </c:pt>
                <c:pt idx="43">
                  <c:v>Vista-SP2-Ultimate-Language9-X86</c:v>
                </c:pt>
                <c:pt idx="44">
                  <c:v>Vista-SP2-Ultimate-Language10-X64</c:v>
                </c:pt>
                <c:pt idx="45">
                  <c:v>Vista-SP2-Ultimate-Language8-X64</c:v>
                </c:pt>
                <c:pt idx="46">
                  <c:v>Vista-SP2-Ultimate-Language8-X86</c:v>
                </c:pt>
                <c:pt idx="47">
                  <c:v>Vista-SP2-Ultimate-Language7-X64</c:v>
                </c:pt>
                <c:pt idx="48">
                  <c:v>Vista-SP2-Ultimate-Language7-X86</c:v>
                </c:pt>
                <c:pt idx="49">
                  <c:v>Vista-SP2-Ultimate-Language5-X64</c:v>
                </c:pt>
                <c:pt idx="50">
                  <c:v>Vista-SP2-Ultimate-Language5-X86</c:v>
                </c:pt>
                <c:pt idx="51">
                  <c:v>Vista-SP2-Ultimate-Language3-X64</c:v>
                </c:pt>
                <c:pt idx="52">
                  <c:v>Vista-SP2-Ultimate-Language3-X86</c:v>
                </c:pt>
                <c:pt idx="53">
                  <c:v>Vista-SP2-Ultimate-Language4-X64</c:v>
                </c:pt>
                <c:pt idx="54">
                  <c:v>Vista-SP2-Ultimate-Language4-X86</c:v>
                </c:pt>
                <c:pt idx="55">
                  <c:v>Win2000-SP4-Advanced Server-Language6-X86</c:v>
                </c:pt>
                <c:pt idx="56">
                  <c:v>Win2000-SP4-Professional-Language6-X86</c:v>
                </c:pt>
                <c:pt idx="57">
                  <c:v>Win2000-SP4-Professional-Language11-X86</c:v>
                </c:pt>
                <c:pt idx="58">
                  <c:v>Windows7-SP0-Home Basic-Language12-X64</c:v>
                </c:pt>
                <c:pt idx="59">
                  <c:v>Windows7-SP0-Home Basic-Language12-X86</c:v>
                </c:pt>
                <c:pt idx="60">
                  <c:v>Windows7-SP0-Home Basic-Language13-X86</c:v>
                </c:pt>
                <c:pt idx="61">
                  <c:v>Windows7-SP0-Home Basic-Language14-X86</c:v>
                </c:pt>
                <c:pt idx="62">
                  <c:v>Windows7-SP0-Home Basic-Language6-X64</c:v>
                </c:pt>
                <c:pt idx="63">
                  <c:v>Windows7-SP0-Home Basic-Language6-X86</c:v>
                </c:pt>
                <c:pt idx="64">
                  <c:v>Windows7-SP0-Home Basic-Language15-X86</c:v>
                </c:pt>
                <c:pt idx="65">
                  <c:v>Windows7-SP0-Home Basic-Language11-X64</c:v>
                </c:pt>
                <c:pt idx="66">
                  <c:v>Windows7-SP0-Home Basic-Language11-X86</c:v>
                </c:pt>
                <c:pt idx="67">
                  <c:v>Windows7-SP0-Home Basic-Language2-X86</c:v>
                </c:pt>
                <c:pt idx="68">
                  <c:v>Windows7-SP0-Home Basic-Language10-X86</c:v>
                </c:pt>
                <c:pt idx="69">
                  <c:v>Windows7-SP0-Home Basic-Language8-X64</c:v>
                </c:pt>
                <c:pt idx="70">
                  <c:v>Windows7-SP0-Home Basic-Language8-X86</c:v>
                </c:pt>
                <c:pt idx="71">
                  <c:v>Windows7-SP0-Home Basic-Language16-X86</c:v>
                </c:pt>
                <c:pt idx="72">
                  <c:v>Windows7-SP0-Home Basic-Language17-X86</c:v>
                </c:pt>
                <c:pt idx="73">
                  <c:v>Windows7-SP0-Home Basic-Language7-X86</c:v>
                </c:pt>
                <c:pt idx="74">
                  <c:v>Windows7-SP0-Home Basic-Language5-X86</c:v>
                </c:pt>
                <c:pt idx="75">
                  <c:v>Windows7-SP0-Home Basic-Language18-X86</c:v>
                </c:pt>
                <c:pt idx="76">
                  <c:v>Windows7-SP0-Home Basic-Language4-X86</c:v>
                </c:pt>
                <c:pt idx="77">
                  <c:v>Windows7-SP0-HomePremium-Language6-X64</c:v>
                </c:pt>
                <c:pt idx="78">
                  <c:v>Windows7-SP0-HomePremium-Language6-X86</c:v>
                </c:pt>
                <c:pt idx="79">
                  <c:v>Windows7-SP0-HomePremium-Language8-X86</c:v>
                </c:pt>
                <c:pt idx="80">
                  <c:v>Windows7-SP0-Starter-Language6-X86</c:v>
                </c:pt>
                <c:pt idx="81">
                  <c:v>Windows7-SP0-Ultimate-Language12-X64</c:v>
                </c:pt>
                <c:pt idx="82">
                  <c:v>Windows7-SP0-Ultimate-Language12-X86</c:v>
                </c:pt>
                <c:pt idx="83">
                  <c:v>Windows7-SP0-Ultimate-Language13-X64</c:v>
                </c:pt>
                <c:pt idx="84">
                  <c:v>Windows7-SP0-Ultimate-Language13-X86</c:v>
                </c:pt>
                <c:pt idx="85">
                  <c:v>Windows7-SP0-Ultimate-Language14-X86</c:v>
                </c:pt>
                <c:pt idx="86">
                  <c:v>Windows7-SP0-Ultimate-Language6-X64</c:v>
                </c:pt>
                <c:pt idx="87">
                  <c:v>Windows7-SP0-Ultimate-Language6-X86</c:v>
                </c:pt>
                <c:pt idx="88">
                  <c:v>Windows7-SP0-Ultimate-Language19-X64</c:v>
                </c:pt>
                <c:pt idx="89">
                  <c:v>Windows7-SP0-Ultimate-Language15-X64</c:v>
                </c:pt>
                <c:pt idx="90">
                  <c:v>Windows7-SP0-Ultimate-Language15-X86</c:v>
                </c:pt>
                <c:pt idx="91">
                  <c:v>Windows7-SP0-Ultimate-Language11-X64</c:v>
                </c:pt>
                <c:pt idx="92">
                  <c:v>Windows7-SP0-Ultimate-Language11-X86</c:v>
                </c:pt>
                <c:pt idx="93">
                  <c:v>Windows7-SP0-Ultimate-Language2-X86</c:v>
                </c:pt>
                <c:pt idx="94">
                  <c:v>Windows7-SP0-Ultimate-Language10-X64</c:v>
                </c:pt>
                <c:pt idx="95">
                  <c:v>Windows7-SP0-Ultimate-Language10-X86</c:v>
                </c:pt>
                <c:pt idx="96">
                  <c:v>Windows7-SP0-Ultimate-Language8-X64</c:v>
                </c:pt>
                <c:pt idx="97">
                  <c:v>Windows7-SP0-Ultimate-Language8-X86</c:v>
                </c:pt>
                <c:pt idx="98">
                  <c:v>Windows7-SP0-Ultimate-Language16-X64</c:v>
                </c:pt>
                <c:pt idx="99">
                  <c:v>Windows7-SP0-Ultimate-Language16-X86</c:v>
                </c:pt>
                <c:pt idx="100">
                  <c:v>Windows7-SP0-Ultimate-Language17-X64</c:v>
                </c:pt>
                <c:pt idx="101">
                  <c:v>Windows7-SP0-Ultimate-Language17-X86</c:v>
                </c:pt>
                <c:pt idx="102">
                  <c:v>Windows7-SP0-Ultimate-Language7-X64</c:v>
                </c:pt>
                <c:pt idx="103">
                  <c:v>Windows7-SP0-Ultimate-Language7-X86</c:v>
                </c:pt>
                <c:pt idx="104">
                  <c:v>Windows7-SP0-Ultimate-Language5-X64</c:v>
                </c:pt>
                <c:pt idx="105">
                  <c:v>Windows7-SP0-Ultimate-Language5-X86</c:v>
                </c:pt>
                <c:pt idx="106">
                  <c:v>Windows7-SP0-Ultimate-Language3-X64</c:v>
                </c:pt>
                <c:pt idx="107">
                  <c:v>Windows7-SP0-Ultimate-Language18-X64</c:v>
                </c:pt>
                <c:pt idx="108">
                  <c:v>Windows7-SP0-Ultimate-Language18-X86</c:v>
                </c:pt>
                <c:pt idx="109">
                  <c:v>Windows7-SP0-Ultimate-Language4-X64</c:v>
                </c:pt>
                <c:pt idx="110">
                  <c:v>Windows7-SP0-Ultimate-Language4-X86</c:v>
                </c:pt>
                <c:pt idx="111">
                  <c:v>Windows7-SP1-HomePremium-Language6-X64</c:v>
                </c:pt>
                <c:pt idx="112">
                  <c:v>Windows7-SP1-Ultimate-Language6-X86</c:v>
                </c:pt>
                <c:pt idx="113">
                  <c:v>WinXP-SP2-Home-Language6-X86</c:v>
                </c:pt>
                <c:pt idx="114">
                  <c:v>WinXP-SP2-Professional-Language6-X86</c:v>
                </c:pt>
                <c:pt idx="115">
                  <c:v>WinXP-SP2-Professional-Language11-X86</c:v>
                </c:pt>
                <c:pt idx="116">
                  <c:v>WinXP-SP3-Home-Language6-X86</c:v>
                </c:pt>
                <c:pt idx="117">
                  <c:v>WinXP-SP3-Professional-Language6-X86</c:v>
                </c:pt>
                <c:pt idx="118">
                  <c:v>WinXP-SP3-Professional-Language11-X86</c:v>
                </c:pt>
                <c:pt idx="119">
                  <c:v>WS03-SP2-Enterprise-Language6-IA64</c:v>
                </c:pt>
                <c:pt idx="120">
                  <c:v>WS03-SP2-Enterprise-Language6-X64</c:v>
                </c:pt>
                <c:pt idx="121">
                  <c:v>WS03-SP2-Enterprise-Language6-X86</c:v>
                </c:pt>
                <c:pt idx="122">
                  <c:v>WS03-SP2-Enterprise-Language11-X64</c:v>
                </c:pt>
                <c:pt idx="123">
                  <c:v>WS03-SP2-Enterprise-Language11-X86</c:v>
                </c:pt>
                <c:pt idx="124">
                  <c:v>WS03-SP2-Professional-Language6-X64</c:v>
                </c:pt>
                <c:pt idx="125">
                  <c:v>WS03-SP2-Standard-Language6-X86</c:v>
                </c:pt>
                <c:pt idx="126">
                  <c:v>WS08 R2-SP0-Enterprise-Language6-IA64</c:v>
                </c:pt>
                <c:pt idx="127">
                  <c:v>WS08 R2-SP0-Enterprise-Language6-X64</c:v>
                </c:pt>
                <c:pt idx="128">
                  <c:v>WS08 R2-SP0-Enterprise-Language11-IA64</c:v>
                </c:pt>
                <c:pt idx="129">
                  <c:v>WS08-SP1-Enterprise-Language6-IA64</c:v>
                </c:pt>
                <c:pt idx="130">
                  <c:v>WS08-SP1-Enterprise-Language6-X64</c:v>
                </c:pt>
                <c:pt idx="131">
                  <c:v>WS08-SP1-Enterprise-Language6-X86</c:v>
                </c:pt>
                <c:pt idx="132">
                  <c:v>WS08-SP1-Standard-Language6-X64</c:v>
                </c:pt>
                <c:pt idx="133">
                  <c:v>WS08-SP1-Standard-Language11-X64</c:v>
                </c:pt>
                <c:pt idx="134">
                  <c:v>WS08-SP2-Enterprise-Language6-IA64</c:v>
                </c:pt>
                <c:pt idx="135">
                  <c:v>WS08-SP2-Enterprise-Language6-X64</c:v>
                </c:pt>
                <c:pt idx="136">
                  <c:v>WS08-SP2-Enterprise-Language6-X86</c:v>
                </c:pt>
                <c:pt idx="137">
                  <c:v>WS08-SP2-Standard-Language6-X64</c:v>
                </c:pt>
                <c:pt idx="138">
                  <c:v>WS08-SP2-Standard-Language11-X64</c:v>
                </c:pt>
                <c:pt idx="139">
                  <c:v>WS08-SP2-Standard-Language11-X86</c:v>
                </c:pt>
              </c:strCache>
            </c:strRef>
          </c:cat>
          <c:val>
            <c:numRef>
              <c:f>'Example 1 Graph'!$X$2:$X$141</c:f>
              <c:numCache>
                <c:formatCode>General</c:formatCode>
                <c:ptCount val="140"/>
                <c:pt idx="6">
                  <c:v>12</c:v>
                </c:pt>
                <c:pt idx="7">
                  <c:v>16</c:v>
                </c:pt>
                <c:pt idx="9">
                  <c:v>7</c:v>
                </c:pt>
                <c:pt idx="11">
                  <c:v>45</c:v>
                </c:pt>
                <c:pt idx="12">
                  <c:v>41</c:v>
                </c:pt>
                <c:pt idx="14">
                  <c:v>11</c:v>
                </c:pt>
                <c:pt idx="20">
                  <c:v>17</c:v>
                </c:pt>
                <c:pt idx="21">
                  <c:v>12</c:v>
                </c:pt>
                <c:pt idx="22">
                  <c:v>4</c:v>
                </c:pt>
                <c:pt idx="36">
                  <c:v>72</c:v>
                </c:pt>
                <c:pt idx="37">
                  <c:v>65</c:v>
                </c:pt>
                <c:pt idx="38">
                  <c:v>2</c:v>
                </c:pt>
                <c:pt idx="39">
                  <c:v>2</c:v>
                </c:pt>
                <c:pt idx="55">
                  <c:v>6</c:v>
                </c:pt>
                <c:pt idx="56">
                  <c:v>24</c:v>
                </c:pt>
                <c:pt idx="57">
                  <c:v>6</c:v>
                </c:pt>
                <c:pt idx="62">
                  <c:v>1</c:v>
                </c:pt>
                <c:pt idx="77">
                  <c:v>64</c:v>
                </c:pt>
                <c:pt idx="78">
                  <c:v>32</c:v>
                </c:pt>
                <c:pt idx="86">
                  <c:v>141</c:v>
                </c:pt>
                <c:pt idx="87">
                  <c:v>90</c:v>
                </c:pt>
                <c:pt idx="113">
                  <c:v>21</c:v>
                </c:pt>
                <c:pt idx="114">
                  <c:v>106</c:v>
                </c:pt>
                <c:pt idx="115">
                  <c:v>13</c:v>
                </c:pt>
                <c:pt idx="116">
                  <c:v>27</c:v>
                </c:pt>
                <c:pt idx="117">
                  <c:v>108</c:v>
                </c:pt>
                <c:pt idx="118">
                  <c:v>13</c:v>
                </c:pt>
                <c:pt idx="119">
                  <c:v>1</c:v>
                </c:pt>
                <c:pt idx="120">
                  <c:v>3</c:v>
                </c:pt>
                <c:pt idx="121">
                  <c:v>26</c:v>
                </c:pt>
                <c:pt idx="122">
                  <c:v>2</c:v>
                </c:pt>
                <c:pt idx="123">
                  <c:v>1</c:v>
                </c:pt>
                <c:pt idx="124">
                  <c:v>6</c:v>
                </c:pt>
                <c:pt idx="127">
                  <c:v>11</c:v>
                </c:pt>
                <c:pt idx="130">
                  <c:v>7</c:v>
                </c:pt>
                <c:pt idx="131">
                  <c:v>1</c:v>
                </c:pt>
                <c:pt idx="135">
                  <c:v>6</c:v>
                </c:pt>
                <c:pt idx="13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9818640"/>
        <c:axId val="599813744"/>
        <c:axId val="819188848"/>
      </c:bar3DChart>
      <c:catAx>
        <c:axId val="59981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300000"/>
          <a:lstStyle/>
          <a:p>
            <a:pPr>
              <a:defRPr sz="600" b="0"/>
            </a:pPr>
            <a:endParaRPr lang="ru-RU"/>
          </a:p>
        </c:txPr>
        <c:crossAx val="599813744"/>
        <c:crosses val="autoZero"/>
        <c:auto val="1"/>
        <c:lblAlgn val="ctr"/>
        <c:lblOffset val="100"/>
        <c:noMultiLvlLbl val="0"/>
      </c:catAx>
      <c:valAx>
        <c:axId val="599813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99818640"/>
        <c:crosses val="autoZero"/>
        <c:crossBetween val="between"/>
      </c:valAx>
      <c:serAx>
        <c:axId val="819188848"/>
        <c:scaling>
          <c:orientation val="minMax"/>
        </c:scaling>
        <c:delete val="1"/>
        <c:axPos val="b"/>
        <c:majorTickMark val="out"/>
        <c:minorTickMark val="none"/>
        <c:tickLblPos val="nextTo"/>
        <c:crossAx val="599813744"/>
        <c:crosses val="autoZero"/>
      </c:serAx>
    </c:plotArea>
    <c:legend>
      <c:legendPos val="r"/>
      <c:layout>
        <c:manualLayout>
          <c:xMode val="edge"/>
          <c:yMode val="edge"/>
          <c:x val="0.84523781457865144"/>
          <c:y val="3.2527413240011668E-2"/>
          <c:w val="0.14115791179926915"/>
          <c:h val="0.930139884007795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7E6AEA-6D2E-4466-B799-23B778CA72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2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E6AEA-6D2E-4466-B799-23B778CA723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7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5DC9-948A-4953-947D-A6C69D149B16}" type="slidenum">
              <a:rPr lang="ru-RU"/>
              <a:pPr/>
              <a:t>14</a:t>
            </a:fld>
            <a:endParaRPr lang="ru-RU"/>
          </a:p>
        </p:txBody>
      </p:sp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>
              <a:defRPr/>
            </a:pPr>
            <a:fld id="{CB5B3E52-B6A8-423F-A09D-D3820FB1C8A9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9425"/>
          </a:xfrm>
        </p:spPr>
        <p:txBody>
          <a:bodyPr lIns="95340" tIns="47669" rIns="95340" bIns="47669"/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3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3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1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5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3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0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9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D9E3DCE-6E41-4583-BA07-995213BF2875}" type="slidenum">
              <a:rPr lang="ru-RU" smtClean="0"/>
              <a:pPr eaLnBrk="1" hangingPunct="1">
                <a:defRPr/>
              </a:pPr>
              <a:t>5</a:t>
            </a:fld>
            <a:endParaRPr 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8" y="4718050"/>
            <a:ext cx="4987925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08" tIns="44303" rIns="88608" bIns="44303"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5164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FC05C8-B879-4A6A-81B7-587785A9D0A9}" type="slidenum">
              <a:rPr lang="ru-RU" smtClean="0"/>
              <a:pPr eaLnBrk="1" hangingPunct="1">
                <a:defRPr/>
              </a:pPr>
              <a:t>6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2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748615-0224-402F-ACF5-401922444840}" type="slidenum">
              <a:rPr lang="ru-RU" smtClean="0"/>
              <a:pPr eaLnBrk="1" hangingPunct="1">
                <a:defRPr/>
              </a:pPr>
              <a:t>7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4" rIns="91369" bIns="45684"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4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FC05C8-B879-4A6A-81B7-587785A9D0A9}" type="slidenum">
              <a:rPr lang="ru-RU" smtClean="0"/>
              <a:pPr eaLnBrk="1" hangingPunct="1">
                <a:defRPr/>
              </a:pPr>
              <a:t>9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9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5DC9-948A-4953-947D-A6C69D149B16}" type="slidenum">
              <a:rPr lang="ru-RU"/>
              <a:pPr/>
              <a:t>10</a:t>
            </a:fld>
            <a:endParaRPr lang="ru-RU"/>
          </a:p>
        </p:txBody>
      </p:sp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50444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>
              <a:defRPr/>
            </a:pPr>
            <a:fld id="{CB5B3E52-B6A8-423F-A09D-D3820FB1C8A9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9425"/>
          </a:xfrm>
        </p:spPr>
        <p:txBody>
          <a:bodyPr lIns="95340" tIns="47669" rIns="95340" bIns="47669"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8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5DC9-948A-4953-947D-A6C69D149B16}" type="slidenum">
              <a:rPr lang="ru-RU"/>
              <a:pPr/>
              <a:t>11</a:t>
            </a:fld>
            <a:endParaRPr lang="ru-RU"/>
          </a:p>
        </p:txBody>
      </p:sp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50444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>
              <a:defRPr/>
            </a:pPr>
            <a:fld id="{CB5B3E52-B6A8-423F-A09D-D3820FB1C8A9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9425"/>
          </a:xfrm>
        </p:spPr>
        <p:txBody>
          <a:bodyPr lIns="95340" tIns="47669" rIns="95340" bIns="47669"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92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8A128-8FDB-4A7B-8A09-13C7C1466242}" type="slidenum">
              <a:rPr lang="ru-RU"/>
              <a:pPr/>
              <a:t>12</a:t>
            </a:fld>
            <a:endParaRPr lang="ru-R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2" y="4714184"/>
            <a:ext cx="4981815" cy="4469424"/>
          </a:xfrm>
        </p:spPr>
        <p:txBody>
          <a:bodyPr lIns="94179" tIns="47088" rIns="94179" bIns="47088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4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8A128-8FDB-4A7B-8A09-13C7C1466242}" type="slidenum">
              <a:rPr lang="ru-RU"/>
              <a:pPr/>
              <a:t>13</a:t>
            </a:fld>
            <a:endParaRPr lang="ru-R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2" y="4714184"/>
            <a:ext cx="4981815" cy="4469424"/>
          </a:xfrm>
        </p:spPr>
        <p:txBody>
          <a:bodyPr lIns="94179" tIns="47088" rIns="94179" bIns="47088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8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042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042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3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3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043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6043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C181D3-E185-4CF0-9430-17FAB5426A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04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604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64E95F-5098-4B38-B67D-7643277762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7BE6F0-33D7-4F39-AD64-CFB8C562E7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9437" y="1905001"/>
            <a:ext cx="8363937" cy="22385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43DE7-823F-47AF-B309-85E046AF73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BF3AA6-3279-4625-B1E3-84234D897E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23BF9-9918-4A81-A0CD-85E633F574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1D8E8-E5AF-48A7-9FAD-0194FBD646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948DE0-20DF-4926-8D82-B85BB8E368B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3AF1D1-4839-4CD9-BA10-DCE9434497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01C274-DB18-4FA1-871A-2A55CF3D08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88D965-676B-4EC5-9ABD-0A9855F3CB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ru-RU" smtClean="0"/>
              <a:t>только для внутреенего использования</a:t>
            </a: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6CB4CDD7-8235-42A5-8186-F400385049A2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594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pic>
        <p:nvPicPr>
          <p:cNvPr id="59409" name="Picture 1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1725" y="188913"/>
            <a:ext cx="15128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eshkov.ru/" TargetMode="External"/><Relationship Id="rId2" Type="http://schemas.openxmlformats.org/officeDocument/2006/relationships/hyperlink" Target="mailto:vladim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logs.technet.com/b/msrc/archive/2005/03/15/403612.aspx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securityupdateguide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microsoft.com/si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security/sdl/" TargetMode="External"/><Relationship Id="rId11" Type="http://schemas.openxmlformats.org/officeDocument/2006/relationships/hyperlink" Target="http://www.microsoft.com/twc/blogs" TargetMode="External"/><Relationship Id="rId5" Type="http://schemas.openxmlformats.org/officeDocument/2006/relationships/hyperlink" Target="http://www.microsoft.com/rus/government/certificate/" TargetMode="External"/><Relationship Id="rId10" Type="http://schemas.openxmlformats.org/officeDocument/2006/relationships/hyperlink" Target="http://www.microsoft.com/mmpc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microsoft.com/msrc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-online.com/security/news/item/Vulnerabilities-in-Microsoft-Office-and-OpenOffice-compared-1230956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cuni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cunia.com/advisories/product/2719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1916832"/>
            <a:ext cx="7560840" cy="2209800"/>
          </a:xfrm>
        </p:spPr>
        <p:txBody>
          <a:bodyPr/>
          <a:lstStyle/>
          <a:p>
            <a:r>
              <a:rPr lang="ru-RU" sz="3600" b="1" dirty="0"/>
              <a:t>Безопасность национальных ИТ-систем. Как это делается?</a:t>
            </a:r>
            <a:endParaRPr lang="en-US" sz="3600" dirty="0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395288" y="4868863"/>
            <a:ext cx="518477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dirty="0" smtClean="0"/>
              <a:t>Бешков Андрей</a:t>
            </a:r>
            <a:endParaRPr lang="ru-RU" sz="2400" b="1" i="1" dirty="0"/>
          </a:p>
          <a:p>
            <a:r>
              <a:rPr lang="ru-RU" i="1" dirty="0" smtClean="0"/>
              <a:t>Руководитель программы </a:t>
            </a:r>
            <a:r>
              <a:rPr lang="ru-RU" i="1" dirty="0"/>
              <a:t>информационной безопасности</a:t>
            </a:r>
          </a:p>
          <a:p>
            <a:r>
              <a:rPr lang="ru-RU" i="1" dirty="0"/>
              <a:t>ООО «Майкрософт Рус»</a:t>
            </a:r>
          </a:p>
          <a:p>
            <a:r>
              <a:rPr lang="en-US" i="1" dirty="0" smtClean="0">
                <a:hlinkClick r:id="rId2"/>
              </a:rPr>
              <a:t>abeshkov@microsoft.com</a:t>
            </a:r>
            <a:endParaRPr lang="en-US" i="1" dirty="0"/>
          </a:p>
          <a:p>
            <a:r>
              <a:rPr lang="ru-RU" i="1" dirty="0"/>
              <a:t>блог: </a:t>
            </a:r>
            <a:r>
              <a:rPr lang="en-US" i="1" dirty="0">
                <a:hlinkClick r:id="rId3"/>
              </a:rPr>
              <a:t>http</a:t>
            </a:r>
            <a:r>
              <a:rPr lang="en-US" i="1" dirty="0" smtClean="0">
                <a:hlinkClick r:id="rId3"/>
              </a:rPr>
              <a:t>://beshkov.ru</a:t>
            </a:r>
            <a:r>
              <a:rPr lang="en-US" i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127" y="620688"/>
            <a:ext cx="8893175" cy="571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/>
              <a:t>Сертифицированные продукты </a:t>
            </a:r>
            <a:r>
              <a:rPr lang="en-US" sz="3600" b="1" i="1" dirty="0"/>
              <a:t>Microsoft</a:t>
            </a:r>
            <a:r>
              <a:rPr lang="en-US" sz="3600" b="1" dirty="0"/>
              <a:t> </a:t>
            </a:r>
            <a:r>
              <a:rPr lang="ru-RU" sz="3600" b="1" dirty="0" smtClean="0"/>
              <a:t>-1</a:t>
            </a:r>
            <a:endParaRPr lang="en-US" sz="3600" b="1" dirty="0"/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784"/>
            <a:ext cx="8964488" cy="503190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Все продукты </a:t>
            </a:r>
            <a:r>
              <a:rPr lang="en-US" sz="2000" b="1" i="1" dirty="0" smtClean="0"/>
              <a:t>Microsoft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сертифицированы во ФСТЭК «как есть», без изменений, и могут быть использованы для построения автоматизированных систем уровня защищенности 1Г</a:t>
            </a:r>
            <a:r>
              <a:rPr lang="ru-RU" sz="1600" dirty="0" smtClean="0"/>
              <a:t>: </a:t>
            </a:r>
            <a:endParaRPr lang="ru-RU" sz="1600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Windows XP Professional</a:t>
            </a:r>
            <a:r>
              <a:rPr lang="ru-RU" sz="2000" b="1" dirty="0"/>
              <a:t> </a:t>
            </a:r>
            <a:r>
              <a:rPr lang="ru-RU" sz="1800" dirty="0"/>
              <a:t>русская версия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Windows Vista </a:t>
            </a:r>
            <a:r>
              <a:rPr lang="ru-RU" sz="1800" dirty="0"/>
              <a:t>русская версия</a:t>
            </a:r>
            <a:r>
              <a:rPr lang="en-US" sz="1800" b="1" dirty="0"/>
              <a:t> </a:t>
            </a:r>
            <a:endParaRPr lang="ru-RU" sz="18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Windows Server 2003 </a:t>
            </a:r>
            <a:r>
              <a:rPr lang="ru-RU" sz="1800" dirty="0"/>
              <a:t>и </a:t>
            </a:r>
            <a:r>
              <a:rPr lang="en-US" sz="2000" b="1" dirty="0"/>
              <a:t>R2 </a:t>
            </a:r>
            <a:r>
              <a:rPr lang="ru-RU" sz="1800" b="1" dirty="0"/>
              <a:t>(</a:t>
            </a:r>
            <a:r>
              <a:rPr lang="en-US" sz="1800" b="1" dirty="0"/>
              <a:t>Standard </a:t>
            </a:r>
            <a:r>
              <a:rPr lang="ru-RU" sz="1800" b="1" dirty="0"/>
              <a:t>и </a:t>
            </a:r>
            <a:r>
              <a:rPr lang="en-US" sz="1800" b="1" dirty="0"/>
              <a:t>Enterprise)</a:t>
            </a:r>
            <a:r>
              <a:rPr lang="ru-RU" sz="1800" b="1" dirty="0"/>
              <a:t> </a:t>
            </a:r>
            <a:r>
              <a:rPr lang="ru-RU" sz="1800" dirty="0"/>
              <a:t>русские версии</a:t>
            </a:r>
            <a:endParaRPr lang="ru-RU" sz="1800" b="1" dirty="0"/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SQL </a:t>
            </a:r>
            <a:r>
              <a:rPr lang="en-US" sz="2000" b="1" dirty="0"/>
              <a:t>Server 2005 </a:t>
            </a:r>
            <a:r>
              <a:rPr lang="en-US" sz="1800" b="1" dirty="0"/>
              <a:t>(Standard </a:t>
            </a:r>
            <a:r>
              <a:rPr lang="ru-RU" sz="1800" b="1" dirty="0"/>
              <a:t>и </a:t>
            </a:r>
            <a:r>
              <a:rPr lang="en-US" sz="1800" b="1" dirty="0"/>
              <a:t>Enterprise</a:t>
            </a:r>
            <a:r>
              <a:rPr lang="en-US" sz="1800" dirty="0"/>
              <a:t>)</a:t>
            </a:r>
            <a:r>
              <a:rPr lang="ru-RU" sz="1800" dirty="0"/>
              <a:t> русские версии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Office 2003</a:t>
            </a:r>
            <a:r>
              <a:rPr lang="ru-RU" sz="2000" b="1" dirty="0"/>
              <a:t> и </a:t>
            </a:r>
            <a:r>
              <a:rPr lang="en-US" sz="2000" b="1" dirty="0"/>
              <a:t>2007 </a:t>
            </a:r>
            <a:r>
              <a:rPr lang="en-US" sz="2000" b="1" dirty="0" smtClean="0"/>
              <a:t>Standard, Professional, Plus</a:t>
            </a:r>
            <a:r>
              <a:rPr lang="ru-RU" sz="2000" b="1" dirty="0" smtClean="0"/>
              <a:t> </a:t>
            </a:r>
            <a:r>
              <a:rPr lang="ru-RU" sz="1800" dirty="0"/>
              <a:t>русские </a:t>
            </a:r>
            <a:r>
              <a:rPr lang="ru-RU" sz="1800" dirty="0" smtClean="0"/>
              <a:t>версии</a:t>
            </a:r>
            <a:endParaRPr lang="ru-RU" sz="1800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ISA Server 2006 </a:t>
            </a:r>
            <a:r>
              <a:rPr lang="en-US" sz="1800" b="1" dirty="0"/>
              <a:t>(Standard)</a:t>
            </a:r>
            <a:r>
              <a:rPr lang="en-US" sz="1800" dirty="0"/>
              <a:t> </a:t>
            </a:r>
            <a:r>
              <a:rPr lang="ru-RU" sz="1800" dirty="0"/>
              <a:t>русская версия</a:t>
            </a:r>
          </a:p>
          <a:p>
            <a:pPr lvl="2">
              <a:lnSpc>
                <a:spcPct val="90000"/>
              </a:lnSpc>
            </a:pPr>
            <a:r>
              <a:rPr lang="ru-RU" sz="1800" dirty="0" smtClean="0"/>
              <a:t>Антивирусные продукты </a:t>
            </a:r>
            <a:r>
              <a:rPr lang="en-US" sz="2000" b="1" dirty="0"/>
              <a:t>Forefront</a:t>
            </a:r>
            <a:r>
              <a:rPr lang="en-US" sz="1800" dirty="0"/>
              <a:t> (</a:t>
            </a:r>
            <a:r>
              <a:rPr lang="en-US" sz="2000" b="1" dirty="0"/>
              <a:t>Client</a:t>
            </a:r>
            <a:r>
              <a:rPr lang="en-US" sz="1800" dirty="0"/>
              <a:t>, </a:t>
            </a:r>
            <a:r>
              <a:rPr lang="ru-RU" sz="1800" dirty="0" smtClean="0"/>
              <a:t>для</a:t>
            </a:r>
            <a:r>
              <a:rPr lang="ru-RU" sz="1800" b="1" dirty="0" smtClean="0"/>
              <a:t> </a:t>
            </a:r>
            <a:r>
              <a:rPr lang="en-US" sz="2000" b="1" dirty="0"/>
              <a:t>Exchange</a:t>
            </a:r>
            <a:r>
              <a:rPr lang="ru-RU" sz="1800" dirty="0"/>
              <a:t> и для </a:t>
            </a:r>
            <a:r>
              <a:rPr lang="en-US" sz="2000" b="1" dirty="0"/>
              <a:t>SharePoint</a:t>
            </a:r>
            <a:r>
              <a:rPr lang="en-US" sz="1800" b="1" dirty="0"/>
              <a:t>)</a:t>
            </a:r>
            <a:r>
              <a:rPr lang="en-US" sz="1800" dirty="0"/>
              <a:t> – </a:t>
            </a:r>
            <a:r>
              <a:rPr lang="ru-RU" sz="1800" dirty="0"/>
              <a:t>русские </a:t>
            </a:r>
            <a:r>
              <a:rPr lang="ru-RU" sz="1800" dirty="0" smtClean="0"/>
              <a:t>версии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Exchange Server 2007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**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BizTalk Server 2006 R2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**</a:t>
            </a:r>
            <a:endParaRPr lang="en-US" sz="2000" b="1" dirty="0" smtClean="0"/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SharePoint Server 2007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**</a:t>
            </a:r>
          </a:p>
          <a:p>
            <a:pPr lvl="2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** получены летом 2009 и на сайте ФСТЭК помечены, как соответствующие Закону о ПД (до 2 класса включительно)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127" y="620688"/>
            <a:ext cx="8893175" cy="571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/>
              <a:t>Сертифицированные продукты </a:t>
            </a:r>
            <a:r>
              <a:rPr lang="en-US" sz="3600" b="1" i="1" dirty="0"/>
              <a:t>Microsoft</a:t>
            </a:r>
            <a:r>
              <a:rPr lang="en-US" sz="3600" b="1" dirty="0"/>
              <a:t> </a:t>
            </a:r>
            <a:r>
              <a:rPr lang="ru-RU" sz="3600" b="1" dirty="0" smtClean="0"/>
              <a:t>- 2</a:t>
            </a:r>
            <a:endParaRPr lang="en-US" sz="3600" b="1" dirty="0"/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68760"/>
            <a:ext cx="8964488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Все продукты </a:t>
            </a:r>
            <a:r>
              <a:rPr lang="en-US" sz="2000" b="1" i="1" dirty="0" smtClean="0"/>
              <a:t>Microsoft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сертифицированы «как есть», без изменений, и могут быть использованы для построения автоматизированных систем уровня защищенности 1Г</a:t>
            </a:r>
            <a:r>
              <a:rPr lang="ru-RU" sz="1600" dirty="0" smtClean="0"/>
              <a:t>: </a:t>
            </a:r>
            <a:endParaRPr lang="ru-RU" sz="1600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Windows Server 2008 (Standard, Enterprise, Datacenter</a:t>
            </a:r>
            <a:r>
              <a:rPr lang="en-US" sz="2000" b="1" dirty="0" smtClean="0"/>
              <a:t>)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b="1" dirty="0" smtClean="0">
                <a:solidFill>
                  <a:srgbClr val="FF0000"/>
                </a:solidFill>
              </a:rPr>
              <a:t>**</a:t>
            </a:r>
            <a:endParaRPr lang="ru-RU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SQL Server 2008 (Standard, Enterprise</a:t>
            </a:r>
            <a:r>
              <a:rPr lang="en-US" sz="2000" b="1" dirty="0" smtClean="0"/>
              <a:t>)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**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  <a:endParaRPr lang="ru-RU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System Center Operation Manager</a:t>
            </a:r>
            <a:r>
              <a:rPr lang="ru-RU" sz="2000" b="1" dirty="0"/>
              <a:t> </a:t>
            </a:r>
            <a:r>
              <a:rPr lang="ru-RU" sz="2000" b="1" dirty="0" smtClean="0"/>
              <a:t>2007</a:t>
            </a:r>
            <a:r>
              <a:rPr lang="ru-RU" sz="2000" b="1" dirty="0" smtClean="0">
                <a:solidFill>
                  <a:srgbClr val="FF0000"/>
                </a:solidFill>
              </a:rPr>
              <a:t>**</a:t>
            </a:r>
            <a:r>
              <a:rPr lang="ru-RU" sz="2000" dirty="0">
                <a:solidFill>
                  <a:srgbClr val="FF0000"/>
                </a:solidFill>
              </a:rPr>
              <a:t>*</a:t>
            </a:r>
            <a:endParaRPr lang="ru-RU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System Center Configuration Manager</a:t>
            </a:r>
            <a:r>
              <a:rPr lang="ru-RU" sz="2000" b="1" dirty="0"/>
              <a:t> 2007 </a:t>
            </a:r>
            <a:r>
              <a:rPr lang="en-US" sz="2000" b="1" dirty="0" smtClean="0"/>
              <a:t>R2</a:t>
            </a:r>
            <a:r>
              <a:rPr lang="ru-RU" sz="2000" b="1" dirty="0">
                <a:solidFill>
                  <a:srgbClr val="FF0000"/>
                </a:solidFill>
              </a:rPr>
              <a:t>**</a:t>
            </a:r>
            <a:endParaRPr lang="ru-RU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System Center Data Protection Manager</a:t>
            </a:r>
            <a:r>
              <a:rPr lang="ru-RU" sz="2000" b="1" dirty="0"/>
              <a:t> </a:t>
            </a:r>
            <a:r>
              <a:rPr lang="ru-RU" sz="2000" b="1" dirty="0" smtClean="0"/>
              <a:t>2007</a:t>
            </a:r>
            <a:r>
              <a:rPr lang="ru-RU" sz="2000" b="1" dirty="0" smtClean="0">
                <a:solidFill>
                  <a:srgbClr val="FF0000"/>
                </a:solidFill>
              </a:rPr>
              <a:t>**</a:t>
            </a:r>
            <a:r>
              <a:rPr lang="ru-RU" sz="2000" dirty="0">
                <a:solidFill>
                  <a:srgbClr val="FF0000"/>
                </a:solidFill>
              </a:rPr>
              <a:t>*</a:t>
            </a:r>
            <a:endParaRPr lang="ru-RU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System Center Virtual Machine Manager</a:t>
            </a:r>
            <a:r>
              <a:rPr lang="ru-RU" sz="2000" b="1" dirty="0"/>
              <a:t> 200</a:t>
            </a:r>
            <a:r>
              <a:rPr lang="en-US" sz="2000" b="1" dirty="0" smtClean="0"/>
              <a:t>8</a:t>
            </a:r>
            <a:r>
              <a:rPr lang="ru-RU" sz="2000" b="1" dirty="0" smtClean="0">
                <a:solidFill>
                  <a:srgbClr val="FF0000"/>
                </a:solidFill>
              </a:rPr>
              <a:t>**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  <a:endParaRPr lang="ru-RU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Dynamics CRM </a:t>
            </a:r>
            <a:r>
              <a:rPr lang="en-US" sz="2000" b="1" dirty="0" smtClean="0"/>
              <a:t>4.0</a:t>
            </a:r>
            <a:r>
              <a:rPr lang="ru-RU" sz="2000" dirty="0">
                <a:solidFill>
                  <a:srgbClr val="FF0000"/>
                </a:solidFill>
              </a:rPr>
              <a:t> **</a:t>
            </a:r>
            <a:endParaRPr lang="en-US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Dynamics AX </a:t>
            </a:r>
            <a:r>
              <a:rPr lang="en-US" sz="2000" b="1" dirty="0" smtClean="0"/>
              <a:t>2009</a:t>
            </a:r>
            <a:r>
              <a:rPr lang="ru-RU" sz="2000" dirty="0">
                <a:solidFill>
                  <a:srgbClr val="FF0000"/>
                </a:solidFill>
              </a:rPr>
              <a:t> **</a:t>
            </a:r>
            <a:endParaRPr lang="en-US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Dynamics AX </a:t>
            </a:r>
            <a:r>
              <a:rPr lang="en-US" sz="2000" b="1" dirty="0" smtClean="0"/>
              <a:t>4.0</a:t>
            </a:r>
            <a:r>
              <a:rPr lang="ru-RU" sz="2000" dirty="0">
                <a:solidFill>
                  <a:srgbClr val="FF0000"/>
                </a:solidFill>
              </a:rPr>
              <a:t> **</a:t>
            </a:r>
            <a:endParaRPr lang="en-US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Dynamics NAV </a:t>
            </a:r>
            <a:r>
              <a:rPr lang="en-US" sz="2000" b="1" dirty="0" smtClean="0"/>
              <a:t>5.0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**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Windows </a:t>
            </a:r>
            <a:r>
              <a:rPr lang="en-US" sz="2000" b="1" dirty="0" smtClean="0"/>
              <a:t>7 (</a:t>
            </a:r>
            <a:r>
              <a:rPr lang="ru-RU" sz="1700" b="1" dirty="0" smtClean="0"/>
              <a:t>Профессиональная, Корпоративная, Максимальная</a:t>
            </a:r>
            <a:r>
              <a:rPr lang="en-US" sz="2000" b="1" dirty="0" smtClean="0"/>
              <a:t>)</a:t>
            </a:r>
            <a:r>
              <a:rPr lang="ru-RU" sz="2000" b="1" dirty="0" smtClean="0"/>
              <a:t> </a:t>
            </a:r>
            <a:r>
              <a:rPr lang="ru-RU" sz="2000" dirty="0">
                <a:solidFill>
                  <a:srgbClr val="FF0000"/>
                </a:solidFill>
              </a:rPr>
              <a:t>**</a:t>
            </a:r>
            <a:endParaRPr lang="en-US" sz="2000" b="1" dirty="0"/>
          </a:p>
          <a:p>
            <a:pPr lvl="2">
              <a:lnSpc>
                <a:spcPct val="90000"/>
              </a:lnSpc>
            </a:pPr>
            <a:r>
              <a:rPr lang="en-US" sz="2000" b="1" dirty="0"/>
              <a:t>Windows Server 2008 </a:t>
            </a:r>
            <a:r>
              <a:rPr lang="en-US" sz="2000" b="1" dirty="0" smtClean="0"/>
              <a:t>R2 (Standard</a:t>
            </a:r>
            <a:r>
              <a:rPr lang="en-US" sz="2000" b="1" dirty="0"/>
              <a:t>, Enterprise, Datacenter)</a:t>
            </a:r>
            <a:r>
              <a:rPr lang="ru-RU" sz="2000" b="1" dirty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**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BizTalk server 2009</a:t>
            </a:r>
            <a:r>
              <a:rPr lang="en-US" sz="2000" b="1" dirty="0" smtClean="0">
                <a:solidFill>
                  <a:srgbClr val="FF0000"/>
                </a:solidFill>
              </a:rPr>
              <a:t> **</a:t>
            </a:r>
            <a:endParaRPr lang="ru-RU" sz="2000" b="1" dirty="0"/>
          </a:p>
          <a:p>
            <a:pPr lvl="2">
              <a:lnSpc>
                <a:spcPct val="90000"/>
              </a:lnSpc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*** соответствуют Закону о ПД (до 3 класса включительно)</a:t>
            </a:r>
          </a:p>
          <a:p>
            <a:pPr lvl="2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** соответствуют </a:t>
            </a:r>
            <a:r>
              <a:rPr lang="ru-RU" sz="2000" dirty="0">
                <a:solidFill>
                  <a:srgbClr val="FF0000"/>
                </a:solidFill>
              </a:rPr>
              <a:t>Закону о ПД (до </a:t>
            </a:r>
            <a:r>
              <a:rPr lang="ru-RU" sz="2000" dirty="0" smtClean="0">
                <a:solidFill>
                  <a:srgbClr val="FF0000"/>
                </a:solidFill>
              </a:rPr>
              <a:t>2 </a:t>
            </a:r>
            <a:r>
              <a:rPr lang="ru-RU" sz="2000" dirty="0">
                <a:solidFill>
                  <a:srgbClr val="FF0000"/>
                </a:solidFill>
              </a:rPr>
              <a:t>класса включительно)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046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146" y="476672"/>
            <a:ext cx="8763000" cy="80802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b="1" dirty="0" smtClean="0"/>
              <a:t>Новые сертификаты ФСТЭК</a:t>
            </a:r>
            <a:br>
              <a:rPr lang="ru-RU" sz="3200" b="1" dirty="0" smtClean="0"/>
            </a:br>
            <a:r>
              <a:rPr lang="ru-RU" sz="3200" b="1" dirty="0" smtClean="0"/>
              <a:t>- на 1Г и на соответствие ФЗ 152</a:t>
            </a:r>
            <a:endParaRPr lang="en-US" sz="3600" b="1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9036496" cy="48794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Exchange Server 2010 SP1</a:t>
            </a:r>
            <a:r>
              <a:rPr lang="en-US" sz="2400" b="1" dirty="0" smtClean="0"/>
              <a:t> </a:t>
            </a:r>
            <a:r>
              <a:rPr lang="en-US" sz="2800" dirty="0"/>
              <a:t>– </a:t>
            </a:r>
            <a:r>
              <a:rPr lang="ru-RU" sz="2000" b="1" dirty="0"/>
              <a:t>сертифицирован на 1Г и К2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System Center Service Manager 2010 SP1</a:t>
            </a:r>
            <a:r>
              <a:rPr lang="en-US" sz="2400" b="1" dirty="0" smtClean="0"/>
              <a:t> </a:t>
            </a:r>
            <a:r>
              <a:rPr lang="en-US" sz="2800" dirty="0"/>
              <a:t>– </a:t>
            </a:r>
            <a:r>
              <a:rPr lang="ru-RU" sz="2000" b="1" dirty="0"/>
              <a:t>сертифицирован на 1Г и </a:t>
            </a:r>
            <a:r>
              <a:rPr lang="ru-RU" sz="2000" b="1" dirty="0" smtClean="0"/>
              <a:t>К2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Dynamics CRM 2011</a:t>
            </a:r>
            <a:r>
              <a:rPr lang="en-US" sz="2400" b="1" dirty="0" smtClean="0"/>
              <a:t> </a:t>
            </a:r>
            <a:r>
              <a:rPr lang="en-US" sz="2800" dirty="0"/>
              <a:t>– </a:t>
            </a:r>
            <a:r>
              <a:rPr lang="ru-RU" sz="2000" b="1" dirty="0"/>
              <a:t>сертифицирован на 1Г и К2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Office 2010 Professional Plus</a:t>
            </a:r>
            <a:r>
              <a:rPr lang="en-US" sz="2400" b="1" dirty="0" smtClean="0"/>
              <a:t> </a:t>
            </a:r>
            <a:r>
              <a:rPr lang="en-US" sz="2800" dirty="0"/>
              <a:t>– </a:t>
            </a:r>
            <a:r>
              <a:rPr lang="ru-RU" sz="2000" b="1" dirty="0"/>
              <a:t>сертифицирован на 1Г и </a:t>
            </a:r>
            <a:r>
              <a:rPr lang="ru-RU" sz="2000" b="1" dirty="0" smtClean="0"/>
              <a:t>К2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Forefront Endpoint Protection</a:t>
            </a:r>
            <a:r>
              <a:rPr lang="en-US" sz="2400" b="1" dirty="0" smtClean="0"/>
              <a:t> </a:t>
            </a:r>
            <a:r>
              <a:rPr lang="en-US" sz="2800" dirty="0"/>
              <a:t>– </a:t>
            </a:r>
            <a:r>
              <a:rPr lang="ru-RU" sz="2000" b="1" dirty="0"/>
              <a:t>сертифицирован на 1Г и </a:t>
            </a:r>
            <a:r>
              <a:rPr lang="ru-RU" sz="2000" b="1" dirty="0" smtClean="0"/>
              <a:t>К2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SharePoint 2010</a:t>
            </a:r>
            <a:r>
              <a:rPr lang="en-US" sz="2400" b="1" dirty="0" smtClean="0"/>
              <a:t> </a:t>
            </a:r>
            <a:r>
              <a:rPr lang="en-US" sz="2800" dirty="0"/>
              <a:t>– </a:t>
            </a:r>
            <a:r>
              <a:rPr lang="ru-RU" sz="2000" b="1" dirty="0"/>
              <a:t>сертифицирован на 1Г и К2</a:t>
            </a:r>
            <a:endParaRPr lang="ru-RU" sz="1600" b="1" dirty="0"/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Lync 2010</a:t>
            </a:r>
            <a:r>
              <a:rPr lang="en-US" sz="2400" b="1" dirty="0" smtClean="0"/>
              <a:t> </a:t>
            </a:r>
            <a:r>
              <a:rPr lang="en-US" sz="2800" dirty="0"/>
              <a:t>– </a:t>
            </a:r>
            <a:r>
              <a:rPr lang="ru-RU" sz="2000" b="1" dirty="0"/>
              <a:t>сертифицирован на 1Г и К2</a:t>
            </a:r>
            <a:endParaRPr lang="ru-RU" sz="1600" b="1" dirty="0"/>
          </a:p>
          <a:p>
            <a:pPr marL="0" indent="0">
              <a:lnSpc>
                <a:spcPct val="90000"/>
              </a:lnSpc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ru-RU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5736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80" y="100697"/>
            <a:ext cx="9361040" cy="80802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2800" b="1" dirty="0"/>
              <a:t>Работы </a:t>
            </a:r>
            <a:r>
              <a:rPr lang="ru-RU" sz="2800" b="1" dirty="0" smtClean="0"/>
              <a:t>и планы по сертификации во ФСТЭК</a:t>
            </a:r>
            <a:endParaRPr lang="en-US" sz="3200" b="1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720"/>
            <a:ext cx="8763000" cy="550528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Windows </a:t>
            </a:r>
            <a:r>
              <a:rPr lang="ru-RU" sz="2800" b="1" dirty="0">
                <a:solidFill>
                  <a:srgbClr val="0070C0"/>
                </a:solidFill>
              </a:rPr>
              <a:t>7</a:t>
            </a:r>
            <a:r>
              <a:rPr lang="en-US" dirty="0"/>
              <a:t> – </a:t>
            </a:r>
            <a:r>
              <a:rPr lang="ru-RU" sz="2000" b="1" dirty="0" smtClean="0"/>
              <a:t>сертификация на </a:t>
            </a:r>
            <a:r>
              <a:rPr lang="ru-RU" sz="2000" b="1" dirty="0"/>
              <a:t>НДВ </a:t>
            </a:r>
            <a:r>
              <a:rPr lang="ru-RU" sz="2000" b="1" dirty="0" smtClean="0"/>
              <a:t>завершена, </a:t>
            </a:r>
            <a:r>
              <a:rPr lang="ru-RU" sz="2000" b="1" dirty="0"/>
              <a:t>идет экспертиза </a:t>
            </a:r>
            <a:r>
              <a:rPr lang="ru-RU" sz="2000" b="1" dirty="0" smtClean="0"/>
              <a:t>результатов</a:t>
            </a:r>
            <a:endParaRPr lang="ru-RU" sz="2400" b="1" dirty="0"/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Windows Server 2008 R2</a:t>
            </a:r>
            <a:r>
              <a:rPr lang="en-US" dirty="0"/>
              <a:t> – </a:t>
            </a:r>
            <a:r>
              <a:rPr lang="ru-RU" sz="2000" b="1" dirty="0"/>
              <a:t>сертификация на</a:t>
            </a:r>
            <a:r>
              <a:rPr lang="ru-RU" sz="2000" b="1" dirty="0" smtClean="0"/>
              <a:t> </a:t>
            </a:r>
            <a:r>
              <a:rPr lang="ru-RU" sz="2000" b="1" dirty="0"/>
              <a:t>НДВ </a:t>
            </a:r>
            <a:r>
              <a:rPr lang="ru-RU" sz="2000" b="1" dirty="0" smtClean="0"/>
              <a:t>завершена, </a:t>
            </a:r>
            <a:r>
              <a:rPr lang="ru-RU" sz="2000" b="1" dirty="0"/>
              <a:t>идет экспертиза </a:t>
            </a:r>
            <a:r>
              <a:rPr lang="ru-RU" sz="2000" b="1" dirty="0" smtClean="0"/>
              <a:t>результатов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Windows </a:t>
            </a:r>
            <a:r>
              <a:rPr lang="en-US" sz="2000" b="1" dirty="0">
                <a:solidFill>
                  <a:srgbClr val="0070C0"/>
                </a:solidFill>
              </a:rPr>
              <a:t>8 (</a:t>
            </a:r>
            <a:r>
              <a:rPr lang="ru-RU" sz="2000" b="1" dirty="0">
                <a:solidFill>
                  <a:srgbClr val="0070C0"/>
                </a:solidFill>
              </a:rPr>
              <a:t>на </a:t>
            </a:r>
            <a:r>
              <a:rPr lang="en-US" sz="2000" b="1" dirty="0">
                <a:solidFill>
                  <a:srgbClr val="0070C0"/>
                </a:solidFill>
              </a:rPr>
              <a:t>Intel </a:t>
            </a:r>
            <a:r>
              <a:rPr lang="ru-RU" sz="2000" b="1" dirty="0">
                <a:solidFill>
                  <a:srgbClr val="0070C0"/>
                </a:solidFill>
              </a:rPr>
              <a:t>и на </a:t>
            </a:r>
            <a:r>
              <a:rPr lang="en-US" sz="2000" b="1" dirty="0">
                <a:solidFill>
                  <a:srgbClr val="0070C0"/>
                </a:solidFill>
              </a:rPr>
              <a:t>ARM)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Windows Server 2012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System Center 2012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SQL Server 2012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Office 2013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Exchange 2013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SharePoint 2013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Lync 2013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32659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00042"/>
            <a:ext cx="8893175" cy="571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/>
              <a:t>Сертификация </a:t>
            </a:r>
            <a:r>
              <a:rPr lang="ru-RU" sz="3600" b="1" dirty="0"/>
              <a:t>в </a:t>
            </a:r>
            <a:r>
              <a:rPr lang="ru-RU" sz="3600" b="1" dirty="0" smtClean="0"/>
              <a:t>ФСБ</a:t>
            </a:r>
            <a:endParaRPr lang="en-US" sz="3600" b="1" dirty="0"/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80728"/>
            <a:ext cx="8964488" cy="58772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Сертифицированы</a:t>
            </a:r>
            <a:r>
              <a:rPr lang="ru-RU" sz="2800" b="1" dirty="0"/>
              <a:t>: 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Windows XP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Professional</a:t>
            </a:r>
            <a:endParaRPr lang="ru-RU" b="1" dirty="0">
              <a:solidFill>
                <a:srgbClr val="00B0F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Windows Server 2003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Enterprise</a:t>
            </a:r>
            <a:endParaRPr lang="ru-RU" b="1" dirty="0">
              <a:solidFill>
                <a:srgbClr val="00B0F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SharePoint Server 2007</a:t>
            </a:r>
            <a:r>
              <a:rPr lang="en-US" b="1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SQL Server </a:t>
            </a:r>
            <a:r>
              <a:rPr lang="en-US" b="1" dirty="0" smtClean="0">
                <a:solidFill>
                  <a:srgbClr val="00B0F0"/>
                </a:solidFill>
              </a:rPr>
              <a:t>2008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Windows 7 </a:t>
            </a:r>
            <a:r>
              <a:rPr lang="ru-RU" b="1" dirty="0" smtClean="0"/>
              <a:t>– </a:t>
            </a:r>
            <a:r>
              <a:rPr lang="ru-RU" sz="2000" b="1" dirty="0" smtClean="0"/>
              <a:t>получено положительное заключение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Windows </a:t>
            </a:r>
            <a:r>
              <a:rPr lang="en-US" b="1" dirty="0" smtClean="0">
                <a:solidFill>
                  <a:srgbClr val="00B0F0"/>
                </a:solidFill>
              </a:rPr>
              <a:t>Server 2008 R2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/>
              <a:t>получено положительное </a:t>
            </a:r>
            <a:r>
              <a:rPr lang="ru-RU" sz="2000" b="1" dirty="0" smtClean="0"/>
              <a:t>заключение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Exchange Server 2010 </a:t>
            </a:r>
            <a:r>
              <a:rPr lang="en-US" b="1" dirty="0"/>
              <a:t>– </a:t>
            </a:r>
            <a:r>
              <a:rPr lang="ru-RU" sz="2000" b="1" dirty="0"/>
              <a:t>получено положительное заключение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ru-RU" sz="1600" dirty="0" smtClean="0"/>
              <a:t>Каждый сертифицированный продукт включает в себя, кроме продукта Майкрософт, соответствующий продукту «</a:t>
            </a:r>
            <a:r>
              <a:rPr lang="en-US" sz="1600" dirty="0" smtClean="0"/>
              <a:t>Secure Pack </a:t>
            </a:r>
            <a:r>
              <a:rPr lang="en-US" sz="1600" dirty="0" err="1" smtClean="0"/>
              <a:t>Rus</a:t>
            </a:r>
            <a:r>
              <a:rPr lang="ru-RU" sz="1600" dirty="0" smtClean="0"/>
              <a:t>»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Работы и планы:</a:t>
            </a:r>
            <a:endParaRPr lang="en-US" sz="2000" b="1" dirty="0" smtClean="0">
              <a:ea typeface="+mn-ea"/>
              <a:cs typeface="+mn-cs"/>
            </a:endParaRPr>
          </a:p>
          <a:p>
            <a:pPr lvl="2"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Windows 8 </a:t>
            </a:r>
            <a:r>
              <a:rPr lang="en-US" b="1" dirty="0" smtClean="0"/>
              <a:t>– </a:t>
            </a:r>
            <a:r>
              <a:rPr lang="ru-RU" sz="2000" b="1" dirty="0"/>
              <a:t>сертификация </a:t>
            </a:r>
            <a:r>
              <a:rPr lang="ru-RU" sz="2000" b="1" dirty="0" smtClean="0"/>
              <a:t>идет</a:t>
            </a:r>
            <a:endParaRPr lang="en-US" sz="1800" b="1" dirty="0"/>
          </a:p>
          <a:p>
            <a:pPr marL="914400" lvl="2" indent="0">
              <a:lnSpc>
                <a:spcPct val="90000"/>
              </a:lnSpc>
              <a:buNone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9937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480"/>
            <a:ext cx="8229600" cy="1143000"/>
          </a:xfrm>
        </p:spPr>
        <p:txBody>
          <a:bodyPr/>
          <a:lstStyle/>
          <a:p>
            <a:r>
              <a:rPr lang="ru-RU" dirty="0" smtClean="0"/>
              <a:t>Отношение к обновлениям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560840" cy="515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55576" y="5517232"/>
            <a:ext cx="74168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9" y="116632"/>
            <a:ext cx="9085956" cy="609398"/>
          </a:xfrm>
        </p:spPr>
        <p:txBody>
          <a:bodyPr/>
          <a:lstStyle/>
          <a:p>
            <a:r>
              <a:rPr lang="ru-RU" sz="4400" dirty="0" smtClean="0"/>
              <a:t>Тестирование на совместимость</a:t>
            </a:r>
            <a:endParaRPr lang="en-US" sz="4400" dirty="0"/>
          </a:p>
        </p:txBody>
      </p:sp>
      <p:sp>
        <p:nvSpPr>
          <p:cNvPr id="3" name="Text Placeholder 12"/>
          <p:cNvSpPr txBox="1">
            <a:spLocks/>
          </p:cNvSpPr>
          <p:nvPr/>
        </p:nvSpPr>
        <p:spPr>
          <a:xfrm>
            <a:off x="365047" y="963565"/>
            <a:ext cx="8382000" cy="6873677"/>
          </a:xfrm>
          <a:prstGeom prst="rect">
            <a:avLst/>
          </a:prstGeom>
        </p:spPr>
        <p:txBody>
          <a:bodyPr/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dirty="0" smtClean="0"/>
              <a:t>Минимизация проблем с совместимостью приложений требует тестирования огромного количества приложений. Матрица тестирования разрастается очень быстро.</a:t>
            </a:r>
            <a:endParaRPr lang="en-US" sz="2000" dirty="0" smtClean="0"/>
          </a:p>
          <a:p>
            <a:r>
              <a:rPr lang="ru-RU" sz="2000" dirty="0" smtClean="0"/>
              <a:t>Обновления безопасности </a:t>
            </a:r>
            <a:r>
              <a:rPr lang="en-US" sz="2000" dirty="0" smtClean="0"/>
              <a:t>Windows </a:t>
            </a:r>
            <a:r>
              <a:rPr lang="ru-RU" sz="2000" dirty="0" smtClean="0"/>
              <a:t>тестируются на</a:t>
            </a:r>
            <a:r>
              <a:rPr lang="en-US" sz="2000" dirty="0" smtClean="0"/>
              <a:t>:</a:t>
            </a:r>
          </a:p>
          <a:p>
            <a:pPr lvl="1"/>
            <a:r>
              <a:rPr lang="ru-RU" sz="1800" dirty="0" smtClean="0"/>
              <a:t>Всех версиях подверженных уязвимости ОС</a:t>
            </a:r>
            <a:endParaRPr lang="en-US" sz="1800" dirty="0" smtClean="0"/>
          </a:p>
          <a:p>
            <a:pPr lvl="2"/>
            <a:r>
              <a:rPr lang="en-US" sz="1400" dirty="0" smtClean="0"/>
              <a:t>Windows XP, Windows Server 2003, Windows Vista, Windows Server 2008, Windows 7</a:t>
            </a:r>
            <a:r>
              <a:rPr lang="ru-RU" sz="1400" dirty="0" smtClean="0"/>
              <a:t> и </a:t>
            </a:r>
            <a:r>
              <a:rPr lang="en-US" sz="1400" dirty="0" smtClean="0"/>
              <a:t>Windows Server 2008 R2</a:t>
            </a:r>
          </a:p>
          <a:p>
            <a:pPr lvl="1"/>
            <a:r>
              <a:rPr lang="ru-RU" sz="1800" dirty="0" smtClean="0"/>
              <a:t>Разных </a:t>
            </a:r>
            <a:r>
              <a:rPr lang="en-US" sz="1800" dirty="0" smtClean="0"/>
              <a:t>SKU</a:t>
            </a:r>
            <a:r>
              <a:rPr lang="ru-RU" sz="1800" dirty="0" smtClean="0"/>
              <a:t> </a:t>
            </a:r>
            <a:r>
              <a:rPr lang="en-US" sz="1800" dirty="0" smtClean="0"/>
              <a:t>Windows</a:t>
            </a:r>
          </a:p>
          <a:p>
            <a:pPr lvl="2"/>
            <a:r>
              <a:rPr lang="en-US" sz="1400" dirty="0" smtClean="0"/>
              <a:t>Home Basic, Home Premium</a:t>
            </a:r>
            <a:r>
              <a:rPr lang="ru-RU" sz="1400" dirty="0" smtClean="0"/>
              <a:t>,</a:t>
            </a:r>
            <a:r>
              <a:rPr lang="en-US" sz="1400" dirty="0" smtClean="0"/>
              <a:t> Business, Ultimate, </a:t>
            </a:r>
            <a:r>
              <a:rPr lang="ru-RU" sz="1400" dirty="0" err="1" smtClean="0"/>
              <a:t>и.тд</a:t>
            </a:r>
            <a:r>
              <a:rPr lang="en-US" sz="1400" dirty="0" smtClean="0"/>
              <a:t>.</a:t>
            </a:r>
          </a:p>
          <a:p>
            <a:pPr lvl="1"/>
            <a:r>
              <a:rPr lang="ru-RU" sz="1800" dirty="0" smtClean="0"/>
              <a:t>Разных сервис паках </a:t>
            </a:r>
            <a:r>
              <a:rPr lang="en-US" sz="1800" dirty="0" smtClean="0"/>
              <a:t>Windows </a:t>
            </a:r>
            <a:r>
              <a:rPr lang="ru-RU" sz="1800" dirty="0" smtClean="0"/>
              <a:t>и уровнях </a:t>
            </a:r>
            <a:r>
              <a:rPr lang="en-US" sz="1800" dirty="0" smtClean="0"/>
              <a:t>(QFEs)</a:t>
            </a:r>
          </a:p>
          <a:p>
            <a:pPr lvl="1"/>
            <a:r>
              <a:rPr lang="ru-RU" sz="1800" dirty="0" smtClean="0"/>
              <a:t>Разных языковых локализациях </a:t>
            </a:r>
            <a:r>
              <a:rPr lang="en-US" sz="1800" dirty="0" smtClean="0"/>
              <a:t>Windows</a:t>
            </a:r>
          </a:p>
          <a:p>
            <a:pPr lvl="1"/>
            <a:r>
              <a:rPr lang="ru-RU" sz="1800" dirty="0" smtClean="0"/>
              <a:t>Разных процессорных архитектурах</a:t>
            </a:r>
            <a:endParaRPr lang="en-US" sz="1800" dirty="0" smtClean="0"/>
          </a:p>
          <a:p>
            <a:pPr lvl="2"/>
            <a:r>
              <a:rPr lang="en-US" sz="1400" dirty="0" smtClean="0"/>
              <a:t>x86, x64</a:t>
            </a:r>
            <a:r>
              <a:rPr lang="ru-RU" sz="1400" dirty="0" smtClean="0"/>
              <a:t> и </a:t>
            </a:r>
            <a:r>
              <a:rPr lang="en-US" sz="1400" dirty="0" smtClean="0"/>
              <a:t>Itanium </a:t>
            </a:r>
          </a:p>
          <a:p>
            <a:pPr lvl="2"/>
            <a:endParaRPr lang="en-US" sz="1400" dirty="0" smtClean="0"/>
          </a:p>
          <a:p>
            <a:r>
              <a:rPr lang="ru-RU" sz="2800" dirty="0" smtClean="0"/>
              <a:t>И более того тестируются </a:t>
            </a:r>
            <a:r>
              <a:rPr lang="en-US" sz="2800" dirty="0" smtClean="0"/>
              <a:t>~3000 </a:t>
            </a:r>
            <a:r>
              <a:rPr lang="ru-RU" sz="2800" dirty="0" smtClean="0"/>
              <a:t>распространенных семейств приложений</a:t>
            </a:r>
            <a:r>
              <a:rPr lang="en-US" sz="2800" dirty="0" smtClean="0"/>
              <a:t>…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23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9299376" cy="1371600"/>
          </a:xfrm>
        </p:spPr>
        <p:txBody>
          <a:bodyPr/>
          <a:lstStyle/>
          <a:p>
            <a:r>
              <a:rPr lang="ru-RU" sz="4400" dirty="0"/>
              <a:t>Тестирование на совместимость</a:t>
            </a:r>
            <a:endParaRPr lang="en-US" sz="4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809006"/>
              </p:ext>
            </p:extLst>
          </p:nvPr>
        </p:nvGraphicFramePr>
        <p:xfrm>
          <a:off x="-978292" y="1185925"/>
          <a:ext cx="10222523" cy="597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63415" y="879902"/>
            <a:ext cx="849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Группы приложений </a:t>
            </a:r>
            <a:r>
              <a:rPr lang="en-US" dirty="0" smtClean="0"/>
              <a:t>X </a:t>
            </a:r>
            <a:r>
              <a:rPr lang="ru-RU" dirty="0" smtClean="0"/>
              <a:t>версии ОС</a:t>
            </a:r>
            <a:r>
              <a:rPr lang="en-US" dirty="0" smtClean="0"/>
              <a:t> X SKU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2" y="0"/>
            <a:ext cx="9301980" cy="609398"/>
          </a:xfrm>
        </p:spPr>
        <p:txBody>
          <a:bodyPr/>
          <a:lstStyle/>
          <a:p>
            <a:r>
              <a:rPr lang="ru-RU" sz="4400" dirty="0"/>
              <a:t>Тестирование на совместимость</a:t>
            </a:r>
            <a:endParaRPr lang="en-US" sz="4400" dirty="0"/>
          </a:p>
        </p:txBody>
      </p:sp>
      <p:sp>
        <p:nvSpPr>
          <p:cNvPr id="3" name="Text Placeholder 12"/>
          <p:cNvSpPr txBox="1">
            <a:spLocks/>
          </p:cNvSpPr>
          <p:nvPr/>
        </p:nvSpPr>
        <p:spPr>
          <a:xfrm>
            <a:off x="474462" y="944572"/>
            <a:ext cx="8382000" cy="5546134"/>
          </a:xfrm>
          <a:prstGeom prst="rect">
            <a:avLst/>
          </a:prstGeom>
        </p:spPr>
        <p:txBody>
          <a:bodyPr/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Security Update Validation Program (SUVP) </a:t>
            </a:r>
            <a:r>
              <a:rPr lang="ru-RU" sz="2800" dirty="0" smtClean="0"/>
              <a:t>запущена в</a:t>
            </a:r>
            <a:r>
              <a:rPr lang="en-US" sz="2800" dirty="0" smtClean="0"/>
              <a:t> 2005</a:t>
            </a:r>
            <a:r>
              <a:rPr lang="ru-RU" sz="2800" dirty="0" smtClean="0"/>
              <a:t> году</a:t>
            </a:r>
            <a:endParaRPr lang="en-US" sz="2800" dirty="0" smtClean="0"/>
          </a:p>
          <a:p>
            <a:r>
              <a:rPr lang="ru-RU" sz="2800" dirty="0" smtClean="0"/>
              <a:t>Перед выпуском обновления даются группе клиентов под соглашение о неразглашении</a:t>
            </a:r>
            <a:r>
              <a:rPr lang="en-US" sz="2800" dirty="0" smtClean="0"/>
              <a:t> (NDA)</a:t>
            </a:r>
          </a:p>
          <a:p>
            <a:r>
              <a:rPr lang="ru-RU" sz="2800" dirty="0" smtClean="0"/>
              <a:t>Позволяет протестировать на широком наборе сред и конфигураций</a:t>
            </a:r>
            <a:endParaRPr lang="en-US" sz="2800" dirty="0" smtClean="0"/>
          </a:p>
          <a:p>
            <a:r>
              <a:rPr lang="ru-RU" sz="2800" dirty="0" smtClean="0"/>
              <a:t>Участники сообщают о найденных проблемах</a:t>
            </a:r>
            <a:endParaRPr lang="en-US" sz="2800" dirty="0" smtClean="0"/>
          </a:p>
          <a:p>
            <a:r>
              <a:rPr lang="ru-RU" sz="2800" dirty="0" smtClean="0"/>
              <a:t>Данные об исправляемых уязвимостях и способах эксплуатации не раскрываются</a:t>
            </a:r>
            <a:endParaRPr lang="en-US" sz="2800" dirty="0" smtClean="0"/>
          </a:p>
          <a:p>
            <a:pPr marL="0" indent="0">
              <a:buFontTx/>
              <a:buNone/>
            </a:pPr>
            <a:r>
              <a:rPr lang="en-US" sz="2400" u="sng" dirty="0" smtClean="0">
                <a:hlinkClick r:id="rId5"/>
              </a:rPr>
              <a:t>http://blogs.technet.com/b/msrc/archive/2005/03/15/403612.aspx</a:t>
            </a:r>
            <a:r>
              <a:rPr lang="en-US" sz="2400" u="sng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5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еще делают?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r>
              <a:rPr lang="ru-RU" sz="2800" dirty="0" smtClean="0"/>
              <a:t>Система </a:t>
            </a:r>
            <a:r>
              <a:rPr lang="ru-RU" sz="2800" dirty="0" smtClean="0"/>
              <a:t>обнаружения атак</a:t>
            </a:r>
            <a:br>
              <a:rPr lang="ru-RU" sz="2800" dirty="0" smtClean="0"/>
            </a:br>
            <a:r>
              <a:rPr lang="ru-RU" sz="2800" dirty="0" smtClean="0"/>
              <a:t>Центры </a:t>
            </a:r>
            <a:r>
              <a:rPr lang="ru-RU" sz="2800" dirty="0"/>
              <a:t>экстренного </a:t>
            </a:r>
            <a:r>
              <a:rPr lang="ru-RU" sz="2800" dirty="0" smtClean="0"/>
              <a:t>реагирования</a:t>
            </a:r>
            <a:br>
              <a:rPr lang="ru-RU" sz="2800" dirty="0" smtClean="0"/>
            </a:br>
            <a:r>
              <a:rPr lang="ru-RU" sz="2800" dirty="0" smtClean="0"/>
              <a:t>Анализ </a:t>
            </a:r>
            <a:r>
              <a:rPr lang="ru-RU" sz="2800" dirty="0"/>
              <a:t>инцидентов </a:t>
            </a:r>
            <a:endParaRPr lang="en-US" sz="2800" dirty="0"/>
          </a:p>
          <a:p>
            <a:pPr lvl="0" fontAlgn="ctr"/>
            <a:r>
              <a:rPr lang="ru-RU" sz="2800" dirty="0"/>
              <a:t>Профилактика потенциальных угроз в национальном киберпространстве (борьба с </a:t>
            </a:r>
            <a:r>
              <a:rPr lang="ru-RU" sz="2800" dirty="0" err="1" smtClean="0"/>
              <a:t>ботнетами</a:t>
            </a:r>
            <a:r>
              <a:rPr lang="ru-RU" sz="2800" dirty="0" smtClean="0"/>
              <a:t> </a:t>
            </a:r>
            <a:r>
              <a:rPr lang="ru-RU" sz="2800" dirty="0"/>
              <a:t>и т.п</a:t>
            </a:r>
            <a:r>
              <a:rPr lang="ru-RU" sz="2800" dirty="0" smtClean="0"/>
              <a:t>.).</a:t>
            </a:r>
          </a:p>
          <a:p>
            <a:pPr lvl="0" fontAlgn="ctr"/>
            <a:r>
              <a:rPr lang="ru-RU" sz="2800" dirty="0" smtClean="0"/>
              <a:t>Борьба за национальный </a:t>
            </a:r>
            <a:r>
              <a:rPr lang="en-US" sz="2800" dirty="0" smtClean="0"/>
              <a:t>DNS</a:t>
            </a:r>
          </a:p>
          <a:p>
            <a:pPr lvl="0" fontAlgn="ctr"/>
            <a:r>
              <a:rPr lang="ru-RU" sz="2800" dirty="0" smtClean="0"/>
              <a:t>Внедрение национальных систем </a:t>
            </a:r>
            <a:r>
              <a:rPr lang="en-US" sz="2800" dirty="0" smtClean="0"/>
              <a:t>Deep Packet Inspection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915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116632"/>
            <a:ext cx="8579296" cy="1371600"/>
          </a:xfrm>
        </p:spPr>
        <p:txBody>
          <a:bodyPr/>
          <a:lstStyle/>
          <a:p>
            <a:r>
              <a:rPr lang="en-US" dirty="0" smtClean="0"/>
              <a:t>Microsoft </a:t>
            </a:r>
            <a:r>
              <a:rPr lang="ru-RU" dirty="0" smtClean="0"/>
              <a:t>в стратегических системах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02532"/>
            <a:ext cx="8229600" cy="3886200"/>
          </a:xfrm>
        </p:spPr>
        <p:txBody>
          <a:bodyPr/>
          <a:lstStyle/>
          <a:p>
            <a:r>
              <a:rPr lang="ru-RU" dirty="0" smtClean="0"/>
              <a:t>Подводный лодки</a:t>
            </a:r>
            <a:r>
              <a:rPr lang="ru-RU" dirty="0"/>
              <a:t> «</a:t>
            </a:r>
            <a:r>
              <a:rPr lang="ru-RU" dirty="0" err="1"/>
              <a:t>Вэнгард</a:t>
            </a:r>
            <a:r>
              <a:rPr lang="ru-RU" dirty="0"/>
              <a:t>» Великобритании</a:t>
            </a:r>
          </a:p>
          <a:p>
            <a:r>
              <a:rPr lang="ru-RU" dirty="0" smtClean="0"/>
              <a:t>Противоракетные системы Израиля</a:t>
            </a:r>
            <a:endParaRPr lang="en-US" dirty="0" smtClean="0"/>
          </a:p>
          <a:p>
            <a:r>
              <a:rPr lang="ru-RU" dirty="0" smtClean="0"/>
              <a:t>Воздушный флот США 500 тысяч машин</a:t>
            </a:r>
          </a:p>
          <a:p>
            <a:r>
              <a:rPr lang="ru-RU" dirty="0" smtClean="0"/>
              <a:t>Пентагон США -1,5 миллиона машин</a:t>
            </a:r>
            <a:endParaRPr lang="en-US" dirty="0" smtClean="0"/>
          </a:p>
          <a:p>
            <a:r>
              <a:rPr lang="ru-RU" dirty="0" smtClean="0"/>
              <a:t>Применение продуктов </a:t>
            </a:r>
            <a:r>
              <a:rPr lang="en-US" dirty="0" smtClean="0"/>
              <a:t>Microsoft </a:t>
            </a:r>
            <a:r>
              <a:rPr lang="ru-RU" dirty="0" smtClean="0"/>
              <a:t>в стратегических системах более 60 стран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799"/>
            <a:ext cx="8363938" cy="4222694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latin typeface="Calibri"/>
              </a:rPr>
              <a:t>Бешков</a:t>
            </a:r>
            <a:r>
              <a:rPr lang="ru-RU" sz="1800" b="1" dirty="0">
                <a:latin typeface="Calibri"/>
              </a:rPr>
              <a:t> Андрей</a:t>
            </a:r>
            <a:endParaRPr lang="ru-RU" sz="1050" b="1" dirty="0"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Calibri"/>
              </a:rPr>
              <a:t>Руководитель программы информационной безопасности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800" b="1" dirty="0">
                <a:latin typeface="Calibri"/>
              </a:rPr>
              <a:t>E-mail:</a:t>
            </a:r>
            <a:r>
              <a:rPr lang="ru-RU" sz="1800" b="1" dirty="0">
                <a:latin typeface="Calibri"/>
              </a:rPr>
              <a:t>  </a:t>
            </a:r>
            <a:r>
              <a:rPr lang="en-US" sz="1800" b="1" dirty="0">
                <a:latin typeface="Calibri"/>
              </a:rPr>
              <a:t>abeshkov@microsoft.com</a:t>
            </a:r>
            <a:endParaRPr lang="es-CO" sz="1800" b="1" dirty="0"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800" b="1" dirty="0" err="1">
                <a:latin typeface="Calibri"/>
              </a:rPr>
              <a:t>Twitter</a:t>
            </a:r>
            <a:r>
              <a:rPr lang="es-CO" sz="1800" b="1" dirty="0">
                <a:latin typeface="Calibri"/>
              </a:rPr>
              <a:t>:</a:t>
            </a:r>
            <a:r>
              <a:rPr lang="ru-RU" sz="1800" b="1" dirty="0">
                <a:latin typeface="Calibri"/>
              </a:rPr>
              <a:t> </a:t>
            </a:r>
            <a:r>
              <a:rPr lang="en-US" sz="1800" b="1" u="sng" dirty="0">
                <a:latin typeface="Calibri"/>
              </a:rPr>
              <a:t>@</a:t>
            </a:r>
            <a:r>
              <a:rPr lang="en-US" sz="1800" b="1" u="sng" dirty="0" err="1">
                <a:latin typeface="Calibri"/>
              </a:rPr>
              <a:t>abeshkov</a:t>
            </a:r>
            <a:endParaRPr lang="es-CO" sz="18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8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5" y="28997"/>
            <a:ext cx="8229600" cy="1371600"/>
          </a:xfrm>
        </p:spPr>
        <p:txBody>
          <a:bodyPr/>
          <a:lstStyle/>
          <a:p>
            <a:r>
              <a:rPr lang="ru-RU" dirty="0"/>
              <a:t>Дополнительные ресурсы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9436" y="1359451"/>
            <a:ext cx="8363938" cy="4089325"/>
          </a:xfrm>
          <a:prstGeom prst="rect">
            <a:avLst/>
          </a:prstGeom>
        </p:spPr>
        <p:txBody>
          <a:bodyPr/>
          <a:lstStyle>
            <a:lvl1pPr marL="382573" indent="-382573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22" indent="-317487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988974" indent="-282564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266774" indent="-276214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4pPr>
            <a:lvl5pPr marL="1530289" indent="-260340" algn="l" defTabSz="912777" rtl="0" eaLnBrk="1" fontAlgn="base" hangingPunct="1">
              <a:lnSpc>
                <a:spcPct val="90000"/>
              </a:lnSpc>
              <a:spcBef>
                <a:spcPts val="768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5pPr>
            <a:lvl6pPr marL="1911463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292432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67340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054371" indent="-261916" algn="l" defTabSz="91406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800" dirty="0" smtClean="0">
                <a:hlinkClick r:id="rId5"/>
              </a:rPr>
              <a:t>О сертификации </a:t>
            </a:r>
          </a:p>
          <a:p>
            <a:r>
              <a:rPr lang="ru-RU" sz="2800" dirty="0" smtClean="0">
                <a:hlinkClick r:id="rId5"/>
              </a:rPr>
              <a:t>Управление уязвимостями в</a:t>
            </a:r>
            <a:r>
              <a:rPr lang="en-US" sz="2800" dirty="0" smtClean="0">
                <a:hlinkClick r:id="rId5"/>
              </a:rPr>
              <a:t> Microsoft</a:t>
            </a:r>
            <a:endParaRPr lang="ru-RU" sz="2800" dirty="0" smtClean="0"/>
          </a:p>
          <a:p>
            <a:r>
              <a:rPr lang="en-US" sz="2800" dirty="0" smtClean="0">
                <a:hlinkClick r:id="rId6"/>
              </a:rPr>
              <a:t>SDL - </a:t>
            </a:r>
            <a:r>
              <a:rPr lang="ru-RU" sz="2800" dirty="0" smtClean="0">
                <a:hlinkClick r:id="rId6"/>
              </a:rPr>
              <a:t>разработка безопасного ПО</a:t>
            </a:r>
            <a:endParaRPr lang="en-US" sz="2400" dirty="0" smtClean="0"/>
          </a:p>
          <a:p>
            <a:r>
              <a:rPr lang="en-US" sz="2800" dirty="0" smtClean="0">
                <a:hlinkClick r:id="rId7"/>
              </a:rPr>
              <a:t>Security Intelligence Report</a:t>
            </a:r>
            <a:endParaRPr lang="ru-RU" sz="2800" dirty="0" smtClean="0"/>
          </a:p>
          <a:p>
            <a:r>
              <a:rPr lang="en-US" sz="2400" dirty="0" smtClean="0">
                <a:hlinkClick r:id="rId8"/>
              </a:rPr>
              <a:t>Microsoft Security Update Guide</a:t>
            </a:r>
            <a:r>
              <a:rPr lang="en-US" sz="2000" dirty="0" smtClean="0"/>
              <a:t> </a:t>
            </a:r>
          </a:p>
          <a:p>
            <a:r>
              <a:rPr lang="en-US" sz="2400" dirty="0" smtClean="0">
                <a:hlinkClick r:id="rId9"/>
              </a:rPr>
              <a:t>Microsoft Security Response Center</a:t>
            </a:r>
            <a:endParaRPr lang="en-US" sz="2400" dirty="0" smtClean="0"/>
          </a:p>
          <a:p>
            <a:r>
              <a:rPr lang="en-US" sz="2400" dirty="0" smtClean="0">
                <a:hlinkClick r:id="rId10"/>
              </a:rPr>
              <a:t>Microsoft Malware Protection Center</a:t>
            </a:r>
            <a:endParaRPr lang="en-US" sz="2400" dirty="0" smtClean="0"/>
          </a:p>
          <a:p>
            <a:r>
              <a:rPr lang="en-US" sz="2400" dirty="0" smtClean="0">
                <a:hlinkClick r:id="rId11"/>
              </a:rPr>
              <a:t>Trustworthy Computing blogs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0" y="970198"/>
            <a:ext cx="7558295" cy="56821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5776" y="476672"/>
            <a:ext cx="5015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-125" dirty="0" smtClean="0">
                <a:ln w="3175">
                  <a:noFill/>
                </a:ln>
                <a:effectLst>
                  <a:outerShdw blurRad="88900" dist="12700" dir="2700000" algn="tl" rotWithShape="0">
                    <a:prstClr val="black"/>
                  </a:outerShdw>
                </a:effectLst>
                <a:latin typeface="+mj-lt"/>
                <a:cs typeface="Arial" charset="0"/>
              </a:rPr>
              <a:t>Уязвимости за 9</a:t>
            </a:r>
            <a:r>
              <a:rPr lang="en-US" sz="3600" spc="-125" dirty="0" smtClean="0">
                <a:ln w="3175">
                  <a:noFill/>
                </a:ln>
                <a:effectLst>
                  <a:outerShdw blurRad="88900" dist="12700" dir="2700000" algn="tl" rotWithShape="0">
                    <a:prstClr val="black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ru-RU" sz="3600" spc="-125" dirty="0" smtClean="0">
                <a:ln w="3175">
                  <a:noFill/>
                </a:ln>
                <a:effectLst>
                  <a:outerShdw blurRad="88900" dist="12700" dir="2700000" algn="tl" rotWithShape="0">
                    <a:prstClr val="black"/>
                  </a:outerShdw>
                </a:effectLst>
                <a:latin typeface="+mj-lt"/>
                <a:cs typeface="Arial" charset="0"/>
              </a:rPr>
              <a:t>лет</a:t>
            </a:r>
            <a:endParaRPr lang="en-US" sz="3600" spc="-125" dirty="0">
              <a:ln w="3175">
                <a:noFill/>
              </a:ln>
              <a:effectLst>
                <a:outerShdw blurRad="88900" dist="12700" dir="2700000" algn="tl" rotWithShape="0">
                  <a:prstClr val="black"/>
                </a:outerShdw>
              </a:effectLst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60" y="188640"/>
            <a:ext cx="8812435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>
                <a:latin typeface="Segoe" pitchFamily="34" charset="0"/>
              </a:rPr>
              <a:t>Миф о безопасности ПО с открытым кодом?</a:t>
            </a:r>
            <a:endParaRPr lang="en-US" dirty="0">
              <a:latin typeface="Segoe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64" y="1628800"/>
            <a:ext cx="6059810" cy="4077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5911722"/>
            <a:ext cx="8723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www.h-online.com/security/news/item/Vulnerabilities-in-Microsoft-Office-and-OpenOffice-compared-1230956.html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438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526501" cy="1329595"/>
          </a:xfrm>
        </p:spPr>
        <p:txBody>
          <a:bodyPr/>
          <a:lstStyle/>
          <a:p>
            <a:r>
              <a:rPr lang="ru-RU" dirty="0" smtClean="0"/>
              <a:t>Уязвимости! Каждый месяц!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44" y="1186781"/>
            <a:ext cx="5479060" cy="54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1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8" y="996450"/>
            <a:ext cx="6779272" cy="4220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8" y="5205225"/>
            <a:ext cx="6779272" cy="1321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18864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  <a:ea typeface="+mj-ea"/>
                <a:cs typeface="+mj-cs"/>
              </a:rPr>
              <a:t>Уязвимости за 5 лет 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топ </a:t>
            </a:r>
            <a:r>
              <a:rPr lang="ru-RU" sz="3200" dirty="0">
                <a:latin typeface="+mj-lt"/>
                <a:ea typeface="+mj-ea"/>
                <a:cs typeface="+mj-cs"/>
              </a:rPr>
              <a:t>20 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производителей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498" y="6526569"/>
            <a:ext cx="407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Источник </a:t>
            </a:r>
            <a:r>
              <a:rPr lang="en-US" sz="1800" dirty="0" err="1" smtClean="0">
                <a:solidFill>
                  <a:schemeClr val="tx1"/>
                </a:solidFill>
              </a:rPr>
              <a:t>Secunia</a:t>
            </a:r>
            <a:r>
              <a:rPr lang="en-US" sz="1800" dirty="0" smtClean="0">
                <a:solidFill>
                  <a:schemeClr val="tx1"/>
                </a:solidFill>
              </a:rPr>
              <a:t> 2011 yearly report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398" y="116632"/>
            <a:ext cx="8223250" cy="44884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Уязвимости на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апреля 2013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28688"/>
            <a:ext cx="8208911" cy="5500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Sun Solaris 10 		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1437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Red Hat Enterprise Linux Server v.5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2119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FreeBSD 6.x			 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	    86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Microsoft Windows Server 2008	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410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Microsoft Windows Server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87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		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6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Apple Mac OS X – 	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    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1838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		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Red Hat Enterprise Linux Client v.5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2349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Ubuntu Linux 8.04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(выпуск 2008 год)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1667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Windows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XP 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выпуск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2001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год)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599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Windows 7			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276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Windows 8                                                                       84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</a:pPr>
            <a:endParaRPr lang="ru-RU" sz="6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Oracle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Database 1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.x 	 	      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	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354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		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IBM DB2 9.x 	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	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121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MySQL 5.x			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145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		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Microsoft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SQL Server 200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4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Microsoft SQL Server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2012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1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6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Cisco ASA 7.x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		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89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			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Microsoft ISA Server 2006  	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Microsoft Forefront TMG  		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			</a:t>
            </a:r>
          </a:p>
          <a:p>
            <a:pPr eaLnBrk="1" hangingPunct="1">
              <a:lnSpc>
                <a:spcPct val="80000"/>
              </a:lnSpc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27538" y="6483351"/>
            <a:ext cx="3863451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i="1" dirty="0">
                <a:hlinkClick r:id="rId3"/>
              </a:rPr>
              <a:t>источник: </a:t>
            </a:r>
            <a:r>
              <a:rPr lang="ru-RU" sz="2000" b="1" dirty="0">
                <a:hlinkClick r:id="rId3"/>
              </a:rPr>
              <a:t>http://</a:t>
            </a:r>
            <a:r>
              <a:rPr lang="en-US" sz="2000" b="1" dirty="0">
                <a:hlinkClick r:id="rId3"/>
              </a:rPr>
              <a:t>secunia.com</a:t>
            </a:r>
            <a:endParaRPr lang="ru-RU" sz="2000" b="1" dirty="0"/>
          </a:p>
        </p:txBody>
      </p:sp>
      <p:sp>
        <p:nvSpPr>
          <p:cNvPr id="5" name="Rectangle 3"/>
          <p:cNvSpPr/>
          <p:nvPr/>
        </p:nvSpPr>
        <p:spPr>
          <a:xfrm>
            <a:off x="570447" y="6065271"/>
            <a:ext cx="8375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hlinkClick r:id="rId4"/>
              </a:rPr>
              <a:t>В ядре </a:t>
            </a:r>
            <a:r>
              <a:rPr lang="ru-RU" sz="1400" dirty="0" err="1">
                <a:hlinkClick r:id="rId4"/>
              </a:rPr>
              <a:t>Linux</a:t>
            </a:r>
            <a:r>
              <a:rPr lang="ru-RU" sz="1400" dirty="0">
                <a:hlinkClick r:id="rId4"/>
              </a:rPr>
              <a:t> 2.6 — </a:t>
            </a:r>
            <a:r>
              <a:rPr lang="ru-RU" sz="1400" dirty="0" smtClean="0">
                <a:hlinkClick r:id="rId4"/>
              </a:rPr>
              <a:t>634 </a:t>
            </a:r>
            <a:r>
              <a:rPr lang="ru-RU" sz="1400" dirty="0">
                <a:hlinkClick r:id="rId4"/>
              </a:rPr>
              <a:t>уязвимостей 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smtClean="0"/>
              <a:t>Столько же сколько в целой </a:t>
            </a:r>
            <a:r>
              <a:rPr lang="en-US" sz="1400" dirty="0" smtClean="0"/>
              <a:t>Windows XP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511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7600"/>
            <a:ext cx="8229600" cy="2041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600" b="1" dirty="0" smtClean="0"/>
              <a:t>Открытый значит безопасный?</a:t>
            </a:r>
          </a:p>
        </p:txBody>
      </p:sp>
    </p:spTree>
    <p:extLst>
      <p:ext uri="{BB962C8B-B14F-4D97-AF65-F5344CB8AC3E}">
        <p14:creationId xmlns:p14="http://schemas.microsoft.com/office/powerpoint/2010/main" val="2759430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"/>
            <a:ext cx="8763000" cy="792163"/>
          </a:xfrm>
        </p:spPr>
        <p:txBody>
          <a:bodyPr/>
          <a:lstStyle/>
          <a:p>
            <a:pPr eaLnBrk="1" hangingPunct="1"/>
            <a:r>
              <a:rPr lang="ru-RU" sz="3600" b="1" smtClean="0"/>
              <a:t>Майкрософт предоставляет исходные коды</a:t>
            </a:r>
            <a:endParaRPr lang="en-US" sz="3600" b="1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7375"/>
            <a:ext cx="8280400" cy="4500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2002 – Россия стала первой страной в мире с которой </a:t>
            </a:r>
            <a:r>
              <a:rPr lang="en-US" sz="2800" dirty="0" smtClean="0"/>
              <a:t>Microsoft </a:t>
            </a:r>
            <a:r>
              <a:rPr lang="ru-RU" sz="2800" dirty="0" smtClean="0"/>
              <a:t>подписала соглашение </a:t>
            </a:r>
            <a:r>
              <a:rPr lang="en-US" sz="2800" dirty="0" smtClean="0"/>
              <a:t>Government Security Program</a:t>
            </a:r>
            <a:r>
              <a:rPr lang="ru-RU" sz="2800" dirty="0" smtClean="0"/>
              <a:t> о доступе к исходным кодам своих программ (подписано с НТЦ «Атлас» и ФСБ).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2400" dirty="0" smtClean="0"/>
              <a:t>Соглашение ежегодно продлевается.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dirty="0" smtClean="0"/>
              <a:t>На территории НТЦ «Атлас» с 2003 организована лаборатория по исследованию исходных кодов продуктов </a:t>
            </a:r>
            <a:r>
              <a:rPr lang="en-US" sz="2400" dirty="0" smtClean="0"/>
              <a:t>Microsoft</a:t>
            </a:r>
            <a:r>
              <a:rPr lang="ru-RU" sz="2400" dirty="0" smtClean="0"/>
              <a:t> – она работает ПОСТОЯННО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ru-RU" dirty="0" smtClean="0"/>
              <a:t>Сейчас в программе </a:t>
            </a:r>
            <a:r>
              <a:rPr lang="en-US" dirty="0" smtClean="0"/>
              <a:t>GSP </a:t>
            </a:r>
            <a:r>
              <a:rPr lang="ru-RU" dirty="0" smtClean="0"/>
              <a:t>участвует более 60 стран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466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36" y="0"/>
            <a:ext cx="8229600" cy="1371600"/>
          </a:xfrm>
        </p:spPr>
        <p:txBody>
          <a:bodyPr/>
          <a:lstStyle/>
          <a:p>
            <a:r>
              <a:rPr lang="en-US" dirty="0" smtClean="0"/>
              <a:t>Microsoft SDL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136" y="1556792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Открытость кода не гарантия безопасности. Методология раннего предупреждения дефектов кода помогает снизить количество и критичность уязвимостей.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Так же применяется в </a:t>
            </a:r>
            <a:r>
              <a:rPr lang="en-US" dirty="0" smtClean="0"/>
              <a:t>CISCO, Adobe </a:t>
            </a:r>
            <a:r>
              <a:rPr lang="ru-RU" dirty="0" smtClean="0"/>
              <a:t>и многих других</a:t>
            </a:r>
            <a:r>
              <a:rPr lang="en-US" dirty="0" smtClean="0"/>
              <a:t> </a:t>
            </a:r>
            <a:r>
              <a:rPr lang="ru-RU" dirty="0" smtClean="0"/>
              <a:t>компаниях.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1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387600"/>
            <a:ext cx="8229600" cy="2041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600" b="1" dirty="0" smtClean="0"/>
              <a:t>Сертификация?</a:t>
            </a:r>
          </a:p>
        </p:txBody>
      </p:sp>
    </p:spTree>
    <p:extLst>
      <p:ext uri="{BB962C8B-B14F-4D97-AF65-F5344CB8AC3E}">
        <p14:creationId xmlns:p14="http://schemas.microsoft.com/office/powerpoint/2010/main" val="262053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745</TotalTime>
  <Words>916</Words>
  <Application>Microsoft Office PowerPoint</Application>
  <PresentationFormat>Экран (4:3)</PresentationFormat>
  <Paragraphs>181</Paragraphs>
  <Slides>23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Segoe</vt:lpstr>
      <vt:lpstr>Times New Roman</vt:lpstr>
      <vt:lpstr>Wingdings</vt:lpstr>
      <vt:lpstr>Pixel</vt:lpstr>
      <vt:lpstr>Безопасность национальных ИТ-систем. Как это делается?</vt:lpstr>
      <vt:lpstr>Microsoft в стратегических системах</vt:lpstr>
      <vt:lpstr>Уязвимости! Каждый месяц! </vt:lpstr>
      <vt:lpstr>Презентация PowerPoint</vt:lpstr>
      <vt:lpstr>Уязвимости на 5 апреля 2013</vt:lpstr>
      <vt:lpstr>Открытый значит безопасный?</vt:lpstr>
      <vt:lpstr>Майкрософт предоставляет исходные коды</vt:lpstr>
      <vt:lpstr>Microsoft SDL</vt:lpstr>
      <vt:lpstr>Сертификация?</vt:lpstr>
      <vt:lpstr>Сертифицированные продукты Microsoft -1</vt:lpstr>
      <vt:lpstr>Сертифицированные продукты Microsoft - 2</vt:lpstr>
      <vt:lpstr>Новые сертификаты ФСТЭК - на 1Г и на соответствие ФЗ 152</vt:lpstr>
      <vt:lpstr>Работы и планы по сертификации во ФСТЭК</vt:lpstr>
      <vt:lpstr>Сертификация в ФСБ</vt:lpstr>
      <vt:lpstr>Отношение к обновлениям</vt:lpstr>
      <vt:lpstr>Тестирование на совместимость</vt:lpstr>
      <vt:lpstr>Тестирование на совместимость</vt:lpstr>
      <vt:lpstr>Тестирование на совместимость</vt:lpstr>
      <vt:lpstr>Что еще делают?</vt:lpstr>
      <vt:lpstr>Вопросы?</vt:lpstr>
      <vt:lpstr>Дополнительные ресурсы</vt:lpstr>
      <vt:lpstr>Презентация PowerPoint</vt:lpstr>
      <vt:lpstr>Миф о безопасности ПО с открытым кодом?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</dc:title>
  <dc:creator>vladim</dc:creator>
  <cp:lastModifiedBy>Asus1</cp:lastModifiedBy>
  <cp:revision>216</cp:revision>
  <dcterms:created xsi:type="dcterms:W3CDTF">2006-02-28T15:57:30Z</dcterms:created>
  <dcterms:modified xsi:type="dcterms:W3CDTF">2013-04-12T09:45:55Z</dcterms:modified>
</cp:coreProperties>
</file>