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7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143" autoAdjust="0"/>
  </p:normalViewPr>
  <p:slideViewPr>
    <p:cSldViewPr>
      <p:cViewPr>
        <p:scale>
          <a:sx n="110" d="100"/>
          <a:sy n="110" d="100"/>
        </p:scale>
        <p:origin x="-15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914400" lvl="1" indent="-317500">
              <a:buClr>
                <a:srgbClr val="000000"/>
              </a:buClr>
              <a:buSzPct val="116666"/>
              <a:buFont typeface="Courier New"/>
              <a:buChar char="o"/>
            </a:pPr>
            <a:r>
              <a:rPr sz="1200" b="0" i="0" u="none" strike="noStrike" cap="none" baseline="0"/>
              <a:t>
</a:t>
            </a:r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</p:txBody>
      </p:sp>
      <p:sp>
        <p:nvSpPr>
          <p:cNvPr id="3" name="Shape 3"/>
          <p:cNvSpPr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914400" lvl="1" indent="-317500">
              <a:buClr>
                <a:srgbClr val="000000"/>
              </a:buClr>
              <a:buSzPct val="116666"/>
              <a:buFont typeface="Courier New"/>
              <a:buChar char="o"/>
            </a:pPr>
            <a:r>
              <a:rPr sz="1200" b="0" i="0" u="none" strike="noStrike" cap="none" baseline="0"/>
              <a:t>
</a:t>
            </a:r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pPr marL="914400" lvl="1" indent="-317500">
              <a:buClr>
                <a:srgbClr val="000000"/>
              </a:buClr>
              <a:buSzPct val="100000"/>
              <a:buFont typeface="Courier New"/>
              <a:buChar char="o"/>
            </a:pPr>
            <a:r>
              <a:rPr/>
              <a:t>
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6" name="Shape 6"/>
          <p:cNvSpPr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marL="914400" lvl="1" indent="-317500">
              <a:buClr>
                <a:srgbClr val="000000"/>
              </a:buClr>
              <a:buSzPct val="116666"/>
              <a:buFont typeface="Courier New"/>
              <a:buChar char="o"/>
            </a:pPr>
            <a:r>
              <a:rPr sz="1200" b="0" i="0" u="none" strike="noStrike" cap="none" baseline="0"/>
              <a:t>
</a:t>
            </a:r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</p:txBody>
      </p:sp>
      <p:sp>
        <p:nvSpPr>
          <p:cNvPr id="7" name="Shape 7"/>
          <p:cNvSpPr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marL="914400" lvl="1" indent="-317500">
              <a:buClr>
                <a:srgbClr val="000000"/>
              </a:buClr>
              <a:buSzPct val="116666"/>
              <a:buFont typeface="Courier New"/>
              <a:buChar char="o"/>
            </a:pPr>
            <a:r>
              <a:rPr sz="1200" b="0" i="0" u="none" strike="noStrike" cap="none" baseline="0"/>
              <a:t>
</a:t>
            </a:r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  <a:p>
            <a:endParaRPr sz="1200" b="0" i="0" u="none" strike="noStrike" cap="none" baseline="0"/>
          </a:p>
        </p:txBody>
      </p:sp>
    </p:spTree>
    <p:extLst>
      <p:ext uri="{BB962C8B-B14F-4D97-AF65-F5344CB8AC3E}">
        <p14:creationId xmlns:p14="http://schemas.microsoft.com/office/powerpoint/2010/main" val="185272667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ctrTitle"/>
          </p:nvPr>
        </p:nvSpPr>
        <p:spPr>
          <a:xfrm>
            <a:off x="785785" y="2285991"/>
            <a:ext cx="7772400" cy="16430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 baseline="0">
                <a:solidFill>
                  <a:schemeClr val="dk1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Arial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subTitle" idx="1"/>
          </p:nvPr>
        </p:nvSpPr>
        <p:spPr>
          <a:xfrm>
            <a:off x="1357290" y="4500569"/>
            <a:ext cx="6400799" cy="12525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3F3F3F"/>
              </a:buClr>
              <a:buFont typeface="Arial"/>
              <a:buNone/>
              <a:defRPr sz="3200" b="0" i="0" u="none" strike="noStrike" cap="none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Arial"/>
              </a:defRPr>
            </a:lvl1pPr>
            <a:lvl2pPr marL="457200" marR="0" indent="0" algn="ctr" rtl="0">
              <a:spcBef>
                <a:spcPts val="560"/>
              </a:spcBef>
              <a:buClr>
                <a:srgbClr val="3F3F3F"/>
              </a:buClr>
              <a:buFont typeface="Arial"/>
              <a:buNone/>
              <a:defRPr sz="28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ctr" rtl="0">
              <a:spcBef>
                <a:spcPts val="480"/>
              </a:spcBef>
              <a:buClr>
                <a:srgbClr val="3F3F3F"/>
              </a:buClr>
              <a:buFont typeface="Arial"/>
              <a:buNone/>
              <a:defRPr sz="24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ctr" rtl="0">
              <a:spcBef>
                <a:spcPts val="400"/>
              </a:spcBef>
              <a:buClr>
                <a:srgbClr val="3F3F3F"/>
              </a:buClr>
              <a:buFont typeface="Arial"/>
              <a:buNone/>
              <a:defRPr sz="20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ctr" rtl="0">
              <a:spcBef>
                <a:spcPts val="400"/>
              </a:spcBef>
              <a:buClr>
                <a:srgbClr val="3F3F3F"/>
              </a:buClr>
              <a:buFont typeface="Arial"/>
              <a:buNone/>
              <a:defRPr sz="20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ctr" rtl="0">
              <a:spcBef>
                <a:spcPts val="400"/>
              </a:spcBef>
              <a:buClr>
                <a:srgbClr val="3F3F3F"/>
              </a:buClr>
              <a:buFont typeface="Arial"/>
              <a:buNone/>
              <a:defRPr sz="20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ctr" rtl="0">
              <a:spcBef>
                <a:spcPts val="400"/>
              </a:spcBef>
              <a:buClr>
                <a:srgbClr val="3F3F3F"/>
              </a:buClr>
              <a:buFont typeface="Arial"/>
              <a:buNone/>
              <a:defRPr sz="20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ctr" rtl="0">
              <a:spcBef>
                <a:spcPts val="400"/>
              </a:spcBef>
              <a:buClr>
                <a:srgbClr val="3F3F3F"/>
              </a:buClr>
              <a:buFont typeface="Arial"/>
              <a:buNone/>
              <a:defRPr sz="20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ctr" rtl="0">
              <a:spcBef>
                <a:spcPts val="400"/>
              </a:spcBef>
              <a:buClr>
                <a:srgbClr val="3F3F3F"/>
              </a:buClr>
              <a:buFont typeface="Arial"/>
              <a:buNone/>
              <a:defRPr sz="20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buClr>
                <a:srgbClr val="3F3F3F"/>
              </a:buClr>
              <a:buFont typeface="Arial"/>
              <a:buNone/>
              <a:defRPr sz="3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None/>
              <a:defRPr sz="1400"/>
            </a:lvl1pPr>
            <a:lvl2pPr marL="457200" indent="0" rtl="0">
              <a:buNone/>
              <a:defRPr sz="1200"/>
            </a:lvl2pPr>
            <a:lvl3pPr marL="914400" indent="0" rtl="0">
              <a:buNone/>
              <a:defRPr sz="1000"/>
            </a:lvl3pPr>
            <a:lvl4pPr marL="1371600" indent="0" rtl="0">
              <a:buNone/>
              <a:defRPr sz="900"/>
            </a:lvl4pPr>
            <a:lvl5pPr marL="1828800" indent="0" rtl="0">
              <a:buNone/>
              <a:defRPr sz="900"/>
            </a:lvl5pPr>
            <a:lvl6pPr marL="2286000" indent="0" rtl="0">
              <a:buNone/>
              <a:defRPr sz="900"/>
            </a:lvl6pPr>
            <a:lvl7pPr marL="2743200" indent="0" rtl="0">
              <a:buNone/>
              <a:defRPr sz="900"/>
            </a:lvl7pPr>
            <a:lvl8pPr marL="3200400" indent="0" rtl="0">
              <a:buNone/>
              <a:defRPr sz="900"/>
            </a:lvl8pPr>
            <a:lvl9pPr marL="3657600" indent="0" rtl="0">
              <a:buNone/>
              <a:defRPr sz="900"/>
            </a:lvl9pPr>
          </a:lstStyle>
          <a:p>
            <a:endParaRPr/>
          </a:p>
        </p:txBody>
      </p:sp>
      <p:sp>
        <p:nvSpPr>
          <p:cNvPr id="65" name="Shape 65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B03F533-D261-4B62-B418-8F13F0D3693A}" type="datetime1">
              <a:rPr lang="ru-RU" smtClean="0"/>
              <a:t>11.04.2012</a:t>
            </a:fld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vertTx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AD9070E4-5D52-40ED-BA96-96C2D4838EAF}" type="datetime1">
              <a:rPr lang="ru-RU" smtClean="0"/>
              <a:t>11.04.2012</a:t>
            </a:fld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TitleAndTx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B984A419-64FB-45D7-9E74-6A7712A021C5}" type="datetime1">
              <a:rPr lang="ru-RU" smtClean="0"/>
              <a:t>11.04.2012</a:t>
            </a:fld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 Soviet">
  <p:cSld name="Титульный слайд Sovie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ctrTitle"/>
          </p:nvPr>
        </p:nvSpPr>
        <p:spPr>
          <a:xfrm>
            <a:off x="3500430" y="3857628"/>
            <a:ext cx="5643569" cy="15001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subTitle" idx="1"/>
          </p:nvPr>
        </p:nvSpPr>
        <p:spPr>
          <a:xfrm>
            <a:off x="3500430" y="5357826"/>
            <a:ext cx="5643569" cy="10001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400"/>
              </a:spcBef>
              <a:buClr>
                <a:schemeClr val="lt1"/>
              </a:buClr>
              <a:buFont typeface="Georgia"/>
              <a:buNone/>
              <a:defRPr sz="2000" b="0" i="1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ctr" rtl="0">
              <a:spcBef>
                <a:spcPts val="560"/>
              </a:spcBef>
              <a:buClr>
                <a:srgbClr val="3F3F3F"/>
              </a:buClr>
              <a:buFont typeface="Arial"/>
              <a:buNone/>
              <a:defRPr sz="28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ctr" rtl="0">
              <a:spcBef>
                <a:spcPts val="480"/>
              </a:spcBef>
              <a:buClr>
                <a:srgbClr val="3F3F3F"/>
              </a:buClr>
              <a:buFont typeface="Arial"/>
              <a:buNone/>
              <a:defRPr sz="24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ctr" rtl="0">
              <a:spcBef>
                <a:spcPts val="400"/>
              </a:spcBef>
              <a:buClr>
                <a:srgbClr val="3F3F3F"/>
              </a:buClr>
              <a:buFont typeface="Arial"/>
              <a:buNone/>
              <a:defRPr sz="20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ctr" rtl="0">
              <a:spcBef>
                <a:spcPts val="400"/>
              </a:spcBef>
              <a:buClr>
                <a:srgbClr val="3F3F3F"/>
              </a:buClr>
              <a:buFont typeface="Arial"/>
              <a:buNone/>
              <a:defRPr sz="20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ctr" rtl="0">
              <a:spcBef>
                <a:spcPts val="400"/>
              </a:spcBef>
              <a:buClr>
                <a:srgbClr val="3F3F3F"/>
              </a:buClr>
              <a:buFont typeface="Arial"/>
              <a:buNone/>
              <a:defRPr sz="20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ctr" rtl="0">
              <a:spcBef>
                <a:spcPts val="400"/>
              </a:spcBef>
              <a:buClr>
                <a:srgbClr val="3F3F3F"/>
              </a:buClr>
              <a:buFont typeface="Arial"/>
              <a:buNone/>
              <a:defRPr sz="20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ctr" rtl="0">
              <a:spcBef>
                <a:spcPts val="400"/>
              </a:spcBef>
              <a:buClr>
                <a:srgbClr val="3F3F3F"/>
              </a:buClr>
              <a:buFont typeface="Arial"/>
              <a:buNone/>
              <a:defRPr sz="20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ctr" rtl="0">
              <a:spcBef>
                <a:spcPts val="400"/>
              </a:spcBef>
              <a:buClr>
                <a:srgbClr val="3F3F3F"/>
              </a:buClr>
              <a:buFont typeface="Arial"/>
              <a:buNone/>
              <a:defRPr sz="20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userDrawn="1">
  <p:cSld name="obj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357290" y="0"/>
            <a:ext cx="7786710" cy="7857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r" rtl="0">
              <a:defRPr sz="3200">
                <a:solidFill>
                  <a:schemeClr val="lt1"/>
                </a:solidFill>
                <a:latin typeface="Calibri" pitchFamily="34" charset="0"/>
                <a:cs typeface="Calibri" pitchFamily="34" charset="0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5157216" y="6492875"/>
            <a:ext cx="1142976" cy="365125"/>
          </a:xfrm>
          <a:prstGeom prst="rect">
            <a:avLst/>
          </a:prstGeom>
          <a:effectLst>
            <a:outerShdw dist="12700" dir="2700000" algn="r" rotWithShape="0">
              <a:schemeClr val="bg1"/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ru-RU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3BB0B2A-CAD2-466E-B9E0-BC5C5D981C18}" type="datetime1">
              <a:rPr lang="ru-RU" smtClean="0"/>
              <a:t>11.04.2012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267744" y="6492875"/>
            <a:ext cx="1656184" cy="365125"/>
          </a:xfrm>
          <a:prstGeom prst="rect">
            <a:avLst/>
          </a:prstGeom>
          <a:effectLst>
            <a:outerShdw dist="12700" dir="2700000" algn="r" rotWithShape="0">
              <a:schemeClr val="bg1"/>
            </a:outerShdw>
          </a:effectLst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ru-RU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067944" y="6512223"/>
            <a:ext cx="864096" cy="365125"/>
          </a:xfrm>
          <a:prstGeom prst="rect">
            <a:avLst/>
          </a:prstGeom>
          <a:effectLst>
            <a:outerShdw dist="12700" dir="2700000" algn="r" rotWithShape="0">
              <a:schemeClr val="bg1"/>
            </a:outerShdw>
          </a:effectLst>
        </p:spPr>
        <p:txBody>
          <a:bodyPr/>
          <a:lstStyle>
            <a:lvl1pPr algn="ctr">
              <a:defRPr/>
            </a:lvl1pPr>
          </a:lstStyle>
          <a:p>
            <a:fld id="{6B8AA13B-582E-4659-8865-42E7D64109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929222"/>
          </a:xfrm>
        </p:spPr>
        <p:txBody>
          <a:bodyPr/>
          <a:lstStyle>
            <a:lvl1pPr>
              <a:buClr>
                <a:srgbClr val="C53C28"/>
              </a:buClr>
              <a:defRPr/>
            </a:lvl1pPr>
            <a:lvl2pPr>
              <a:buClr>
                <a:schemeClr val="accent1">
                  <a:lumMod val="50000"/>
                </a:schemeClr>
              </a:buClr>
              <a:defRPr/>
            </a:lvl2pPr>
            <a:lvl3pPr>
              <a:buClr>
                <a:srgbClr val="7030A0"/>
              </a:buClr>
              <a:defRPr/>
            </a:lvl3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571472" y="435768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xfrm>
            <a:off x="571472" y="2857496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3F3F3F"/>
              </a:buClr>
              <a:buNone/>
              <a:defRPr sz="2000">
                <a:solidFill>
                  <a:srgbClr val="3F3F3F"/>
                </a:solidFill>
              </a:defRPr>
            </a:lvl1pPr>
            <a:lvl2pPr marL="457200" indent="0" rtl="0">
              <a:buClr>
                <a:srgbClr val="3F3F3F"/>
              </a:buClr>
              <a:buNone/>
              <a:defRPr sz="1800">
                <a:solidFill>
                  <a:srgbClr val="3F3F3F"/>
                </a:solidFill>
              </a:defRPr>
            </a:lvl2pPr>
            <a:lvl3pPr marL="914400" indent="0" rtl="0">
              <a:buClr>
                <a:srgbClr val="3F3F3F"/>
              </a:buClr>
              <a:buNone/>
              <a:defRPr sz="1600">
                <a:solidFill>
                  <a:srgbClr val="3F3F3F"/>
                </a:solidFill>
              </a:defRPr>
            </a:lvl3pPr>
            <a:lvl4pPr marL="1371600" indent="0" rtl="0">
              <a:buClr>
                <a:srgbClr val="3F3F3F"/>
              </a:buClr>
              <a:buNone/>
              <a:defRPr sz="1400">
                <a:solidFill>
                  <a:srgbClr val="3F3F3F"/>
                </a:solidFill>
              </a:defRPr>
            </a:lvl4pPr>
            <a:lvl5pPr marL="1828800" indent="0" rtl="0">
              <a:buClr>
                <a:srgbClr val="3F3F3F"/>
              </a:buClr>
              <a:buNone/>
              <a:defRPr sz="1400">
                <a:solidFill>
                  <a:srgbClr val="3F3F3F"/>
                </a:solidFill>
              </a:defRPr>
            </a:lvl5pPr>
            <a:lvl6pPr marL="2286000" indent="0" rtl="0">
              <a:buClr>
                <a:srgbClr val="3F3F3F"/>
              </a:buClr>
              <a:buNone/>
              <a:defRPr sz="1400">
                <a:solidFill>
                  <a:srgbClr val="3F3F3F"/>
                </a:solidFill>
              </a:defRPr>
            </a:lvl6pPr>
            <a:lvl7pPr marL="2743200" indent="0" rtl="0">
              <a:buClr>
                <a:srgbClr val="3F3F3F"/>
              </a:buClr>
              <a:buNone/>
              <a:defRPr sz="1400">
                <a:solidFill>
                  <a:srgbClr val="3F3F3F"/>
                </a:solidFill>
              </a:defRPr>
            </a:lvl7pPr>
            <a:lvl8pPr marL="3200400" indent="0" rtl="0">
              <a:buClr>
                <a:srgbClr val="3F3F3F"/>
              </a:buClr>
              <a:buNone/>
              <a:defRPr sz="1400">
                <a:solidFill>
                  <a:srgbClr val="3F3F3F"/>
                </a:solidFill>
              </a:defRPr>
            </a:lvl8pPr>
            <a:lvl9pPr marL="3657600" indent="0" rtl="0">
              <a:buClr>
                <a:srgbClr val="3F3F3F"/>
              </a:buClr>
              <a:buNone/>
              <a:defRPr sz="1400">
                <a:solidFill>
                  <a:srgbClr val="3F3F3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3" name="Shape 33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F114376-58A2-425C-ADFE-99BF175CDF69}" type="datetime1">
              <a:rPr lang="ru-RU" smtClean="0"/>
              <a:t>11.04.2012</a:t>
            </a:fld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None/>
              <a:defRPr sz="2400" b="1"/>
            </a:lvl1pPr>
            <a:lvl2pPr marL="457200" indent="0" rtl="0">
              <a:buNone/>
              <a:defRPr sz="2000" b="1"/>
            </a:lvl2pPr>
            <a:lvl3pPr marL="914400" indent="0" rtl="0">
              <a:buNone/>
              <a:defRPr sz="1800" b="1"/>
            </a:lvl3pPr>
            <a:lvl4pPr marL="1371600" indent="0" rtl="0">
              <a:buNone/>
              <a:defRPr sz="1600" b="1"/>
            </a:lvl4pPr>
            <a:lvl5pPr marL="1828800" indent="0" rtl="0">
              <a:buNone/>
              <a:defRPr sz="1600" b="1"/>
            </a:lvl5pPr>
            <a:lvl6pPr marL="2286000" indent="0" rtl="0">
              <a:buNone/>
              <a:defRPr sz="1600" b="1"/>
            </a:lvl6pPr>
            <a:lvl7pPr marL="2743200" indent="0" rtl="0">
              <a:buNone/>
              <a:defRPr sz="1600" b="1"/>
            </a:lvl7pPr>
            <a:lvl8pPr marL="3200400" indent="0" rtl="0">
              <a:buNone/>
              <a:defRPr sz="1600" b="1"/>
            </a:lvl8pPr>
            <a:lvl9pPr marL="3657600" indent="0" rtl="0">
              <a:buNone/>
              <a:defRPr sz="1600" b="1"/>
            </a:lvl9pPr>
          </a:lstStyle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None/>
              <a:defRPr sz="2400" b="1"/>
            </a:lvl1pPr>
            <a:lvl2pPr marL="457200" indent="0" rtl="0">
              <a:buNone/>
              <a:defRPr sz="2000" b="1"/>
            </a:lvl2pPr>
            <a:lvl3pPr marL="914400" indent="0" rtl="0">
              <a:buNone/>
              <a:defRPr sz="1800" b="1"/>
            </a:lvl3pPr>
            <a:lvl4pPr marL="1371600" indent="0" rtl="0">
              <a:buNone/>
              <a:defRPr sz="1600" b="1"/>
            </a:lvl4pPr>
            <a:lvl5pPr marL="1828800" indent="0" rtl="0">
              <a:buNone/>
              <a:defRPr sz="1600" b="1"/>
            </a:lvl5pPr>
            <a:lvl6pPr marL="2286000" indent="0" rtl="0">
              <a:buNone/>
              <a:defRPr sz="1600" b="1"/>
            </a:lvl6pPr>
            <a:lvl7pPr marL="2743200" indent="0" rtl="0">
              <a:buNone/>
              <a:defRPr sz="1600" b="1"/>
            </a:lvl7pPr>
            <a:lvl8pPr marL="3200400" indent="0" rtl="0">
              <a:buNone/>
              <a:defRPr sz="1600" b="1"/>
            </a:lvl8pPr>
            <a:lvl9pPr marL="3657600" indent="0" rtl="0">
              <a:buNone/>
              <a:defRPr sz="1600" b="1"/>
            </a:lvl9pPr>
          </a:lstStyle>
          <a:p>
            <a:endParaRPr/>
          </a:p>
        </p:txBody>
      </p:sp>
      <p:sp>
        <p:nvSpPr>
          <p:cNvPr id="41" name="Shape 41"/>
          <p:cNvSpPr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5CC6DEA8-570D-4264-AEF1-A2225C122394}" type="datetime1">
              <a:rPr lang="ru-RU" smtClean="0"/>
              <a:t>11.04.2012</a:t>
            </a:fld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5A4FCC61-B387-4FA2-A206-E171DE6B9791}" type="datetime1">
              <a:rPr lang="ru-RU" smtClean="0"/>
              <a:t>11.04.2012</a:t>
            </a:fld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6C51CB8E-6092-4187-A341-A28B4CB7BAEF}" type="datetime1">
              <a:rPr lang="ru-RU" smtClean="0"/>
              <a:t>11.04.2012</a:t>
            </a:fld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None/>
              <a:defRPr sz="1400"/>
            </a:lvl1pPr>
            <a:lvl2pPr marL="457200" indent="0" rtl="0">
              <a:buNone/>
              <a:defRPr sz="1200"/>
            </a:lvl2pPr>
            <a:lvl3pPr marL="914400" indent="0" rtl="0">
              <a:buNone/>
              <a:defRPr sz="1000"/>
            </a:lvl3pPr>
            <a:lvl4pPr marL="1371600" indent="0" rtl="0">
              <a:buNone/>
              <a:defRPr sz="900"/>
            </a:lvl4pPr>
            <a:lvl5pPr marL="1828800" indent="0" rtl="0">
              <a:buNone/>
              <a:defRPr sz="900"/>
            </a:lvl5pPr>
            <a:lvl6pPr marL="2286000" indent="0" rtl="0">
              <a:buNone/>
              <a:defRPr sz="900"/>
            </a:lvl6pPr>
            <a:lvl7pPr marL="2743200" indent="0" rtl="0">
              <a:buNone/>
              <a:defRPr sz="900"/>
            </a:lvl7pPr>
            <a:lvl8pPr marL="3200400" indent="0" rtl="0">
              <a:buNone/>
              <a:defRPr sz="900"/>
            </a:lvl8pPr>
            <a:lvl9pPr marL="3657600" indent="0" rtl="0">
              <a:buNone/>
              <a:defRPr sz="900"/>
            </a:lvl9pPr>
          </a:lstStyle>
          <a:p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BF064B96-DBBE-45B3-98B1-049BEE54CA38}" type="datetime1">
              <a:rPr lang="ru-RU" smtClean="0"/>
              <a:t>11.04.2012</a:t>
            </a:fld>
            <a:endParaRPr/>
          </a:p>
        </p:txBody>
      </p:sp>
      <p:sp>
        <p:nvSpPr>
          <p:cNvPr id="59" name="Shape 59"/>
          <p:cNvSpPr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1331640" y="0"/>
            <a:ext cx="7812360" cy="8367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 dirty="0"/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Дата 3"/>
          <p:cNvSpPr>
            <a:spLocks noGrp="1"/>
          </p:cNvSpPr>
          <p:nvPr>
            <p:ph type="dt" sz="half" idx="2"/>
          </p:nvPr>
        </p:nvSpPr>
        <p:spPr>
          <a:xfrm>
            <a:off x="5157216" y="6492875"/>
            <a:ext cx="1142976" cy="365125"/>
          </a:xfrm>
          <a:prstGeom prst="rect">
            <a:avLst/>
          </a:prstGeom>
          <a:effectLst>
            <a:outerShdw dist="12700" dir="2700000" algn="r" rotWithShape="0">
              <a:schemeClr val="bg1"/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ru-RU" sz="1200" kern="120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fld id="{5BF50C83-34DB-4E86-B7F6-A72898EE27E9}" type="datetime1">
              <a:rPr lang="ru-RU" smtClean="0"/>
              <a:t>11.04.2012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67744" y="6492875"/>
            <a:ext cx="1656184" cy="365125"/>
          </a:xfrm>
          <a:prstGeom prst="rect">
            <a:avLst/>
          </a:prstGeom>
          <a:effectLst>
            <a:outerShdw dist="12700" dir="2700000" algn="r" rotWithShape="0">
              <a:schemeClr val="bg1"/>
            </a:outerShdw>
          </a:effectLst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ru-RU" sz="1200" kern="120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067944" y="6512223"/>
            <a:ext cx="864096" cy="365125"/>
          </a:xfrm>
          <a:prstGeom prst="rect">
            <a:avLst/>
          </a:prstGeom>
          <a:effectLst>
            <a:outerShdw dist="12700" dir="2700000" algn="r" rotWithShape="0">
              <a:schemeClr val="bg1"/>
            </a:outerShdw>
          </a:effectLst>
        </p:spPr>
        <p:txBody>
          <a:bodyPr/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fld id="{6B8AA13B-582E-4659-8865-42E7D64109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 baseline="0">
          <a:solidFill>
            <a:schemeClr val="bg1"/>
          </a:solidFill>
          <a:latin typeface="Calibri" pitchFamily="34" charset="0"/>
          <a:ea typeface="Calibri" pitchFamily="34" charset="0"/>
          <a:cs typeface="Calibri" pitchFamily="34" charset="0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Calibri" pitchFamily="34" charset="0"/>
          <a:ea typeface="Calibri" pitchFamily="34" charset="0"/>
          <a:cs typeface="Calibri" pitchFamily="34" charset="0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stack.ru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ilyaalekseyev@acm.org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ctrTitle"/>
          </p:nvPr>
        </p:nvSpPr>
        <p:spPr>
          <a:xfrm>
            <a:off x="785785" y="2132856"/>
            <a:ext cx="7772400" cy="1754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5400" b="0" i="0" u="none" strike="noStrike" cap="none" baseline="0" dirty="0" err="1">
                <a:solidFill>
                  <a:schemeClr val="dk1"/>
                </a:solidFill>
                <a:ea typeface="Arial"/>
                <a:sym typeface="Arial"/>
              </a:rPr>
              <a:t>OpenStack</a:t>
            </a:r>
            <a:r>
              <a:rPr sz="5400" b="0" i="0" u="none" strike="noStrike" cap="none" baseline="0" dirty="0" smtClean="0">
                <a:solidFill>
                  <a:schemeClr val="dk1"/>
                </a:solidFill>
                <a:ea typeface="Arial"/>
                <a:sym typeface="Arial"/>
              </a:rPr>
              <a:t>:</a:t>
            </a:r>
            <a:r>
              <a:rPr lang="en-US" sz="5400" b="0" i="0" u="none" strike="noStrike" cap="none" baseline="0" dirty="0" smtClean="0">
                <a:solidFill>
                  <a:schemeClr val="dk1"/>
                </a:solidFill>
                <a:ea typeface="Arial"/>
                <a:sym typeface="Arial"/>
              </a:rPr>
              <a:t> </a:t>
            </a:r>
            <a:r>
              <a:rPr sz="5400" dirty="0" err="1" smtClean="0"/>
              <a:t>платформа</a:t>
            </a:r>
            <a:r>
              <a:rPr sz="5400" dirty="0" smtClean="0"/>
              <a:t> </a:t>
            </a:r>
            <a:endParaRPr sz="5400" dirty="0"/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5400" dirty="0" err="1"/>
              <a:t>для</a:t>
            </a:r>
            <a:r>
              <a:rPr sz="5400" dirty="0"/>
              <a:t> </a:t>
            </a:r>
            <a:r>
              <a:rPr sz="5400" b="0" i="0" u="none" strike="noStrike" cap="none" baseline="0" dirty="0" err="1">
                <a:solidFill>
                  <a:schemeClr val="dk1"/>
                </a:solidFill>
                <a:ea typeface="Arial"/>
                <a:sym typeface="Arial"/>
              </a:rPr>
              <a:t>свободны</a:t>
            </a:r>
            <a:r>
              <a:rPr sz="5400" dirty="0" err="1"/>
              <a:t>х</a:t>
            </a:r>
            <a:r>
              <a:rPr sz="5400" b="0" i="0" u="none" strike="noStrike" cap="none" baseline="0" dirty="0">
                <a:solidFill>
                  <a:schemeClr val="dk1"/>
                </a:solidFill>
                <a:ea typeface="Arial"/>
                <a:sym typeface="Arial"/>
              </a:rPr>
              <a:t> </a:t>
            </a:r>
            <a:r>
              <a:rPr sz="5400" b="0" i="0" u="none" strike="noStrike" cap="none" baseline="0" dirty="0" err="1">
                <a:solidFill>
                  <a:schemeClr val="dk1"/>
                </a:solidFill>
                <a:ea typeface="Arial"/>
                <a:sym typeface="Arial"/>
              </a:rPr>
              <a:t>облак</a:t>
            </a:r>
            <a:r>
              <a:rPr sz="5400" dirty="0" err="1"/>
              <a:t>ов</a:t>
            </a:r>
            <a:endParaRPr sz="5400" dirty="0"/>
          </a:p>
        </p:txBody>
      </p:sp>
      <p:sp>
        <p:nvSpPr>
          <p:cNvPr id="82" name="Shape 82"/>
          <p:cNvSpPr>
            <a:spLocks noGrp="1"/>
          </p:cNvSpPr>
          <p:nvPr>
            <p:ph type="subTitle" idx="1"/>
          </p:nvPr>
        </p:nvSpPr>
        <p:spPr>
          <a:xfrm>
            <a:off x="1357290" y="4500569"/>
            <a:ext cx="6400799" cy="1175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Font typeface="Arial" pitchFamily="34" charset="0"/>
            </a:pPr>
            <a:r>
              <a:rPr kern="1200">
                <a:ea typeface="+mn-ea"/>
              </a:rPr>
              <a:t>Илья Алексеев</a:t>
            </a:r>
          </a:p>
          <a:p>
            <a:pPr>
              <a:spcBef>
                <a:spcPct val="20000"/>
              </a:spcBef>
              <a:buFont typeface="Arial" pitchFamily="34" charset="0"/>
            </a:pPr>
            <a:r>
              <a:rPr kern="1200">
                <a:ea typeface="+mn-ea"/>
              </a:rPr>
              <a:t>ilyaalekseyev@acm.org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title"/>
          </p:nvPr>
        </p:nvSpPr>
        <p:spPr>
          <a:xfrm>
            <a:off x="571472" y="4357682"/>
            <a:ext cx="77724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4000" b="1" i="0" u="none" strike="noStrike" cap="small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Краткая</a:t>
            </a:r>
            <a:r>
              <a:rPr sz="4000" b="1" i="0" u="none" strike="noStrike" cap="small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4000" b="1" i="0" u="none" strike="noStrike" cap="small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история</a:t>
            </a:r>
            <a:endParaRPr sz="4000" b="1" i="0" u="none" strike="noStrike" cap="small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146" name="Shape 146"/>
          <p:cNvSpPr/>
          <p:nvPr/>
        </p:nvSpPr>
        <p:spPr>
          <a:xfrm>
            <a:off x="2214546" y="1000108"/>
            <a:ext cx="4429155" cy="332186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22928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Краткая история проекта</a:t>
            </a:r>
          </a:p>
          <a:p>
            <a:endParaRPr sz="3200" b="1" i="0" u="none" strike="noStrike" cap="none" baseline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153" name="Shape 153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154" name="Shape 154"/>
          <p:cNvSpPr/>
          <p:nvPr/>
        </p:nvSpPr>
        <p:spPr>
          <a:xfrm>
            <a:off x="1752600" y="3930800"/>
            <a:ext cx="9144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4107689" y="3930800"/>
            <a:ext cx="9144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6550621" y="3930800"/>
            <a:ext cx="9144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162550" y="2408600"/>
            <a:ext cx="1633800" cy="129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ctr" rtl="0">
              <a:buClr>
                <a:schemeClr val="dk1"/>
              </a:buClr>
              <a:buSzPct val="25000"/>
              <a:buFont typeface="Arial"/>
              <a:buNone/>
            </a:pPr>
            <a:r>
              <a:rPr sz="1800" b="1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Июнь 2010</a:t>
            </a:r>
            <a:r>
              <a:rPr sz="1800" b="0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создание инициативы OpenStack</a:t>
            </a:r>
          </a:p>
        </p:txBody>
      </p:sp>
      <p:sp>
        <p:nvSpPr>
          <p:cNvPr id="158" name="Shape 158"/>
          <p:cNvSpPr/>
          <p:nvPr/>
        </p:nvSpPr>
        <p:spPr>
          <a:xfrm>
            <a:off x="153332" y="4718825"/>
            <a:ext cx="1652232" cy="16522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59" name="Shape 159"/>
          <p:cNvSpPr/>
          <p:nvPr/>
        </p:nvSpPr>
        <p:spPr>
          <a:xfrm>
            <a:off x="2667000" y="4943926"/>
            <a:ext cx="1299981" cy="1202027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60" name="Shape 160"/>
          <p:cNvSpPr/>
          <p:nvPr/>
        </p:nvSpPr>
        <p:spPr>
          <a:xfrm>
            <a:off x="7867471" y="3702200"/>
            <a:ext cx="914400" cy="914400"/>
          </a:xfrm>
          <a:prstGeom prst="ellipse">
            <a:avLst/>
          </a:prstGeom>
          <a:noFill/>
          <a:ln w="19050" cap="flat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5323164" y="3702200"/>
            <a:ext cx="914400" cy="914400"/>
          </a:xfrm>
          <a:prstGeom prst="ellipse">
            <a:avLst/>
          </a:prstGeom>
          <a:noFill/>
          <a:ln w="19050" cap="flat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62" name="Shape 162"/>
          <p:cNvSpPr/>
          <p:nvPr/>
        </p:nvSpPr>
        <p:spPr>
          <a:xfrm>
            <a:off x="2893750" y="3702200"/>
            <a:ext cx="914400" cy="914400"/>
          </a:xfrm>
          <a:prstGeom prst="ellipse">
            <a:avLst/>
          </a:prstGeom>
          <a:noFill/>
          <a:ln w="19050" cap="flat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63" name="Shape 163"/>
          <p:cNvSpPr/>
          <p:nvPr/>
        </p:nvSpPr>
        <p:spPr>
          <a:xfrm>
            <a:off x="522250" y="3702200"/>
            <a:ext cx="914400" cy="914400"/>
          </a:xfrm>
          <a:prstGeom prst="ellipse">
            <a:avLst/>
          </a:prstGeom>
          <a:noFill/>
          <a:ln w="19050" cap="flat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4846314" y="2408600"/>
            <a:ext cx="1868099" cy="10156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ctr" rtl="0">
              <a:buClr>
                <a:schemeClr val="dk1"/>
              </a:buClr>
              <a:buSzPct val="25000"/>
              <a:buFont typeface="Arial"/>
              <a:buNone/>
            </a:pPr>
            <a:r>
              <a:rPr sz="1800" b="1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Октябрь 2010</a:t>
            </a:r>
            <a:r>
              <a:rPr sz="1800" b="0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первый релиз "Austin"</a:t>
            </a:r>
          </a:p>
        </p:txBody>
      </p:sp>
      <p:sp>
        <p:nvSpPr>
          <p:cNvPr id="165" name="Shape 165"/>
          <p:cNvSpPr/>
          <p:nvPr/>
        </p:nvSpPr>
        <p:spPr>
          <a:xfrm>
            <a:off x="2667000" y="2408600"/>
            <a:ext cx="1633800" cy="129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ctr" rtl="0">
              <a:buClr>
                <a:schemeClr val="dk1"/>
              </a:buClr>
              <a:buSzPct val="25000"/>
              <a:buFont typeface="Arial"/>
              <a:buNone/>
            </a:pPr>
            <a:r>
              <a:rPr sz="1800" b="1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Июль 2010</a:t>
            </a:r>
            <a:r>
              <a:rPr sz="1800" b="0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дизайн саммит в Остине</a:t>
            </a:r>
          </a:p>
        </p:txBody>
      </p:sp>
      <p:sp>
        <p:nvSpPr>
          <p:cNvPr id="166" name="Shape 166"/>
          <p:cNvSpPr/>
          <p:nvPr/>
        </p:nvSpPr>
        <p:spPr>
          <a:xfrm>
            <a:off x="4846314" y="4943926"/>
            <a:ext cx="1868099" cy="129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ctr" rtl="0">
              <a:buClr>
                <a:schemeClr val="dk1"/>
              </a:buClr>
              <a:buSzPct val="25000"/>
              <a:buFont typeface="Arial"/>
              <a:buNone/>
            </a:pPr>
            <a:r>
              <a:rPr sz="1800" b="1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 Compute &amp; OpenStack Object Storage</a:t>
            </a:r>
          </a:p>
        </p:txBody>
      </p:sp>
      <p:sp>
        <p:nvSpPr>
          <p:cNvPr id="167" name="Shape 167"/>
          <p:cNvSpPr/>
          <p:nvPr/>
        </p:nvSpPr>
        <p:spPr>
          <a:xfrm>
            <a:off x="7524496" y="2408600"/>
            <a:ext cx="1566900" cy="129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ctr" rtl="0">
              <a:buClr>
                <a:schemeClr val="dk1"/>
              </a:buClr>
              <a:buSzPct val="25000"/>
              <a:buFont typeface="Arial"/>
              <a:buNone/>
            </a:pPr>
            <a:r>
              <a:rPr sz="1800" b="1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Ноябрь 2011</a:t>
            </a:r>
            <a:r>
              <a:rPr sz="1800" b="0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второй дизайн саммит</a:t>
            </a:r>
          </a:p>
        </p:txBody>
      </p:sp>
      <p:sp>
        <p:nvSpPr>
          <p:cNvPr id="168" name="Shape 168"/>
          <p:cNvSpPr/>
          <p:nvPr/>
        </p:nvSpPr>
        <p:spPr>
          <a:xfrm>
            <a:off x="7657953" y="4943926"/>
            <a:ext cx="1299981" cy="1202027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Краткая история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22928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Краткая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история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проекта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175" name="Shape 175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176" name="Shape 176"/>
          <p:cNvSpPr/>
          <p:nvPr/>
        </p:nvSpPr>
        <p:spPr>
          <a:xfrm>
            <a:off x="1752600" y="3930800"/>
            <a:ext cx="9144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77" name="Shape 177"/>
          <p:cNvSpPr/>
          <p:nvPr/>
        </p:nvSpPr>
        <p:spPr>
          <a:xfrm>
            <a:off x="4107689" y="3930800"/>
            <a:ext cx="9144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6550621" y="3930800"/>
            <a:ext cx="9144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79" name="Shape 179"/>
          <p:cNvSpPr/>
          <p:nvPr/>
        </p:nvSpPr>
        <p:spPr>
          <a:xfrm>
            <a:off x="162550" y="2408600"/>
            <a:ext cx="1633800" cy="10156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ctr" rtl="0">
              <a:buClr>
                <a:schemeClr val="dk1"/>
              </a:buClr>
              <a:buSzPct val="25000"/>
              <a:buFont typeface="Arial"/>
              <a:buNone/>
            </a:pPr>
            <a:r>
              <a:rPr sz="18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Февраль</a:t>
            </a:r>
            <a:r>
              <a:rPr sz="18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2011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второй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релиз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"Bexar"</a:t>
            </a:r>
          </a:p>
        </p:txBody>
      </p:sp>
      <p:sp>
        <p:nvSpPr>
          <p:cNvPr id="180" name="Shape 180"/>
          <p:cNvSpPr/>
          <p:nvPr/>
        </p:nvSpPr>
        <p:spPr>
          <a:xfrm>
            <a:off x="5130373" y="4943926"/>
            <a:ext cx="1299981" cy="120202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81" name="Shape 181"/>
          <p:cNvSpPr/>
          <p:nvPr/>
        </p:nvSpPr>
        <p:spPr>
          <a:xfrm>
            <a:off x="7867471" y="3702200"/>
            <a:ext cx="914400" cy="914400"/>
          </a:xfrm>
          <a:prstGeom prst="ellipse">
            <a:avLst/>
          </a:prstGeom>
          <a:noFill/>
          <a:ln w="19050" cap="flat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82" name="Shape 182"/>
          <p:cNvSpPr/>
          <p:nvPr/>
        </p:nvSpPr>
        <p:spPr>
          <a:xfrm>
            <a:off x="5323164" y="3702200"/>
            <a:ext cx="914400" cy="914400"/>
          </a:xfrm>
          <a:prstGeom prst="ellipse">
            <a:avLst/>
          </a:prstGeom>
          <a:noFill/>
          <a:ln w="19050" cap="flat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83" name="Shape 183"/>
          <p:cNvSpPr/>
          <p:nvPr/>
        </p:nvSpPr>
        <p:spPr>
          <a:xfrm>
            <a:off x="2893750" y="3702200"/>
            <a:ext cx="914400" cy="914400"/>
          </a:xfrm>
          <a:prstGeom prst="ellipse">
            <a:avLst/>
          </a:prstGeom>
          <a:noFill/>
          <a:ln w="19050" cap="flat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84" name="Shape 184"/>
          <p:cNvSpPr/>
          <p:nvPr/>
        </p:nvSpPr>
        <p:spPr>
          <a:xfrm>
            <a:off x="522250" y="3702200"/>
            <a:ext cx="914400" cy="914400"/>
          </a:xfrm>
          <a:prstGeom prst="ellipse">
            <a:avLst/>
          </a:prstGeom>
          <a:noFill/>
          <a:ln w="19050" cap="flat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85" name="Shape 185"/>
          <p:cNvSpPr/>
          <p:nvPr/>
        </p:nvSpPr>
        <p:spPr>
          <a:xfrm>
            <a:off x="4846314" y="2408600"/>
            <a:ext cx="1868099" cy="10156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ctr" rtl="0">
              <a:buClr>
                <a:schemeClr val="dk1"/>
              </a:buClr>
              <a:buSzPct val="25000"/>
              <a:buFont typeface="Arial"/>
              <a:buNone/>
            </a:pPr>
            <a:r>
              <a:rPr sz="1800" b="1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Апрель 2011</a:t>
            </a:r>
            <a:r>
              <a:rPr sz="1800" b="0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третий дизайн саммит</a:t>
            </a:r>
          </a:p>
        </p:txBody>
      </p:sp>
      <p:sp>
        <p:nvSpPr>
          <p:cNvPr id="186" name="Shape 186"/>
          <p:cNvSpPr/>
          <p:nvPr/>
        </p:nvSpPr>
        <p:spPr>
          <a:xfrm>
            <a:off x="2667000" y="2408600"/>
            <a:ext cx="1633800" cy="10156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ctr" rtl="0">
              <a:buClr>
                <a:schemeClr val="dk1"/>
              </a:buClr>
              <a:buSzPct val="25000"/>
              <a:buFont typeface="Arial"/>
              <a:buNone/>
            </a:pPr>
            <a:r>
              <a:rPr sz="18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Апрель</a:t>
            </a:r>
            <a:r>
              <a:rPr sz="18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2011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третий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18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релиз</a:t>
            </a:r>
            <a:r>
              <a:rPr sz="18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"Cactus"</a:t>
            </a:r>
          </a:p>
        </p:txBody>
      </p:sp>
      <p:sp>
        <p:nvSpPr>
          <p:cNvPr id="187" name="Shape 187"/>
          <p:cNvSpPr/>
          <p:nvPr/>
        </p:nvSpPr>
        <p:spPr>
          <a:xfrm>
            <a:off x="7465021" y="4898141"/>
            <a:ext cx="1566900" cy="10156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ctr" rtl="0">
              <a:buClr>
                <a:schemeClr val="dk1"/>
              </a:buClr>
              <a:buSzPct val="25000"/>
              <a:buFont typeface="Arial"/>
              <a:buNone/>
            </a:pPr>
            <a:r>
              <a:rPr sz="1800" b="1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+ OpenStack Identity &amp; Dashboard</a:t>
            </a:r>
          </a:p>
        </p:txBody>
      </p:sp>
      <p:sp>
        <p:nvSpPr>
          <p:cNvPr id="188" name="Shape 188"/>
          <p:cNvSpPr/>
          <p:nvPr/>
        </p:nvSpPr>
        <p:spPr>
          <a:xfrm>
            <a:off x="7465021" y="2296521"/>
            <a:ext cx="1566900" cy="10156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ctr" rtl="0">
              <a:buClr>
                <a:schemeClr val="dk1"/>
              </a:buClr>
              <a:buSzPct val="25000"/>
              <a:buFont typeface="Arial"/>
              <a:buNone/>
            </a:pPr>
            <a:r>
              <a:rPr sz="1800" b="1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Сентябрь 2011</a:t>
            </a:r>
            <a:r>
              <a:rPr sz="1800" b="0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4й релиз "Diablo"</a:t>
            </a:r>
          </a:p>
        </p:txBody>
      </p:sp>
      <p:sp>
        <p:nvSpPr>
          <p:cNvPr id="189" name="Shape 189"/>
          <p:cNvSpPr/>
          <p:nvPr/>
        </p:nvSpPr>
        <p:spPr>
          <a:xfrm>
            <a:off x="162550" y="4752225"/>
            <a:ext cx="1633800" cy="738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ctr" rtl="0">
              <a:buClr>
                <a:schemeClr val="dk1"/>
              </a:buClr>
              <a:buSzPct val="25000"/>
              <a:buFont typeface="Arial"/>
              <a:buNone/>
            </a:pPr>
            <a:r>
              <a:rPr sz="1800" b="1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+ OpenStack Image Service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Краткая история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body" idx="4294967295"/>
          </p:nvPr>
        </p:nvSpPr>
        <p:spPr>
          <a:xfrm>
            <a:off x="428595" y="1196752"/>
            <a:ext cx="8229600" cy="11746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25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Первый</a:t>
            </a:r>
            <a:r>
              <a:rPr sz="25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500" b="1" i="0" u="none" strike="noStrike" cap="none" baseline="0" dirty="0" err="1" smtClean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дизайн</a:t>
            </a:r>
            <a:r>
              <a:rPr sz="2500" b="1" i="0" u="none" strike="noStrike" cap="none" baseline="0" dirty="0" smtClean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5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саммит</a:t>
            </a:r>
            <a:endParaRPr sz="25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R="0" lvl="0" indent="-342900" rtl="0">
              <a:spcBef>
                <a:spcPts val="96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700" b="0" i="0" u="none" strike="noStrike" cap="none" baseline="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  <a:sym typeface="Arial"/>
              </a:rPr>
              <a:t>4 </a:t>
            </a:r>
            <a:r>
              <a:rPr sz="3600" b="0" i="0" u="none" strike="noStrike" cap="none" baseline="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  <a:sym typeface="Arial"/>
              </a:rPr>
              <a:t>обязательства</a:t>
            </a:r>
            <a:r>
              <a:rPr sz="3600" b="0" i="0" u="none" strike="noStrike" cap="none" baseline="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6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инициативы</a:t>
            </a:r>
            <a:r>
              <a:rPr sz="36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6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r>
              <a:rPr sz="3600" b="0" i="0" u="none" strike="noStrike" cap="none" baseline="0" dirty="0" smtClean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:</a:t>
            </a:r>
            <a:endParaRPr sz="25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196" name="Shape 196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 обязательства</a:t>
            </a:r>
          </a:p>
        </p:txBody>
      </p:sp>
      <p:sp>
        <p:nvSpPr>
          <p:cNvPr id="6" name="Shape 195"/>
          <p:cNvSpPr txBox="1">
            <a:spLocks/>
          </p:cNvSpPr>
          <p:nvPr/>
        </p:nvSpPr>
        <p:spPr>
          <a:xfrm>
            <a:off x="323528" y="2420888"/>
            <a:ext cx="8496943" cy="40164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2222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-1365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marL="457200" lvl="0" indent="-317500" algn="just">
              <a:lnSpc>
                <a:spcPct val="90000"/>
              </a:lnSpc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99554"/>
              <a:buFont typeface="Arial"/>
              <a:buAutoNum type="arabicPeriod"/>
            </a:pPr>
            <a:r>
              <a:rPr lang="ru-RU" sz="2500" dirty="0">
                <a:latin typeface="Calibri" pitchFamily="34" charset="0"/>
                <a:cs typeface="Calibri" pitchFamily="34" charset="0"/>
              </a:rPr>
              <a:t>Создание полностью свободного и открытого программного обеспечения, без искусственных ограничений. Отказ от двойного лицензирования – весь код доступен по лицензии </a:t>
            </a:r>
            <a:r>
              <a:rPr lang="ru-RU" sz="2500" dirty="0" err="1">
                <a:latin typeface="Calibri" pitchFamily="34" charset="0"/>
                <a:cs typeface="Calibri" pitchFamily="34" charset="0"/>
              </a:rPr>
              <a:t>Apache</a:t>
            </a:r>
            <a:r>
              <a:rPr lang="ru-RU" sz="2500" dirty="0">
                <a:latin typeface="Calibri" pitchFamily="34" charset="0"/>
                <a:cs typeface="Calibri" pitchFamily="34" charset="0"/>
              </a:rPr>
              <a:t> 2.</a:t>
            </a:r>
          </a:p>
          <a:p>
            <a:pPr marL="457200" lvl="0" indent="-317500" algn="just">
              <a:lnSpc>
                <a:spcPct val="90000"/>
              </a:lnSpc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99554"/>
              <a:buFont typeface="Arial"/>
              <a:buAutoNum type="arabicPeriod"/>
            </a:pPr>
            <a:r>
              <a:rPr lang="ru-RU" sz="2500" dirty="0">
                <a:latin typeface="Calibri" pitchFamily="34" charset="0"/>
                <a:cs typeface="Calibri" pitchFamily="34" charset="0"/>
              </a:rPr>
              <a:t>Открытый процесс проектирования. Проводятся регулярные дизайн саммиты открытые для всех.</a:t>
            </a:r>
          </a:p>
          <a:p>
            <a:pPr marL="457200" lvl="0" indent="-317500" algn="just">
              <a:lnSpc>
                <a:spcPct val="90000"/>
              </a:lnSpc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99554"/>
              <a:buFont typeface="Arial"/>
              <a:buAutoNum type="arabicPeriod"/>
            </a:pPr>
            <a:r>
              <a:rPr lang="ru-RU" sz="2500" dirty="0">
                <a:latin typeface="Calibri" pitchFamily="34" charset="0"/>
                <a:cs typeface="Calibri" pitchFamily="34" charset="0"/>
              </a:rPr>
              <a:t>Открытый процесс разработки. Поддержка открытого </a:t>
            </a:r>
            <a:r>
              <a:rPr lang="ru-RU" sz="2500" dirty="0" err="1">
                <a:latin typeface="Calibri" pitchFamily="34" charset="0"/>
                <a:cs typeface="Calibri" pitchFamily="34" charset="0"/>
              </a:rPr>
              <a:t>репозитория</a:t>
            </a:r>
            <a:r>
              <a:rPr lang="ru-RU" sz="2500" dirty="0">
                <a:latin typeface="Calibri" pitchFamily="34" charset="0"/>
                <a:cs typeface="Calibri" pitchFamily="34" charset="0"/>
              </a:rPr>
              <a:t> кода.</a:t>
            </a:r>
          </a:p>
          <a:p>
            <a:pPr marL="457200" lvl="0" indent="-317500" algn="just">
              <a:lnSpc>
                <a:spcPct val="90000"/>
              </a:lnSpc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99554"/>
              <a:buFont typeface="Arial"/>
              <a:buAutoNum type="arabicPeriod"/>
            </a:pPr>
            <a:r>
              <a:rPr lang="ru-RU" sz="2500" dirty="0">
                <a:latin typeface="Calibri" pitchFamily="34" charset="0"/>
                <a:cs typeface="Calibri" pitchFamily="34" charset="0"/>
              </a:rPr>
              <a:t>Поддержка открытого сообщества. Все процессы открытые и прозрачные.</a:t>
            </a:r>
            <a:endParaRPr lang="ru-RU" sz="25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51962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120650" marR="0" lvl="0" indent="-33655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295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Текущая</a:t>
            </a:r>
            <a:r>
              <a:rPr sz="295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95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картина</a:t>
            </a:r>
            <a:endParaRPr sz="295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120650" marR="0" lvl="0" indent="-33655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Репозиторий</a:t>
            </a: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кода</a:t>
            </a: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на</a:t>
            </a: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github</a:t>
            </a:r>
            <a:endParaRPr sz="295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120650" marR="0" lvl="0" indent="-33655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5 </a:t>
            </a: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основных</a:t>
            </a: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проектов</a:t>
            </a:r>
            <a:endParaRPr sz="295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120650" marR="0" lvl="0" indent="-33655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более</a:t>
            </a: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250 000 </a:t>
            </a: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строк</a:t>
            </a: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кода</a:t>
            </a:r>
            <a:endParaRPr sz="295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120650" marR="0" lvl="0" indent="-33655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более</a:t>
            </a: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20 000 </a:t>
            </a: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коммитов</a:t>
            </a: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в </a:t>
            </a: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репозиторий</a:t>
            </a:r>
            <a:endParaRPr sz="295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120650" marR="0" lvl="0" indent="-33655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оценка</a:t>
            </a: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затрат</a:t>
            </a: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на</a:t>
            </a: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разработку</a:t>
            </a: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4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*</a:t>
            </a:r>
          </a:p>
          <a:p>
            <a:pPr marL="120650" marR="0" lvl="0" indent="33655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~ 65 </a:t>
            </a:r>
            <a:r>
              <a:rPr sz="295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человеколет</a:t>
            </a:r>
            <a:endParaRPr sz="295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120650" marR="0" lvl="0" indent="33655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295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~ $3 500 000</a:t>
            </a:r>
          </a:p>
          <a:p>
            <a:endParaRPr sz="295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120650" marR="0" lvl="0" indent="336550" algn="just" rtl="0">
              <a:spcBef>
                <a:spcPts val="48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2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*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по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оценкам</a:t>
            </a:r>
            <a:r>
              <a:rPr sz="2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ohloh.net</a:t>
            </a:r>
          </a:p>
        </p:txBody>
      </p:sp>
      <p:sp>
        <p:nvSpPr>
          <p:cNvPr id="203" name="Shape 203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Текущая картина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4714907" cy="34316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Что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такое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Краткая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история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1" i="0" u="none" strike="noStrike" cap="none" baseline="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  <a:sym typeface="Arial"/>
              </a:rPr>
              <a:t>Возможности</a:t>
            </a:r>
            <a:r>
              <a:rPr sz="3200" b="1" i="0" u="none" strike="noStrike" cap="none" baseline="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1" i="0" u="none" strike="noStrike" cap="none" baseline="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  <a:sym typeface="Arial"/>
              </a:rPr>
              <a:t>проекта</a:t>
            </a:r>
            <a:endParaRPr sz="3200" b="1" i="0" u="none" strike="noStrike" cap="none" baseline="0" dirty="0">
              <a:solidFill>
                <a:srgbClr val="C00000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Сообщество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210" name="Shape 210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11" name="Shape 211"/>
          <p:cNvSpPr/>
          <p:nvPr/>
        </p:nvSpPr>
        <p:spPr>
          <a:xfrm>
            <a:off x="5857883" y="1357298"/>
            <a:ext cx="2928957" cy="396037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/>
          </p:cNvSpPr>
          <p:nvPr>
            <p:ph type="title"/>
          </p:nvPr>
        </p:nvSpPr>
        <p:spPr>
          <a:xfrm>
            <a:off x="571472" y="4357682"/>
            <a:ext cx="77724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4000" b="1" i="0" u="none" strike="noStrike" cap="small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Возможности</a:t>
            </a:r>
            <a:r>
              <a:rPr sz="4000" b="1" i="0" u="none" strike="noStrike" cap="small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4000" b="1" i="0" u="none" strike="noStrike" cap="small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проекта</a:t>
            </a:r>
            <a:endParaRPr sz="4000" b="1" i="0" u="none" strike="noStrike" cap="small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217" name="Shape 217"/>
          <p:cNvSpPr/>
          <p:nvPr/>
        </p:nvSpPr>
        <p:spPr>
          <a:xfrm>
            <a:off x="2214546" y="1000108"/>
            <a:ext cx="4429155" cy="332186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65402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Управление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виртуальными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машинами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111979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Поддержка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ряда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гипервизоров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: KVM, LXC, QEMU, UML,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VMWare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ESX/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ESXi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,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XenServer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/XCP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111979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Управление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жизненным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циклом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виртуальных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машин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111979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Разные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типы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виртуальных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машин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(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по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CPU,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оперативной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памяти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и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размеру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диска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)</a:t>
            </a: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224" name="Shape 224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Возможности проекта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50628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0" algn="l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Управление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виртуальными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машинами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93700" algn="l" rtl="0">
              <a:spcBef>
                <a:spcPts val="640"/>
              </a:spcBef>
              <a:buClr>
                <a:srgbClr val="C53C28"/>
              </a:buClr>
              <a:buSzPct val="166666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Поддержка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live migration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111979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Поддержка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подключаемых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дисков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(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аналог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Amazon EBS)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111979"/>
              <a:buFont typeface="Arial"/>
              <a:buChar char="•"/>
            </a:pP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REST API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и Amazon AWS</a:t>
            </a: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231" name="Shape 231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Возможности проекта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61247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0" algn="l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Хранилище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111979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Распределенное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масштабируемое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хранилище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с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избыточностью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111979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Доступ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к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объектам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через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Web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интерфейс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111979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Поддержка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API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и Amazon S3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111979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Управление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правами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доступа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к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контейнерам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и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объектам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238" name="Shape 238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Возможности проекта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4714907" cy="34316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Что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такое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Краткая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история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Возможности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проекта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Сообщество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89" name="Shape 89"/>
          <p:cNvSpPr>
            <a:spLocks noGrp="1"/>
          </p:cNvSpPr>
          <p:nvPr>
            <p:ph type="sldNum" idx="12"/>
          </p:nvPr>
        </p:nvSpPr>
        <p:spPr>
          <a:xfrm>
            <a:off x="7010400" y="6521569"/>
            <a:ext cx="2133599" cy="3077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90" name="Shape 90"/>
          <p:cNvSpPr/>
          <p:nvPr/>
        </p:nvSpPr>
        <p:spPr>
          <a:xfrm>
            <a:off x="5857883" y="1357298"/>
            <a:ext cx="2928957" cy="396037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54937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0" algn="l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Управление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доступом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113095"/>
              <a:buFont typeface="Arial"/>
              <a:buChar char="•"/>
            </a:pPr>
            <a:r>
              <a:rPr sz="28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Доступ</a:t>
            </a:r>
            <a:r>
              <a:rPr sz="28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8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на</a:t>
            </a:r>
            <a:r>
              <a:rPr sz="28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8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основе</a:t>
            </a:r>
            <a:r>
              <a:rPr sz="28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28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ролей</a:t>
            </a:r>
            <a:r>
              <a:rPr sz="28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(RBAC)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Единый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сервис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для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управления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учетными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записями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Различные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средства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хранения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записей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: KVS, SQLDB, LDAP, PAM</a:t>
            </a: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245" name="Shape 245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Возможности проекта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50628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Интерфейс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CLI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утилиты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для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администрирования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Библиотеки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для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различных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языков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программирования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CLI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утилиты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для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пользователя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252" name="Shape 252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Возможности проекта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28622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0" algn="l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Интерфейс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Web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интерфейс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259" name="Shape 259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60" name="Shape 260"/>
          <p:cNvSpPr/>
          <p:nvPr/>
        </p:nvSpPr>
        <p:spPr>
          <a:xfrm>
            <a:off x="1714500" y="2547321"/>
            <a:ext cx="5715000" cy="36671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Возможности проекта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4714907" cy="400105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Что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такое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«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облако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»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Что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такое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Краткая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история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Возможности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проекта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1" i="0" u="none" strike="noStrike" cap="none" baseline="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  <a:sym typeface="Arial"/>
              </a:rPr>
              <a:t>Сообщество</a:t>
            </a:r>
            <a:endParaRPr sz="3200" b="1" i="0" u="none" strike="noStrike" cap="none" baseline="0" dirty="0">
              <a:solidFill>
                <a:srgbClr val="C00000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 dirty="0">
              <a:solidFill>
                <a:srgbClr val="C00000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 dirty="0">
              <a:solidFill>
                <a:srgbClr val="C00000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267" name="Shape 267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68" name="Shape 268"/>
          <p:cNvSpPr/>
          <p:nvPr/>
        </p:nvSpPr>
        <p:spPr>
          <a:xfrm>
            <a:off x="5857883" y="1357298"/>
            <a:ext cx="2928957" cy="396037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>
            <a:spLocks noGrp="1"/>
          </p:cNvSpPr>
          <p:nvPr>
            <p:ph type="title"/>
          </p:nvPr>
        </p:nvSpPr>
        <p:spPr>
          <a:xfrm>
            <a:off x="571472" y="4357694"/>
            <a:ext cx="77724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4000" b="1" i="0" u="none" strike="noStrike" cap="small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сообщество</a:t>
            </a:r>
            <a:endParaRPr sz="4000" b="1" i="0" u="none" strike="noStrike" cap="small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274" name="Shape 274"/>
          <p:cNvSpPr/>
          <p:nvPr/>
        </p:nvSpPr>
        <p:spPr>
          <a:xfrm>
            <a:off x="142843" y="1000108"/>
            <a:ext cx="4429155" cy="332186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75" name="Shape 275"/>
          <p:cNvSpPr/>
          <p:nvPr/>
        </p:nvSpPr>
        <p:spPr>
          <a:xfrm>
            <a:off x="5643569" y="928670"/>
            <a:ext cx="2928957" cy="3960373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56322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Сообщество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0" marR="0" lvl="0" indent="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июль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2010: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25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компаний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заявляют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о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поддержке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0" marR="0" lvl="0" indent="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август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2010: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более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30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компаний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0" marR="0" lvl="0" indent="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ноябрь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2010: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 Japan user group</a:t>
            </a:r>
          </a:p>
          <a:p>
            <a:pPr marL="0" marR="0" lvl="0" indent="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конец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2010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года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: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95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разработчиков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195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человек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в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группе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Facebook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213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человек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в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группе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LinkedIn</a:t>
            </a: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282" name="Shape 282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Сообщество</a:t>
            </a:r>
            <a:endParaRPr lang="ru-RU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457044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Сообщество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0" marR="0" lvl="0" indent="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февраль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2011: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Korean user group</a:t>
            </a:r>
          </a:p>
          <a:p>
            <a:pPr marL="0" marR="0" lvl="0" indent="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март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2011: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Spanish user group</a:t>
            </a:r>
          </a:p>
          <a:p>
            <a:pPr marL="0" marR="0" lvl="0" indent="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март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2011: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Russian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Community</a:t>
            </a:r>
          </a:p>
          <a:p>
            <a:pPr marL="0" marR="0" lvl="0" indent="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октябрь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2011: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user group Indonesia</a:t>
            </a:r>
          </a:p>
          <a:p>
            <a:pPr marL="0" marR="0" lvl="0" indent="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ноябрь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2011: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user group Taiwan</a:t>
            </a:r>
          </a:p>
          <a:p>
            <a:pPr marL="0" marR="0" lvl="0" indent="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...</a:t>
            </a: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289" name="Shape 289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Сообщество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3354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120650" marR="0" lvl="0" indent="-635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Текущая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картина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120650" marR="0" lvl="0" indent="-635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152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компании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заявившие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о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поддержке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120650" marR="0" lvl="0" indent="-635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2685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человек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заявивших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участии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в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сообществе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по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всему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миру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120650" marR="0" lvl="0" indent="-635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358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контрибьюторов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296" name="Shape 296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Сообщество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34316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Сообщество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strike="noStrike" cap="none" baseline="0" dirty="0">
                <a:solidFill>
                  <a:srgbClr val="107392"/>
                </a:solidFill>
                <a:latin typeface="Calibri" pitchFamily="34" charset="0"/>
                <a:cs typeface="Calibri" pitchFamily="34" charset="0"/>
                <a:sym typeface="Arial"/>
              </a:rPr>
              <a:t>http://www.openstack.org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strike="noStrike" cap="none" baseline="0" dirty="0">
                <a:solidFill>
                  <a:srgbClr val="107392"/>
                </a:solidFill>
                <a:latin typeface="Calibri" pitchFamily="34" charset="0"/>
                <a:cs typeface="Calibri" pitchFamily="34" charset="0"/>
                <a:sym typeface="Arial"/>
              </a:rPr>
              <a:t>http://wiki.openstack.org/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strike="noStrike" cap="none" baseline="0" dirty="0">
                <a:solidFill>
                  <a:srgbClr val="107392"/>
                </a:solidFill>
                <a:latin typeface="Calibri" pitchFamily="34" charset="0"/>
                <a:cs typeface="Calibri" pitchFamily="34" charset="0"/>
                <a:sym typeface="Arial"/>
              </a:rPr>
              <a:t>https://github.com/openstack/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strike="noStrike" cap="none" baseline="0" dirty="0">
                <a:solidFill>
                  <a:srgbClr val="107392"/>
                </a:solidFill>
                <a:latin typeface="Calibri" pitchFamily="34" charset="0"/>
                <a:cs typeface="Calibri" pitchFamily="34" charset="0"/>
                <a:sym typeface="Arial"/>
              </a:rPr>
              <a:t>https://launchpad.net/openstack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strike="noStrike" cap="none" baseline="0" dirty="0">
                <a:solidFill>
                  <a:srgbClr val="107392"/>
                </a:solidFill>
                <a:latin typeface="Calibri" pitchFamily="34" charset="0"/>
                <a:cs typeface="Calibri" pitchFamily="34" charset="0"/>
                <a:sym typeface="Arial"/>
              </a:rPr>
              <a:t>http://planet.openstack.org</a:t>
            </a:r>
            <a:r>
              <a:rPr sz="3200" b="0" i="0" strike="noStrike" cap="none" baseline="0" dirty="0" smtClean="0">
                <a:solidFill>
                  <a:srgbClr val="107392"/>
                </a:solidFill>
                <a:latin typeface="Calibri" pitchFamily="34" charset="0"/>
                <a:cs typeface="Calibri" pitchFamily="34" charset="0"/>
                <a:sym typeface="Arial"/>
              </a:rPr>
              <a:t>/</a:t>
            </a:r>
            <a:endParaRPr lang="en-US" sz="3200" b="0" i="0" strike="noStrike" cap="none" baseline="0" dirty="0" smtClean="0">
              <a:solidFill>
                <a:srgbClr val="107392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303" name="Shape 303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Сообщество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>
            <a:spLocks noGrp="1"/>
          </p:cNvSpPr>
          <p:nvPr>
            <p:ph type="title"/>
          </p:nvPr>
        </p:nvSpPr>
        <p:spPr>
          <a:xfrm>
            <a:off x="1357290" y="0"/>
            <a:ext cx="7786710" cy="7857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Сообщество</a:t>
            </a:r>
          </a:p>
        </p:txBody>
      </p:sp>
      <p:sp>
        <p:nvSpPr>
          <p:cNvPr id="309" name="Shape 309"/>
          <p:cNvSpPr>
            <a:spLocks noGrp="1"/>
          </p:cNvSpPr>
          <p:nvPr>
            <p:ph type="body" idx="4294967295"/>
          </p:nvPr>
        </p:nvSpPr>
        <p:spPr>
          <a:xfrm>
            <a:off x="428595" y="1052736"/>
            <a:ext cx="8229600" cy="5847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Российское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1" i="0" u="none" strike="noStrike" cap="none" baseline="0" dirty="0" err="1" smtClean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сообщество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310" name="Shape 310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311" name="Shape 311"/>
          <p:cNvSpPr/>
          <p:nvPr/>
        </p:nvSpPr>
        <p:spPr>
          <a:xfrm>
            <a:off x="1214413" y="1628800"/>
            <a:ext cx="6357949" cy="476846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5000660" cy="34316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1" i="0" u="none" strike="noStrike" cap="none" baseline="0">
                <a:solidFill>
                  <a:srgbClr val="C00000"/>
                </a:solidFill>
                <a:latin typeface="Calibri" pitchFamily="34" charset="0"/>
                <a:cs typeface="Calibri" pitchFamily="34" charset="0"/>
                <a:sym typeface="Arial"/>
              </a:rPr>
              <a:t>Что такое OpenStack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Краткая история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Возможности проекта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Сообщество</a:t>
            </a:r>
          </a:p>
          <a:p>
            <a:endParaRPr sz="3200" b="0" i="0" u="none" strike="noStrike" cap="none" baseline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97" name="Shape 97"/>
          <p:cNvSpPr>
            <a:spLocks noGrp="1"/>
          </p:cNvSpPr>
          <p:nvPr>
            <p:ph type="sldNum" idx="12"/>
          </p:nvPr>
        </p:nvSpPr>
        <p:spPr>
          <a:xfrm>
            <a:off x="7010400" y="6521569"/>
            <a:ext cx="2133599" cy="3077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98" name="Shape 98"/>
          <p:cNvSpPr/>
          <p:nvPr/>
        </p:nvSpPr>
        <p:spPr>
          <a:xfrm>
            <a:off x="5857883" y="1357298"/>
            <a:ext cx="2928957" cy="396037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/>
          </p:cNvSpPr>
          <p:nvPr>
            <p:ph type="title"/>
          </p:nvPr>
        </p:nvSpPr>
        <p:spPr>
          <a:xfrm>
            <a:off x="1357290" y="0"/>
            <a:ext cx="7786710" cy="7857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Сообщество</a:t>
            </a:r>
          </a:p>
        </p:txBody>
      </p:sp>
      <p:sp>
        <p:nvSpPr>
          <p:cNvPr id="317" name="Shape 317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457044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Российское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сообщество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strike="noStrike" cap="none" baseline="0" dirty="0">
                <a:solidFill>
                  <a:srgbClr val="107392"/>
                </a:solidFill>
                <a:latin typeface="Calibri" pitchFamily="34" charset="0"/>
                <a:cs typeface="Calibri" pitchFamily="34" charset="0"/>
                <a:sym typeface="Arial"/>
              </a:rPr>
              <a:t>http://www.oscloud.ru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strike="noStrike" cap="none" baseline="0" dirty="0">
                <a:solidFill>
                  <a:srgbClr val="107392"/>
                </a:solidFill>
                <a:latin typeface="Calibri" pitchFamily="34" charset="0"/>
                <a:cs typeface="Calibri" pitchFamily="34" charset="0"/>
                <a:sym typeface="Arial"/>
              </a:rPr>
              <a:t>http://www.openstack.ru</a:t>
            </a:r>
            <a:endParaRPr sz="3200" b="0" i="0" strike="noStrike" cap="none" baseline="0" dirty="0">
              <a:solidFill>
                <a:srgbClr val="107392"/>
              </a:solidFill>
              <a:latin typeface="Calibri" pitchFamily="34" charset="0"/>
              <a:cs typeface="Calibri" pitchFamily="34" charset="0"/>
              <a:sym typeface="Arial"/>
              <a:hlinkClick r:id="rId3"/>
            </a:endParaRPr>
          </a:p>
          <a:p>
            <a:endParaRPr sz="3200" b="0" i="0" u="sng" strike="noStrike" cap="none" baseline="0" dirty="0">
              <a:solidFill>
                <a:schemeClr val="hlink"/>
              </a:solidFill>
              <a:latin typeface="Calibri" pitchFamily="34" charset="0"/>
              <a:cs typeface="Calibri" pitchFamily="34" charset="0"/>
              <a:sym typeface="Arial"/>
              <a:hlinkClick r:id="rId3"/>
            </a:endParaRPr>
          </a:p>
          <a:p>
            <a:endParaRPr sz="3200" b="0" i="0" u="sng" strike="noStrike" cap="none" baseline="0" dirty="0">
              <a:solidFill>
                <a:schemeClr val="hlink"/>
              </a:solidFill>
              <a:latin typeface="Calibri" pitchFamily="34" charset="0"/>
              <a:cs typeface="Calibri" pitchFamily="34" charset="0"/>
              <a:sym typeface="Arial"/>
              <a:hlinkClick r:id="rId3"/>
            </a:endParaRPr>
          </a:p>
          <a:p>
            <a:endParaRPr sz="3200" b="0" i="0" u="sng" strike="noStrike" cap="none" baseline="0" dirty="0">
              <a:solidFill>
                <a:schemeClr val="hlink"/>
              </a:solidFill>
              <a:latin typeface="Calibri" pitchFamily="34" charset="0"/>
              <a:cs typeface="Calibri" pitchFamily="34" charset="0"/>
              <a:sym typeface="Arial"/>
              <a:hlinkClick r:id="rId3"/>
            </a:endParaRPr>
          </a:p>
        </p:txBody>
      </p:sp>
      <p:sp>
        <p:nvSpPr>
          <p:cNvPr id="318" name="Shape 318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body" idx="4294967295"/>
          </p:nvPr>
        </p:nvSpPr>
        <p:spPr>
          <a:xfrm>
            <a:off x="428595" y="2214553"/>
            <a:ext cx="8229600" cy="400105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514350" marR="0" lvl="0" indent="-514350" algn="ctr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СПАСИБО ЗА ВНИМАНИЕ!</a:t>
            </a:r>
          </a:p>
          <a:p>
            <a:pPr marL="514350" marR="0" lvl="0" indent="-514350" algn="ctr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Илья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Алексеев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514350" marR="0" lvl="0" indent="-514350" algn="ctr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Russian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Community</a:t>
            </a:r>
          </a:p>
          <a:p>
            <a:pPr marL="514350" marR="0" lvl="0" indent="-514350" algn="ctr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0" i="0" strike="noStrike" cap="none" baseline="0" dirty="0">
                <a:solidFill>
                  <a:srgbClr val="107392"/>
                </a:solidFill>
                <a:latin typeface="Calibri" pitchFamily="34" charset="0"/>
                <a:cs typeface="Calibri" pitchFamily="34" charset="0"/>
                <a:sym typeface="Arial"/>
              </a:rPr>
              <a:t>http://www.oscloud.ru</a:t>
            </a:r>
          </a:p>
          <a:p>
            <a:pPr marL="514350" marR="0" lvl="0" indent="-514350" algn="ctr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0" i="0" strike="noStrike" cap="none" baseline="0" dirty="0">
                <a:solidFill>
                  <a:srgbClr val="107392"/>
                </a:solidFill>
                <a:latin typeface="Calibri" pitchFamily="34" charset="0"/>
                <a:cs typeface="Calibri" pitchFamily="34" charset="0"/>
                <a:sym typeface="Arial"/>
              </a:rPr>
              <a:t>ilyaalekseyev@acm.org</a:t>
            </a:r>
            <a:endParaRPr sz="3200" b="0" i="0" strike="noStrike" cap="none" baseline="0" dirty="0">
              <a:solidFill>
                <a:srgbClr val="107392"/>
              </a:solidFill>
              <a:latin typeface="Calibri" pitchFamily="34" charset="0"/>
              <a:cs typeface="Calibri" pitchFamily="34" charset="0"/>
              <a:sym typeface="Arial"/>
              <a:hlinkClick r:id="rId3"/>
            </a:endParaRPr>
          </a:p>
          <a:p>
            <a:endParaRPr sz="3200" b="0" i="0" u="sng" strike="noStrike" cap="none" baseline="0" dirty="0">
              <a:solidFill>
                <a:schemeClr val="hlink"/>
              </a:solidFill>
              <a:latin typeface="Calibri" pitchFamily="34" charset="0"/>
              <a:cs typeface="Calibri" pitchFamily="34" charset="0"/>
              <a:sym typeface="Arial"/>
              <a:hlinkClick r:id="rId3"/>
            </a:endParaRPr>
          </a:p>
          <a:p>
            <a:endParaRPr sz="3200" b="0" i="0" u="sng" strike="noStrike" cap="none" baseline="0" dirty="0">
              <a:solidFill>
                <a:schemeClr val="hlink"/>
              </a:solidFill>
              <a:latin typeface="Calibri" pitchFamily="34" charset="0"/>
              <a:cs typeface="Calibri" pitchFamily="34" charset="0"/>
              <a:sym typeface="Arial"/>
              <a:hlinkClick r:id="rId3"/>
            </a:endParaRPr>
          </a:p>
        </p:txBody>
      </p:sp>
      <p:sp>
        <p:nvSpPr>
          <p:cNvPr id="325" name="Shape 325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xfrm>
            <a:off x="571472" y="4357682"/>
            <a:ext cx="7772400" cy="707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4000" b="1" i="0" u="none" strike="noStrike" cap="small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Что</a:t>
            </a:r>
            <a:r>
              <a:rPr sz="4000" b="1" i="0" u="none" strike="noStrike" cap="small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4000" b="1" i="0" u="none" strike="noStrike" cap="small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такое</a:t>
            </a:r>
            <a:r>
              <a:rPr sz="4000" b="1" i="0" u="none" strike="noStrike" cap="small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4000" b="1" i="0" u="none" strike="noStrike" cap="small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endParaRPr sz="4000" b="1" i="0" u="none" strike="noStrike" cap="small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104" name="Shape 104"/>
          <p:cNvSpPr/>
          <p:nvPr/>
        </p:nvSpPr>
        <p:spPr>
          <a:xfrm>
            <a:off x="2485741" y="1054362"/>
            <a:ext cx="4172515" cy="30492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532449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
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–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глобальное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объединение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разработчиков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и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технологов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в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области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облачных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вычислений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,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создающих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облачную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платформу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с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открытым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исходным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кодом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для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публичных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и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приватных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вычислительных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облаков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.</a:t>
            </a: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111" name="Shape 111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</a:t>
            </a:r>
            <a:r>
              <a:rPr lang="en-US" dirty="0" err="1"/>
              <a:t>OpenStack</a:t>
            </a:r>
            <a:endParaRPr lang="ru-RU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54014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
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Цель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проекта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-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предоставление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решения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для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простой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реализации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всех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типов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облаков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,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имеющего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способность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к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массивному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масштабированию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и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обладающего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богатым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функционалом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.</a:t>
            </a: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118" name="Shape 118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</a:t>
            </a:r>
            <a:r>
              <a:rPr lang="en-US" dirty="0" err="1"/>
              <a:t>OpenStack</a:t>
            </a:r>
            <a:endParaRPr lang="ru-RU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62786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
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Сервис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: 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Infrastructure as a Service</a:t>
            </a:r>
          </a:p>
          <a:p>
            <a:pPr marL="342900" marR="0" lvl="0" indent="-34290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Модель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развертывания</a:t>
            </a:r>
            <a:r>
              <a:rPr sz="3200" b="1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:</a:t>
            </a:r>
          </a:p>
          <a:p>
            <a:pPr marL="342900" marR="0" lvl="0" indent="-342900" algn="just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Приватное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облако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just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Облако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сообщества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just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Публичное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облако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just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Гибридное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облако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125" name="Shape 125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</a:t>
            </a:r>
            <a:r>
              <a:rPr lang="en-US" dirty="0" err="1"/>
              <a:t>OpenStack</a:t>
            </a:r>
            <a:endParaRPr lang="ru-RU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8229600" cy="62786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640"/>
              </a:spcBef>
              <a:buClr>
                <a:srgbClr val="C53C28"/>
              </a:buClr>
              <a:buSzPct val="25000"/>
              <a:buFont typeface="Arial"/>
              <a:buNone/>
            </a:pPr>
            <a:r>
              <a:rPr sz="3200" b="1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Проекты</a:t>
            </a:r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1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514350" marR="0" lvl="0" indent="-463550" algn="l" rtl="0">
              <a:spcBef>
                <a:spcPts val="640"/>
              </a:spcBef>
              <a:buClr>
                <a:srgbClr val="C53C28"/>
              </a:buClr>
              <a:buSzPct val="100000"/>
              <a:buFont typeface="Arial"/>
              <a:buAutoNum type="arabicPeriod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Compute (Nova)</a:t>
            </a:r>
          </a:p>
          <a:p>
            <a:pPr marL="514350" marR="0" lvl="0" indent="-463550" algn="l" rtl="0">
              <a:spcBef>
                <a:spcPts val="640"/>
              </a:spcBef>
              <a:buClr>
                <a:srgbClr val="C53C28"/>
              </a:buClr>
              <a:buSzPct val="100000"/>
              <a:buFont typeface="Arial"/>
              <a:buAutoNum type="arabicPeriod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Object Storage (Swift)</a:t>
            </a:r>
          </a:p>
          <a:p>
            <a:pPr marL="514350" marR="0" lvl="0" indent="-463550" algn="l" rtl="0">
              <a:spcBef>
                <a:spcPts val="640"/>
              </a:spcBef>
              <a:buClr>
                <a:srgbClr val="C53C28"/>
              </a:buClr>
              <a:buSzPct val="100000"/>
              <a:buFont typeface="Arial"/>
              <a:buAutoNum type="arabicPeriod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Image Service (Glance)</a:t>
            </a:r>
          </a:p>
          <a:p>
            <a:pPr marL="514350" marR="0" lvl="0" indent="-463550" algn="l" rtl="0">
              <a:spcBef>
                <a:spcPts val="640"/>
              </a:spcBef>
              <a:buClr>
                <a:srgbClr val="C53C28"/>
              </a:buClr>
              <a:buSzPct val="100000"/>
              <a:buFont typeface="Arial"/>
              <a:buAutoNum type="arabicPeriod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Identity (Keystone)</a:t>
            </a:r>
          </a:p>
          <a:p>
            <a:pPr marL="514350" marR="0" lvl="0" indent="-463550" algn="l" rtl="0">
              <a:spcBef>
                <a:spcPts val="640"/>
              </a:spcBef>
              <a:buClr>
                <a:srgbClr val="C53C28"/>
              </a:buClr>
              <a:buSzPct val="100000"/>
              <a:buFont typeface="Arial"/>
              <a:buAutoNum type="arabicPeriod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Dashboard (Horizon)</a:t>
            </a: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132" name="Shape 132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</a:t>
            </a:r>
            <a:r>
              <a:rPr lang="en-US" dirty="0" err="1"/>
              <a:t>OpenStack</a:t>
            </a:r>
            <a:endParaRPr lang="ru-RU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body" idx="4294967295"/>
          </p:nvPr>
        </p:nvSpPr>
        <p:spPr>
          <a:xfrm>
            <a:off x="428595" y="1214421"/>
            <a:ext cx="4714907" cy="34316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Что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такое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OpenStack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1" i="0" u="none" strike="noStrike" cap="none" baseline="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  <a:sym typeface="Arial"/>
              </a:rPr>
              <a:t>Краткая</a:t>
            </a:r>
            <a:r>
              <a:rPr sz="3200" b="1" i="0" u="none" strike="noStrike" cap="none" baseline="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1" i="0" u="none" strike="noStrike" cap="none" baseline="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  <a:sym typeface="Arial"/>
              </a:rPr>
              <a:t>история</a:t>
            </a:r>
            <a:endParaRPr sz="3200" b="1" i="0" u="none" strike="noStrike" cap="none" baseline="0" dirty="0">
              <a:solidFill>
                <a:srgbClr val="C00000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Возможности</a:t>
            </a:r>
            <a:r>
              <a:rPr sz="3200" b="0" i="0" u="none" strike="noStrike" cap="none" baseline="0" dirty="0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 </a:t>
            </a: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проекта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53C28"/>
              </a:buClr>
              <a:buSzPct val="98958"/>
              <a:buFont typeface="Arial"/>
              <a:buChar char="•"/>
            </a:pPr>
            <a:r>
              <a:rPr sz="3200" b="0" i="0" u="none" strike="noStrike" cap="none" baseline="0" dirty="0" err="1">
                <a:solidFill>
                  <a:schemeClr val="dk1"/>
                </a:solidFill>
                <a:latin typeface="Calibri" pitchFamily="34" charset="0"/>
                <a:cs typeface="Calibri" pitchFamily="34" charset="0"/>
                <a:sym typeface="Arial"/>
              </a:rPr>
              <a:t>Сообщество</a:t>
            </a:r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endParaRPr sz="3200" b="0" i="0" u="none" strike="noStrike" cap="none" baseline="0" dirty="0">
              <a:solidFill>
                <a:schemeClr val="dk1"/>
              </a:solidFill>
              <a:latin typeface="Calibri" pitchFamily="34" charset="0"/>
              <a:cs typeface="Calibri" pitchFamily="34" charset="0"/>
              <a:sym typeface="Arial"/>
            </a:endParaRPr>
          </a:p>
        </p:txBody>
      </p:sp>
      <p:sp>
        <p:nvSpPr>
          <p:cNvPr id="139" name="Shape 139"/>
          <p:cNvSpPr>
            <a:spLocks noGrp="1"/>
          </p:cNvSpPr>
          <p:nvPr>
            <p:ph type="sldNum" idx="12"/>
          </p:nvPr>
        </p:nvSpPr>
        <p:spPr>
          <a:xfrm>
            <a:off x="70104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/>
              <a:t> </a:t>
            </a:r>
          </a:p>
        </p:txBody>
      </p:sp>
      <p:sp>
        <p:nvSpPr>
          <p:cNvPr id="140" name="Shape 140"/>
          <p:cNvSpPr/>
          <p:nvPr/>
        </p:nvSpPr>
        <p:spPr>
          <a:xfrm>
            <a:off x="5857883" y="1357298"/>
            <a:ext cx="2928957" cy="396037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590</Words>
  <Application>Microsoft Office PowerPoint</Application>
  <PresentationFormat>Экран (4:3)</PresentationFormat>
  <Paragraphs>205</Paragraphs>
  <Slides>31</Slides>
  <Notes>31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/>
      <vt:lpstr>OpenStack: платформа  для свободных облаков</vt:lpstr>
      <vt:lpstr>Содержание</vt:lpstr>
      <vt:lpstr>Содержание</vt:lpstr>
      <vt:lpstr>Что такое openstack</vt:lpstr>
      <vt:lpstr>Что такое OpenStack</vt:lpstr>
      <vt:lpstr>Что такое OpenStack</vt:lpstr>
      <vt:lpstr>Что такое OpenStack</vt:lpstr>
      <vt:lpstr>Что такое OpenStack</vt:lpstr>
      <vt:lpstr>Содержание</vt:lpstr>
      <vt:lpstr>Краткая история</vt:lpstr>
      <vt:lpstr>Краткая история</vt:lpstr>
      <vt:lpstr>Краткая история</vt:lpstr>
      <vt:lpstr>4 обязательства</vt:lpstr>
      <vt:lpstr>Текущая картина</vt:lpstr>
      <vt:lpstr>Содержание</vt:lpstr>
      <vt:lpstr>Возможности проекта</vt:lpstr>
      <vt:lpstr>Возможности проекта</vt:lpstr>
      <vt:lpstr>Возможности проекта</vt:lpstr>
      <vt:lpstr>Возможности проекта</vt:lpstr>
      <vt:lpstr>Возможности проекта</vt:lpstr>
      <vt:lpstr>Возможности проекта</vt:lpstr>
      <vt:lpstr>Возможности проекта</vt:lpstr>
      <vt:lpstr>Содержание </vt:lpstr>
      <vt:lpstr>сообщество</vt:lpstr>
      <vt:lpstr>Сообщество</vt:lpstr>
      <vt:lpstr>Сообщество</vt:lpstr>
      <vt:lpstr>Сообщество</vt:lpstr>
      <vt:lpstr>Сообщество</vt:lpstr>
      <vt:lpstr>Сообщество</vt:lpstr>
      <vt:lpstr>Сообщество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OpenStack:платформа  для свободных облаков</dc:title>
  <dc:creator>Andrew</dc:creator>
  <cp:lastModifiedBy>Andrew</cp:lastModifiedBy>
  <cp:revision>9</cp:revision>
  <dcterms:modified xsi:type="dcterms:W3CDTF">2012-04-11T08:32:33Z</dcterms:modified>
</cp:coreProperties>
</file>