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64" r:id="rId3"/>
    <p:sldId id="301" r:id="rId4"/>
    <p:sldId id="284" r:id="rId5"/>
    <p:sldId id="297" r:id="rId6"/>
    <p:sldId id="298" r:id="rId7"/>
    <p:sldId id="299" r:id="rId8"/>
    <p:sldId id="300" r:id="rId9"/>
    <p:sldId id="296" r:id="rId10"/>
    <p:sldId id="288" r:id="rId11"/>
    <p:sldId id="289" r:id="rId12"/>
    <p:sldId id="291" r:id="rId13"/>
    <p:sldId id="294" r:id="rId14"/>
    <p:sldId id="293" r:id="rId15"/>
    <p:sldId id="290" r:id="rId16"/>
    <p:sldId id="302" r:id="rId17"/>
    <p:sldId id="303" r:id="rId18"/>
    <p:sldId id="304" r:id="rId19"/>
    <p:sldId id="305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0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88D2F"/>
    <a:srgbClr val="FF7800"/>
    <a:srgbClr val="D5586A"/>
    <a:srgbClr val="F2F2F2"/>
    <a:srgbClr val="8388C0"/>
    <a:srgbClr val="31B2EB"/>
    <a:srgbClr val="FAD389"/>
    <a:srgbClr val="E09EA3"/>
    <a:srgbClr val="F4B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64" y="52"/>
      </p:cViewPr>
      <p:guideLst>
        <p:guide orient="horz" pos="2160"/>
        <p:guide pos="6720"/>
        <p:guide pos="3840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8B941-5916-4E76-B372-2A3AEAC616BB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3FD5C-6253-47D9-B65F-940F48D08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08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0EB-D15B-405D-992A-FB7791F0B0DA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4FBD-B650-41FF-B173-A8566A7CD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93316"/>
      </p:ext>
    </p:extLst>
  </p:cSld>
  <p:clrMapOvr>
    <a:masterClrMapping/>
  </p:clrMapOvr>
  <p:transition spd="slow"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0EB-D15B-405D-992A-FB7791F0B0DA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4FBD-B650-41FF-B173-A8566A7CD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580153"/>
      </p:ext>
    </p:extLst>
  </p:cSld>
  <p:clrMapOvr>
    <a:masterClrMapping/>
  </p:clrMapOvr>
  <p:transition spd="slow"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0EB-D15B-405D-992A-FB7791F0B0DA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4FBD-B650-41FF-B173-A8566A7CD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014714"/>
      </p:ext>
    </p:extLst>
  </p:cSld>
  <p:clrMapOvr>
    <a:masterClrMapping/>
  </p:clrMapOvr>
  <p:transition spd="slow"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8834-ED30-447E-ABAE-F39B6C8A8F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62-9F29-4296-B31B-D44BA43CC5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14677"/>
      </p:ext>
    </p:extLst>
  </p:cSld>
  <p:clrMapOvr>
    <a:masterClrMapping/>
  </p:clrMapOvr>
  <p:transition spd="slow">
    <p:wipe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8834-ED30-447E-ABAE-F39B6C8A8F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62-9F29-4296-B31B-D44BA43CC5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491870"/>
      </p:ext>
    </p:extLst>
  </p:cSld>
  <p:clrMapOvr>
    <a:masterClrMapping/>
  </p:clrMapOvr>
  <p:transition spd="slow">
    <p:wipe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8834-ED30-447E-ABAE-F39B6C8A8F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62-9F29-4296-B31B-D44BA43CC5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577058"/>
      </p:ext>
    </p:extLst>
  </p:cSld>
  <p:clrMapOvr>
    <a:masterClrMapping/>
  </p:clrMapOvr>
  <p:transition spd="slow">
    <p:wipe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8834-ED30-447E-ABAE-F39B6C8A8F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62-9F29-4296-B31B-D44BA43CC5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278755"/>
      </p:ext>
    </p:extLst>
  </p:cSld>
  <p:clrMapOvr>
    <a:masterClrMapping/>
  </p:clrMapOvr>
  <p:transition spd="slow">
    <p:wipe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8834-ED30-447E-ABAE-F39B6C8A8F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62-9F29-4296-B31B-D44BA43CC5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39030"/>
      </p:ext>
    </p:extLst>
  </p:cSld>
  <p:clrMapOvr>
    <a:masterClrMapping/>
  </p:clrMapOvr>
  <p:transition spd="slow">
    <p:wipe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8834-ED30-447E-ABAE-F39B6C8A8F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62-9F29-4296-B31B-D44BA43CC5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99617"/>
      </p:ext>
    </p:extLst>
  </p:cSld>
  <p:clrMapOvr>
    <a:masterClrMapping/>
  </p:clrMapOvr>
  <p:transition spd="slow">
    <p:wipe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8834-ED30-447E-ABAE-F39B6C8A8F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62-9F29-4296-B31B-D44BA43CC5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34962"/>
      </p:ext>
    </p:extLst>
  </p:cSld>
  <p:clrMapOvr>
    <a:masterClrMapping/>
  </p:clrMapOvr>
  <p:transition spd="slow">
    <p:wipe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8834-ED30-447E-ABAE-F39B6C8A8F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62-9F29-4296-B31B-D44BA43CC5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797805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0EB-D15B-405D-992A-FB7791F0B0DA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4FBD-B650-41FF-B173-A8566A7CD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350766"/>
      </p:ext>
    </p:extLst>
  </p:cSld>
  <p:clrMapOvr>
    <a:masterClrMapping/>
  </p:clrMapOvr>
  <p:transition spd="slow">
    <p:wipe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8834-ED30-447E-ABAE-F39B6C8A8F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62-9F29-4296-B31B-D44BA43CC5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47216"/>
      </p:ext>
    </p:extLst>
  </p:cSld>
  <p:clrMapOvr>
    <a:masterClrMapping/>
  </p:clrMapOvr>
  <p:transition spd="slow">
    <p:wipe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8834-ED30-447E-ABAE-F39B6C8A8F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62-9F29-4296-B31B-D44BA43CC5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5563"/>
      </p:ext>
    </p:extLst>
  </p:cSld>
  <p:clrMapOvr>
    <a:masterClrMapping/>
  </p:clrMapOvr>
  <p:transition spd="slow">
    <p:wipe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88834-ED30-447E-ABAE-F39B6C8A8F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11462-9F29-4296-B31B-D44BA43CC5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45722"/>
      </p:ext>
    </p:extLst>
  </p:cSld>
  <p:clrMapOvr>
    <a:masterClrMapping/>
  </p:clrMapOvr>
  <p:transition spd="slow"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0EB-D15B-405D-992A-FB7791F0B0DA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4FBD-B650-41FF-B173-A8566A7CD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84910"/>
      </p:ext>
    </p:extLst>
  </p:cSld>
  <p:clrMapOvr>
    <a:masterClrMapping/>
  </p:clrMapOvr>
  <p:transition spd="slow"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0EB-D15B-405D-992A-FB7791F0B0DA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4FBD-B650-41FF-B173-A8566A7CD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02890"/>
      </p:ext>
    </p:extLst>
  </p:cSld>
  <p:clrMapOvr>
    <a:masterClrMapping/>
  </p:clrMapOvr>
  <p:transition spd="slow"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0EB-D15B-405D-992A-FB7791F0B0DA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4FBD-B650-41FF-B173-A8566A7CD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07419"/>
      </p:ext>
    </p:extLst>
  </p:cSld>
  <p:clrMapOvr>
    <a:masterClrMapping/>
  </p:clrMapOvr>
  <p:transition spd="slow"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0EB-D15B-405D-992A-FB7791F0B0DA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4FBD-B650-41FF-B173-A8566A7CD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75687"/>
      </p:ext>
    </p:extLst>
  </p:cSld>
  <p:clrMapOvr>
    <a:masterClrMapping/>
  </p:clrMapOvr>
  <p:transition spd="slow"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0EB-D15B-405D-992A-FB7791F0B0DA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4FBD-B650-41FF-B173-A8566A7CD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800096"/>
      </p:ext>
    </p:extLst>
  </p:cSld>
  <p:clrMapOvr>
    <a:masterClrMapping/>
  </p:clrMapOvr>
  <p:transition spd="slow"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0EB-D15B-405D-992A-FB7791F0B0DA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4FBD-B650-41FF-B173-A8566A7CD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51712"/>
      </p:ext>
    </p:extLst>
  </p:cSld>
  <p:clrMapOvr>
    <a:masterClrMapping/>
  </p:clrMapOvr>
  <p:transition spd="slow"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60EB-D15B-405D-992A-FB7791F0B0DA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4FBD-B650-41FF-B173-A8566A7CD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9786070"/>
      </p:ext>
    </p:extLst>
  </p:cSld>
  <p:clrMapOvr>
    <a:masterClrMapping/>
  </p:clrMapOvr>
  <p:transition spd="slow"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E60EB-D15B-405D-992A-FB7791F0B0DA}" type="datetimeFigureOut">
              <a:rPr lang="ru-RU" smtClean="0"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64FBD-B650-41FF-B173-A8566A7CD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39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88834-ED30-447E-ABAE-F39B6C8A8F4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11462-9F29-4296-B31B-D44BA43CC5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6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6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6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3.gif"/><Relationship Id="rId7" Type="http://schemas.openxmlformats.org/officeDocument/2006/relationships/image" Target="../media/image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gif"/><Relationship Id="rId18" Type="http://schemas.openxmlformats.org/officeDocument/2006/relationships/image" Target="../media/image33.png"/><Relationship Id="rId26" Type="http://schemas.openxmlformats.org/officeDocument/2006/relationships/image" Target="../media/image40.jpeg"/><Relationship Id="rId3" Type="http://schemas.openxmlformats.org/officeDocument/2006/relationships/image" Target="../media/image18.jpeg"/><Relationship Id="rId21" Type="http://schemas.openxmlformats.org/officeDocument/2006/relationships/image" Target="../media/image35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5" Type="http://schemas.openxmlformats.org/officeDocument/2006/relationships/image" Target="../media/image39.jpeg"/><Relationship Id="rId2" Type="http://schemas.openxmlformats.org/officeDocument/2006/relationships/image" Target="../media/image17.jpeg"/><Relationship Id="rId16" Type="http://schemas.openxmlformats.org/officeDocument/2006/relationships/image" Target="../media/image31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24" Type="http://schemas.openxmlformats.org/officeDocument/2006/relationships/image" Target="../media/image38.jpe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7.png"/><Relationship Id="rId10" Type="http://schemas.openxmlformats.org/officeDocument/2006/relationships/image" Target="../media/image25.png"/><Relationship Id="rId19" Type="http://schemas.openxmlformats.org/officeDocument/2006/relationships/image" Target="../media/image34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Relationship Id="rId22" Type="http://schemas.openxmlformats.org/officeDocument/2006/relationships/image" Target="../media/image36.jpeg"/><Relationship Id="rId27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7572" y="4965405"/>
            <a:ext cx="1598428" cy="1818167"/>
          </a:xfrm>
          <a:prstGeom prst="rect">
            <a:avLst/>
          </a:prstGeom>
          <a:solidFill>
            <a:srgbClr val="323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2909" y="4813706"/>
            <a:ext cx="2987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white"/>
                </a:solidFill>
              </a:rPr>
              <a:t>для компании </a:t>
            </a:r>
          </a:p>
        </p:txBody>
      </p:sp>
      <p:pic>
        <p:nvPicPr>
          <p:cNvPr id="11" name="Picture 2" descr="http://www.conditershop.ru/wp-content/uploads/konditer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86" y="5443376"/>
            <a:ext cx="2513197" cy="117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03290"/>
            <a:ext cx="9448800" cy="5000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23" y="-325715"/>
            <a:ext cx="2887539" cy="236862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23252" y="4934861"/>
            <a:ext cx="1598428" cy="1818167"/>
          </a:xfrm>
          <a:prstGeom prst="rect">
            <a:avLst/>
          </a:prstGeom>
          <a:solidFill>
            <a:srgbClr val="323A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3720" y="5177138"/>
            <a:ext cx="348076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effectLst/>
              </a:rPr>
              <a:t>Russian </a:t>
            </a:r>
            <a:r>
              <a:rPr lang="en-US" sz="2400" b="1" i="1" dirty="0" smtClean="0">
                <a:solidFill>
                  <a:schemeClr val="bg1"/>
                </a:solidFill>
              </a:rPr>
              <a:t>Information Service </a:t>
            </a:r>
            <a:r>
              <a:rPr lang="en-US" sz="2400" b="1" i="1" dirty="0" smtClean="0">
                <a:solidFill>
                  <a:schemeClr val="bg1"/>
                </a:solidFill>
                <a:effectLst/>
              </a:rPr>
              <a:t>Summit 2015</a:t>
            </a:r>
            <a:endParaRPr lang="ru-RU" sz="2400" b="1" i="1" dirty="0" smtClean="0">
              <a:solidFill>
                <a:schemeClr val="bg1"/>
              </a:solidFill>
              <a:effectLst/>
            </a:endParaRPr>
          </a:p>
          <a:p>
            <a:pPr algn="ctr"/>
            <a:endParaRPr lang="ru-RU" sz="1600" b="1" i="1" dirty="0">
              <a:solidFill>
                <a:schemeClr val="bg1"/>
              </a:solidFill>
            </a:endParaRPr>
          </a:p>
          <a:p>
            <a:pPr algn="ctr"/>
            <a:r>
              <a:rPr lang="ru-RU" sz="1600" i="1" dirty="0">
                <a:solidFill>
                  <a:schemeClr val="bg1"/>
                </a:solidFill>
              </a:rPr>
              <a:t>Москва, 24 ноября 2015 г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2400" b="1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4676" y="660835"/>
            <a:ext cx="8027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i="1" dirty="0">
                <a:solidFill>
                  <a:schemeClr val="accent1">
                    <a:lumMod val="75000"/>
                  </a:schemeClr>
                </a:solidFill>
              </a:rPr>
              <a:t>Разработка и эксплуатация корпоративных мобильных решений как сервис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3474" y="3656594"/>
            <a:ext cx="42356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Аз-зари Хусейн Мухамедович </a:t>
            </a:r>
            <a:endParaRPr lang="ru-RU" sz="2000" b="1" dirty="0" smtClean="0"/>
          </a:p>
          <a:p>
            <a:r>
              <a:rPr lang="ru-RU" sz="1600" dirty="0" smtClean="0"/>
              <a:t>Президент </a:t>
            </a:r>
            <a:r>
              <a:rPr lang="ru-RU" sz="1600" dirty="0"/>
              <a:t>/ Председатель </a:t>
            </a:r>
            <a:r>
              <a:rPr lang="ru-RU" sz="1600" dirty="0" smtClean="0"/>
              <a:t>Совета </a:t>
            </a:r>
            <a:r>
              <a:rPr lang="ru-RU" sz="1600" dirty="0"/>
              <a:t>Д</a:t>
            </a:r>
            <a:r>
              <a:rPr lang="ru-RU" sz="1600" dirty="0" smtClean="0"/>
              <a:t>иректоров </a:t>
            </a:r>
            <a:r>
              <a:rPr lang="ru-RU" sz="1600" dirty="0"/>
              <a:t>ГК </a:t>
            </a:r>
            <a:r>
              <a:rPr lang="ru-RU" sz="1600" dirty="0" smtClean="0"/>
              <a:t>CDC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89238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rubinis.com.ua/wp-content/uploads/2012/02/henke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3733" y="2879940"/>
            <a:ext cx="2553815" cy="142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3593" y="1800713"/>
            <a:ext cx="11787413" cy="146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 smtClean="0"/>
              <a:t>Территориально-распределенный </a:t>
            </a:r>
            <a:r>
              <a:rPr lang="ru-RU" dirty="0"/>
              <a:t>проект, автоматизирована дистрибьюторская сеть </a:t>
            </a:r>
            <a:r>
              <a:rPr lang="ru-RU" dirty="0" smtClean="0"/>
              <a:t>двух направлений (Чистящие и моющие средства, Косметика) на </a:t>
            </a:r>
            <a:r>
              <a:rPr lang="ru-RU" dirty="0"/>
              <a:t>территории всей </a:t>
            </a:r>
            <a:r>
              <a:rPr lang="ru-RU" dirty="0" smtClean="0"/>
              <a:t>России и Белоруссии</a:t>
            </a:r>
            <a:endParaRPr lang="en-US" dirty="0"/>
          </a:p>
          <a:p>
            <a:pPr>
              <a:spcBef>
                <a:spcPts val="800"/>
              </a:spcBef>
              <a:buClr>
                <a:srgbClr val="C00000"/>
              </a:buClr>
              <a:tabLst>
                <a:tab pos="180975" algn="l"/>
              </a:tabLst>
            </a:pPr>
            <a:r>
              <a:rPr lang="ru-RU" dirty="0" smtClean="0"/>
              <a:t>Более </a:t>
            </a:r>
            <a:r>
              <a:rPr lang="ru-RU" sz="2000" b="1" dirty="0" smtClean="0"/>
              <a:t>140</a:t>
            </a:r>
            <a:r>
              <a:rPr lang="ru-RU" dirty="0" smtClean="0"/>
              <a:t> </a:t>
            </a:r>
            <a:r>
              <a:rPr lang="ru-RU" dirty="0"/>
              <a:t>дистрибьюторских площадок </a:t>
            </a:r>
            <a:endParaRPr lang="en-US" dirty="0"/>
          </a:p>
          <a:p>
            <a:pPr>
              <a:spcBef>
                <a:spcPts val="800"/>
              </a:spcBef>
              <a:buClr>
                <a:srgbClr val="C00000"/>
              </a:buClr>
              <a:tabLst>
                <a:tab pos="180975" algn="l"/>
              </a:tabLst>
            </a:pPr>
            <a:r>
              <a:rPr lang="ru-RU" dirty="0" smtClean="0"/>
              <a:t>Более </a:t>
            </a:r>
            <a:r>
              <a:rPr lang="ru-RU" sz="2000" b="1" dirty="0" smtClean="0"/>
              <a:t>900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мобильных </a:t>
            </a:r>
            <a:r>
              <a:rPr lang="ru-RU" dirty="0"/>
              <a:t>рабочих мест </a:t>
            </a:r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93593" y="3591698"/>
            <a:ext cx="11226800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b="1" dirty="0" smtClean="0"/>
              <a:t>Оптимизация процессов </a:t>
            </a:r>
            <a:r>
              <a:rPr lang="ru-RU" dirty="0" smtClean="0"/>
              <a:t>с </a:t>
            </a:r>
            <a:r>
              <a:rPr lang="ru-RU" dirty="0"/>
              <a:t>точки зрения увеличения объемов </a:t>
            </a:r>
            <a:r>
              <a:rPr lang="ru-RU" dirty="0" smtClean="0"/>
              <a:t>продаж</a:t>
            </a:r>
            <a:endParaRPr lang="ru-RU" dirty="0"/>
          </a:p>
          <a:p>
            <a:pPr lvl="0">
              <a:spcBef>
                <a:spcPts val="600"/>
              </a:spcBef>
            </a:pPr>
            <a:r>
              <a:rPr lang="ru-RU" b="1" dirty="0" smtClean="0"/>
              <a:t>Управление Дистрибуторами</a:t>
            </a:r>
            <a:endParaRPr lang="ru-RU" b="1" dirty="0"/>
          </a:p>
          <a:p>
            <a:pPr lvl="0">
              <a:spcBef>
                <a:spcPts val="600"/>
              </a:spcBef>
            </a:pPr>
            <a:r>
              <a:rPr lang="ru-RU" dirty="0" smtClean="0"/>
              <a:t>Постановка, анализ </a:t>
            </a:r>
            <a:r>
              <a:rPr lang="ru-RU" dirty="0"/>
              <a:t>и </a:t>
            </a:r>
            <a:r>
              <a:rPr lang="ru-RU" dirty="0" smtClean="0"/>
              <a:t>планирование </a:t>
            </a:r>
            <a:r>
              <a:rPr lang="ru-RU" dirty="0"/>
              <a:t>целей </a:t>
            </a:r>
            <a:r>
              <a:rPr lang="ru-RU" dirty="0" smtClean="0"/>
              <a:t>продаж, управление акциями</a:t>
            </a:r>
            <a:endParaRPr lang="ru-RU" dirty="0"/>
          </a:p>
          <a:p>
            <a:pPr lvl="0">
              <a:spcBef>
                <a:spcPts val="600"/>
              </a:spcBef>
            </a:pPr>
            <a:r>
              <a:rPr lang="ru-RU" dirty="0" smtClean="0"/>
              <a:t>Сбор </a:t>
            </a:r>
            <a:r>
              <a:rPr lang="ru-RU" dirty="0"/>
              <a:t>и </a:t>
            </a:r>
            <a:r>
              <a:rPr lang="ru-RU" dirty="0" smtClean="0"/>
              <a:t>обработка </a:t>
            </a:r>
            <a:r>
              <a:rPr lang="ru-RU" dirty="0"/>
              <a:t>аналитической информации о </a:t>
            </a:r>
            <a:r>
              <a:rPr lang="ru-RU" dirty="0" smtClean="0"/>
              <a:t>рынке</a:t>
            </a:r>
            <a:endParaRPr lang="ru-RU" dirty="0"/>
          </a:p>
          <a:p>
            <a:pPr lvl="0">
              <a:spcBef>
                <a:spcPts val="600"/>
              </a:spcBef>
            </a:pPr>
            <a:r>
              <a:rPr lang="ru-RU" dirty="0" smtClean="0"/>
              <a:t>Сбор </a:t>
            </a:r>
            <a:r>
              <a:rPr lang="ru-RU" dirty="0"/>
              <a:t>и </a:t>
            </a:r>
            <a:r>
              <a:rPr lang="ru-RU" dirty="0" smtClean="0"/>
              <a:t>обработка </a:t>
            </a:r>
            <a:r>
              <a:rPr lang="ru-RU" dirty="0"/>
              <a:t>данных о реализации продукции </a:t>
            </a:r>
            <a:r>
              <a:rPr lang="ru-RU" dirty="0" smtClean="0"/>
              <a:t>Заказчика по </a:t>
            </a:r>
            <a:r>
              <a:rPr lang="ru-RU" dirty="0"/>
              <a:t>первичным продажам (</a:t>
            </a:r>
            <a:r>
              <a:rPr lang="en-US" dirty="0"/>
              <a:t>Sell In</a:t>
            </a:r>
            <a:r>
              <a:rPr lang="ru-RU" dirty="0"/>
              <a:t>), </a:t>
            </a:r>
            <a:r>
              <a:rPr lang="ru-RU" dirty="0" smtClean="0"/>
              <a:t>по </a:t>
            </a:r>
            <a:r>
              <a:rPr lang="ru-RU" dirty="0"/>
              <a:t>отгрузкам продукции в торговые точки со склада Дистрибутора или из Распределительного центра (</a:t>
            </a:r>
            <a:r>
              <a:rPr lang="en-US" dirty="0"/>
              <a:t>Sell </a:t>
            </a:r>
            <a:r>
              <a:rPr lang="en-US" dirty="0" err="1"/>
              <a:t>Throught</a:t>
            </a:r>
            <a:r>
              <a:rPr lang="ru-RU" dirty="0" smtClean="0"/>
              <a:t>).</a:t>
            </a:r>
          </a:p>
          <a:p>
            <a:pPr lvl="0">
              <a:spcBef>
                <a:spcPts val="600"/>
              </a:spcBef>
            </a:pPr>
            <a:r>
              <a:rPr lang="ru-RU" dirty="0" smtClean="0">
                <a:solidFill>
                  <a:srgbClr val="FF0000"/>
                </a:solidFill>
              </a:rPr>
              <a:t>Полученная эффективность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ru-RU" dirty="0" smtClean="0">
                <a:solidFill>
                  <a:srgbClr val="FF0000"/>
                </a:solidFill>
              </a:rPr>
              <a:t>увеличение доли рынка в нескольких сегментах на 4-6%  при одновременном увеличении </a:t>
            </a:r>
            <a:r>
              <a:rPr lang="ru-RU" dirty="0" err="1" smtClean="0">
                <a:solidFill>
                  <a:srgbClr val="FF0000"/>
                </a:solidFill>
              </a:rPr>
              <a:t>маржинальности</a:t>
            </a:r>
            <a:r>
              <a:rPr lang="ru-RU" dirty="0" smtClean="0">
                <a:solidFill>
                  <a:srgbClr val="FF0000"/>
                </a:solidFill>
              </a:rPr>
              <a:t> (прибыли) на 3-5% (!!!)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9753"/>
            <a:ext cx="12546655" cy="2682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134" y="-163790"/>
            <a:ext cx="1790482" cy="146871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93593" y="341241"/>
            <a:ext cx="10515600" cy="80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  <a:latin typeface="+mn-lt"/>
              </a:rPr>
              <a:t>П</a:t>
            </a: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роекты</a:t>
            </a:r>
            <a:endParaRPr lang="ru-RU" sz="32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167354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23376" y="4152444"/>
            <a:ext cx="376551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sz="1600" dirty="0">
                <a:solidFill>
                  <a:srgbClr val="1D1D1E"/>
                </a:solidFill>
              </a:rPr>
              <a:t>Федеральное Государственное унитарное предприятие </a:t>
            </a:r>
            <a:endParaRPr lang="en-US" sz="1600" dirty="0" smtClean="0">
              <a:solidFill>
                <a:srgbClr val="1D1D1E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ru-RU" sz="1600" b="1" dirty="0" smtClean="0">
                <a:solidFill>
                  <a:srgbClr val="1D1D1E"/>
                </a:solidFill>
              </a:rPr>
              <a:t>«</a:t>
            </a:r>
            <a:r>
              <a:rPr lang="ru-RU" sz="1600" b="1" dirty="0">
                <a:solidFill>
                  <a:srgbClr val="1D1D1E"/>
                </a:solidFill>
              </a:rPr>
              <a:t>Главный центр специальной связи»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385" y="2265388"/>
            <a:ext cx="2709496" cy="18284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3593" y="1206615"/>
            <a:ext cx="801245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>
                <a:solidFill>
                  <a:prstClr val="black"/>
                </a:solidFill>
              </a:rPr>
              <a:t>А</a:t>
            </a:r>
            <a:r>
              <a:rPr lang="ru-RU" dirty="0" smtClean="0">
                <a:solidFill>
                  <a:prstClr val="black"/>
                </a:solidFill>
              </a:rPr>
              <a:t>втоматизация </a:t>
            </a:r>
            <a:r>
              <a:rPr lang="ru-RU" dirty="0">
                <a:solidFill>
                  <a:prstClr val="black"/>
                </a:solidFill>
              </a:rPr>
              <a:t>работы </a:t>
            </a:r>
            <a:r>
              <a:rPr lang="ru-RU" dirty="0" smtClean="0">
                <a:solidFill>
                  <a:prstClr val="black"/>
                </a:solidFill>
              </a:rPr>
              <a:t>фельдъегерей и </a:t>
            </a:r>
            <a:r>
              <a:rPr lang="ru-RU" dirty="0">
                <a:solidFill>
                  <a:prstClr val="black"/>
                </a:solidFill>
              </a:rPr>
              <a:t>построение оптимальных маршрутов доставки</a:t>
            </a:r>
          </a:p>
          <a:p>
            <a:pPr>
              <a:spcBef>
                <a:spcPts val="1200"/>
              </a:spcBef>
            </a:pPr>
            <a:r>
              <a:rPr lang="ru-RU" b="1" dirty="0">
                <a:solidFill>
                  <a:prstClr val="black"/>
                </a:solidFill>
              </a:rPr>
              <a:t>П</a:t>
            </a:r>
            <a:r>
              <a:rPr lang="ru-RU" b="1" dirty="0" smtClean="0">
                <a:solidFill>
                  <a:prstClr val="black"/>
                </a:solidFill>
              </a:rPr>
              <a:t>остроение маршрутов </a:t>
            </a:r>
            <a:r>
              <a:rPr lang="ru-RU" b="1" dirty="0">
                <a:solidFill>
                  <a:prstClr val="black"/>
                </a:solidFill>
              </a:rPr>
              <a:t>с учетом «пробок» (</a:t>
            </a:r>
            <a:r>
              <a:rPr lang="ru-RU" b="1" dirty="0" smtClean="0">
                <a:solidFill>
                  <a:prstClr val="black"/>
                </a:solidFill>
              </a:rPr>
              <a:t>Яндекс.Карты)</a:t>
            </a:r>
          </a:p>
          <a:p>
            <a:pPr>
              <a:spcBef>
                <a:spcPts val="1200"/>
              </a:spcBef>
            </a:pPr>
            <a:r>
              <a:rPr lang="ru-RU" dirty="0">
                <a:solidFill>
                  <a:prstClr val="black"/>
                </a:solidFill>
              </a:rPr>
              <a:t>Д</a:t>
            </a:r>
            <a:r>
              <a:rPr lang="ru-RU" dirty="0" smtClean="0">
                <a:solidFill>
                  <a:prstClr val="black"/>
                </a:solidFill>
              </a:rPr>
              <a:t>обавление </a:t>
            </a:r>
            <a:r>
              <a:rPr lang="ru-RU" dirty="0">
                <a:solidFill>
                  <a:prstClr val="black"/>
                </a:solidFill>
              </a:rPr>
              <a:t>новых заявок уже в процессе работы </a:t>
            </a:r>
            <a:r>
              <a:rPr lang="ru-RU" dirty="0" smtClean="0">
                <a:solidFill>
                  <a:prstClr val="black"/>
                </a:solidFill>
              </a:rPr>
              <a:t>фельдъегеря</a:t>
            </a:r>
            <a:endParaRPr lang="en-US" dirty="0" smtClean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</a:pPr>
            <a:endParaRPr lang="ru-RU" dirty="0" smtClean="0">
              <a:solidFill>
                <a:prstClr val="black"/>
              </a:solidFill>
            </a:endParaRPr>
          </a:p>
          <a:p>
            <a:r>
              <a:rPr lang="ru-RU" i="1" dirty="0" smtClean="0">
                <a:solidFill>
                  <a:prstClr val="black"/>
                </a:solidFill>
              </a:rPr>
              <a:t>Подтвержденная эффективность уже через 2 месяца</a:t>
            </a:r>
            <a:r>
              <a:rPr lang="en-US" i="1" dirty="0" smtClean="0">
                <a:solidFill>
                  <a:prstClr val="black"/>
                </a:solidFill>
              </a:rPr>
              <a:t>:</a:t>
            </a:r>
          </a:p>
          <a:p>
            <a:r>
              <a:rPr lang="ru-RU" dirty="0">
                <a:solidFill>
                  <a:prstClr val="black"/>
                </a:solidFill>
              </a:rPr>
              <a:t> </a:t>
            </a:r>
          </a:p>
          <a:p>
            <a:r>
              <a:rPr lang="ru-RU" dirty="0">
                <a:solidFill>
                  <a:srgbClr val="FF0000"/>
                </a:solidFill>
              </a:rPr>
              <a:t>В среднем </a:t>
            </a:r>
            <a:r>
              <a:rPr lang="ru-RU" sz="2000" b="1" dirty="0">
                <a:solidFill>
                  <a:srgbClr val="FF0000"/>
                </a:solidFill>
              </a:rPr>
              <a:t>на 20% сократилось время выполнения маршрута</a:t>
            </a:r>
            <a:r>
              <a:rPr lang="ru-RU" dirty="0">
                <a:solidFill>
                  <a:srgbClr val="FF0000"/>
                </a:solidFill>
              </a:rPr>
              <a:t>, при этом </a:t>
            </a:r>
            <a:r>
              <a:rPr lang="ru-RU" sz="2000" b="1" dirty="0">
                <a:solidFill>
                  <a:srgbClr val="FF0000"/>
                </a:solidFill>
              </a:rPr>
              <a:t>минимум на 10% увеличилось количество точек на маршруте</a:t>
            </a:r>
            <a:r>
              <a:rPr lang="ru-RU" dirty="0">
                <a:solidFill>
                  <a:srgbClr val="FF0000"/>
                </a:solidFill>
              </a:rPr>
              <a:t>. Полное выполнение маршрута водителем (100%).</a:t>
            </a:r>
          </a:p>
          <a:p>
            <a:r>
              <a:rPr lang="ru-RU" dirty="0">
                <a:solidFill>
                  <a:srgbClr val="FF0000"/>
                </a:solidFill>
              </a:rPr>
              <a:t> 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Минимум на 10% сократился ежедневный пробег ТС </a:t>
            </a:r>
            <a:r>
              <a:rPr lang="ru-RU" dirty="0">
                <a:solidFill>
                  <a:srgbClr val="FF0000"/>
                </a:solidFill>
              </a:rPr>
              <a:t>за счет оптимальности маршрутов и группировки точек посещения.</a:t>
            </a:r>
          </a:p>
          <a:p>
            <a:pPr>
              <a:spcBef>
                <a:spcPts val="1200"/>
              </a:spcBef>
            </a:pPr>
            <a:endParaRPr lang="ru-RU" dirty="0" smtClean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9753"/>
            <a:ext cx="12546655" cy="2682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134" y="-163790"/>
            <a:ext cx="1790482" cy="1468715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493593" y="341241"/>
            <a:ext cx="10515600" cy="80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  <a:latin typeface="Calibri" panose="020F0502020204030204"/>
              </a:rPr>
              <a:t>П</a:t>
            </a:r>
            <a:r>
              <a:rPr lang="ru-RU" sz="3200" b="1" dirty="0" smtClean="0">
                <a:solidFill>
                  <a:srgbClr val="0070C0"/>
                </a:solidFill>
                <a:latin typeface="Calibri" panose="020F0502020204030204"/>
              </a:rPr>
              <a:t>роекты</a:t>
            </a:r>
            <a:endParaRPr lang="ru-RU" sz="3200" b="1" i="1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6201858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3593" y="1148012"/>
            <a:ext cx="11540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Трест «</a:t>
            </a:r>
            <a:r>
              <a:rPr lang="ru-RU" sz="1600" b="1" dirty="0"/>
              <a:t>Связьстрой-</a:t>
            </a:r>
            <a:r>
              <a:rPr lang="ru-RU" sz="1600" b="1" dirty="0">
                <a:solidFill>
                  <a:srgbClr val="E6010E"/>
                </a:solidFill>
              </a:rPr>
              <a:t>4</a:t>
            </a:r>
            <a:r>
              <a:rPr lang="ru-RU" sz="1600" dirty="0"/>
              <a:t>» </a:t>
            </a:r>
            <a:r>
              <a:rPr lang="ru-RU" sz="1600" dirty="0" smtClean="0"/>
              <a:t>- крупнейшее </a:t>
            </a:r>
            <a:r>
              <a:rPr lang="ru-RU" sz="1600" dirty="0"/>
              <a:t>в Поволжье </a:t>
            </a:r>
            <a:r>
              <a:rPr lang="ru-RU" sz="1600" dirty="0" smtClean="0"/>
              <a:t>предприятие </a:t>
            </a:r>
            <a:r>
              <a:rPr lang="ru-RU" sz="1600" dirty="0"/>
              <a:t>по строительству средств современной коммуникации и горизонтального направленного бурения (ГНБ</a:t>
            </a:r>
            <a:r>
              <a:rPr lang="ru-RU" sz="1600" dirty="0" smtClean="0"/>
              <a:t>).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3593" y="1954783"/>
            <a:ext cx="7498940" cy="3688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ru-RU" sz="1600" b="1" dirty="0" smtClean="0"/>
              <a:t>Автоматизация работы </a:t>
            </a:r>
            <a:r>
              <a:rPr lang="ru-RU" sz="1600" b="1" dirty="0"/>
              <a:t>ремонтных и аварийных бригад </a:t>
            </a:r>
            <a:r>
              <a:rPr lang="ru-RU" sz="2400" b="1" dirty="0" smtClean="0"/>
              <a:t>13-ти</a:t>
            </a:r>
            <a:r>
              <a:rPr lang="ru-RU" sz="1600" dirty="0" smtClean="0"/>
              <a:t> </a:t>
            </a:r>
            <a:r>
              <a:rPr lang="ru-RU" sz="1600" dirty="0"/>
              <a:t>участков эксплуатации сооружений связи (УЭСС) </a:t>
            </a:r>
            <a:r>
              <a:rPr lang="ru-RU" sz="2000" b="1" dirty="0"/>
              <a:t>по всей России </a:t>
            </a:r>
            <a:r>
              <a:rPr lang="ru-RU" sz="1600" dirty="0"/>
              <a:t>от нижегородской области до </a:t>
            </a:r>
            <a:r>
              <a:rPr lang="ru-RU" sz="1600" dirty="0" smtClean="0"/>
              <a:t>Тюмени</a:t>
            </a:r>
            <a:r>
              <a:rPr lang="ru-RU" sz="1600" dirty="0"/>
              <a:t> </a:t>
            </a:r>
            <a:r>
              <a:rPr lang="ru-RU" sz="1600" dirty="0" smtClean="0"/>
              <a:t>с помощью решений ОПТИМУМ ММС (Мобильный </a:t>
            </a:r>
            <a:r>
              <a:rPr lang="ru-RU" sz="1600" dirty="0"/>
              <a:t>Мониторинг и Сервисы) и ОПТИМУМ ГИС (геоинформационная система).</a:t>
            </a:r>
          </a:p>
          <a:p>
            <a:pPr>
              <a:spcBef>
                <a:spcPts val="1000"/>
              </a:spcBef>
            </a:pPr>
            <a:r>
              <a:rPr lang="ru-RU" sz="1600" dirty="0" smtClean="0"/>
              <a:t>Автоматизировано </a:t>
            </a:r>
            <a:r>
              <a:rPr lang="ru-RU" sz="2000" b="1" dirty="0" smtClean="0"/>
              <a:t>30 мобильных рабочих мест</a:t>
            </a:r>
            <a:r>
              <a:rPr lang="ru-RU" sz="1600" dirty="0" smtClean="0"/>
              <a:t>.</a:t>
            </a:r>
          </a:p>
          <a:p>
            <a:pPr lvl="0">
              <a:spcBef>
                <a:spcPts val="1000"/>
              </a:spcBef>
            </a:pPr>
            <a:r>
              <a:rPr lang="ru-RU" sz="1600" dirty="0" smtClean="0"/>
              <a:t>Оперативное </a:t>
            </a:r>
            <a:r>
              <a:rPr lang="ru-RU" sz="1600" dirty="0"/>
              <a:t>управление </a:t>
            </a:r>
            <a:r>
              <a:rPr lang="ru-RU" sz="1600" dirty="0" smtClean="0"/>
              <a:t>сотрудниками, получение актуальных </a:t>
            </a:r>
            <a:r>
              <a:rPr lang="ru-RU" sz="1600" dirty="0"/>
              <a:t>и достоверных данных по перемещению мобильных сотрудников, статусам выполнения </a:t>
            </a:r>
            <a:r>
              <a:rPr lang="ru-RU" sz="1600" dirty="0" smtClean="0"/>
              <a:t>заявок, пр.;</a:t>
            </a:r>
            <a:endParaRPr lang="ru-RU" sz="1600" dirty="0"/>
          </a:p>
          <a:p>
            <a:pPr lvl="0">
              <a:spcBef>
                <a:spcPts val="1000"/>
              </a:spcBef>
            </a:pPr>
            <a:r>
              <a:rPr lang="ru-RU" sz="1600" dirty="0"/>
              <a:t>С</a:t>
            </a:r>
            <a:r>
              <a:rPr lang="ru-RU" sz="1600" dirty="0" smtClean="0"/>
              <a:t>окращение </a:t>
            </a:r>
            <a:r>
              <a:rPr lang="ru-RU" sz="1600" dirty="0"/>
              <a:t>времени на ежедневное распределение </a:t>
            </a:r>
            <a:r>
              <a:rPr lang="ru-RU" sz="1600" dirty="0" smtClean="0"/>
              <a:t>заявок.</a:t>
            </a:r>
            <a:endParaRPr lang="ru-RU" sz="1600" dirty="0"/>
          </a:p>
          <a:p>
            <a:pPr lvl="0">
              <a:spcBef>
                <a:spcPts val="1000"/>
              </a:spcBef>
            </a:pPr>
            <a:r>
              <a:rPr lang="ru-RU" sz="1600" dirty="0" smtClean="0"/>
              <a:t>Планирование </a:t>
            </a:r>
            <a:r>
              <a:rPr lang="ru-RU" sz="1600" dirty="0"/>
              <a:t>объемов выдачи дополнительных </a:t>
            </a:r>
            <a:r>
              <a:rPr lang="ru-RU" sz="1600" dirty="0" smtClean="0"/>
              <a:t>материалов;</a:t>
            </a:r>
            <a:endParaRPr lang="ru-RU" sz="1600" dirty="0"/>
          </a:p>
          <a:p>
            <a:pPr lvl="0">
              <a:spcBef>
                <a:spcPts val="1000"/>
              </a:spcBef>
            </a:pPr>
            <a:r>
              <a:rPr lang="ru-RU" sz="1600" dirty="0" smtClean="0"/>
              <a:t>Автоматическая выгрузка </a:t>
            </a:r>
            <a:r>
              <a:rPr lang="ru-RU" sz="1600" dirty="0"/>
              <a:t>данных для итоговых </a:t>
            </a:r>
            <a:r>
              <a:rPr lang="ru-RU" sz="1600" dirty="0" smtClean="0"/>
              <a:t>отчетов.</a:t>
            </a:r>
          </a:p>
        </p:txBody>
      </p:sp>
      <p:pic>
        <p:nvPicPr>
          <p:cNvPr id="7" name="Picture 2" descr="http://img1.job.ru/fe/upload/employer/logo/6/o/j/m/6ojm8uyic0qnjekala2fug2-compan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5" b="20159"/>
          <a:stretch/>
        </p:blipFill>
        <p:spPr bwMode="auto">
          <a:xfrm>
            <a:off x="7941625" y="2833511"/>
            <a:ext cx="4092331" cy="8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93593" y="341241"/>
            <a:ext cx="10515600" cy="80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Проекты</a:t>
            </a:r>
            <a:endParaRPr lang="ru-RU" sz="32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9753"/>
            <a:ext cx="12546655" cy="2682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134" y="-163790"/>
            <a:ext cx="1790482" cy="14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34397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593" y="1363036"/>
            <a:ext cx="860946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 smtClean="0"/>
              <a:t>Система внедрена </a:t>
            </a:r>
            <a:r>
              <a:rPr lang="ru-RU" b="1" dirty="0"/>
              <a:t>в </a:t>
            </a:r>
            <a:r>
              <a:rPr lang="ru-RU" b="1" dirty="0" smtClean="0"/>
              <a:t>трех подразделениях </a:t>
            </a:r>
            <a:r>
              <a:rPr lang="ru-RU" b="1" dirty="0"/>
              <a:t>ОАО «МТС»: </a:t>
            </a:r>
            <a:r>
              <a:rPr lang="ru-RU" dirty="0"/>
              <a:t>в департаменте продаж услуг мобильной </a:t>
            </a:r>
            <a:r>
              <a:rPr lang="ru-RU" dirty="0" smtClean="0"/>
              <a:t>связи, в </a:t>
            </a:r>
            <a:r>
              <a:rPr lang="ru-RU" dirty="0"/>
              <a:t>департаменте продаж услуг фиксированной связи на розничном </a:t>
            </a:r>
            <a:r>
              <a:rPr lang="ru-RU" dirty="0" smtClean="0"/>
              <a:t>рынке, а также в собственной рознице.  </a:t>
            </a:r>
            <a:endParaRPr lang="ru-RU" dirty="0"/>
          </a:p>
          <a:p>
            <a:pPr>
              <a:spcBef>
                <a:spcPts val="1200"/>
              </a:spcBef>
            </a:pPr>
            <a:r>
              <a:rPr lang="ru-RU" b="1" dirty="0" smtClean="0"/>
              <a:t>Более 3000 </a:t>
            </a:r>
            <a:r>
              <a:rPr lang="ru-RU" dirty="0" smtClean="0"/>
              <a:t>только мобильных сотрудников ежедневно пользуются системой</a:t>
            </a:r>
          </a:p>
          <a:p>
            <a:pPr>
              <a:spcBef>
                <a:spcPts val="1200"/>
              </a:spcBef>
            </a:pPr>
            <a:r>
              <a:rPr lang="ru-RU" b="1" dirty="0" smtClean="0"/>
              <a:t>Около 300 000 </a:t>
            </a:r>
            <a:r>
              <a:rPr lang="ru-RU" dirty="0" smtClean="0"/>
              <a:t>объектов обслуживания обрабатываются в Системе</a:t>
            </a:r>
            <a:endParaRPr lang="en-US" b="1" dirty="0" smtClean="0"/>
          </a:p>
          <a:p>
            <a:pPr>
              <a:spcBef>
                <a:spcPts val="1200"/>
              </a:spcBef>
            </a:pPr>
            <a:r>
              <a:rPr lang="ru-RU" b="1" dirty="0" smtClean="0"/>
              <a:t>Гибкое </a:t>
            </a:r>
            <a:r>
              <a:rPr lang="ru-RU" b="1" dirty="0"/>
              <a:t>формирование </a:t>
            </a:r>
            <a:r>
              <a:rPr lang="ru-RU" dirty="0"/>
              <a:t>сценариев </a:t>
            </a:r>
            <a:r>
              <a:rPr lang="ru-RU" dirty="0" smtClean="0"/>
              <a:t>анкетирования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Контроль выполнения плановых показателей полевого персонала;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Построение маршрутов </a:t>
            </a:r>
            <a:r>
              <a:rPr lang="ru-RU" dirty="0"/>
              <a:t>мобильных сотрудников и контроль над их </a:t>
            </a:r>
            <a:r>
              <a:rPr lang="ru-RU" dirty="0" smtClean="0"/>
              <a:t>перемещением;</a:t>
            </a:r>
          </a:p>
          <a:p>
            <a:pPr>
              <a:spcBef>
                <a:spcPts val="1200"/>
              </a:spcBef>
            </a:pPr>
            <a:r>
              <a:rPr lang="ru-RU" dirty="0" smtClean="0"/>
              <a:t>Отчетность, </a:t>
            </a:r>
            <a:r>
              <a:rPr lang="ru-RU" b="1" dirty="0" smtClean="0"/>
              <a:t>получение расширенной аналитики</a:t>
            </a:r>
            <a:endParaRPr lang="ru-RU" b="1" dirty="0"/>
          </a:p>
        </p:txBody>
      </p:sp>
      <p:pic>
        <p:nvPicPr>
          <p:cNvPr id="7" name="Picture 2" descr="http://toplogos.ru/images/logo-m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56" y="2722422"/>
            <a:ext cx="2633133" cy="127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93593" y="341241"/>
            <a:ext cx="10515600" cy="80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Проекты</a:t>
            </a:r>
            <a:endParaRPr lang="ru-RU" sz="32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9753"/>
            <a:ext cx="12546655" cy="2682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134" y="-163790"/>
            <a:ext cx="1790482" cy="14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5599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593" y="1588576"/>
            <a:ext cx="80602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dirty="0"/>
              <a:t>Москва, Аэропорт </a:t>
            </a:r>
            <a:r>
              <a:rPr lang="ru-RU" dirty="0" smtClean="0"/>
              <a:t>Шереметьево</a:t>
            </a:r>
          </a:p>
          <a:p>
            <a:pPr>
              <a:spcBef>
                <a:spcPts val="1200"/>
              </a:spcBef>
            </a:pPr>
            <a:r>
              <a:rPr lang="ru-RU" dirty="0"/>
              <a:t>О</a:t>
            </a:r>
            <a:r>
              <a:rPr lang="ru-RU" dirty="0" smtClean="0"/>
              <a:t>перативное </a:t>
            </a:r>
            <a:r>
              <a:rPr lang="ru-RU" dirty="0"/>
              <a:t>управление наземной техникой и перронным персоналом в аэропорту Шереметьево</a:t>
            </a:r>
            <a:endParaRPr lang="ru-RU" dirty="0" smtClean="0"/>
          </a:p>
          <a:p>
            <a:pPr>
              <a:spcBef>
                <a:spcPts val="1200"/>
              </a:spcBef>
            </a:pPr>
            <a:r>
              <a:rPr lang="ru-RU" sz="2800" b="1" dirty="0" smtClean="0"/>
              <a:t>Уникальные технологические решения</a:t>
            </a:r>
            <a:endParaRPr lang="ru-RU" dirty="0" smtClean="0"/>
          </a:p>
          <a:p>
            <a:pPr lvl="0">
              <a:spcBef>
                <a:spcPts val="1200"/>
              </a:spcBef>
            </a:pPr>
            <a:r>
              <a:rPr lang="ru-RU" sz="2000" b="1" dirty="0" smtClean="0"/>
              <a:t>Полный цикл управления процессами </a:t>
            </a:r>
            <a:r>
              <a:rPr lang="ru-RU" dirty="0" smtClean="0"/>
              <a:t>перронного обслуживания самолетов сотрудникам с момента посадки </a:t>
            </a:r>
            <a:r>
              <a:rPr lang="ru-RU" dirty="0" err="1" smtClean="0"/>
              <a:t>авиаборта</a:t>
            </a:r>
            <a:r>
              <a:rPr lang="ru-RU" dirty="0" smtClean="0"/>
              <a:t>, его приема, всех процессов подготовки к следующему рейсу и отправки его на взлетную полосу. </a:t>
            </a:r>
          </a:p>
          <a:p>
            <a:pPr lvl="0">
              <a:spcBef>
                <a:spcPts val="1200"/>
              </a:spcBef>
            </a:pPr>
            <a:r>
              <a:rPr lang="ru-RU" dirty="0"/>
              <a:t>М</a:t>
            </a:r>
            <a:r>
              <a:rPr lang="ru-RU" dirty="0" smtClean="0"/>
              <a:t>ониторинг </a:t>
            </a:r>
            <a:r>
              <a:rPr lang="ru-RU" dirty="0"/>
              <a:t>местонахождения и перемещений сотрудников на </a:t>
            </a:r>
            <a:r>
              <a:rPr lang="ru-RU" dirty="0" smtClean="0"/>
              <a:t>перроне и служебных автотранспортных средств, </a:t>
            </a:r>
            <a:r>
              <a:rPr lang="ru-RU" sz="2000" b="1" dirty="0" smtClean="0"/>
              <a:t>эффективное </a:t>
            </a:r>
            <a:r>
              <a:rPr lang="ru-RU" sz="2000" b="1" dirty="0"/>
              <a:t>использование рабочего времени </a:t>
            </a:r>
            <a:r>
              <a:rPr lang="ru-RU" sz="2000" b="1" dirty="0" smtClean="0"/>
              <a:t>сотрудников и ресурсов в термина</a:t>
            </a:r>
            <a:r>
              <a:rPr lang="ru-RU" sz="2000" b="1" dirty="0"/>
              <a:t>л</a:t>
            </a:r>
            <a:r>
              <a:rPr lang="ru-RU" sz="2000" b="1" dirty="0" smtClean="0"/>
              <a:t>е </a:t>
            </a:r>
            <a:r>
              <a:rPr lang="en-US" sz="2000" b="1" dirty="0" smtClean="0"/>
              <a:t>D.</a:t>
            </a:r>
            <a:endParaRPr lang="ru-RU" sz="2000" b="1" dirty="0" smtClean="0"/>
          </a:p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Полученная эффективность</a:t>
            </a:r>
            <a:r>
              <a:rPr lang="en-US" sz="2000" b="1" dirty="0" smtClean="0">
                <a:solidFill>
                  <a:srgbClr val="FF0000"/>
                </a:solidFill>
              </a:rPr>
              <a:t>: </a:t>
            </a:r>
            <a:r>
              <a:rPr lang="ru-RU" sz="2000" b="1" dirty="0" smtClean="0">
                <a:solidFill>
                  <a:srgbClr val="FF0000"/>
                </a:solidFill>
              </a:rPr>
              <a:t>на 30% снижена нагрузка на радио-эфир, он-</a:t>
            </a:r>
            <a:r>
              <a:rPr lang="ru-RU" sz="2000" b="1" dirty="0" err="1" smtClean="0">
                <a:solidFill>
                  <a:srgbClr val="FF0000"/>
                </a:solidFill>
              </a:rPr>
              <a:t>лайн</a:t>
            </a:r>
            <a:r>
              <a:rPr lang="ru-RU" sz="2000" b="1" dirty="0" smtClean="0">
                <a:solidFill>
                  <a:srgbClr val="FF0000"/>
                </a:solidFill>
              </a:rPr>
              <a:t> управление и контроль ситуации на перроне, уменьшение сбоев расписания вылетов в терминале </a:t>
            </a:r>
            <a:r>
              <a:rPr lang="en-US" sz="2000" b="1" dirty="0" smtClean="0">
                <a:solidFill>
                  <a:srgbClr val="FF0000"/>
                </a:solidFill>
              </a:rPr>
              <a:t>D</a:t>
            </a:r>
            <a:r>
              <a:rPr lang="ru-RU" sz="2000" b="1" dirty="0" smtClean="0">
                <a:solidFill>
                  <a:srgbClr val="FF0000"/>
                </a:solidFill>
              </a:rPr>
              <a:t> на 10% (!!!).</a:t>
            </a:r>
            <a:endParaRPr lang="ru-RU" dirty="0" smtClean="0"/>
          </a:p>
        </p:txBody>
      </p:sp>
      <p:pic>
        <p:nvPicPr>
          <p:cNvPr id="9" name="Рисунок 8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74322" y="3182240"/>
            <a:ext cx="3361267" cy="9676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9753"/>
            <a:ext cx="12546655" cy="2682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134" y="-163790"/>
            <a:ext cx="1790482" cy="146871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93593" y="341241"/>
            <a:ext cx="10515600" cy="80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  <a:latin typeface="+mn-lt"/>
              </a:rPr>
              <a:t>П</a:t>
            </a: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роекты</a:t>
            </a:r>
            <a:endParaRPr lang="ru-RU" sz="32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543184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0" y="6090004"/>
            <a:ext cx="1389215" cy="65571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474986" y="993278"/>
            <a:ext cx="7199871" cy="4020066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5028" y="4061058"/>
            <a:ext cx="11687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prstClr val="black"/>
                </a:solidFill>
              </a:rPr>
              <a:t>КИС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68229" y="3922232"/>
            <a:ext cx="2916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</a:rPr>
              <a:t>Мобильный блок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36028" y="4185946"/>
            <a:ext cx="1902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prstClr val="black"/>
                </a:solidFill>
              </a:rPr>
              <a:t>*Реализация бизнес-логики, включая интерфейс мобильного приложения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34911" y="1087807"/>
            <a:ext cx="3501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ОПТИМУМ </a:t>
            </a:r>
            <a:r>
              <a:rPr lang="en-US" b="1" dirty="0">
                <a:solidFill>
                  <a:prstClr val="black"/>
                </a:solidFill>
              </a:rPr>
              <a:t>SDK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6630" y="232988"/>
            <a:ext cx="9508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5B9BD5">
                    <a:lumMod val="75000"/>
                  </a:srgbClr>
                </a:solidFill>
              </a:rPr>
              <a:t>Каким образом работает платформа? Из каких блоков она состоит</a:t>
            </a:r>
            <a:r>
              <a:rPr lang="en-US" sz="2800" b="1" dirty="0" smtClean="0">
                <a:solidFill>
                  <a:srgbClr val="5B9BD5">
                    <a:lumMod val="75000"/>
                  </a:srgbClr>
                </a:solidFill>
              </a:rPr>
              <a:t>?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7" name="Цилиндр 6"/>
          <p:cNvSpPr/>
          <p:nvPr/>
        </p:nvSpPr>
        <p:spPr>
          <a:xfrm>
            <a:off x="1135180" y="2092256"/>
            <a:ext cx="1429266" cy="1915560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Picture 2" descr="http://www.tudo.se/modules/smartphone/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082" y="2086266"/>
            <a:ext cx="1771692" cy="17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38882" y="1546175"/>
            <a:ext cx="607501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prstClr val="black"/>
                </a:solidFill>
              </a:rPr>
              <a:t>1. Определение изменившихся данных (синхронизация данных с КИС);</a:t>
            </a:r>
          </a:p>
          <a:p>
            <a:r>
              <a:rPr lang="ru-RU" sz="1300" dirty="0">
                <a:solidFill>
                  <a:prstClr val="black"/>
                </a:solidFill>
              </a:rPr>
              <a:t>2. Блок фильтрации и обработки данных из КИС (настройка и выборка какие какому работнику необходимы, предварительные расчеты)</a:t>
            </a:r>
          </a:p>
          <a:p>
            <a:r>
              <a:rPr lang="ru-RU" sz="1300" dirty="0">
                <a:solidFill>
                  <a:prstClr val="black"/>
                </a:solidFill>
              </a:rPr>
              <a:t>3. «Управленческий» блок мобильного проекта (настройка расписаний, пользователей, объектов приема-передачи, групп синхронизации, направления потоков данных, настройки и обработки приоритетов и конфликтов (изменение одинаковых данных на КИС и мобильном устройстве);</a:t>
            </a:r>
          </a:p>
          <a:p>
            <a:r>
              <a:rPr lang="ru-RU" sz="1300" dirty="0">
                <a:solidFill>
                  <a:prstClr val="black"/>
                </a:solidFill>
              </a:rPr>
              <a:t>4. Безопасность, аутентификация, логгирование деятельности мобильного персонала;</a:t>
            </a:r>
          </a:p>
          <a:p>
            <a:r>
              <a:rPr lang="ru-RU" sz="1300" dirty="0">
                <a:solidFill>
                  <a:prstClr val="black"/>
                </a:solidFill>
              </a:rPr>
              <a:t>5. Блок определения необходимых (измененных, добавленных, удаленных) для передачи – приема с конкретного мобильного устройства данных;</a:t>
            </a:r>
          </a:p>
          <a:p>
            <a:r>
              <a:rPr lang="ru-RU" sz="1300" dirty="0">
                <a:solidFill>
                  <a:prstClr val="black"/>
                </a:solidFill>
              </a:rPr>
              <a:t>6. Серверный блок установки связи и синхронизации данных с мобильными устройствами;</a:t>
            </a:r>
          </a:p>
          <a:p>
            <a:r>
              <a:rPr lang="ru-RU" sz="1300" dirty="0">
                <a:solidFill>
                  <a:prstClr val="black"/>
                </a:solidFill>
              </a:rPr>
              <a:t>7. Мобильный блок установки связи и синхронизации данных с сервером;</a:t>
            </a:r>
          </a:p>
          <a:p>
            <a:r>
              <a:rPr lang="ru-RU" sz="1300" dirty="0">
                <a:solidFill>
                  <a:prstClr val="black"/>
                </a:solidFill>
              </a:rPr>
              <a:t>8. Мобильный блок хранения и доступа к данным (база данных на мобильном устройстве);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4998" y="5219102"/>
            <a:ext cx="11104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Трудозатраты на разработку системной части (с первого по восьмой блок включительно) составляют</a:t>
            </a:r>
            <a:r>
              <a:rPr lang="en-US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от 20% до 80% общих трудозатрат реализации всего проекта.</a:t>
            </a:r>
            <a:endParaRPr lang="en-US" b="1" i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89753"/>
            <a:ext cx="12546655" cy="2682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6134" y="-163790"/>
            <a:ext cx="1790482" cy="14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029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0" y="6090004"/>
            <a:ext cx="1389215" cy="655710"/>
          </a:xfrm>
          <a:prstGeom prst="rect">
            <a:avLst/>
          </a:prstGeom>
        </p:spPr>
      </p:pic>
      <p:sp>
        <p:nvSpPr>
          <p:cNvPr id="6" name="Цилиндр 5"/>
          <p:cNvSpPr/>
          <p:nvPr/>
        </p:nvSpPr>
        <p:spPr>
          <a:xfrm>
            <a:off x="4395775" y="1692157"/>
            <a:ext cx="1429266" cy="1581665"/>
          </a:xfrm>
          <a:prstGeom prst="can">
            <a:avLst/>
          </a:prstGeom>
          <a:solidFill>
            <a:srgbClr val="5EA7E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53193" y="1581979"/>
            <a:ext cx="444843" cy="1804086"/>
          </a:xfrm>
          <a:prstGeom prst="rect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http://www.tudo.se/modules/smartphone/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844" y="1828643"/>
            <a:ext cx="1310759" cy="131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737289" y="1581979"/>
            <a:ext cx="444843" cy="1804086"/>
          </a:xfrm>
          <a:prstGeom prst="rect">
            <a:avLst/>
          </a:prstGeom>
          <a:solidFill>
            <a:schemeClr val="bg1">
              <a:lumMod val="85000"/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Цилиндр 13"/>
          <p:cNvSpPr/>
          <p:nvPr/>
        </p:nvSpPr>
        <p:spPr>
          <a:xfrm>
            <a:off x="889459" y="1692157"/>
            <a:ext cx="1429266" cy="1581665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7516" y="1065225"/>
            <a:ext cx="2916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Серверная часть </a:t>
            </a:r>
            <a:endParaRPr lang="en-US" sz="1200" dirty="0">
              <a:solidFill>
                <a:prstClr val="black"/>
              </a:solidFill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</a:rPr>
              <a:t>платформы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01612" y="1065224"/>
            <a:ext cx="2916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</a:rPr>
              <a:t>Мобильная часть </a:t>
            </a:r>
            <a:endParaRPr lang="en-US" sz="1200" dirty="0">
              <a:solidFill>
                <a:prstClr val="black"/>
              </a:solidFill>
            </a:endParaRPr>
          </a:p>
          <a:p>
            <a:pPr algn="ctr"/>
            <a:r>
              <a:rPr lang="ru-RU" sz="1200" dirty="0">
                <a:solidFill>
                  <a:prstClr val="black"/>
                </a:solidFill>
              </a:rPr>
              <a:t>платформы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2414576" y="2735276"/>
            <a:ext cx="190294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2396984" y="2356337"/>
            <a:ext cx="1902940" cy="3086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6630" y="2448668"/>
            <a:ext cx="2916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</a:rPr>
              <a:t>КИС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47145" y="2356336"/>
            <a:ext cx="112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</a:rPr>
              <a:t>ОПТИМУМ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</a:rPr>
              <a:t>База данных</a:t>
            </a:r>
          </a:p>
        </p:txBody>
      </p:sp>
      <p:pic>
        <p:nvPicPr>
          <p:cNvPr id="1032" name="Picture 8" descr="https://jazz.net/library/content/articles/rtc/3.0.1/ccc-cookbook/images/sync-arr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481" y="2249118"/>
            <a:ext cx="2653528" cy="56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379559" y="1886779"/>
            <a:ext cx="1955381" cy="1252623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95364" y="3437529"/>
            <a:ext cx="3684761" cy="128403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>
              <a:solidFill>
                <a:prstClr val="white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39167" y="3571949"/>
            <a:ext cx="3684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prstClr val="black"/>
                </a:solidFill>
              </a:rPr>
              <a:t>Определения изменившихся данных (синхронизация данных с КИС)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Фильтрация и обработка данных из КИС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Безопасность, аутентификация, логгирование деятельности мобильного персонала</a:t>
            </a:r>
          </a:p>
        </p:txBody>
      </p:sp>
      <p:sp>
        <p:nvSpPr>
          <p:cNvPr id="1024" name="TextBox 1023"/>
          <p:cNvSpPr txBox="1"/>
          <p:nvPr/>
        </p:nvSpPr>
        <p:spPr>
          <a:xfrm>
            <a:off x="2869452" y="1815963"/>
            <a:ext cx="1023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123928" y="1021079"/>
            <a:ext cx="1288062" cy="2550870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65119" y="1758162"/>
            <a:ext cx="1023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341333" y="3743381"/>
            <a:ext cx="4967416" cy="212205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02361" y="3937967"/>
            <a:ext cx="487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prstClr val="black"/>
                </a:solidFill>
              </a:rPr>
              <a:t>Определение изменившихся данных (синхронизация данных с КИС)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Настройка расписаний, пользователей, объектов приема-передачи, групп синхронизации, направления потоков данных, настройка и обработка приоритетов и конфликтов (изменения одинаковых данных на КИС и мобильном устройстве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Безопасность, аутентификация, логгирование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Установка связи и синхронизация данных с сервером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Определение необходимых данных для передачи и приема с мобильного устройства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Доступ к данным на мобильном устройстве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8297196" y="1021079"/>
            <a:ext cx="1288062" cy="2550870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38387" y="1758162"/>
            <a:ext cx="1023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769032" y="3743380"/>
            <a:ext cx="4120355" cy="106290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69032" y="3849197"/>
            <a:ext cx="395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Безопасность, аутентификация, логгирование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Установка связи и синхронизация данных с сервером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Хранение и доступ к данным (база данных мобильного устройства)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066530" y="1556418"/>
            <a:ext cx="2563713" cy="1717404"/>
          </a:xfrm>
          <a:prstGeom prst="rect">
            <a:avLst/>
          </a:prstGeom>
          <a:noFill/>
          <a:ln w="28575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57633" y="1766745"/>
            <a:ext cx="10230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347325" y="3732591"/>
            <a:ext cx="4120355" cy="106290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47325" y="3838408"/>
            <a:ext cx="395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Определение необходимых данных для передачи и приема с мобильного устройства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Установка связи и синхронизация данных с мобильными устройствами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3384" y="176497"/>
            <a:ext cx="5401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Архитектура платформы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89753"/>
            <a:ext cx="12546655" cy="26824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6134" y="-163790"/>
            <a:ext cx="1790482" cy="14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2452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50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6" grpId="0" animBg="1"/>
      <p:bldP spid="26" grpId="1" animBg="1"/>
      <p:bldP spid="31" grpId="0"/>
      <p:bldP spid="31" grpId="1"/>
      <p:bldP spid="1024" grpId="0"/>
      <p:bldP spid="1024" grpId="1"/>
      <p:bldP spid="1024" grpId="2"/>
      <p:bldP spid="37" grpId="0" animBg="1"/>
      <p:bldP spid="37" grpId="1" animBg="1"/>
      <p:bldP spid="37" grpId="2" animBg="1"/>
      <p:bldP spid="38" grpId="0"/>
      <p:bldP spid="38" grpId="1"/>
      <p:bldP spid="38" grpId="2"/>
      <p:bldP spid="38" grpId="3"/>
      <p:bldP spid="39" grpId="0" animBg="1"/>
      <p:bldP spid="39" grpId="1" animBg="1"/>
      <p:bldP spid="40" grpId="0"/>
      <p:bldP spid="40" grpId="1"/>
      <p:bldP spid="41" grpId="0" animBg="1"/>
      <p:bldP spid="41" grpId="1" animBg="1"/>
      <p:bldP spid="41" grpId="2" animBg="1"/>
      <p:bldP spid="42" grpId="0"/>
      <p:bldP spid="42" grpId="1"/>
      <p:bldP spid="42" grpId="2"/>
      <p:bldP spid="42" grpId="3"/>
      <p:bldP spid="43" grpId="0" animBg="1"/>
      <p:bldP spid="43" grpId="1" animBg="1"/>
      <p:bldP spid="44" grpId="0"/>
      <p:bldP spid="44" grpId="1"/>
      <p:bldP spid="45" grpId="0" animBg="1"/>
      <p:bldP spid="45" grpId="1" animBg="1"/>
      <p:bldP spid="45" grpId="2" animBg="1"/>
      <p:bldP spid="46" grpId="0"/>
      <p:bldP spid="46" grpId="1"/>
      <p:bldP spid="46" grpId="2"/>
      <p:bldP spid="47" grpId="0" animBg="1"/>
      <p:bldP spid="47" grpId="1" animBg="1"/>
      <p:bldP spid="48" grpId="0"/>
      <p:bldP spid="4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586" y="3136171"/>
            <a:ext cx="3124200" cy="259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0" y="6090004"/>
            <a:ext cx="1389215" cy="65571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82748" y="306823"/>
            <a:ext cx="9955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Используя платформу, вы экономите силы и средства!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2926" y="900091"/>
            <a:ext cx="9623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    Разработка мобильного приложения собственными силами требует больших трудозатрат, чем разработка на базе технологической платформы ОПТИМУМ. Чем выше трудозатраты, тем выше стоимость разработки приложения в целом.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2926" y="1935706"/>
            <a:ext cx="50949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     На разработку несложного мобильного приложения на базе платформы уйдет порядка пяти дней, в то время как разработка «с нуля» займет не меньше двадцати-двадцати пяти. </a:t>
            </a:r>
            <a:r>
              <a:rPr lang="ru-RU" b="1" dirty="0">
                <a:solidFill>
                  <a:prstClr val="black"/>
                </a:solidFill>
              </a:rPr>
              <a:t>Вы легко можете посчитать собственную экономию!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     Используя готовую платформу ОПТИМУМ, </a:t>
            </a:r>
            <a:r>
              <a:rPr lang="ru-RU" b="1" dirty="0">
                <a:solidFill>
                  <a:prstClr val="black"/>
                </a:solidFill>
              </a:rPr>
              <a:t>вы также избегаете ряд рисков</a:t>
            </a:r>
            <a:r>
              <a:rPr lang="ru-RU" dirty="0">
                <a:solidFill>
                  <a:prstClr val="black"/>
                </a:solidFill>
              </a:rPr>
              <a:t>, что позволяет вам: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точно спрогнозировать дату выпуска приложения;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быть уверенными в стабильности работы мобильного приложения;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prstClr val="black"/>
                </a:solidFill>
              </a:rPr>
              <a:t>легко масштабировать решение в случае необходимости.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7389" y="2045402"/>
            <a:ext cx="1573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6600"/>
                </a:solidFill>
              </a:rPr>
              <a:t>Тестирование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77946" y="2483117"/>
            <a:ext cx="2358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u="sng" dirty="0">
                <a:solidFill>
                  <a:srgbClr val="5B9BD5">
                    <a:lumMod val="75000"/>
                  </a:srgbClr>
                </a:solidFill>
              </a:rPr>
              <a:t>Разработка мобильной части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9472469" y="2483117"/>
            <a:ext cx="401276" cy="900675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9278318" y="2517174"/>
            <a:ext cx="33730" cy="1968479"/>
          </a:xfrm>
          <a:prstGeom prst="straightConnector1">
            <a:avLst/>
          </a:prstGeom>
          <a:ln w="28575">
            <a:solidFill>
              <a:srgbClr val="FF66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0531249" y="3230582"/>
            <a:ext cx="350742" cy="407635"/>
          </a:xfrm>
          <a:prstGeom prst="straightConnector1">
            <a:avLst/>
          </a:prstGeom>
          <a:ln w="28575">
            <a:tailEnd type="triangle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9936044" y="3230582"/>
            <a:ext cx="1163968" cy="1639212"/>
          </a:xfrm>
          <a:prstGeom prst="straightConnector1">
            <a:avLst/>
          </a:prstGeom>
          <a:ln w="28575">
            <a:tailEnd type="triangle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7804090" y="4080381"/>
            <a:ext cx="850232" cy="130201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582186" y="1935706"/>
            <a:ext cx="25250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C000"/>
                </a:solidFill>
              </a:rPr>
              <a:t>Системные задачи: </a:t>
            </a:r>
            <a:r>
              <a:rPr lang="ru-RU" b="1" dirty="0">
                <a:solidFill>
                  <a:srgbClr val="FFC000"/>
                </a:solidFill>
              </a:rPr>
              <a:t>определения изменившихся данных, фильтрации и обработки данных, установки связи и синхронизации данных с сервером, прочие.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773638" y="5314856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ОПТИМУМ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130066" y="4824277"/>
            <a:ext cx="10661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prstClr val="black"/>
                </a:solidFill>
              </a:rPr>
              <a:t>Самостоя</a:t>
            </a:r>
            <a:r>
              <a:rPr lang="ru-RU" sz="1400" b="1" dirty="0">
                <a:solidFill>
                  <a:prstClr val="black"/>
                </a:solidFill>
              </a:rPr>
              <a:t>-</a:t>
            </a:r>
          </a:p>
          <a:p>
            <a:r>
              <a:rPr lang="ru-RU" sz="1400" b="1" dirty="0">
                <a:solidFill>
                  <a:prstClr val="black"/>
                </a:solidFill>
              </a:rPr>
              <a:t>Тельная</a:t>
            </a:r>
          </a:p>
          <a:p>
            <a:r>
              <a:rPr lang="ru-RU" sz="1400" b="1" dirty="0">
                <a:solidFill>
                  <a:prstClr val="black"/>
                </a:solidFill>
              </a:rPr>
              <a:t>разработка</a:t>
            </a:r>
            <a:endParaRPr lang="ru-RU" sz="1400" dirty="0">
              <a:solidFill>
                <a:prstClr val="black"/>
              </a:solidFill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6661362" y="4766499"/>
            <a:ext cx="1482065" cy="917689"/>
            <a:chOff x="6398827" y="4757308"/>
            <a:chExt cx="1482065" cy="917689"/>
          </a:xfrm>
        </p:grpSpPr>
        <p:sp>
          <p:nvSpPr>
            <p:cNvPr id="39" name="Равнобедренный треугольник 38"/>
            <p:cNvSpPr/>
            <p:nvPr/>
          </p:nvSpPr>
          <p:spPr>
            <a:xfrm>
              <a:off x="6727686" y="4757308"/>
              <a:ext cx="1153206" cy="91163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Равнобедренный треугольник 37"/>
            <p:cNvSpPr/>
            <p:nvPr/>
          </p:nvSpPr>
          <p:spPr>
            <a:xfrm>
              <a:off x="6727785" y="5243391"/>
              <a:ext cx="539020" cy="421736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7140978" y="5055798"/>
              <a:ext cx="5757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</a:rPr>
                <a:t>25</a:t>
              </a:r>
            </a:p>
            <a:p>
              <a:r>
                <a:rPr lang="ru-RU" sz="1400" b="1" dirty="0">
                  <a:solidFill>
                    <a:prstClr val="black"/>
                  </a:solidFill>
                </a:rPr>
                <a:t>дней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6398827" y="5367220"/>
              <a:ext cx="73792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FF0000"/>
                  </a:solidFill>
                </a:rPr>
                <a:t>5 дней</a:t>
              </a: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5560612" y="4908267"/>
            <a:ext cx="1619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Трудозатраты: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7924730" y="3638217"/>
            <a:ext cx="1523900" cy="597768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975545" y="5014282"/>
            <a:ext cx="83329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0070C0"/>
                </a:solidFill>
              </a:rPr>
              <a:t>ОПТИМУМ</a:t>
            </a:r>
            <a:endParaRPr lang="ru-RU" sz="1000" dirty="0">
              <a:solidFill>
                <a:prstClr val="black"/>
              </a:solidFill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 rot="19786579">
            <a:off x="9774606" y="4623357"/>
            <a:ext cx="46425" cy="6301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89753"/>
            <a:ext cx="12546655" cy="26824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6134" y="-163790"/>
            <a:ext cx="1790482" cy="14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2793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0" y="6090004"/>
            <a:ext cx="1389215" cy="65571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86017" y="413571"/>
            <a:ext cx="11619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Что </a:t>
            </a:r>
            <a:r>
              <a:rPr lang="ru-RU" sz="2800" b="1" dirty="0">
                <a:solidFill>
                  <a:srgbClr val="0070C0"/>
                </a:solidFill>
              </a:rPr>
              <a:t>дает </a:t>
            </a:r>
            <a:r>
              <a:rPr lang="en-US" sz="2800" b="1" dirty="0">
                <a:solidFill>
                  <a:srgbClr val="0070C0"/>
                </a:solidFill>
              </a:rPr>
              <a:t>SDK </a:t>
            </a:r>
            <a:r>
              <a:rPr lang="ru-RU" sz="2800" b="1" dirty="0" smtClean="0">
                <a:solidFill>
                  <a:srgbClr val="0070C0"/>
                </a:solidFill>
              </a:rPr>
              <a:t>ОПТИМУМ?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9753"/>
            <a:ext cx="12546655" cy="2682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134" y="-163790"/>
            <a:ext cx="1790482" cy="146871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6630" y="1763013"/>
            <a:ext cx="679532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Сокращение времени на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разработку мобильного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приложения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Semibold"/>
              </a:rPr>
              <a:t>в 2-5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Semibold"/>
              </a:rPr>
              <a:t>раз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;</a:t>
            </a:r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SegoeUI-Light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SegoeUI-Light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Снижение трудозатрат на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разработку мобильных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приложений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Semibold"/>
              </a:rPr>
              <a:t>на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Semibold"/>
              </a:rPr>
              <a:t>20-80%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за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счет того,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что технологическая платформа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ОПТИМУМ берет на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себя б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ó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льшую часть задач,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которые необходимо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выполнять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программному комплексу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, автоматизирующему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тот или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иной бизнес-процесс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.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SegoeUI-Light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Semibold"/>
              </a:rPr>
              <a:t>Гарантированная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работа созданных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приложений независимо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от количества подключаемых пользователей.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SegoeUI-Light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Снижение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трудозатрат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конечного пользователя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как минимум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Semibold"/>
              </a:rPr>
              <a:t>в 2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Semibold"/>
              </a:rPr>
              <a:t>раза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за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счет полноценной работы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в </a:t>
            </a: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Semibold"/>
              </a:rPr>
              <a:t>off-line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режиме,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поддерживаемом мобильным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приложением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.</a:t>
            </a: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SegoeUI-Light"/>
            </a:endParaRPr>
          </a:p>
          <a:p>
            <a:pPr marL="342900" indent="-3429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Снижение расходов на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техническую поддержку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примерно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Semibold"/>
              </a:rPr>
              <a:t>на 30%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, так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как для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этого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достаточно внутренних трудозатрат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отдела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разработки, участвовавшего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в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создании приложения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, и не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требует высокого уровня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UI-Light"/>
              </a:rPr>
              <a:t>квалификации сотрудников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SegoeUI-Light"/>
              </a:rPr>
              <a:t>.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SegoeUI-Light"/>
            </a:endParaRPr>
          </a:p>
        </p:txBody>
      </p:sp>
      <p:pic>
        <p:nvPicPr>
          <p:cNvPr id="10" name="Picture 2" descr="http://blog.capterra.com/wp-content/uploads/2014/03/5-scheduling-software-QuickBooks-720x7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309" y="1712185"/>
            <a:ext cx="4164307" cy="416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06471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9099" r="4179" b="5748"/>
          <a:stretch/>
        </p:blipFill>
        <p:spPr>
          <a:xfrm>
            <a:off x="0" y="-1"/>
            <a:ext cx="12224084" cy="682190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24062" y="2947536"/>
            <a:ext cx="12224084" cy="157613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Аз-зари Хусейн Мухамедович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Президент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/ </a:t>
            </a:r>
            <a:r>
              <a:rPr lang="ru-RU" dirty="0" smtClean="0">
                <a:solidFill>
                  <a:schemeClr val="tx1"/>
                </a:solidFill>
              </a:rPr>
              <a:t>Председатель Совета Директоров ГК </a:t>
            </a:r>
            <a:r>
              <a:rPr lang="en-US" dirty="0" smtClean="0">
                <a:solidFill>
                  <a:schemeClr val="tx1"/>
                </a:solidFill>
              </a:rPr>
              <a:t>CDC</a:t>
            </a:r>
          </a:p>
          <a:p>
            <a:r>
              <a:rPr lang="ru-RU" dirty="0">
                <a:solidFill>
                  <a:schemeClr val="tx1"/>
                </a:solidFill>
              </a:rPr>
              <a:t>8(495) 956-13-25 </a:t>
            </a:r>
            <a:r>
              <a:rPr lang="en-US" dirty="0" smtClean="0">
                <a:solidFill>
                  <a:schemeClr val="tx1"/>
                </a:solidFill>
              </a:rPr>
              <a:t>/ </a:t>
            </a:r>
            <a:r>
              <a:rPr lang="ru-RU" dirty="0" smtClean="0">
                <a:solidFill>
                  <a:schemeClr val="tx1"/>
                </a:solidFill>
              </a:rPr>
              <a:t>8(495</a:t>
            </a:r>
            <a:r>
              <a:rPr lang="ru-RU" dirty="0">
                <a:solidFill>
                  <a:schemeClr val="tx1"/>
                </a:solidFill>
              </a:rPr>
              <a:t>) 956-13-50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az@cdc.ru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134" y="-163790"/>
            <a:ext cx="1790482" cy="14687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589753"/>
            <a:ext cx="12546655" cy="26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703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0" y="6090004"/>
            <a:ext cx="1389215" cy="6557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51815" y="353157"/>
            <a:ext cx="755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это программный инструмент, позволяющий разрабатывать мобильные бизнес-приложения любого уровня сложности под различные задачи</a:t>
            </a:r>
            <a:r>
              <a:rPr lang="ru-RU" dirty="0" smtClean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dirty="0">
              <a:solidFill>
                <a:prstClr val="black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2258769" y="4083812"/>
            <a:ext cx="8256894" cy="1596788"/>
          </a:xfrm>
          <a:prstGeom prst="cub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Куб 19"/>
          <p:cNvSpPr/>
          <p:nvPr/>
        </p:nvSpPr>
        <p:spPr>
          <a:xfrm>
            <a:off x="2812179" y="3063223"/>
            <a:ext cx="3471973" cy="1433015"/>
          </a:xfrm>
          <a:prstGeom prst="cube">
            <a:avLst/>
          </a:prstGeom>
          <a:solidFill>
            <a:srgbClr val="FDAF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98891" y="3611342"/>
            <a:ext cx="2756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Готовые приложения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89170" y="2021964"/>
            <a:ext cx="4401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>
                <a:solidFill>
                  <a:prstClr val="black"/>
                </a:solidFill>
              </a:rPr>
              <a:t>Возможность приобретения </a:t>
            </a:r>
          </a:p>
          <a:p>
            <a:pPr algn="r"/>
            <a:r>
              <a:rPr lang="ru-RU" b="1" i="1" dirty="0">
                <a:solidFill>
                  <a:prstClr val="black"/>
                </a:solidFill>
              </a:rPr>
              <a:t>готовых решений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65964" y="1773672"/>
            <a:ext cx="264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prstClr val="black"/>
                </a:solidFill>
              </a:rPr>
              <a:t>Создание собственных </a:t>
            </a:r>
          </a:p>
          <a:p>
            <a:r>
              <a:rPr lang="ru-RU" b="1" i="1" dirty="0">
                <a:solidFill>
                  <a:prstClr val="black"/>
                </a:solidFill>
              </a:rPr>
              <a:t>приложений</a:t>
            </a:r>
          </a:p>
        </p:txBody>
      </p:sp>
      <p:pic>
        <p:nvPicPr>
          <p:cNvPr id="7170" name="Picture 2" descr="http://www.eduzavtra.ru/uploads/images/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82237">
            <a:off x="4651708" y="2066901"/>
            <a:ext cx="667465" cy="141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43" b="59487" l="5167" r="49833"/>
                    </a14:imgEffect>
                  </a14:imgLayer>
                </a14:imgProps>
              </a:ext>
            </a:extLst>
          </a:blip>
          <a:srcRect t="32255" r="47666" b="40792"/>
          <a:stretch/>
        </p:blipFill>
        <p:spPr>
          <a:xfrm>
            <a:off x="2171242" y="2715082"/>
            <a:ext cx="1015013" cy="78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95" b="29911" l="500" r="50667"/>
                    </a14:imgEffect>
                  </a14:imgLayer>
                </a14:imgProps>
              </a:ext>
            </a:extLst>
          </a:blip>
          <a:srcRect t="2625" r="50159" b="70669"/>
          <a:stretch/>
        </p:blipFill>
        <p:spPr>
          <a:xfrm>
            <a:off x="1754800" y="3639576"/>
            <a:ext cx="1007938" cy="806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10" descr="http://websbornik.com/icons/256x256-business-icons.jpg"/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25" b="28795" l="57667" r="95667">
                        <a14:foregroundMark x1="78167" y1="5580" x2="73667" y2="5580"/>
                        <a14:foregroundMark x1="71167" y1="7701" x2="74000" y2="5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43" b="67951"/>
          <a:stretch/>
        </p:blipFill>
        <p:spPr bwMode="auto">
          <a:xfrm>
            <a:off x="1534814" y="4554785"/>
            <a:ext cx="853925" cy="978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10"/>
          <p:cNvSpPr txBox="1">
            <a:spLocks noChangeArrowheads="1"/>
          </p:cNvSpPr>
          <p:nvPr/>
        </p:nvSpPr>
        <p:spPr bwMode="auto">
          <a:xfrm>
            <a:off x="550050" y="4676741"/>
            <a:ext cx="112598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900" b="1" dirty="0">
                <a:solidFill>
                  <a:prstClr val="black"/>
                </a:solidFill>
                <a:latin typeface="Calibri Light" panose="020F0302020204030204"/>
                <a:cs typeface="Calibri" pitchFamily="34" charset="0"/>
              </a:rPr>
              <a:t>Оптимальное</a:t>
            </a:r>
          </a:p>
          <a:p>
            <a:pPr algn="r"/>
            <a:r>
              <a:rPr lang="ru-RU" sz="900" b="1" dirty="0">
                <a:solidFill>
                  <a:prstClr val="black"/>
                </a:solidFill>
                <a:latin typeface="Calibri Light" panose="020F0302020204030204"/>
                <a:cs typeface="Calibri" pitchFamily="34" charset="0"/>
              </a:rPr>
              <a:t>решение для работы вне офиса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023" y="3657669"/>
            <a:ext cx="15558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900" b="1" dirty="0">
                <a:solidFill>
                  <a:prstClr val="black"/>
                </a:solidFill>
                <a:latin typeface="Calibri Light" panose="020F0302020204030204"/>
                <a:cs typeface="Calibri" pitchFamily="34" charset="0"/>
              </a:rPr>
              <a:t>Эффективное управление</a:t>
            </a:r>
          </a:p>
          <a:p>
            <a:pPr algn="r"/>
            <a:r>
              <a:rPr lang="ru-RU" sz="900" b="1" dirty="0">
                <a:solidFill>
                  <a:prstClr val="black"/>
                </a:solidFill>
                <a:latin typeface="Calibri Light" panose="020F0302020204030204"/>
                <a:cs typeface="Calibri" pitchFamily="34" charset="0"/>
              </a:rPr>
              <a:t>техническим обслуживанием </a:t>
            </a:r>
            <a:r>
              <a:rPr lang="en-US" sz="900" b="1" dirty="0">
                <a:solidFill>
                  <a:prstClr val="black"/>
                </a:solidFill>
                <a:latin typeface="Calibri Light" panose="020F0302020204030204"/>
                <a:cs typeface="Calibri" pitchFamily="34" charset="0"/>
              </a:rPr>
              <a:t/>
            </a:r>
            <a:br>
              <a:rPr lang="en-US" sz="900" b="1" dirty="0">
                <a:solidFill>
                  <a:prstClr val="black"/>
                </a:solidFill>
                <a:latin typeface="Calibri Light" panose="020F0302020204030204"/>
                <a:cs typeface="Calibri" pitchFamily="34" charset="0"/>
              </a:rPr>
            </a:br>
            <a:r>
              <a:rPr lang="ru-RU" sz="900" b="1" dirty="0">
                <a:solidFill>
                  <a:prstClr val="black"/>
                </a:solidFill>
                <a:latin typeface="Calibri Light" panose="020F0302020204030204"/>
                <a:cs typeface="Calibri" pitchFamily="34" charset="0"/>
              </a:rPr>
              <a:t>оборудования</a:t>
            </a:r>
          </a:p>
          <a:p>
            <a:pPr algn="r"/>
            <a:r>
              <a:rPr lang="ru-RU" sz="900" b="1" dirty="0">
                <a:solidFill>
                  <a:prstClr val="black"/>
                </a:solidFill>
                <a:latin typeface="Calibri Light" panose="020F0302020204030204"/>
                <a:cs typeface="Calibri" pitchFamily="34" charset="0"/>
              </a:rPr>
              <a:t> и сервисом</a:t>
            </a:r>
          </a:p>
        </p:txBody>
      </p:sp>
      <p:sp>
        <p:nvSpPr>
          <p:cNvPr id="29" name="TextBox 210"/>
          <p:cNvSpPr txBox="1">
            <a:spLocks noChangeArrowheads="1"/>
          </p:cNvSpPr>
          <p:nvPr/>
        </p:nvSpPr>
        <p:spPr bwMode="auto">
          <a:xfrm>
            <a:off x="859461" y="2806763"/>
            <a:ext cx="149758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900" b="1" dirty="0">
                <a:solidFill>
                  <a:prstClr val="black"/>
                </a:solidFill>
                <a:latin typeface="Calibri Light" panose="020F0302020204030204"/>
                <a:cs typeface="Calibri" pitchFamily="34" charset="0"/>
              </a:rPr>
              <a:t>Маршрутизация и</a:t>
            </a:r>
            <a:r>
              <a:rPr lang="en-US" sz="900" b="1" dirty="0">
                <a:solidFill>
                  <a:prstClr val="black"/>
                </a:solidFill>
                <a:latin typeface="Calibri Light" panose="020F0302020204030204"/>
                <a:cs typeface="Calibri" pitchFamily="34" charset="0"/>
              </a:rPr>
              <a:t> </a:t>
            </a:r>
            <a:r>
              <a:rPr lang="ru-RU" sz="900" b="1" dirty="0">
                <a:solidFill>
                  <a:prstClr val="black"/>
                </a:solidFill>
                <a:latin typeface="Calibri Light" panose="020F0302020204030204"/>
                <a:cs typeface="Calibri" pitchFamily="34" charset="0"/>
              </a:rPr>
              <a:t>мониторинг сотрудников и автомобилей</a:t>
            </a:r>
          </a:p>
        </p:txBody>
      </p:sp>
      <p:sp>
        <p:nvSpPr>
          <p:cNvPr id="19" name="Куб 18"/>
          <p:cNvSpPr/>
          <p:nvPr/>
        </p:nvSpPr>
        <p:spPr>
          <a:xfrm>
            <a:off x="6110067" y="2718370"/>
            <a:ext cx="4075344" cy="1799291"/>
          </a:xfrm>
          <a:prstGeom prst="cube">
            <a:avLst/>
          </a:prstGeom>
          <a:solidFill>
            <a:srgbClr val="372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01010" y="3423157"/>
            <a:ext cx="2756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Собственные разработки</a:t>
            </a:r>
          </a:p>
        </p:txBody>
      </p:sp>
      <p:pic>
        <p:nvPicPr>
          <p:cNvPr id="17" name="Picture 2" descr="http://www.eduzavtra.ru/uploads/images/Strelk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6521" flipH="1">
            <a:off x="8124416" y="1813644"/>
            <a:ext cx="686998" cy="123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703751" y="4689790"/>
            <a:ext cx="4812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solidFill>
                  <a:schemeClr val="bg1"/>
                </a:solidFill>
              </a:rPr>
              <a:t>SDK </a:t>
            </a:r>
            <a:r>
              <a:rPr lang="ru-RU" sz="4800" b="1" dirty="0" smtClean="0">
                <a:solidFill>
                  <a:schemeClr val="bg1"/>
                </a:solidFill>
              </a:rPr>
              <a:t>ОПТИМУМ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3728" y="325787"/>
            <a:ext cx="2842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SDK </a:t>
            </a:r>
            <a:r>
              <a:rPr lang="ru-RU" sz="2400" b="1" dirty="0" smtClean="0"/>
              <a:t>ОПТИМУМ</a:t>
            </a:r>
            <a:endParaRPr lang="ru-RU" sz="2400" b="1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589753"/>
            <a:ext cx="12546655" cy="26824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06134" y="-163790"/>
            <a:ext cx="1790482" cy="14687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5323" y="1032516"/>
            <a:ext cx="9733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С помощью различных бизнес-приложений становится возможным оптимизировать любые бизнес-процессы компании, тем самым повысив их эффективность.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8889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03" y="2325918"/>
            <a:ext cx="1784561" cy="178456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55270" y="3846281"/>
            <a:ext cx="3100747" cy="204233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597" y="4432920"/>
            <a:ext cx="2290956" cy="22909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31" y="2545652"/>
            <a:ext cx="1903751" cy="1903751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83638" y="255266"/>
            <a:ext cx="7038975" cy="7397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Архитектурное решение №1</a:t>
            </a:r>
            <a:endParaRPr lang="ru-RU" sz="2800" dirty="0">
              <a:latin typeface="+mn-lt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629" y="1896841"/>
            <a:ext cx="1645920" cy="164592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589753"/>
            <a:ext cx="12546655" cy="268247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6134" y="-163790"/>
            <a:ext cx="1790482" cy="14687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801687" y="2293825"/>
            <a:ext cx="4588625" cy="2270349"/>
          </a:xfrm>
          <a:prstGeom prst="rect">
            <a:avLst/>
          </a:prstGeom>
          <a:noFill/>
          <a:ln w="50800">
            <a:solidFill>
              <a:srgbClr val="F88D2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475" y="2889395"/>
            <a:ext cx="1452390" cy="14523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367303" y="1647479"/>
            <a:ext cx="152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Предприятие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951" y="2520634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КИС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991605" y="2520634"/>
            <a:ext cx="2503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Корпоративное облако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484040" y="1564630"/>
            <a:ext cx="2503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Мобильный сотрудник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8029567" y="3033046"/>
            <a:ext cx="2205103" cy="582544"/>
          </a:xfrm>
          <a:prstGeom prst="straightConnector1">
            <a:avLst/>
          </a:prstGeom>
          <a:ln w="76200">
            <a:solidFill>
              <a:srgbClr val="00206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9898643" y="4272513"/>
            <a:ext cx="1468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Потребитель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2" name="Прямая со стрелкой 51"/>
          <p:cNvCxnSpPr>
            <a:stCxn id="34" idx="0"/>
          </p:cNvCxnSpPr>
          <p:nvPr/>
        </p:nvCxnSpPr>
        <p:spPr>
          <a:xfrm flipV="1">
            <a:off x="10633075" y="3391381"/>
            <a:ext cx="0" cy="881132"/>
          </a:xfrm>
          <a:prstGeom prst="straightConnector1">
            <a:avLst/>
          </a:prstGeom>
          <a:ln w="76200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203280" y="1863518"/>
            <a:ext cx="1446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Разработчик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45200" y="4296615"/>
            <a:ext cx="31629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Разработка;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Тех. поддержка</a:t>
            </a:r>
            <a:r>
              <a:rPr lang="en-US" sz="1600" b="1" dirty="0" smtClean="0"/>
              <a:t> </a:t>
            </a:r>
            <a:r>
              <a:rPr lang="en-US" sz="1600" dirty="0" smtClean="0"/>
              <a:t>(</a:t>
            </a:r>
            <a:r>
              <a:rPr lang="ru-RU" sz="1600" dirty="0" smtClean="0"/>
              <a:t>Соглашение о качестве предоставляемых услуг, </a:t>
            </a:r>
            <a:r>
              <a:rPr lang="en-US" sz="1600" dirty="0" smtClean="0"/>
              <a:t>SLA)</a:t>
            </a:r>
            <a:r>
              <a:rPr lang="ru-RU" sz="16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Развитие.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2555913" y="3429000"/>
            <a:ext cx="1101688" cy="0"/>
          </a:xfrm>
          <a:prstGeom prst="straightConnector1">
            <a:avLst/>
          </a:prstGeom>
          <a:ln w="76200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5436625" y="3391381"/>
            <a:ext cx="1318750" cy="0"/>
          </a:xfrm>
          <a:prstGeom prst="straightConnector1">
            <a:avLst/>
          </a:prstGeom>
          <a:ln w="73025">
            <a:solidFill>
              <a:srgbClr val="00206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5363705" y="3695176"/>
            <a:ext cx="1318750" cy="0"/>
          </a:xfrm>
          <a:prstGeom prst="straightConnector1">
            <a:avLst/>
          </a:prstGeom>
          <a:ln w="73025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0017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03" y="2325918"/>
            <a:ext cx="1784561" cy="1784561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355270" y="3846281"/>
            <a:ext cx="3100747" cy="204233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757" y="4454566"/>
            <a:ext cx="2290956" cy="22909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428" y="2553428"/>
            <a:ext cx="1903751" cy="1903751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83638" y="255266"/>
            <a:ext cx="7038975" cy="7397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Архитектурное решение №2</a:t>
            </a:r>
            <a:endParaRPr lang="ru-RU" sz="2800" dirty="0">
              <a:latin typeface="+mn-lt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629" y="1896841"/>
            <a:ext cx="1645920" cy="164592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589753"/>
            <a:ext cx="12546655" cy="268247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6134" y="-163790"/>
            <a:ext cx="1790482" cy="14687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61739" y="2293825"/>
            <a:ext cx="2228573" cy="2270349"/>
          </a:xfrm>
          <a:prstGeom prst="rect">
            <a:avLst/>
          </a:prstGeom>
          <a:noFill/>
          <a:ln w="508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475" y="2889395"/>
            <a:ext cx="1452390" cy="14523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175104" y="1678852"/>
            <a:ext cx="152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Предприятие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951" y="2520634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КИС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50295" y="2504516"/>
            <a:ext cx="2051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Публичное облако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484040" y="1564630"/>
            <a:ext cx="2503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Мобильный сотрудник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414681" y="3429000"/>
            <a:ext cx="1318750" cy="0"/>
          </a:xfrm>
          <a:prstGeom prst="straightConnector1">
            <a:avLst/>
          </a:prstGeom>
          <a:ln w="38100">
            <a:solidFill>
              <a:srgbClr val="00206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8058823" y="2797678"/>
            <a:ext cx="2205103" cy="582544"/>
          </a:xfrm>
          <a:prstGeom prst="straightConnector1">
            <a:avLst/>
          </a:prstGeom>
          <a:ln w="38100">
            <a:solidFill>
              <a:srgbClr val="00206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9898643" y="4272513"/>
            <a:ext cx="1468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Потребитель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10726445" y="3391381"/>
            <a:ext cx="0" cy="881132"/>
          </a:xfrm>
          <a:prstGeom prst="straightConnector1">
            <a:avLst/>
          </a:prstGeom>
          <a:ln w="38100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52383" y="1566749"/>
            <a:ext cx="35486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Разработчик /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Провайдер мобильных Решений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(оператор)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69605" y="4110479"/>
            <a:ext cx="31629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Разработка;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Тех. поддержка</a:t>
            </a:r>
            <a:r>
              <a:rPr lang="en-US" sz="1600" b="1" dirty="0" smtClean="0"/>
              <a:t> </a:t>
            </a:r>
            <a:r>
              <a:rPr lang="en-US" sz="1600" dirty="0" smtClean="0"/>
              <a:t>(</a:t>
            </a:r>
            <a:r>
              <a:rPr lang="ru-RU" sz="1600" dirty="0" smtClean="0"/>
              <a:t>Соглашение о качестве предоставляемых услуг, </a:t>
            </a:r>
            <a:r>
              <a:rPr lang="en-US" sz="1600" dirty="0" smtClean="0"/>
              <a:t>SLA)</a:t>
            </a:r>
            <a:r>
              <a:rPr lang="ru-RU" sz="16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Развитие;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/>
              <a:t>Хостинг в дата центре.</a:t>
            </a:r>
            <a:endParaRPr lang="ru-RU" sz="1600" b="1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2555913" y="3429000"/>
            <a:ext cx="1101688" cy="0"/>
          </a:xfrm>
          <a:prstGeom prst="straightConnector1">
            <a:avLst/>
          </a:prstGeom>
          <a:ln w="38100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749541" y="2293824"/>
            <a:ext cx="2228573" cy="2270349"/>
          </a:xfrm>
          <a:prstGeom prst="rect">
            <a:avLst/>
          </a:prstGeom>
          <a:noFill/>
          <a:ln w="50800">
            <a:solidFill>
              <a:srgbClr val="F88D2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001136" y="1636902"/>
            <a:ext cx="2557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Дата центр провайдера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341761" y="3732795"/>
            <a:ext cx="1318750" cy="0"/>
          </a:xfrm>
          <a:prstGeom prst="straightConnector1">
            <a:avLst/>
          </a:prstGeom>
          <a:ln w="38100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stCxn id="11" idx="2"/>
          </p:cNvCxnSpPr>
          <p:nvPr/>
        </p:nvCxnSpPr>
        <p:spPr>
          <a:xfrm rot="5400000" flipH="1" flipV="1">
            <a:off x="7017651" y="1124764"/>
            <a:ext cx="1109040" cy="5325002"/>
          </a:xfrm>
          <a:prstGeom prst="bentConnector4">
            <a:avLst>
              <a:gd name="adj1" fmla="val -84846"/>
              <a:gd name="adj2" fmla="val 91163"/>
            </a:avLst>
          </a:prstGeom>
          <a:ln w="38100">
            <a:solidFill>
              <a:srgbClr val="00206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20297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775" y="4541096"/>
            <a:ext cx="1800000" cy="180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07" y="4551857"/>
            <a:ext cx="1800000" cy="1800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83638" y="255266"/>
            <a:ext cx="7038975" cy="7397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Архитектурное решение № 3</a:t>
            </a:r>
            <a:endParaRPr lang="ru-RU" sz="2800" dirty="0">
              <a:latin typeface="+mn-lt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41" y="4541096"/>
            <a:ext cx="1800000" cy="180000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89753"/>
            <a:ext cx="12546655" cy="268247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6134" y="-163790"/>
            <a:ext cx="1790482" cy="14687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66" y="2023107"/>
            <a:ext cx="1499682" cy="149968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60138" y="1115561"/>
            <a:ext cx="152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Предприятие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73339" y="1838441"/>
            <a:ext cx="653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КИС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97404" y="4079131"/>
            <a:ext cx="1470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Мобильный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сотрудник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94825" y="4137076"/>
            <a:ext cx="1468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Потребитель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99907" y="1653604"/>
            <a:ext cx="1800000" cy="1800000"/>
          </a:xfrm>
          <a:prstGeom prst="rect">
            <a:avLst/>
          </a:prstGeom>
          <a:noFill/>
          <a:ln w="50800">
            <a:solidFill>
              <a:srgbClr val="F88D2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631638" y="5383246"/>
            <a:ext cx="885458" cy="13648"/>
          </a:xfrm>
          <a:prstGeom prst="straightConnector1">
            <a:avLst/>
          </a:prstGeom>
          <a:ln w="38100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182674" y="1641972"/>
            <a:ext cx="1800000" cy="1800000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66060" y="1719499"/>
            <a:ext cx="18166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Генерация первичных данных,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необходимых для оказания сервисов В2В и В2С по продаже / доставке товаров и услуг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868000" y="1622051"/>
            <a:ext cx="1800000" cy="1800000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839667" y="4542419"/>
            <a:ext cx="1800000" cy="1800000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857055" y="2010771"/>
            <a:ext cx="1810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Провайдер процесса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39667" y="5087324"/>
            <a:ext cx="18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Провайдер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мобильного решения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65441" y="2500967"/>
            <a:ext cx="1639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Логистическая или сервисная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компания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3238533" y="5535059"/>
            <a:ext cx="669866" cy="10087"/>
          </a:xfrm>
          <a:prstGeom prst="straightConnector1">
            <a:avLst/>
          </a:prstGeom>
          <a:ln w="38100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>
            <a:off x="3564022" y="2530744"/>
            <a:ext cx="1329834" cy="146355"/>
          </a:xfrm>
          <a:prstGeom prst="rightArrow">
            <a:avLst/>
          </a:prstGeom>
          <a:solidFill>
            <a:srgbClr val="002060"/>
          </a:solidFill>
          <a:ln w="1016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7214477" y="2500967"/>
            <a:ext cx="1372336" cy="100280"/>
          </a:xfrm>
          <a:prstGeom prst="rightArrow">
            <a:avLst/>
          </a:prstGeom>
          <a:ln w="1016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9432839" y="4013335"/>
            <a:ext cx="659375" cy="45719"/>
          </a:xfrm>
          <a:prstGeom prst="rightArrow">
            <a:avLst/>
          </a:prstGeom>
          <a:ln w="10160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428029" y="4113404"/>
            <a:ext cx="17387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Корпоративное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облако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flipV="1">
            <a:off x="8006269" y="5521411"/>
            <a:ext cx="669866" cy="10087"/>
          </a:xfrm>
          <a:prstGeom prst="straightConnector1">
            <a:avLst/>
          </a:prstGeom>
          <a:ln w="38100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653271" y="5644228"/>
            <a:ext cx="885458" cy="13648"/>
          </a:xfrm>
          <a:prstGeom prst="straightConnector1">
            <a:avLst/>
          </a:prstGeom>
          <a:ln w="38100">
            <a:solidFill>
              <a:srgbClr val="00206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24050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775" y="4541096"/>
            <a:ext cx="1800000" cy="18000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07" y="4551857"/>
            <a:ext cx="1800000" cy="1800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83638" y="255266"/>
            <a:ext cx="7038975" cy="73977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Архитектурное решение № 4</a:t>
            </a:r>
            <a:endParaRPr lang="ru-RU" sz="2800" dirty="0">
              <a:latin typeface="+mn-lt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541" y="4541096"/>
            <a:ext cx="1800000" cy="180000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89753"/>
            <a:ext cx="12546655" cy="268247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06134" y="-163790"/>
            <a:ext cx="1790482" cy="14687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066" y="2023107"/>
            <a:ext cx="1499682" cy="1499682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60138" y="1115561"/>
            <a:ext cx="152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Предприятие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73339" y="1838441"/>
            <a:ext cx="653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КИС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97404" y="4079131"/>
            <a:ext cx="14702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Мобильный 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сотрудник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94825" y="4137076"/>
            <a:ext cx="1468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Потребитель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99907" y="1653604"/>
            <a:ext cx="1800000" cy="1800000"/>
          </a:xfrm>
          <a:prstGeom prst="rect">
            <a:avLst/>
          </a:prstGeom>
          <a:noFill/>
          <a:ln w="50800">
            <a:solidFill>
              <a:srgbClr val="F88D2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5631638" y="5383246"/>
            <a:ext cx="885458" cy="13648"/>
          </a:xfrm>
          <a:prstGeom prst="straightConnector1">
            <a:avLst/>
          </a:prstGeom>
          <a:ln w="38100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182674" y="1641972"/>
            <a:ext cx="1800000" cy="1800000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166060" y="1719499"/>
            <a:ext cx="181661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Генерация первичных данных,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необходимых для оказания сервисов В2В и В2С по продаже / доставке товаров и услуг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868000" y="1622051"/>
            <a:ext cx="1800000" cy="1800000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839667" y="4542419"/>
            <a:ext cx="1800000" cy="1800000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857055" y="2010771"/>
            <a:ext cx="1810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Провайдер процесса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39667" y="5087324"/>
            <a:ext cx="18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Провайдер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мобильного решения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65441" y="2500967"/>
            <a:ext cx="1639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Логистическая или сервисная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компания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3267774" y="5644228"/>
            <a:ext cx="835351" cy="1"/>
          </a:xfrm>
          <a:prstGeom prst="straightConnector1">
            <a:avLst/>
          </a:prstGeom>
          <a:ln w="38100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трелка вправо 17"/>
          <p:cNvSpPr/>
          <p:nvPr/>
        </p:nvSpPr>
        <p:spPr>
          <a:xfrm>
            <a:off x="3602707" y="2205558"/>
            <a:ext cx="1329834" cy="100546"/>
          </a:xfrm>
          <a:prstGeom prst="rightArrow">
            <a:avLst/>
          </a:prstGeom>
          <a:solidFill>
            <a:srgbClr val="002060"/>
          </a:solidFill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7214477" y="2496858"/>
            <a:ext cx="1372336" cy="104389"/>
          </a:xfrm>
          <a:prstGeom prst="rightArrow">
            <a:avLst/>
          </a:prstGeom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5400000">
            <a:off x="9432839" y="4013335"/>
            <a:ext cx="659375" cy="45719"/>
          </a:xfrm>
          <a:prstGeom prst="rightArrow">
            <a:avLst/>
          </a:prstGeom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599299" y="4113404"/>
            <a:ext cx="1396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Дата центр 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провайдера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flipV="1">
            <a:off x="8006269" y="5521411"/>
            <a:ext cx="669866" cy="10087"/>
          </a:xfrm>
          <a:prstGeom prst="straightConnector1">
            <a:avLst/>
          </a:prstGeom>
          <a:ln w="38100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653271" y="5644228"/>
            <a:ext cx="885458" cy="13648"/>
          </a:xfrm>
          <a:prstGeom prst="straightConnector1">
            <a:avLst/>
          </a:prstGeom>
          <a:ln w="38100">
            <a:solidFill>
              <a:srgbClr val="00206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/>
          <p:nvPr/>
        </p:nvCxnSpPr>
        <p:spPr>
          <a:xfrm>
            <a:off x="3428376" y="2553604"/>
            <a:ext cx="732634" cy="2887492"/>
          </a:xfrm>
          <a:prstGeom prst="bentConnector3">
            <a:avLst>
              <a:gd name="adj1" fmla="val 50000"/>
            </a:avLst>
          </a:prstGeom>
          <a:ln w="38100">
            <a:solidFill>
              <a:srgbClr val="00206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75306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2" y="1667533"/>
            <a:ext cx="1784561" cy="178456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22" y="4579721"/>
            <a:ext cx="2290956" cy="2290956"/>
          </a:xfrm>
          <a:prstGeom prst="rect">
            <a:avLst/>
          </a:prstGeom>
        </p:spPr>
      </p:pic>
      <p:sp>
        <p:nvSpPr>
          <p:cNvPr id="2" name="Скругленная прямоугольная выноска 1"/>
          <p:cNvSpPr/>
          <p:nvPr/>
        </p:nvSpPr>
        <p:spPr>
          <a:xfrm rot="10800000">
            <a:off x="138918" y="3463365"/>
            <a:ext cx="1800000" cy="1800000"/>
          </a:xfrm>
          <a:prstGeom prst="wedgeRound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29" y="1767866"/>
            <a:ext cx="1903751" cy="1903751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83638" y="255266"/>
            <a:ext cx="7038975" cy="739775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+mn-lt"/>
              </a:rPr>
              <a:t>Преимущества архитектурного решения № 1</a:t>
            </a:r>
            <a:endParaRPr lang="ru-RU" sz="2800" dirty="0">
              <a:latin typeface="+mn-lt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343" y="4896454"/>
            <a:ext cx="1645920" cy="164592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589753"/>
            <a:ext cx="12546655" cy="268247"/>
          </a:xfrm>
          <a:prstGeom prst="rect">
            <a:avLst/>
          </a:prstGeom>
        </p:spPr>
      </p:pic>
      <p:pic>
        <p:nvPicPr>
          <p:cNvPr id="160" name="Рисунок 1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06134" y="-163790"/>
            <a:ext cx="1790482" cy="14687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22767" y="1488700"/>
            <a:ext cx="4588625" cy="2270349"/>
          </a:xfrm>
          <a:prstGeom prst="rect">
            <a:avLst/>
          </a:prstGeom>
          <a:noFill/>
          <a:ln w="50800">
            <a:solidFill>
              <a:srgbClr val="F88D2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46" y="1999704"/>
            <a:ext cx="1452390" cy="145239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804860" y="982532"/>
            <a:ext cx="1524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Предприятие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81769" y="1712175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КИС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17940" y="1652491"/>
            <a:ext cx="1791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Корпоративное </a:t>
            </a: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облако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37679" y="4597342"/>
            <a:ext cx="2503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Мобильный сотрудник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5589304" y="3252362"/>
            <a:ext cx="0" cy="1330904"/>
          </a:xfrm>
          <a:prstGeom prst="straightConnector1">
            <a:avLst/>
          </a:prstGeom>
          <a:ln w="38100">
            <a:solidFill>
              <a:srgbClr val="00206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111868" y="4514868"/>
            <a:ext cx="1468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Потребитель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3842978" y="5731191"/>
            <a:ext cx="774565" cy="5785"/>
          </a:xfrm>
          <a:prstGeom prst="straightConnector1">
            <a:avLst/>
          </a:prstGeom>
          <a:ln w="38100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194489" y="1275101"/>
            <a:ext cx="1446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Разработчик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7535" y="3823902"/>
            <a:ext cx="19252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1" dirty="0" smtClean="0"/>
              <a:t>Разработка;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1" dirty="0" smtClean="0"/>
              <a:t>Тех. поддержка</a:t>
            </a:r>
            <a:r>
              <a:rPr lang="en-US" sz="1100" b="1" dirty="0" smtClean="0"/>
              <a:t> </a:t>
            </a:r>
            <a:r>
              <a:rPr lang="en-US" sz="1100" dirty="0" smtClean="0"/>
              <a:t>(</a:t>
            </a:r>
            <a:r>
              <a:rPr lang="ru-RU" sz="1100" dirty="0" smtClean="0"/>
              <a:t>Соглашение о качестве предоставляемых услуг, </a:t>
            </a:r>
            <a:r>
              <a:rPr lang="en-US" sz="1100" dirty="0" smtClean="0"/>
              <a:t>SLA)</a:t>
            </a:r>
            <a:r>
              <a:rPr lang="ru-RU" sz="1100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100" b="1" dirty="0" smtClean="0"/>
              <a:t>Развитие.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1457415" y="2710149"/>
            <a:ext cx="514604" cy="9593"/>
          </a:xfrm>
          <a:prstGeom prst="straightConnector1">
            <a:avLst/>
          </a:prstGeom>
          <a:ln w="38100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3447593" y="2556285"/>
            <a:ext cx="1318750" cy="0"/>
          </a:xfrm>
          <a:prstGeom prst="straightConnector1">
            <a:avLst/>
          </a:prstGeom>
          <a:ln w="38100">
            <a:solidFill>
              <a:srgbClr val="00206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>
            <a:off x="3447593" y="2879333"/>
            <a:ext cx="1318750" cy="0"/>
          </a:xfrm>
          <a:prstGeom prst="straightConnector1">
            <a:avLst/>
          </a:prstGeom>
          <a:ln w="38100">
            <a:solidFill>
              <a:srgbClr val="00206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57608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" descr="Nestle logo blue on whit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850" y="453709"/>
            <a:ext cx="2171400" cy="106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rubinis.com.ua/wp-content/uploads/2012/02/henke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233" y="3279707"/>
            <a:ext cx="1530944" cy="89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8869" y="3360966"/>
            <a:ext cx="2658533" cy="9083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https://upload.wikimedia.org/wikipedia/commons/thumb/e/eb/Mars_Inc.svg/1000px-Mars_Inc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575" y="4527065"/>
            <a:ext cx="2226620" cy="44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logonoid.com/images/wrigley-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26854" r="11549" b="25091"/>
          <a:stretch/>
        </p:blipFill>
        <p:spPr bwMode="auto">
          <a:xfrm>
            <a:off x="462740" y="4591746"/>
            <a:ext cx="2026697" cy="54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0202" y="1838210"/>
            <a:ext cx="1706477" cy="919898"/>
          </a:xfrm>
          <a:prstGeom prst="rect">
            <a:avLst/>
          </a:prstGeom>
        </p:spPr>
      </p:pic>
      <p:pic>
        <p:nvPicPr>
          <p:cNvPr id="10" name="Picture 4" descr="http://www.officecenter.ru/sites/default/files/styles/company-logo250px/public/sn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35" y="5387748"/>
            <a:ext cx="2142067" cy="8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1.job.ru/fe/upload/employer/logo/6/o/j/m/6ojm8uyic0qnjekala2fug2-company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5" b="20159"/>
          <a:stretch/>
        </p:blipFill>
        <p:spPr bwMode="auto">
          <a:xfrm>
            <a:off x="9074393" y="4441302"/>
            <a:ext cx="2822223" cy="57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toplogos.ru/images/logo-mt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837" y="5490442"/>
            <a:ext cx="1605048" cy="77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7" y="3042888"/>
            <a:ext cx="1702153" cy="1148666"/>
          </a:xfrm>
          <a:prstGeom prst="rect">
            <a:avLst/>
          </a:prstGeom>
        </p:spPr>
      </p:pic>
      <p:pic>
        <p:nvPicPr>
          <p:cNvPr id="14" name="Picture 2" descr="http://coolstuff.com.ua/image/data/alfabank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4" y="1910738"/>
            <a:ext cx="2465967" cy="72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cbkg.ru/uploads/logo/911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83" y="1731072"/>
            <a:ext cx="1643277" cy="9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toplogos.ru/images/logo-mkb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3" y="416726"/>
            <a:ext cx="1774879" cy="133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3544" y="5490442"/>
            <a:ext cx="2785180" cy="522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 descr="http://www.simple.ru/bitrix/templates/simplenew/images/logo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771" y="3453198"/>
            <a:ext cx="1771884" cy="66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Объединенные кондитеры"/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93936" y="4465235"/>
            <a:ext cx="2720516" cy="83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0" descr="BAT-Kaza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296"/>
          <a:stretch>
            <a:fillRect/>
          </a:stretch>
        </p:blipFill>
        <p:spPr bwMode="auto">
          <a:xfrm>
            <a:off x="705197" y="5490442"/>
            <a:ext cx="1449725" cy="82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www.mgubs.ru/images/Image/JTI(3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87" y="1953475"/>
            <a:ext cx="998576" cy="74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6589753"/>
            <a:ext cx="12546655" cy="268247"/>
          </a:xfrm>
          <a:prstGeom prst="rect">
            <a:avLst/>
          </a:prstGeom>
        </p:spPr>
      </p:pic>
      <p:pic>
        <p:nvPicPr>
          <p:cNvPr id="24" name="Picture 4" descr="http://salontais.com.ua/files/upload/schwarzkopf-logo.pn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8161" y="3214349"/>
            <a:ext cx="1618753" cy="64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foodexim.net/picture/post/2g4f0d8q72pojdyy3784/l/Lactalis_logo.jpg"/>
          <p:cNvPicPr>
            <a:picLocks noChangeAspect="1" noChangeArrowheads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84169" y="1926972"/>
            <a:ext cx="1746739" cy="59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9" descr="Нижфарм"/>
          <p:cNvPicPr>
            <a:picLocks noChangeAspect="1" noChangeArrowheads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548"/>
          <a:stretch/>
        </p:blipFill>
        <p:spPr bwMode="auto">
          <a:xfrm>
            <a:off x="8323086" y="1109965"/>
            <a:ext cx="1373190" cy="21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http://stada.ru/images/logo/STADA_CIS_color.jpg"/>
          <p:cNvPicPr>
            <a:picLocks noChangeAspect="1" noChangeArrowheads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5377" y="513663"/>
            <a:ext cx="1466064" cy="56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://mdfile.s3.amazonaws.com/images/infop_logo/queisser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47" y="586272"/>
            <a:ext cx="1413156" cy="80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599" y="493767"/>
            <a:ext cx="1134565" cy="113456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106134" y="-163790"/>
            <a:ext cx="1790482" cy="14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0804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 descr="Nestle logo blue on whit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6534" y="1939538"/>
            <a:ext cx="3241022" cy="15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93593" y="341241"/>
            <a:ext cx="10515600" cy="806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070C0"/>
                </a:solidFill>
                <a:latin typeface="+mn-lt"/>
              </a:rPr>
              <a:t>П</a:t>
            </a:r>
            <a:r>
              <a:rPr lang="ru-RU" sz="3200" b="1" dirty="0" smtClean="0">
                <a:solidFill>
                  <a:srgbClr val="0070C0"/>
                </a:solidFill>
                <a:latin typeface="+mn-lt"/>
              </a:rPr>
              <a:t>роекты</a:t>
            </a:r>
            <a:endParaRPr lang="ru-RU" sz="32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593" y="1404257"/>
            <a:ext cx="7892941" cy="2317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Территориально-распределенный проект - </a:t>
            </a:r>
            <a:r>
              <a:rPr lang="ru-RU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вся территория </a:t>
            </a:r>
            <a:r>
              <a:rPr lang="ru-RU" sz="20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России</a:t>
            </a:r>
          </a:p>
          <a:p>
            <a:pPr>
              <a:spcBef>
                <a:spcPct val="30000"/>
              </a:spcBef>
            </a:pPr>
            <a:r>
              <a:rPr lang="ru-RU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Автоматизация важнейших для компании бизнес-процессов</a:t>
            </a:r>
          </a:p>
          <a:p>
            <a:pPr>
              <a:spcBef>
                <a:spcPct val="30000"/>
              </a:spcBef>
            </a:pPr>
            <a:endParaRPr lang="en-US" sz="1000" b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30000"/>
              </a:spcBef>
              <a:buClr>
                <a:srgbClr val="C00000"/>
              </a:buClr>
            </a:pPr>
            <a:r>
              <a:rPr lang="ru-RU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Более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2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00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дистрибьюторских площадок 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30000"/>
              </a:spcBef>
              <a:buClr>
                <a:srgbClr val="C00000"/>
              </a:buClr>
            </a:pPr>
            <a:r>
              <a:rPr lang="ru-RU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Более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5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200 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мобильных рабочих мест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планируется увеличение до </a:t>
            </a:r>
            <a:r>
              <a:rPr lang="ru-RU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6000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до конца 2015 года)</a:t>
            </a: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30000"/>
              </a:spcBef>
              <a:buClr>
                <a:srgbClr val="C00000"/>
              </a:buClr>
            </a:pPr>
            <a:r>
              <a:rPr lang="ru-RU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Более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600</a:t>
            </a:r>
            <a:r>
              <a:rPr lang="ru-RU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рабочих мест супервайзеров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3282" y="3721815"/>
            <a:ext cx="11224274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62">
              <a:spcBef>
                <a:spcPts val="1200"/>
              </a:spcBef>
              <a:buClr>
                <a:srgbClr val="C00000"/>
              </a:buClr>
              <a:buSzPct val="121000"/>
              <a:defRPr/>
            </a:pPr>
            <a:r>
              <a:rPr lang="ru-RU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Управление распределенной организационной структурой, оперативный доступ к информации по работе ЭКТ и ТПОП по продукции Производителя</a:t>
            </a:r>
          </a:p>
          <a:p>
            <a:pPr marL="10562">
              <a:spcBef>
                <a:spcPts val="1200"/>
              </a:spcBef>
              <a:buClr>
                <a:srgbClr val="C00000"/>
              </a:buClr>
              <a:buSzPct val="121000"/>
              <a:defRPr/>
            </a:pPr>
            <a:r>
              <a:rPr lang="ru-RU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Удаленное управление мобильными сотрудниками из единого </a:t>
            </a:r>
            <a:r>
              <a:rPr lang="ru-RU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центра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ru-RU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«торговля с колес», сбор заказов, управление стандартами дистрибуции и ассортиментной политикой, управление </a:t>
            </a:r>
            <a:r>
              <a:rPr lang="ru-RU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трейдмаркетингом</a:t>
            </a:r>
            <a:r>
              <a:rPr lang="ru-RU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управление качеством отношений с корпоративными клиентами.</a:t>
            </a:r>
            <a:endParaRPr lang="ru-RU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marL="10562">
              <a:spcBef>
                <a:spcPts val="1200"/>
              </a:spcBef>
              <a:buClr>
                <a:srgbClr val="C00000"/>
              </a:buClr>
              <a:buSzPct val="121000"/>
              <a:defRPr/>
            </a:pP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Полученный эффект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рост продаж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Nestle </a:t>
            </a:r>
            <a:r>
              <a:rPr lang="ru-RU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 РФ на 25% при одновременном снижении издержек на дистрибуцию минимум на 7%.</a:t>
            </a:r>
            <a:endParaRPr lang="ru-RU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89753"/>
            <a:ext cx="12546655" cy="2682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6134" y="-163790"/>
            <a:ext cx="1790482" cy="1468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971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8440</TotalTime>
  <Words>1454</Words>
  <Application>Microsoft Office PowerPoint</Application>
  <PresentationFormat>Широкоэкранный</PresentationFormat>
  <Paragraphs>215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SegoeUI-Light</vt:lpstr>
      <vt:lpstr>SegoeUI-Semibold</vt:lpstr>
      <vt:lpstr>Tahoma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Архитектурное решение №1</vt:lpstr>
      <vt:lpstr>Архитектурное решение №2</vt:lpstr>
      <vt:lpstr>Архитектурное решение № 3</vt:lpstr>
      <vt:lpstr>Архитектурное решение № 4</vt:lpstr>
      <vt:lpstr>Преимущества архитектурного решения №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Yukhova Mariya</dc:creator>
  <cp:lastModifiedBy>Grechihina Yuliya</cp:lastModifiedBy>
  <cp:revision>91</cp:revision>
  <dcterms:created xsi:type="dcterms:W3CDTF">2015-10-08T12:06:05Z</dcterms:created>
  <dcterms:modified xsi:type="dcterms:W3CDTF">2015-11-23T16:12:55Z</dcterms:modified>
</cp:coreProperties>
</file>