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24"/>
  </p:notesMasterIdLst>
  <p:sldIdLst>
    <p:sldId id="256" r:id="rId3"/>
    <p:sldId id="262" r:id="rId4"/>
    <p:sldId id="268" r:id="rId5"/>
    <p:sldId id="263" r:id="rId6"/>
    <p:sldId id="284" r:id="rId7"/>
    <p:sldId id="258" r:id="rId8"/>
    <p:sldId id="290" r:id="rId9"/>
    <p:sldId id="264" r:id="rId10"/>
    <p:sldId id="277" r:id="rId11"/>
    <p:sldId id="285" r:id="rId12"/>
    <p:sldId id="286" r:id="rId13"/>
    <p:sldId id="287" r:id="rId14"/>
    <p:sldId id="269" r:id="rId15"/>
    <p:sldId id="288" r:id="rId16"/>
    <p:sldId id="289" r:id="rId17"/>
    <p:sldId id="270" r:id="rId18"/>
    <p:sldId id="261" r:id="rId19"/>
    <p:sldId id="266" r:id="rId20"/>
    <p:sldId id="279" r:id="rId21"/>
    <p:sldId id="29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8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4/12/2012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4/12/2012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115616" y="3789040"/>
            <a:ext cx="7344816" cy="9906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СПО в корпоративных коммуникациях. От цен к ценностям</a:t>
            </a:r>
            <a:endParaRPr lang="ru-RU" noProof="0" dirty="0">
              <a:ln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858000" cy="533400"/>
          </a:xfrm>
        </p:spPr>
        <p:txBody>
          <a:bodyPr/>
          <a:lstStyle/>
          <a:p>
            <a:r>
              <a:rPr lang="ru-RU" dirty="0"/>
              <a:t>Константин Садовский</a:t>
            </a:r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2012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элементы централизации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89" y="1552228"/>
            <a:ext cx="2015207" cy="113134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9" y="1916832"/>
            <a:ext cx="2376264" cy="675802"/>
          </a:xfrm>
        </p:spPr>
      </p:pic>
      <p:pic>
        <p:nvPicPr>
          <p:cNvPr id="1030" name="Picture 6" descr="C:\Users\Konstantin\Dropbox\Конференции\tehnoserv-zaklyuchil-kontrakt-na-obsluzhivanie-oborudovaniya-cisco-v-seti-rostelekom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8" t="14265" r="5539" b="10486"/>
          <a:stretch/>
        </p:blipFill>
        <p:spPr bwMode="auto">
          <a:xfrm>
            <a:off x="1128019" y="3068960"/>
            <a:ext cx="2376264" cy="1341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nstantin\Dropbox\Конференции\picture--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8" y="4509120"/>
            <a:ext cx="2193925" cy="164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nstantin\Dropbox\Конференции\logo_ddwr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49" y="3424436"/>
            <a:ext cx="2612957" cy="497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onstantin\Dropbox\Конференции\freebsd-desktop-iso-cd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0540"/>
            <a:ext cx="2259682" cy="1518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7944" y="3068960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VS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4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разница???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Разница есть…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78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есть и чего не хватает?</a:t>
            </a:r>
            <a:endParaRPr lang="ru-RU" dirty="0"/>
          </a:p>
        </p:txBody>
      </p:sp>
      <p:pic>
        <p:nvPicPr>
          <p:cNvPr id="7" name="Picture 8" descr="C:\Users\Konstantin\Dropbox\Конференции\logo_ddw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612957" cy="497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0461" y="3009404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OpenVPN</a:t>
            </a:r>
            <a:r>
              <a:rPr lang="en-US" sz="2400" dirty="0">
                <a:sym typeface="Wingdings"/>
              </a:rPr>
              <a:t> Client &amp; Server</a:t>
            </a:r>
            <a:endParaRPr lang="en-US" sz="2400" dirty="0" smtClean="0">
              <a:sym typeface="Wingdings"/>
            </a:endParaRP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 smtClean="0">
                <a:sym typeface="Wingdings"/>
              </a:rPr>
              <a:t> PPTP </a:t>
            </a:r>
            <a:r>
              <a:rPr lang="en-US" sz="2400" dirty="0">
                <a:sym typeface="Wingdings"/>
              </a:rPr>
              <a:t>VPN Server &amp; </a:t>
            </a:r>
            <a:r>
              <a:rPr lang="en-US" sz="2400" dirty="0" smtClean="0">
                <a:sym typeface="Wingdings"/>
              </a:rPr>
              <a:t>Client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QoS</a:t>
            </a:r>
            <a:endParaRPr lang="en-US" sz="2400" dirty="0" smtClean="0">
              <a:sym typeface="Wingdings"/>
            </a:endParaRP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VLAN</a:t>
            </a:r>
            <a:endParaRPr lang="en-US" sz="2400" dirty="0" smtClean="0">
              <a:sym typeface="Wingdings"/>
            </a:endParaRP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>
                <a:sym typeface="Wingdings"/>
              </a:rPr>
              <a:t> WPA2 Enterprise</a:t>
            </a:r>
            <a:endParaRPr lang="en-US" sz="2400" dirty="0" smtClean="0">
              <a:sym typeface="Wingdings"/>
            </a:endParaRP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</a:t>
            </a:r>
            <a:r>
              <a:rPr lang="en-US" sz="2400" dirty="0" smtClean="0">
                <a:sym typeface="Wingdings"/>
              </a:rPr>
              <a:t>…</a:t>
            </a:r>
            <a:endParaRPr lang="en-US" sz="2400" dirty="0">
              <a:sym typeface="Wingding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«Упаковка» процессов в сервис</a:t>
            </a:r>
            <a:endParaRPr lang="ru-RU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82"/>
          <a:stretch>
            <a:fillRect/>
          </a:stretch>
        </p:blipFill>
        <p:spPr>
          <a:xfrm>
            <a:off x="5220072" y="2060848"/>
            <a:ext cx="3039170" cy="3489053"/>
          </a:xfrm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45" y="2185442"/>
            <a:ext cx="2015207" cy="1131344"/>
          </a:xfrm>
          <a:prstGeom prst="rect">
            <a:avLst/>
          </a:prstGeom>
        </p:spPr>
      </p:pic>
      <p:pic>
        <p:nvPicPr>
          <p:cNvPr id="5" name="Picture 9" descr="C:\Users\Konstantin\Dropbox\Конференции\freebsd-desktop-iso-c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6" y="3573016"/>
            <a:ext cx="2259682" cy="1518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95936" y="2099940"/>
            <a:ext cx="720725" cy="31670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9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Консолидация…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4937760"/>
          </a:xfrm>
        </p:spPr>
        <p:txBody>
          <a:bodyPr/>
          <a:lstStyle/>
          <a:p>
            <a:r>
              <a:rPr lang="ru-RU" dirty="0" smtClean="0"/>
              <a:t>Персонала</a:t>
            </a:r>
          </a:p>
          <a:p>
            <a:r>
              <a:rPr lang="ru-RU" dirty="0" smtClean="0"/>
              <a:t>Активов</a:t>
            </a:r>
          </a:p>
          <a:p>
            <a:pPr lvl="1"/>
            <a:r>
              <a:rPr lang="ru-RU" dirty="0" smtClean="0"/>
              <a:t>Основных средств</a:t>
            </a:r>
          </a:p>
          <a:p>
            <a:pPr lvl="1"/>
            <a:r>
              <a:rPr lang="ru-RU" dirty="0" smtClean="0"/>
              <a:t>«</a:t>
            </a:r>
            <a:r>
              <a:rPr lang="ru-RU" dirty="0" err="1" smtClean="0"/>
              <a:t>Малоценки</a:t>
            </a:r>
            <a:r>
              <a:rPr lang="ru-RU" dirty="0" smtClean="0"/>
              <a:t>»</a:t>
            </a:r>
          </a:p>
          <a:p>
            <a:pPr lvl="1"/>
            <a:r>
              <a:rPr lang="ru-RU" dirty="0" smtClean="0"/>
              <a:t>Лицензий</a:t>
            </a:r>
          </a:p>
          <a:p>
            <a:pPr lvl="1"/>
            <a:r>
              <a:rPr lang="ru-RU" dirty="0" err="1" smtClean="0"/>
              <a:t>Интелектуальных</a:t>
            </a:r>
            <a:endParaRPr lang="ru-RU" dirty="0" smtClean="0"/>
          </a:p>
          <a:p>
            <a:pPr lvl="1"/>
            <a:r>
              <a:rPr lang="ru-RU" dirty="0" smtClean="0"/>
              <a:t>Прочих нематериальных…</a:t>
            </a:r>
          </a:p>
          <a:p>
            <a:r>
              <a:rPr lang="ru-RU" dirty="0" smtClean="0"/>
              <a:t>Сервисов</a:t>
            </a:r>
          </a:p>
          <a:p>
            <a:r>
              <a:rPr lang="ru-RU" dirty="0" smtClean="0"/>
              <a:t>Пользователей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09123" cy="332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4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«ничем не рискуете»…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5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 Антагонизма к команде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95043" y="1876958"/>
            <a:ext cx="720725" cy="3167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1628800"/>
            <a:ext cx="300037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559288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…совместный труд (для моей пользы) – он объединяет</a:t>
            </a:r>
            <a:br>
              <a:rPr lang="ru-RU" dirty="0" smtClean="0"/>
            </a:br>
            <a:r>
              <a:rPr lang="ru-RU" dirty="0" smtClean="0"/>
              <a:t>						Кот </a:t>
            </a:r>
            <a:r>
              <a:rPr lang="ru-RU" dirty="0" err="1" smtClean="0"/>
              <a:t>Матроскин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27920"/>
            <a:ext cx="3457487" cy="25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73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стоит забывать…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…дьявол прячется в деталях…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8880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84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Реальное распределение времени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C000"/>
              </a:solidFill>
              <a:sym typeface="Wingding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sym typeface="Wingdings"/>
              </a:rPr>
              <a:t>      </a:t>
            </a:r>
            <a:r>
              <a:rPr lang="ru-RU" dirty="0" smtClean="0">
                <a:sym typeface="Wingdings"/>
              </a:rPr>
              <a:t>- создание </a:t>
            </a:r>
            <a:br>
              <a:rPr lang="ru-RU" dirty="0" smtClean="0">
                <a:sym typeface="Wingdings"/>
              </a:rPr>
            </a:br>
            <a:r>
              <a:rPr lang="ru-RU" dirty="0" smtClean="0">
                <a:sym typeface="Wingdings"/>
              </a:rPr>
              <a:t>	тиражируемого </a:t>
            </a:r>
            <a:br>
              <a:rPr lang="ru-RU" dirty="0" smtClean="0">
                <a:sym typeface="Wingdings"/>
              </a:rPr>
            </a:br>
            <a:r>
              <a:rPr lang="ru-RU" dirty="0" smtClean="0">
                <a:sym typeface="Wingdings"/>
              </a:rPr>
              <a:t>	решения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  <a:sym typeface="Wingdings"/>
              </a:rPr>
              <a:t>      </a:t>
            </a:r>
            <a:r>
              <a:rPr lang="ru-RU" dirty="0" smtClean="0">
                <a:sym typeface="Wingdings"/>
              </a:rPr>
              <a:t>-  обучение</a:t>
            </a:r>
          </a:p>
          <a:p>
            <a:pPr marL="0" indent="0">
              <a:buNone/>
            </a:pPr>
            <a:r>
              <a:rPr lang="ru-RU" dirty="0">
                <a:sym typeface="Wingdings"/>
              </a:rPr>
              <a:t>	</a:t>
            </a:r>
            <a:r>
              <a:rPr lang="ru-RU" dirty="0" smtClean="0">
                <a:sym typeface="Wingdings"/>
              </a:rPr>
              <a:t>персонала</a:t>
            </a:r>
            <a:br>
              <a:rPr lang="ru-RU" dirty="0" smtClean="0">
                <a:sym typeface="Wingdings"/>
              </a:rPr>
            </a:br>
            <a:endParaRPr lang="ru-RU" dirty="0" smtClean="0">
              <a:sym typeface="Wingding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       </a:t>
            </a:r>
            <a:r>
              <a:rPr lang="ru-RU" dirty="0" smtClean="0">
                <a:sym typeface="Wingdings"/>
              </a:rPr>
              <a:t>- Техническая </a:t>
            </a:r>
            <a:br>
              <a:rPr lang="ru-RU" dirty="0" smtClean="0">
                <a:sym typeface="Wingdings"/>
              </a:rPr>
            </a:br>
            <a:r>
              <a:rPr lang="ru-RU" dirty="0" smtClean="0">
                <a:sym typeface="Wingdings"/>
              </a:rPr>
              <a:t>	реализация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 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4" y="1916832"/>
            <a:ext cx="3822048" cy="35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55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Косвенные затраты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85762" y="1671320"/>
            <a:ext cx="8229600" cy="49377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Обучение пользователей</a:t>
            </a:r>
            <a:br>
              <a:rPr lang="ru-RU" sz="3200" dirty="0" smtClean="0"/>
            </a:br>
            <a:r>
              <a:rPr lang="ru-RU" sz="3200" dirty="0" smtClean="0"/>
              <a:t>и сотрудников ИТ</a:t>
            </a:r>
            <a:endParaRPr lang="ru-RU" sz="3200" dirty="0"/>
          </a:p>
          <a:p>
            <a:r>
              <a:rPr lang="ru-RU" sz="3200" dirty="0" smtClean="0"/>
              <a:t>Преодоление сопротивления</a:t>
            </a:r>
            <a:br>
              <a:rPr lang="ru-RU" sz="3200" dirty="0" smtClean="0"/>
            </a:br>
            <a:r>
              <a:rPr lang="ru-RU" sz="3200" dirty="0" smtClean="0"/>
              <a:t>«новых» сотрудников</a:t>
            </a:r>
          </a:p>
          <a:p>
            <a:r>
              <a:rPr lang="ru-RU" sz="3200" dirty="0" smtClean="0"/>
              <a:t>Саботаж…</a:t>
            </a:r>
          </a:p>
          <a:p>
            <a:r>
              <a:rPr lang="ru-RU" sz="3200" dirty="0" smtClean="0"/>
              <a:t>Затраты на сокращение </a:t>
            </a:r>
            <a:br>
              <a:rPr lang="ru-RU" sz="3200" dirty="0" smtClean="0"/>
            </a:br>
            <a:r>
              <a:rPr lang="ru-RU" sz="3200" dirty="0" smtClean="0"/>
              <a:t>персонала</a:t>
            </a:r>
          </a:p>
          <a:p>
            <a:endParaRPr lang="ru-RU" sz="3200" dirty="0"/>
          </a:p>
        </p:txBody>
      </p:sp>
      <p:pic>
        <p:nvPicPr>
          <p:cNvPr id="37892" name="Picture 3" descr="C:\Users\marksd\AppData\Local\Microsoft\Windows\Temporary Internet Files\Content.IE5\8KAXV7QM\MPj043407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96" b="99184" l="5141" r="8997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1268760"/>
            <a:ext cx="2371725" cy="1635125"/>
          </a:xfrm>
          <a:prstGeom prst="rect">
            <a:avLst/>
          </a:prstGeom>
          <a:solidFill>
            <a:srgbClr val="B3EBFF">
              <a:alpha val="7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444208" y="2912393"/>
            <a:ext cx="2035175" cy="2462213"/>
            <a:chOff x="6443633" y="3555694"/>
            <a:chExt cx="2035463" cy="2461919"/>
          </a:xfrm>
        </p:grpSpPr>
        <p:sp>
          <p:nvSpPr>
            <p:cNvPr id="37895" name="Freeform 5"/>
            <p:cNvSpPr>
              <a:spLocks/>
            </p:cNvSpPr>
            <p:nvPr/>
          </p:nvSpPr>
          <p:spPr bwMode="auto">
            <a:xfrm>
              <a:off x="6443633" y="3555694"/>
              <a:ext cx="2035463" cy="2461919"/>
            </a:xfrm>
            <a:custGeom>
              <a:avLst/>
              <a:gdLst>
                <a:gd name="T0" fmla="*/ 0 w 2035463"/>
                <a:gd name="T1" fmla="*/ 0 h 1722563"/>
                <a:gd name="T2" fmla="*/ 10758 w 2035463"/>
                <a:gd name="T3" fmla="*/ 92250 h 1722563"/>
                <a:gd name="T4" fmla="*/ 32273 w 2035463"/>
                <a:gd name="T5" fmla="*/ 138374 h 1722563"/>
                <a:gd name="T6" fmla="*/ 43031 w 2035463"/>
                <a:gd name="T7" fmla="*/ 184499 h 1722563"/>
                <a:gd name="T8" fmla="*/ 64546 w 2035463"/>
                <a:gd name="T9" fmla="*/ 215250 h 1722563"/>
                <a:gd name="T10" fmla="*/ 86061 w 2035463"/>
                <a:gd name="T11" fmla="*/ 261376 h 1722563"/>
                <a:gd name="T12" fmla="*/ 107577 w 2035463"/>
                <a:gd name="T13" fmla="*/ 292125 h 1722563"/>
                <a:gd name="T14" fmla="*/ 150607 w 2035463"/>
                <a:gd name="T15" fmla="*/ 384376 h 1722563"/>
                <a:gd name="T16" fmla="*/ 172122 w 2035463"/>
                <a:gd name="T17" fmla="*/ 507375 h 1722563"/>
                <a:gd name="T18" fmla="*/ 225911 w 2035463"/>
                <a:gd name="T19" fmla="*/ 584250 h 1722563"/>
                <a:gd name="T20" fmla="*/ 247426 w 2035463"/>
                <a:gd name="T21" fmla="*/ 799501 h 1722563"/>
                <a:gd name="T22" fmla="*/ 268941 w 2035463"/>
                <a:gd name="T23" fmla="*/ 999377 h 1722563"/>
                <a:gd name="T24" fmla="*/ 279699 w 2035463"/>
                <a:gd name="T25" fmla="*/ 1107001 h 1722563"/>
                <a:gd name="T26" fmla="*/ 290457 w 2035463"/>
                <a:gd name="T27" fmla="*/ 1153126 h 1722563"/>
                <a:gd name="T28" fmla="*/ 311972 w 2035463"/>
                <a:gd name="T29" fmla="*/ 1276126 h 1722563"/>
                <a:gd name="T30" fmla="*/ 322729 w 2035463"/>
                <a:gd name="T31" fmla="*/ 1322252 h 1722563"/>
                <a:gd name="T32" fmla="*/ 344245 w 2035463"/>
                <a:gd name="T33" fmla="*/ 1368377 h 1722563"/>
                <a:gd name="T34" fmla="*/ 365760 w 2035463"/>
                <a:gd name="T35" fmla="*/ 1506753 h 1722563"/>
                <a:gd name="T36" fmla="*/ 387275 w 2035463"/>
                <a:gd name="T37" fmla="*/ 1599003 h 1722563"/>
                <a:gd name="T38" fmla="*/ 408791 w 2035463"/>
                <a:gd name="T39" fmla="*/ 1645128 h 1722563"/>
                <a:gd name="T40" fmla="*/ 451821 w 2035463"/>
                <a:gd name="T41" fmla="*/ 1783503 h 1722563"/>
                <a:gd name="T42" fmla="*/ 473337 w 2035463"/>
                <a:gd name="T43" fmla="*/ 1814253 h 1722563"/>
                <a:gd name="T44" fmla="*/ 484094 w 2035463"/>
                <a:gd name="T45" fmla="*/ 1860378 h 1722563"/>
                <a:gd name="T46" fmla="*/ 527125 w 2035463"/>
                <a:gd name="T47" fmla="*/ 1952629 h 1722563"/>
                <a:gd name="T48" fmla="*/ 559398 w 2035463"/>
                <a:gd name="T49" fmla="*/ 2029503 h 1722563"/>
                <a:gd name="T50" fmla="*/ 634701 w 2035463"/>
                <a:gd name="T51" fmla="*/ 2137129 h 1722563"/>
                <a:gd name="T52" fmla="*/ 699247 w 2035463"/>
                <a:gd name="T53" fmla="*/ 2244754 h 1722563"/>
                <a:gd name="T54" fmla="*/ 753035 w 2035463"/>
                <a:gd name="T55" fmla="*/ 2352379 h 1722563"/>
                <a:gd name="T56" fmla="*/ 796066 w 2035463"/>
                <a:gd name="T57" fmla="*/ 2429254 h 1722563"/>
                <a:gd name="T58" fmla="*/ 946673 w 2035463"/>
                <a:gd name="T59" fmla="*/ 2398505 h 1722563"/>
                <a:gd name="T60" fmla="*/ 989704 w 2035463"/>
                <a:gd name="T61" fmla="*/ 2306254 h 1722563"/>
                <a:gd name="T62" fmla="*/ 1000461 w 2035463"/>
                <a:gd name="T63" fmla="*/ 2260129 h 1722563"/>
                <a:gd name="T64" fmla="*/ 1011219 w 2035463"/>
                <a:gd name="T65" fmla="*/ 2198628 h 1722563"/>
                <a:gd name="T66" fmla="*/ 1043492 w 2035463"/>
                <a:gd name="T67" fmla="*/ 2167879 h 1722563"/>
                <a:gd name="T68" fmla="*/ 1075765 w 2035463"/>
                <a:gd name="T69" fmla="*/ 2060253 h 1722563"/>
                <a:gd name="T70" fmla="*/ 1086522 w 2035463"/>
                <a:gd name="T71" fmla="*/ 1814253 h 1722563"/>
                <a:gd name="T72" fmla="*/ 1161826 w 2035463"/>
                <a:gd name="T73" fmla="*/ 1691253 h 1722563"/>
                <a:gd name="T74" fmla="*/ 1290918 w 2035463"/>
                <a:gd name="T75" fmla="*/ 1660504 h 1722563"/>
                <a:gd name="T76" fmla="*/ 1333948 w 2035463"/>
                <a:gd name="T77" fmla="*/ 1645128 h 1722563"/>
                <a:gd name="T78" fmla="*/ 1366221 w 2035463"/>
                <a:gd name="T79" fmla="*/ 1614378 h 1722563"/>
                <a:gd name="T80" fmla="*/ 1441525 w 2035463"/>
                <a:gd name="T81" fmla="*/ 1583627 h 1722563"/>
                <a:gd name="T82" fmla="*/ 1473798 w 2035463"/>
                <a:gd name="T83" fmla="*/ 1552878 h 1722563"/>
                <a:gd name="T84" fmla="*/ 1495313 w 2035463"/>
                <a:gd name="T85" fmla="*/ 1506753 h 1722563"/>
                <a:gd name="T86" fmla="*/ 1527586 w 2035463"/>
                <a:gd name="T87" fmla="*/ 1445251 h 1722563"/>
                <a:gd name="T88" fmla="*/ 1559859 w 2035463"/>
                <a:gd name="T89" fmla="*/ 1414502 h 1722563"/>
                <a:gd name="T90" fmla="*/ 1570617 w 2035463"/>
                <a:gd name="T91" fmla="*/ 1260752 h 1722563"/>
                <a:gd name="T92" fmla="*/ 1581374 w 2035463"/>
                <a:gd name="T93" fmla="*/ 1183876 h 1722563"/>
                <a:gd name="T94" fmla="*/ 1592132 w 2035463"/>
                <a:gd name="T95" fmla="*/ 1076252 h 1722563"/>
                <a:gd name="T96" fmla="*/ 1602889 w 2035463"/>
                <a:gd name="T97" fmla="*/ 845626 h 1722563"/>
                <a:gd name="T98" fmla="*/ 1635162 w 2035463"/>
                <a:gd name="T99" fmla="*/ 830252 h 1722563"/>
                <a:gd name="T100" fmla="*/ 1688951 w 2035463"/>
                <a:gd name="T101" fmla="*/ 799501 h 1722563"/>
                <a:gd name="T102" fmla="*/ 1775012 w 2035463"/>
                <a:gd name="T103" fmla="*/ 768751 h 1722563"/>
                <a:gd name="T104" fmla="*/ 1807285 w 2035463"/>
                <a:gd name="T105" fmla="*/ 753376 h 1722563"/>
                <a:gd name="T106" fmla="*/ 1839558 w 2035463"/>
                <a:gd name="T107" fmla="*/ 722626 h 1722563"/>
                <a:gd name="T108" fmla="*/ 1861073 w 2035463"/>
                <a:gd name="T109" fmla="*/ 630375 h 1722563"/>
                <a:gd name="T110" fmla="*/ 1936377 w 2035463"/>
                <a:gd name="T111" fmla="*/ 553501 h 1722563"/>
                <a:gd name="T112" fmla="*/ 1990165 w 2035463"/>
                <a:gd name="T113" fmla="*/ 538125 h 1722563"/>
                <a:gd name="T114" fmla="*/ 2000922 w 2035463"/>
                <a:gd name="T115" fmla="*/ 199875 h 1722563"/>
                <a:gd name="T116" fmla="*/ 2022438 w 2035463"/>
                <a:gd name="T117" fmla="*/ 107624 h 1722563"/>
                <a:gd name="T118" fmla="*/ 2033195 w 2035463"/>
                <a:gd name="T119" fmla="*/ 61499 h 1722563"/>
                <a:gd name="T120" fmla="*/ 2033195 w 2035463"/>
                <a:gd name="T121" fmla="*/ 30750 h 17225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5463" h="1722563">
                  <a:moveTo>
                    <a:pt x="0" y="0"/>
                  </a:moveTo>
                  <a:cubicBezTo>
                    <a:pt x="3586" y="21515"/>
                    <a:pt x="3860" y="43853"/>
                    <a:pt x="10758" y="64546"/>
                  </a:cubicBezTo>
                  <a:cubicBezTo>
                    <a:pt x="14846" y="76811"/>
                    <a:pt x="26491" y="85254"/>
                    <a:pt x="32273" y="96818"/>
                  </a:cubicBezTo>
                  <a:cubicBezTo>
                    <a:pt x="37344" y="106960"/>
                    <a:pt x="37197" y="119367"/>
                    <a:pt x="43031" y="129091"/>
                  </a:cubicBezTo>
                  <a:cubicBezTo>
                    <a:pt x="48249" y="137788"/>
                    <a:pt x="58210" y="142687"/>
                    <a:pt x="64546" y="150607"/>
                  </a:cubicBezTo>
                  <a:cubicBezTo>
                    <a:pt x="72623" y="160703"/>
                    <a:pt x="77984" y="172784"/>
                    <a:pt x="86061" y="182880"/>
                  </a:cubicBezTo>
                  <a:cubicBezTo>
                    <a:pt x="92397" y="190800"/>
                    <a:pt x="101491" y="196281"/>
                    <a:pt x="107577" y="204395"/>
                  </a:cubicBezTo>
                  <a:cubicBezTo>
                    <a:pt x="123092" y="225081"/>
                    <a:pt x="150607" y="268941"/>
                    <a:pt x="150607" y="268941"/>
                  </a:cubicBezTo>
                  <a:cubicBezTo>
                    <a:pt x="157779" y="297628"/>
                    <a:pt x="151213" y="334093"/>
                    <a:pt x="172122" y="355002"/>
                  </a:cubicBezTo>
                  <a:lnTo>
                    <a:pt x="225911" y="408790"/>
                  </a:lnTo>
                  <a:cubicBezTo>
                    <a:pt x="246411" y="490797"/>
                    <a:pt x="232751" y="427325"/>
                    <a:pt x="247426" y="559397"/>
                  </a:cubicBezTo>
                  <a:cubicBezTo>
                    <a:pt x="264766" y="715449"/>
                    <a:pt x="249786" y="584317"/>
                    <a:pt x="268941" y="699247"/>
                  </a:cubicBezTo>
                  <a:cubicBezTo>
                    <a:pt x="273109" y="724258"/>
                    <a:pt x="274726" y="749687"/>
                    <a:pt x="279699" y="774550"/>
                  </a:cubicBezTo>
                  <a:cubicBezTo>
                    <a:pt x="281923" y="785669"/>
                    <a:pt x="287473" y="795883"/>
                    <a:pt x="290457" y="806823"/>
                  </a:cubicBezTo>
                  <a:cubicBezTo>
                    <a:pt x="298237" y="835351"/>
                    <a:pt x="302622" y="864831"/>
                    <a:pt x="311972" y="892884"/>
                  </a:cubicBezTo>
                  <a:cubicBezTo>
                    <a:pt x="315558" y="903642"/>
                    <a:pt x="317658" y="915015"/>
                    <a:pt x="322729" y="925157"/>
                  </a:cubicBezTo>
                  <a:cubicBezTo>
                    <a:pt x="328511" y="936721"/>
                    <a:pt x="337073" y="946672"/>
                    <a:pt x="344245" y="957430"/>
                  </a:cubicBezTo>
                  <a:cubicBezTo>
                    <a:pt x="375024" y="1049774"/>
                    <a:pt x="327891" y="902772"/>
                    <a:pt x="365760" y="1054249"/>
                  </a:cubicBezTo>
                  <a:cubicBezTo>
                    <a:pt x="371260" y="1076251"/>
                    <a:pt x="380103" y="1097280"/>
                    <a:pt x="387275" y="1118795"/>
                  </a:cubicBezTo>
                  <a:cubicBezTo>
                    <a:pt x="391364" y="1131061"/>
                    <a:pt x="401619" y="1140310"/>
                    <a:pt x="408791" y="1151068"/>
                  </a:cubicBezTo>
                  <a:cubicBezTo>
                    <a:pt x="425850" y="1202244"/>
                    <a:pt x="422597" y="1211358"/>
                    <a:pt x="451821" y="1247887"/>
                  </a:cubicBezTo>
                  <a:cubicBezTo>
                    <a:pt x="458157" y="1255807"/>
                    <a:pt x="466165" y="1262230"/>
                    <a:pt x="473337" y="1269402"/>
                  </a:cubicBezTo>
                  <a:cubicBezTo>
                    <a:pt x="476923" y="1280160"/>
                    <a:pt x="478587" y="1291762"/>
                    <a:pt x="484094" y="1301675"/>
                  </a:cubicBezTo>
                  <a:cubicBezTo>
                    <a:pt x="496652" y="1324279"/>
                    <a:pt x="527125" y="1366221"/>
                    <a:pt x="527125" y="1366221"/>
                  </a:cubicBezTo>
                  <a:cubicBezTo>
                    <a:pt x="547693" y="1427930"/>
                    <a:pt x="523957" y="1372754"/>
                    <a:pt x="559398" y="1420009"/>
                  </a:cubicBezTo>
                  <a:cubicBezTo>
                    <a:pt x="616940" y="1496731"/>
                    <a:pt x="574292" y="1475176"/>
                    <a:pt x="634701" y="1495313"/>
                  </a:cubicBezTo>
                  <a:cubicBezTo>
                    <a:pt x="713792" y="1627130"/>
                    <a:pt x="624740" y="1496109"/>
                    <a:pt x="699247" y="1570616"/>
                  </a:cubicBezTo>
                  <a:cubicBezTo>
                    <a:pt x="729536" y="1600905"/>
                    <a:pt x="728599" y="1615375"/>
                    <a:pt x="753035" y="1645920"/>
                  </a:cubicBezTo>
                  <a:cubicBezTo>
                    <a:pt x="814350" y="1722563"/>
                    <a:pt x="729845" y="1600375"/>
                    <a:pt x="796066" y="1699708"/>
                  </a:cubicBezTo>
                  <a:cubicBezTo>
                    <a:pt x="846268" y="1692536"/>
                    <a:pt x="900332" y="1698789"/>
                    <a:pt x="946673" y="1678193"/>
                  </a:cubicBezTo>
                  <a:cubicBezTo>
                    <a:pt x="970303" y="1667691"/>
                    <a:pt x="989704" y="1613647"/>
                    <a:pt x="989704" y="1613647"/>
                  </a:cubicBezTo>
                  <a:cubicBezTo>
                    <a:pt x="993290" y="1602889"/>
                    <a:pt x="997346" y="1592277"/>
                    <a:pt x="1000461" y="1581374"/>
                  </a:cubicBezTo>
                  <a:cubicBezTo>
                    <a:pt x="1004523" y="1567158"/>
                    <a:pt x="1003018" y="1550645"/>
                    <a:pt x="1011219" y="1538343"/>
                  </a:cubicBezTo>
                  <a:cubicBezTo>
                    <a:pt x="1018391" y="1527585"/>
                    <a:pt x="1032734" y="1524000"/>
                    <a:pt x="1043492" y="1516828"/>
                  </a:cubicBezTo>
                  <a:cubicBezTo>
                    <a:pt x="1050676" y="1502459"/>
                    <a:pt x="1073655" y="1461572"/>
                    <a:pt x="1075765" y="1441524"/>
                  </a:cubicBezTo>
                  <a:cubicBezTo>
                    <a:pt x="1081783" y="1384354"/>
                    <a:pt x="1073782" y="1325458"/>
                    <a:pt x="1086522" y="1269402"/>
                  </a:cubicBezTo>
                  <a:cubicBezTo>
                    <a:pt x="1092758" y="1241961"/>
                    <a:pt x="1130021" y="1195268"/>
                    <a:pt x="1161826" y="1183341"/>
                  </a:cubicBezTo>
                  <a:cubicBezTo>
                    <a:pt x="1182819" y="1175469"/>
                    <a:pt x="1277473" y="1164271"/>
                    <a:pt x="1290918" y="1161826"/>
                  </a:cubicBezTo>
                  <a:cubicBezTo>
                    <a:pt x="1305464" y="1159181"/>
                    <a:pt x="1319605" y="1154654"/>
                    <a:pt x="1333948" y="1151068"/>
                  </a:cubicBezTo>
                  <a:cubicBezTo>
                    <a:pt x="1344706" y="1143896"/>
                    <a:pt x="1354657" y="1135335"/>
                    <a:pt x="1366221" y="1129553"/>
                  </a:cubicBezTo>
                  <a:cubicBezTo>
                    <a:pt x="1381655" y="1121836"/>
                    <a:pt x="1427736" y="1111484"/>
                    <a:pt x="1441525" y="1108037"/>
                  </a:cubicBezTo>
                  <a:cubicBezTo>
                    <a:pt x="1452283" y="1100865"/>
                    <a:pt x="1464656" y="1095664"/>
                    <a:pt x="1473798" y="1086522"/>
                  </a:cubicBezTo>
                  <a:cubicBezTo>
                    <a:pt x="1482940" y="1077380"/>
                    <a:pt x="1487798" y="1064770"/>
                    <a:pt x="1495313" y="1054249"/>
                  </a:cubicBezTo>
                  <a:cubicBezTo>
                    <a:pt x="1505734" y="1039659"/>
                    <a:pt x="1514908" y="1023896"/>
                    <a:pt x="1527586" y="1011218"/>
                  </a:cubicBezTo>
                  <a:cubicBezTo>
                    <a:pt x="1536728" y="1002076"/>
                    <a:pt x="1549101" y="996875"/>
                    <a:pt x="1559859" y="989703"/>
                  </a:cubicBezTo>
                  <a:cubicBezTo>
                    <a:pt x="1563445" y="953844"/>
                    <a:pt x="1565854" y="917848"/>
                    <a:pt x="1570617" y="882127"/>
                  </a:cubicBezTo>
                  <a:cubicBezTo>
                    <a:pt x="1573034" y="864003"/>
                    <a:pt x="1578368" y="846374"/>
                    <a:pt x="1581374" y="828338"/>
                  </a:cubicBezTo>
                  <a:cubicBezTo>
                    <a:pt x="1585542" y="803327"/>
                    <a:pt x="1588546" y="778136"/>
                    <a:pt x="1592132" y="753035"/>
                  </a:cubicBezTo>
                  <a:cubicBezTo>
                    <a:pt x="1595718" y="699247"/>
                    <a:pt x="1589815" y="643968"/>
                    <a:pt x="1602889" y="591670"/>
                  </a:cubicBezTo>
                  <a:cubicBezTo>
                    <a:pt x="1605639" y="580669"/>
                    <a:pt x="1624544" y="584895"/>
                    <a:pt x="1635162" y="580913"/>
                  </a:cubicBezTo>
                  <a:cubicBezTo>
                    <a:pt x="1653243" y="574133"/>
                    <a:pt x="1670494" y="565076"/>
                    <a:pt x="1688951" y="559397"/>
                  </a:cubicBezTo>
                  <a:cubicBezTo>
                    <a:pt x="1717213" y="550701"/>
                    <a:pt x="1746325" y="545054"/>
                    <a:pt x="1775012" y="537882"/>
                  </a:cubicBezTo>
                  <a:cubicBezTo>
                    <a:pt x="1786013" y="535132"/>
                    <a:pt x="1797143" y="532195"/>
                    <a:pt x="1807285" y="527124"/>
                  </a:cubicBezTo>
                  <a:cubicBezTo>
                    <a:pt x="1818849" y="521342"/>
                    <a:pt x="1828800" y="512781"/>
                    <a:pt x="1839558" y="505609"/>
                  </a:cubicBezTo>
                  <a:lnTo>
                    <a:pt x="1861073" y="441063"/>
                  </a:lnTo>
                  <a:cubicBezTo>
                    <a:pt x="1878166" y="389785"/>
                    <a:pt x="1862748" y="407356"/>
                    <a:pt x="1936377" y="387275"/>
                  </a:cubicBezTo>
                  <a:cubicBezTo>
                    <a:pt x="1954017" y="382464"/>
                    <a:pt x="1972236" y="380103"/>
                    <a:pt x="1990165" y="376517"/>
                  </a:cubicBezTo>
                  <a:cubicBezTo>
                    <a:pt x="1993751" y="297628"/>
                    <a:pt x="1992509" y="218370"/>
                    <a:pt x="2000922" y="139849"/>
                  </a:cubicBezTo>
                  <a:cubicBezTo>
                    <a:pt x="2003338" y="117299"/>
                    <a:pt x="2015266" y="96818"/>
                    <a:pt x="2022438" y="75303"/>
                  </a:cubicBezTo>
                  <a:lnTo>
                    <a:pt x="2033195" y="43030"/>
                  </a:lnTo>
                  <a:cubicBezTo>
                    <a:pt x="2035463" y="36226"/>
                    <a:pt x="2033195" y="28687"/>
                    <a:pt x="2033195" y="21515"/>
                  </a:cubicBezTo>
                </a:path>
              </a:pathLst>
            </a:custGeom>
            <a:blipFill dpi="0" rotWithShape="1">
              <a:blip r:embed="rId4" cstate="print">
                <a:alphaModFix amt="78000"/>
              </a:blip>
              <a:srcRect/>
              <a:tile tx="0" ty="0" sx="100000" sy="100000" flip="none" algn="tl"/>
            </a:blipFill>
            <a:ln w="2857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9064" y="4229384"/>
              <a:ext cx="857371" cy="1107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583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меняется…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…нужно бежать быстрее…</a:t>
            </a:r>
            <a:endParaRPr lang="ru-RU" dirty="0"/>
          </a:p>
        </p:txBody>
      </p:sp>
      <p:pic>
        <p:nvPicPr>
          <p:cNvPr id="3074" name="Picture 2" descr="N:\Dropbox\Конференции\internet-search_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451448" cy="345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Косвенная экономия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42992" cy="4937760"/>
          </a:xfrm>
        </p:spPr>
        <p:txBody>
          <a:bodyPr/>
          <a:lstStyle/>
          <a:p>
            <a:r>
              <a:rPr lang="ru-RU" dirty="0" smtClean="0"/>
              <a:t>Переход от </a:t>
            </a:r>
            <a:r>
              <a:rPr lang="ru-RU" dirty="0" err="1" smtClean="0"/>
              <a:t>дивизиональной</a:t>
            </a:r>
            <a:r>
              <a:rPr lang="ru-RU" dirty="0" smtClean="0"/>
              <a:t> структуры к более плоской</a:t>
            </a:r>
          </a:p>
          <a:p>
            <a:r>
              <a:rPr lang="ru-RU" dirty="0" smtClean="0"/>
              <a:t>«Эффект масштаба»</a:t>
            </a:r>
          </a:p>
          <a:p>
            <a:r>
              <a:rPr lang="ru-RU" dirty="0" smtClean="0"/>
              <a:t>Внутренняя функциональная конкуренция среди сотрудников</a:t>
            </a:r>
          </a:p>
          <a:p>
            <a:r>
              <a:rPr lang="ru-RU" dirty="0" smtClean="0"/>
              <a:t>Использование </a:t>
            </a:r>
            <a:r>
              <a:rPr lang="en-US" dirty="0" smtClean="0"/>
              <a:t>Public</a:t>
            </a:r>
            <a:r>
              <a:rPr lang="ru-RU" dirty="0" smtClean="0"/>
              <a:t> </a:t>
            </a:r>
            <a:r>
              <a:rPr lang="en-US" dirty="0" smtClean="0"/>
              <a:t>Internet </a:t>
            </a:r>
            <a:r>
              <a:rPr lang="ru-RU" dirty="0" smtClean="0"/>
              <a:t>вместо </a:t>
            </a:r>
            <a:r>
              <a:rPr lang="en-US" dirty="0" smtClean="0"/>
              <a:t>point-to-point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нформационно-справочные системы</a:t>
            </a:r>
          </a:p>
          <a:p>
            <a:r>
              <a:rPr lang="ru-RU" dirty="0" smtClean="0"/>
              <a:t>Единые стандарты и НСИ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859"/>
          <a:stretch>
            <a:fillRect/>
          </a:stretch>
        </p:blipFill>
        <p:spPr bwMode="auto">
          <a:xfrm>
            <a:off x="6588224" y="2348880"/>
            <a:ext cx="22258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Прямоугольник 11"/>
          <p:cNvSpPr>
            <a:spLocks noChangeArrowheads="1"/>
          </p:cNvSpPr>
          <p:nvPr/>
        </p:nvSpPr>
        <p:spPr bwMode="auto">
          <a:xfrm>
            <a:off x="4043363" y="5857875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Franklin Gothic Book" pitchFamily="34" charset="0"/>
              </a:rPr>
              <a:t>2012 </a:t>
            </a:r>
            <a:r>
              <a:rPr lang="ru-RU" sz="2400" b="1" dirty="0">
                <a:solidFill>
                  <a:schemeClr val="tx2"/>
                </a:solidFill>
                <a:latin typeface="Franklin Gothic Book" pitchFamily="34" charset="0"/>
              </a:rPr>
              <a:t>г.</a:t>
            </a:r>
          </a:p>
        </p:txBody>
      </p:sp>
      <p:sp>
        <p:nvSpPr>
          <p:cNvPr id="50180" name="TextBox 12"/>
          <p:cNvSpPr txBox="1">
            <a:spLocks noChangeArrowheads="1"/>
          </p:cNvSpPr>
          <p:nvPr/>
        </p:nvSpPr>
        <p:spPr bwMode="auto">
          <a:xfrm>
            <a:off x="2167211" y="5085184"/>
            <a:ext cx="507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Franklin Gothic Book" pitchFamily="34" charset="0"/>
              </a:rPr>
              <a:t>konstantin.sadovsky@gmail.com</a:t>
            </a:r>
            <a:endParaRPr lang="ru-RU" sz="24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50182" name="TextBox 13"/>
          <p:cNvSpPr txBox="1">
            <a:spLocks noChangeArrowheads="1"/>
          </p:cNvSpPr>
          <p:nvPr/>
        </p:nvSpPr>
        <p:spPr bwMode="auto">
          <a:xfrm>
            <a:off x="251644" y="1556792"/>
            <a:ext cx="857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400" b="1" dirty="0">
                <a:solidFill>
                  <a:schemeClr val="tx2"/>
                </a:solidFill>
                <a:latin typeface="Franklin Gothic Book" pitchFamily="34" charset="0"/>
              </a:rPr>
              <a:t>Благодарю за внимание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6858" y="386104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/>
              <a:t>Пожалуйста, вопросы...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8888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Сначала был…..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Кризис 2008 года особенно сильно сказался на строительстве и </a:t>
            </a:r>
            <a:r>
              <a:rPr lang="ru-RU" dirty="0" err="1" smtClean="0"/>
              <a:t>девелопменте</a:t>
            </a:r>
            <a:r>
              <a:rPr lang="ru-RU" dirty="0" smtClean="0"/>
              <a:t>…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9" t="2937" r="3279" b="4849"/>
          <a:stretch/>
        </p:blipFill>
        <p:spPr bwMode="auto">
          <a:xfrm>
            <a:off x="2699792" y="2240012"/>
            <a:ext cx="3773530" cy="37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90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стратегии Бизнеса…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Строительный бизнес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Сервисный бизнес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323528" y="2133600"/>
            <a:ext cx="4320480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Монолитная структура</a:t>
            </a:r>
          </a:p>
          <a:p>
            <a:r>
              <a:rPr lang="ru-RU" dirty="0" smtClean="0"/>
              <a:t>Широкая специализация</a:t>
            </a:r>
          </a:p>
          <a:p>
            <a:r>
              <a:rPr lang="ru-RU" dirty="0" smtClean="0"/>
              <a:t>Фиксированный регион присутствия</a:t>
            </a:r>
          </a:p>
          <a:p>
            <a:r>
              <a:rPr lang="ru-RU" dirty="0" smtClean="0"/>
              <a:t>Значительная доля постоянных затрат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388296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Вертикально интегрированная структура</a:t>
            </a:r>
          </a:p>
          <a:p>
            <a:r>
              <a:rPr lang="ru-RU" dirty="0" smtClean="0"/>
              <a:t>Активное применение аутсорсинга и арендованных мощностей</a:t>
            </a:r>
          </a:p>
          <a:p>
            <a:r>
              <a:rPr lang="ru-RU" dirty="0" smtClean="0"/>
              <a:t>Высокая маневренность персонала и ресурсов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424354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Слияния и поглощения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59012"/>
            <a:ext cx="5715000" cy="2857500"/>
          </a:xfrm>
        </p:spPr>
      </p:pic>
    </p:spTree>
    <p:extLst>
      <p:ext uri="{BB962C8B-B14F-4D97-AF65-F5344CB8AC3E}">
        <p14:creationId xmlns="" xmlns:p14="http://schemas.microsoft.com/office/powerpoint/2010/main" val="28066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Бизнес-задача перед 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Быстрая интеграция новых БЕ в бизнес-процессы</a:t>
            </a:r>
          </a:p>
          <a:p>
            <a:pPr lvl="1"/>
            <a:r>
              <a:rPr lang="ru-RU" dirty="0" smtClean="0"/>
              <a:t>Минимальные инвестиции на начальном этапе</a:t>
            </a:r>
          </a:p>
          <a:p>
            <a:pPr lvl="1"/>
            <a:r>
              <a:rPr lang="ru-RU" dirty="0" smtClean="0"/>
              <a:t>Жесткое разграничение доступа</a:t>
            </a:r>
          </a:p>
          <a:p>
            <a:pPr lvl="1"/>
            <a:r>
              <a:rPr lang="ru-RU" dirty="0" smtClean="0"/>
              <a:t>Повышение организационной дисциплины</a:t>
            </a:r>
          </a:p>
          <a:p>
            <a:r>
              <a:rPr lang="ru-RU" dirty="0" smtClean="0"/>
              <a:t>Прямая экономия</a:t>
            </a:r>
          </a:p>
          <a:p>
            <a:pPr lvl="1"/>
            <a:r>
              <a:rPr lang="ru-RU" dirty="0" smtClean="0"/>
              <a:t>Оптимизация персонала (вкл. ИТ)</a:t>
            </a:r>
          </a:p>
          <a:p>
            <a:pPr lvl="1"/>
            <a:r>
              <a:rPr lang="ru-RU" dirty="0" smtClean="0"/>
              <a:t>Консолидация функций</a:t>
            </a:r>
          </a:p>
          <a:p>
            <a:pPr lvl="1"/>
            <a:r>
              <a:rPr lang="ru-RU" dirty="0" smtClean="0"/>
              <a:t>Снижение стоимости рабочего места</a:t>
            </a:r>
          </a:p>
          <a:p>
            <a:pPr lvl="1"/>
            <a:r>
              <a:rPr lang="ru-RU" dirty="0" smtClean="0"/>
              <a:t>Сокращение расходов на связь</a:t>
            </a:r>
          </a:p>
          <a:p>
            <a:r>
              <a:rPr lang="ru-RU" dirty="0" smtClean="0"/>
              <a:t>Снижение издержек</a:t>
            </a:r>
          </a:p>
          <a:p>
            <a:pPr lvl="1"/>
            <a:r>
              <a:rPr lang="ru-RU" dirty="0" smtClean="0"/>
              <a:t>Включение ресурсов БЕ в хозяйственную деятельность</a:t>
            </a:r>
          </a:p>
          <a:p>
            <a:pPr lvl="1"/>
            <a:r>
              <a:rPr lang="ru-RU" dirty="0" smtClean="0"/>
              <a:t>Сокращение расходов за счет эффекта масштаба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N:\Dropbox\Конференции\razvitiebizne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2420888"/>
            <a:ext cx="2662345" cy="2390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снова о транзакционных издержках…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616213" cy="289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решения…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…после сборки тщательно обработать напильником…</a:t>
            </a:r>
            <a:endParaRPr lang="ru-RU" dirty="0"/>
          </a:p>
        </p:txBody>
      </p:sp>
      <p:pic>
        <p:nvPicPr>
          <p:cNvPr id="4098" name="Picture 2" descr="N:\Dropbox\Конференции\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1030"/>
            <a:ext cx="3577580" cy="3535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17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сервисы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Централизованная авторизация</a:t>
            </a:r>
            <a:endParaRPr lang="en-US" dirty="0" smtClean="0"/>
          </a:p>
          <a:p>
            <a:r>
              <a:rPr lang="ru-RU" dirty="0" smtClean="0"/>
              <a:t>Контролируемый доступ в Интернет</a:t>
            </a:r>
          </a:p>
          <a:p>
            <a:pPr lvl="1"/>
            <a:r>
              <a:rPr lang="ru-RU" dirty="0" smtClean="0"/>
              <a:t>На основе корпоративных политик</a:t>
            </a:r>
          </a:p>
          <a:p>
            <a:pPr lvl="1"/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Доступ к корпоративным ресурсам</a:t>
            </a:r>
          </a:p>
          <a:p>
            <a:pPr lvl="1"/>
            <a:r>
              <a:rPr lang="ru-RU" dirty="0" smtClean="0"/>
              <a:t>Почтовый сервер</a:t>
            </a:r>
          </a:p>
          <a:p>
            <a:pPr lvl="1"/>
            <a:r>
              <a:rPr lang="ru-RU" dirty="0" smtClean="0"/>
              <a:t>Документооборот</a:t>
            </a:r>
          </a:p>
          <a:p>
            <a:pPr lvl="1"/>
            <a:r>
              <a:rPr lang="ru-RU" dirty="0" smtClean="0"/>
              <a:t>Корпоративный портал</a:t>
            </a:r>
          </a:p>
          <a:p>
            <a:pPr lvl="1"/>
            <a:r>
              <a:rPr lang="ru-RU" dirty="0" err="1" smtClean="0"/>
              <a:t>Мессенджер</a:t>
            </a:r>
            <a:r>
              <a:rPr lang="ru-RU" dirty="0" smtClean="0"/>
              <a:t> (включая видео)</a:t>
            </a:r>
          </a:p>
          <a:p>
            <a:pPr lvl="1"/>
            <a:r>
              <a:rPr lang="ru-RU" dirty="0" smtClean="0"/>
              <a:t>Телефония (</a:t>
            </a:r>
            <a:r>
              <a:rPr lang="en-US" dirty="0" smtClean="0"/>
              <a:t>VoIP </a:t>
            </a:r>
            <a:r>
              <a:rPr lang="ru-RU" dirty="0" smtClean="0"/>
              <a:t>или </a:t>
            </a:r>
            <a:r>
              <a:rPr lang="en-US" dirty="0" smtClean="0"/>
              <a:t>Trunk)</a:t>
            </a:r>
            <a:endParaRPr lang="ru-RU" dirty="0"/>
          </a:p>
          <a:p>
            <a:pPr lvl="1"/>
            <a:endParaRPr lang="ru-RU" dirty="0"/>
          </a:p>
        </p:txBody>
      </p:sp>
      <p:pic>
        <p:nvPicPr>
          <p:cNvPr id="5" name="Picture 2" descr="N:\Dropbox\Конференции\photo-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564904"/>
            <a:ext cx="2742376" cy="2340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54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399112-8333-4A45-99E1-1D2C12AF4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TS010167126</Template>
  <TotalTime>0</TotalTime>
  <Words>323</Words>
  <Application>Microsoft Office PowerPoint</Application>
  <PresentationFormat>Экран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TS010167126</vt:lpstr>
      <vt:lpstr>СПО в корпоративных коммуникациях. От цен к ценностям</vt:lpstr>
      <vt:lpstr>Мир меняется… </vt:lpstr>
      <vt:lpstr>Сначала был…..</vt:lpstr>
      <vt:lpstr>Изменение стратегии Бизнеса…</vt:lpstr>
      <vt:lpstr>Слияния и поглощения</vt:lpstr>
      <vt:lpstr>Бизнес-задача перед ИТ</vt:lpstr>
      <vt:lpstr>И снова о транзакционных издержках…</vt:lpstr>
      <vt:lpstr>Проблемы и решения…</vt:lpstr>
      <vt:lpstr>Необходимые сервисы</vt:lpstr>
      <vt:lpstr>Необходимые элементы централизации</vt:lpstr>
      <vt:lpstr>Какая разница???</vt:lpstr>
      <vt:lpstr>Что есть и чего не хватает?</vt:lpstr>
      <vt:lpstr>«Упаковка» процессов в сервис</vt:lpstr>
      <vt:lpstr>Консолидация…</vt:lpstr>
      <vt:lpstr>Вы «ничем не рискуете»…</vt:lpstr>
      <vt:lpstr>От Антагонизма к команде</vt:lpstr>
      <vt:lpstr>Не стоит забывать…</vt:lpstr>
      <vt:lpstr>Реальное распределение времени</vt:lpstr>
      <vt:lpstr>Косвенные затраты</vt:lpstr>
      <vt:lpstr>Косвенная экономия</vt:lpstr>
      <vt:lpstr>Слайд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2012-04-11T07:05:06Z</dcterms:created>
  <dcterms:modified xsi:type="dcterms:W3CDTF">2012-04-12T06:33:46Z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