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83" r:id="rId21"/>
    <p:sldId id="284" r:id="rId22"/>
    <p:sldId id="285" r:id="rId23"/>
    <p:sldId id="278" r:id="rId24"/>
    <p:sldId id="279" r:id="rId25"/>
    <p:sldId id="280" r:id="rId26"/>
    <p:sldId id="281" r:id="rId27"/>
    <p:sldId id="28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1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4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6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7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6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5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4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6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6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2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1B63-AB0B-4E0C-BEAE-96122FA061A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F881-5581-4834-B984-3A46400F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9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vadmin.ru/" TargetMode="External"/><Relationship Id="rId2" Type="http://schemas.openxmlformats.org/officeDocument/2006/relationships/hyperlink" Target="mailto:anton@vadmi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Департамент ИТ </a:t>
            </a:r>
            <a:br>
              <a:rPr lang="ru-RU" dirty="0" smtClean="0"/>
            </a:br>
            <a:r>
              <a:rPr lang="ru-RU" dirty="0" smtClean="0"/>
              <a:t>против частного облака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Антон Жбанков</a:t>
            </a:r>
          </a:p>
          <a:p>
            <a:r>
              <a:rPr lang="ru-RU" dirty="0" smtClean="0"/>
              <a:t>Облачный архитектор</a:t>
            </a:r>
          </a:p>
          <a:p>
            <a:r>
              <a:rPr lang="en-US" dirty="0" smtClean="0"/>
              <a:t>RCCPA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4021303"/>
            <a:ext cx="2666667" cy="2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cons.iconarchive.com/icons/zairaam/bumpy-planets/256/blackhol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-752835"/>
            <a:ext cx="8743950" cy="87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vellanegrarock.com/wp-content/uploads/2015/01/Money_Bag_PNG_Clipart_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82" y="1050394"/>
            <a:ext cx="4037105" cy="42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Выход есть!</a:t>
            </a:r>
            <a:endParaRPr lang="ru-RU" dirty="0"/>
          </a:p>
        </p:txBody>
      </p:sp>
      <p:pic>
        <p:nvPicPr>
          <p:cNvPr id="9218" name="Picture 2" descr="http://wikibon.org/blog/wp-content/uploads/2011/01/Private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94" y="1472355"/>
            <a:ext cx="8912730" cy="45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Реакция департамента ИТ.</a:t>
            </a:r>
            <a:endParaRPr lang="ru-RU" dirty="0"/>
          </a:p>
        </p:txBody>
      </p:sp>
      <p:pic>
        <p:nvPicPr>
          <p:cNvPr id="9218" name="Picture 2" descr="http://wikibon.org/blog/wp-content/uploads/2011/01/Private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94" y="1472355"/>
            <a:ext cx="8912730" cy="45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k-delu.ru/wp-content/uploads/2015/01/pochemu-banki-otkazivayut-v-kred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373" y="576123"/>
            <a:ext cx="3087345" cy="22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-news.su/uploads/posts/2015-01/1420554161_uhttp3a2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138375"/>
            <a:ext cx="10085294" cy="65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fc04.deviantart.net/fs70/i/2012/287/2/5/technomage_by_minahecate-d5htj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9" y="2949388"/>
            <a:ext cx="6327501" cy="3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youjustmademylist.com/wp-content/uploads/2009/01/computer_ner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29" y="2961818"/>
            <a:ext cx="5346701" cy="355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thingsnerdslike.com/wp-content/uploads/2011/11/server-room-ne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29" y="2940590"/>
            <a:ext cx="5346701" cy="35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хочет линейный админ?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Особый статус</a:t>
            </a:r>
          </a:p>
          <a:p>
            <a:pPr lvl="1"/>
            <a:r>
              <a:rPr lang="ru-RU" dirty="0" smtClean="0"/>
              <a:t>Носитель </a:t>
            </a:r>
            <a:r>
              <a:rPr lang="en-US" dirty="0" smtClean="0"/>
              <a:t>Arcane knowledge</a:t>
            </a:r>
            <a:endParaRPr lang="ru-RU" dirty="0"/>
          </a:p>
          <a:p>
            <a:endParaRPr lang="en-US" dirty="0" smtClean="0"/>
          </a:p>
          <a:p>
            <a:r>
              <a:rPr lang="ru-RU" dirty="0" smtClean="0"/>
              <a:t>Технические игрушки</a:t>
            </a:r>
            <a:endParaRPr lang="en-US" dirty="0" smtClean="0"/>
          </a:p>
          <a:p>
            <a:pPr lvl="1"/>
            <a:r>
              <a:rPr lang="ru-RU" dirty="0" smtClean="0"/>
              <a:t>Это мои серверы!</a:t>
            </a:r>
          </a:p>
          <a:p>
            <a:pPr lvl="1"/>
            <a:endParaRPr lang="ru-RU" dirty="0"/>
          </a:p>
          <a:p>
            <a:r>
              <a:rPr lang="ru-RU" dirty="0" smtClean="0"/>
              <a:t>Значимость</a:t>
            </a:r>
          </a:p>
          <a:p>
            <a:pPr lvl="1"/>
            <a:r>
              <a:rPr lang="ru-RU" dirty="0" smtClean="0"/>
              <a:t>Это Я выбираю технику!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10" descr="http://i.kinja-img.com/gawker-media/image/upload/s--RldvamZt--/c_fit,fl_progressive,q_80,w_320/18s3qqqw1nhya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12" y="195835"/>
            <a:ext cx="2737550" cy="19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 smtClean="0"/>
              <a:t>хочет ИТ менеджмент?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Влияние и значимость</a:t>
            </a:r>
          </a:p>
          <a:p>
            <a:pPr lvl="2"/>
            <a:r>
              <a:rPr lang="ru-RU" dirty="0" smtClean="0"/>
              <a:t>Больше подчиненных!</a:t>
            </a:r>
          </a:p>
          <a:p>
            <a:pPr lvl="2"/>
            <a:r>
              <a:rPr lang="ru-RU" dirty="0" smtClean="0"/>
              <a:t>Еще больше!</a:t>
            </a:r>
          </a:p>
          <a:p>
            <a:pPr lvl="2"/>
            <a:r>
              <a:rPr lang="ru-RU" dirty="0" smtClean="0"/>
              <a:t>Еще!</a:t>
            </a:r>
          </a:p>
          <a:p>
            <a:pPr lvl="2"/>
            <a:r>
              <a:rPr lang="ru-RU" dirty="0" smtClean="0"/>
              <a:t>Да, детка!</a:t>
            </a:r>
            <a:endParaRPr lang="ru-RU" dirty="0"/>
          </a:p>
        </p:txBody>
      </p:sp>
      <p:pic>
        <p:nvPicPr>
          <p:cNvPr id="6" name="Picture 2" descr="http://2.bp.blogspot.com/-kqGlGNwzXsk/T5f05EYHvpI/AAAAAAAAARQ/JplubDo7iv8/s400/it+man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93" y="211978"/>
            <a:ext cx="3262183" cy="21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harkable.com/assets/super-computer-ner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20" y="4131341"/>
            <a:ext cx="2579387" cy="19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giornalettismo.com/wp-content/uploads/2014/01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16" y="4131341"/>
            <a:ext cx="2939737" cy="19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i.kinja-img.com/gawker-media/image/upload/s--RldvamZt--/c_fit,fl_progressive,q_80,w_320/18s3qqqw1nhya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81" y="4131341"/>
            <a:ext cx="2737550" cy="19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harkable.com/assets/super-computer-ner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0" y="4283741"/>
            <a:ext cx="2579387" cy="19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giornalettismo.com/wp-content/uploads/2014/01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16" y="4283741"/>
            <a:ext cx="2939737" cy="19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i.kinja-img.com/gawker-media/image/upload/s--RldvamZt--/c_fit,fl_progressive,q_80,w_320/18s3qqqw1nhya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81" y="4283741"/>
            <a:ext cx="2737550" cy="19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harkable.com/assets/super-computer-ner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20" y="4436141"/>
            <a:ext cx="2579387" cy="19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giornalettismo.com/wp-content/uploads/2014/01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16" y="4436141"/>
            <a:ext cx="2939737" cy="19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i.kinja-img.com/gawker-media/image/upload/s--RldvamZt--/c_fit,fl_progressive,q_80,w_320/18s3qqqw1nhya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1" y="4436141"/>
            <a:ext cx="2737550" cy="19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harkable.com/assets/super-computer-ner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20" y="4588541"/>
            <a:ext cx="2579387" cy="19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giornalettismo.com/wp-content/uploads/2014/01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16" y="4588541"/>
            <a:ext cx="2939737" cy="19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i.kinja-img.com/gawker-media/image/upload/s--RldvamZt--/c_fit,fl_progressive,q_80,w_320/18s3qqqw1nhya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81" y="4588541"/>
            <a:ext cx="2737550" cy="19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harkable.com/assets/super-computer-ner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20" y="4740941"/>
            <a:ext cx="2579387" cy="19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giornalettismo.com/wp-content/uploads/2014/01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16" y="4740941"/>
            <a:ext cx="2939737" cy="19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i.kinja-img.com/gawker-media/image/upload/s--RldvamZt--/c_fit,fl_progressive,q_80,w_320/18s3qqqw1nhya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81" y="4740941"/>
            <a:ext cx="2737550" cy="19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 smtClean="0"/>
              <a:t>хочет ИТ менеджмент?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Влияние и значимость</a:t>
            </a:r>
          </a:p>
          <a:p>
            <a:pPr lvl="2"/>
            <a:r>
              <a:rPr lang="ru-RU" dirty="0" smtClean="0"/>
              <a:t>Больше подчиненных!</a:t>
            </a:r>
          </a:p>
          <a:p>
            <a:pPr lvl="2"/>
            <a:r>
              <a:rPr lang="ru-RU" dirty="0" smtClean="0"/>
              <a:t>Еще больше!</a:t>
            </a:r>
          </a:p>
          <a:p>
            <a:pPr lvl="2"/>
            <a:r>
              <a:rPr lang="ru-RU" dirty="0" smtClean="0"/>
              <a:t>Еще!</a:t>
            </a:r>
          </a:p>
          <a:p>
            <a:pPr lvl="2"/>
            <a:r>
              <a:rPr lang="ru-RU" dirty="0" smtClean="0"/>
              <a:t>Да, детка!</a:t>
            </a:r>
          </a:p>
          <a:p>
            <a:pPr lvl="2"/>
            <a:endParaRPr lang="ru-RU" dirty="0"/>
          </a:p>
          <a:p>
            <a:pPr lvl="1"/>
            <a:r>
              <a:rPr lang="ru-RU" dirty="0" smtClean="0"/>
              <a:t>Это ФОТ.</a:t>
            </a:r>
          </a:p>
          <a:p>
            <a:pPr lvl="2"/>
            <a:r>
              <a:rPr lang="ru-RU" dirty="0" smtClean="0"/>
              <a:t>И он растет.</a:t>
            </a:r>
          </a:p>
          <a:p>
            <a:pPr lvl="2"/>
            <a:endParaRPr lang="ru-RU" dirty="0"/>
          </a:p>
        </p:txBody>
      </p:sp>
      <p:pic>
        <p:nvPicPr>
          <p:cNvPr id="6" name="Picture 2" descr="http://2.bp.blogspot.com/-kqGlGNwzXsk/T5f05EYHvpI/AAAAAAAAARQ/JplubDo7iv8/s400/it+man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93" y="211978"/>
            <a:ext cx="3262183" cy="21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cons.iconarchive.com/icons/zairaam/bumpy-planets/256/blackhol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35" y="3156491"/>
            <a:ext cx="3480058" cy="34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ovellanegrarock.com/wp-content/uploads/2015/01/Money_Bag_PNG_Clipart_Pic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52" y="3712197"/>
            <a:ext cx="1938623" cy="20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 smtClean="0"/>
              <a:t>хочет ИТ менеджмент?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Влияние и значимость</a:t>
            </a:r>
          </a:p>
          <a:p>
            <a:pPr lvl="2"/>
            <a:r>
              <a:rPr lang="ru-RU" dirty="0" smtClean="0"/>
              <a:t>Больше подчиненных!</a:t>
            </a:r>
          </a:p>
          <a:p>
            <a:pPr lvl="2"/>
            <a:r>
              <a:rPr lang="ru-RU" dirty="0" smtClean="0"/>
              <a:t>Еще больше!</a:t>
            </a:r>
          </a:p>
          <a:p>
            <a:pPr lvl="2"/>
            <a:r>
              <a:rPr lang="ru-RU" dirty="0" smtClean="0"/>
              <a:t>Еще!</a:t>
            </a:r>
          </a:p>
          <a:p>
            <a:pPr lvl="2"/>
            <a:r>
              <a:rPr lang="ru-RU" dirty="0" smtClean="0"/>
              <a:t>Да, детка!</a:t>
            </a:r>
          </a:p>
          <a:p>
            <a:pPr lvl="2"/>
            <a:endParaRPr lang="ru-RU" dirty="0"/>
          </a:p>
          <a:p>
            <a:pPr lvl="1"/>
            <a:r>
              <a:rPr lang="ru-RU" dirty="0" smtClean="0"/>
              <a:t>Я тут папа!</a:t>
            </a:r>
          </a:p>
          <a:p>
            <a:pPr lvl="2"/>
            <a:r>
              <a:rPr lang="ru-RU" dirty="0" smtClean="0"/>
              <a:t>Я сам решаю как тратить бюджет.</a:t>
            </a:r>
          </a:p>
          <a:p>
            <a:pPr lvl="2"/>
            <a:r>
              <a:rPr lang="ru-RU" dirty="0" smtClean="0"/>
              <a:t>И нечего меня контролировать.</a:t>
            </a:r>
          </a:p>
          <a:p>
            <a:pPr lvl="2"/>
            <a:endParaRPr lang="ru-RU" dirty="0"/>
          </a:p>
        </p:txBody>
      </p:sp>
      <p:pic>
        <p:nvPicPr>
          <p:cNvPr id="6" name="Picture 2" descr="http://2.bp.blogspot.com/-kqGlGNwzXsk/T5f05EYHvpI/AAAAAAAAARQ/JplubDo7iv8/s400/it+man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93" y="211978"/>
            <a:ext cx="3262183" cy="21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s00.yaplakal.com/pics/pics_original/1/0/1/4358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27" y="3064278"/>
            <a:ext cx="3808132" cy="31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 smtClean="0"/>
              <a:t>хочет ИТ менеджмент?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Влияние и значимость</a:t>
            </a:r>
          </a:p>
          <a:p>
            <a:pPr lvl="2"/>
            <a:r>
              <a:rPr lang="ru-RU" dirty="0" smtClean="0"/>
              <a:t>Больше подчиненных!</a:t>
            </a:r>
          </a:p>
          <a:p>
            <a:pPr lvl="2"/>
            <a:r>
              <a:rPr lang="ru-RU" dirty="0" smtClean="0"/>
              <a:t>Еще больше!</a:t>
            </a:r>
          </a:p>
          <a:p>
            <a:pPr lvl="2"/>
            <a:r>
              <a:rPr lang="ru-RU" dirty="0" smtClean="0"/>
              <a:t>Еще!</a:t>
            </a:r>
          </a:p>
          <a:p>
            <a:pPr lvl="2"/>
            <a:r>
              <a:rPr lang="ru-RU" dirty="0" smtClean="0"/>
              <a:t>Да, детка!</a:t>
            </a:r>
          </a:p>
          <a:p>
            <a:pPr lvl="2"/>
            <a:endParaRPr lang="ru-RU" dirty="0"/>
          </a:p>
          <a:p>
            <a:pPr lvl="1"/>
            <a:r>
              <a:rPr lang="ru-RU" dirty="0" smtClean="0"/>
              <a:t>Я тут папа!</a:t>
            </a:r>
          </a:p>
          <a:p>
            <a:pPr lvl="2"/>
            <a:r>
              <a:rPr lang="ru-RU" dirty="0" smtClean="0"/>
              <a:t>Я сам решаю как тратить бюджет.</a:t>
            </a:r>
          </a:p>
          <a:p>
            <a:pPr lvl="2"/>
            <a:endParaRPr lang="ru-RU" dirty="0"/>
          </a:p>
          <a:p>
            <a:pPr lvl="1"/>
            <a:r>
              <a:rPr lang="ru-RU" dirty="0" smtClean="0"/>
              <a:t>Контроль закупок</a:t>
            </a:r>
          </a:p>
          <a:p>
            <a:pPr lvl="2"/>
            <a:r>
              <a:rPr lang="ru-RU" dirty="0" smtClean="0"/>
              <a:t>Пилите, Шура! Они золотые!</a:t>
            </a:r>
          </a:p>
          <a:p>
            <a:pPr lvl="2"/>
            <a:endParaRPr lang="ru-RU" dirty="0"/>
          </a:p>
        </p:txBody>
      </p:sp>
      <p:pic>
        <p:nvPicPr>
          <p:cNvPr id="6" name="Picture 2" descr="http://2.bp.blogspot.com/-kqGlGNwzXsk/T5f05EYHvpI/AAAAAAAAARQ/JplubDo7iv8/s400/it+man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93" y="211978"/>
            <a:ext cx="3262183" cy="21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kredit-otziv.ru/wp-content/uploads/otkat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18" y="2967973"/>
            <a:ext cx="4187451" cy="31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ЧАСТНОЕ облако?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Максимальная виртуализация</a:t>
            </a:r>
          </a:p>
          <a:p>
            <a:endParaRPr lang="ru-RU" dirty="0"/>
          </a:p>
          <a:p>
            <a:r>
              <a:rPr lang="ru-RU" dirty="0" smtClean="0"/>
              <a:t>Автоматизация</a:t>
            </a:r>
          </a:p>
          <a:p>
            <a:endParaRPr lang="ru-RU" dirty="0"/>
          </a:p>
          <a:p>
            <a:r>
              <a:rPr lang="ru-RU" dirty="0" smtClean="0"/>
              <a:t>Стандартизация</a:t>
            </a:r>
            <a:endParaRPr lang="ru-RU" dirty="0"/>
          </a:p>
        </p:txBody>
      </p:sp>
      <p:pic>
        <p:nvPicPr>
          <p:cNvPr id="4" name="Picture 6" descr="http://libcloud.readthedocs.org/en/latest/_images/vmware_vsphe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810" y="758825"/>
            <a:ext cx="2741494" cy="162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moteam.co.uk/images/banner_autom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602" y="2092889"/>
            <a:ext cx="3656702" cy="22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dbhurley.com/media/uploads/2014/06/703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47" y="4396731"/>
            <a:ext cx="4655857" cy="21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images.clipartpanda.com/stop-sign-clipart-z7TaM5X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07" y="923365"/>
            <a:ext cx="8176111" cy="493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сегодня капитан!</a:t>
            </a:r>
            <a:endParaRPr lang="ru-RU" dirty="0"/>
          </a:p>
        </p:txBody>
      </p:sp>
      <p:pic>
        <p:nvPicPr>
          <p:cNvPr id="1028" name="Picture 4" descr="http://s.pikabu.ru/images/previews_comm/2014-01_5/13906686295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40" y="1538715"/>
            <a:ext cx="4696657" cy="49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виртуальный </a:t>
            </a:r>
            <a:r>
              <a:rPr lang="ru-RU" dirty="0" err="1" smtClean="0"/>
              <a:t>датацентр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Максимальная виртуализация</a:t>
            </a:r>
          </a:p>
          <a:p>
            <a:endParaRPr lang="ru-RU" dirty="0"/>
          </a:p>
          <a:p>
            <a:r>
              <a:rPr lang="ru-RU" dirty="0" smtClean="0"/>
              <a:t>Автоматизация</a:t>
            </a:r>
          </a:p>
          <a:p>
            <a:endParaRPr lang="ru-RU" dirty="0"/>
          </a:p>
          <a:p>
            <a:r>
              <a:rPr lang="ru-RU" dirty="0" smtClean="0"/>
              <a:t>Стандартизация</a:t>
            </a:r>
          </a:p>
          <a:p>
            <a:endParaRPr lang="ru-RU" dirty="0"/>
          </a:p>
          <a:p>
            <a:r>
              <a:rPr lang="ru-RU" dirty="0" smtClean="0"/>
              <a:t>Где тут облако?</a:t>
            </a:r>
            <a:endParaRPr lang="ru-RU" dirty="0"/>
          </a:p>
        </p:txBody>
      </p:sp>
      <p:pic>
        <p:nvPicPr>
          <p:cNvPr id="19458" name="Picture 2" descr="https://www.cloudplaza.eu/img/virtual_data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92" y="2263775"/>
            <a:ext cx="5429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ЧАСТНОЕ облако?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Максимальная виртуализация</a:t>
            </a:r>
          </a:p>
          <a:p>
            <a:endParaRPr lang="ru-RU" dirty="0"/>
          </a:p>
          <a:p>
            <a:r>
              <a:rPr lang="ru-RU" dirty="0" smtClean="0"/>
              <a:t>Автоматизация</a:t>
            </a:r>
          </a:p>
          <a:p>
            <a:endParaRPr lang="ru-RU" dirty="0"/>
          </a:p>
          <a:p>
            <a:r>
              <a:rPr lang="ru-RU" dirty="0" smtClean="0"/>
              <a:t>Стандартизация</a:t>
            </a:r>
          </a:p>
          <a:p>
            <a:endParaRPr lang="ru-RU" dirty="0" smtClean="0"/>
          </a:p>
          <a:p>
            <a:r>
              <a:rPr lang="ru-RU" dirty="0" smtClean="0"/>
              <a:t>И электрификация всей страны!</a:t>
            </a:r>
            <a:endParaRPr lang="ru-RU" dirty="0"/>
          </a:p>
        </p:txBody>
      </p:sp>
      <p:pic>
        <p:nvPicPr>
          <p:cNvPr id="19458" name="Picture 2" descr="https://www.cloudplaza.eu/img/virtual_data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92" y="2263775"/>
            <a:ext cx="5429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mbongo.ru/wp-content/uploads/2011/12/IMG_1318_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62" y="2128838"/>
            <a:ext cx="5754080" cy="38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ЧАСТНОЕ облако?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Максимальная виртуализация</a:t>
            </a:r>
          </a:p>
          <a:p>
            <a:endParaRPr lang="ru-RU" dirty="0"/>
          </a:p>
          <a:p>
            <a:r>
              <a:rPr lang="ru-RU" dirty="0" smtClean="0"/>
              <a:t>Автоматизация</a:t>
            </a:r>
          </a:p>
          <a:p>
            <a:endParaRPr lang="ru-RU" dirty="0"/>
          </a:p>
          <a:p>
            <a:r>
              <a:rPr lang="ru-RU" dirty="0" smtClean="0"/>
              <a:t>Стандартизация</a:t>
            </a:r>
          </a:p>
          <a:p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err="1" smtClean="0"/>
              <a:t>биллинг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9458" name="Picture 2" descr="https://www.cloudplaza.eu/img/virtual_data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92" y="2263775"/>
            <a:ext cx="5429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fancyicons.com/free-icons/101/brilliant-shopping/png/256/electronic_billing_machine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69" y="335298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Пришло облако (</a:t>
            </a:r>
            <a:r>
              <a:rPr lang="ru-RU" dirty="0" err="1" smtClean="0"/>
              <a:t>биллинг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Декомпозиция черной дыры</a:t>
            </a:r>
            <a:endParaRPr lang="ru-RU" dirty="0"/>
          </a:p>
        </p:txBody>
      </p:sp>
      <p:pic>
        <p:nvPicPr>
          <p:cNvPr id="22530" name="Picture 2" descr="http://www.ticomix.com/wp-content/uploads/itsm_service-catalog-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35" y="2816225"/>
            <a:ext cx="4762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cons.iconarchive.com/icons/zairaam/bumpy-planets/256/blackhol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05" y="2696905"/>
            <a:ext cx="3480058" cy="34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Пришло облако (</a:t>
            </a:r>
            <a:r>
              <a:rPr lang="ru-RU" dirty="0" err="1" smtClean="0"/>
              <a:t>биллинг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Декомпозиция черной дыры</a:t>
            </a:r>
            <a:endParaRPr lang="en-US" dirty="0" smtClean="0"/>
          </a:p>
          <a:p>
            <a:pPr lvl="1"/>
            <a:r>
              <a:rPr lang="ru-RU" dirty="0" smtClean="0"/>
              <a:t>Каждая услуга может быть измерена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Каково реальное использование</a:t>
            </a:r>
            <a:br>
              <a:rPr lang="ru-RU" dirty="0" smtClean="0"/>
            </a:br>
            <a:r>
              <a:rPr lang="ru-RU" dirty="0" smtClean="0"/>
              <a:t>бюджета?</a:t>
            </a:r>
            <a:endParaRPr lang="ru-RU" dirty="0"/>
          </a:p>
        </p:txBody>
      </p:sp>
      <p:pic>
        <p:nvPicPr>
          <p:cNvPr id="23554" name="Picture 2" descr="http://www.dpandl.com/images/uploads/budget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44" y="3299385"/>
            <a:ext cx="4658933" cy="28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Пришло облако (</a:t>
            </a:r>
            <a:r>
              <a:rPr lang="ru-RU" dirty="0" err="1" smtClean="0"/>
              <a:t>биллинг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Декомпозиция черной дыры</a:t>
            </a:r>
            <a:endParaRPr lang="en-US" dirty="0" smtClean="0"/>
          </a:p>
          <a:p>
            <a:pPr lvl="1"/>
            <a:r>
              <a:rPr lang="ru-RU" dirty="0" smtClean="0"/>
              <a:t>Каждая услуга может быть измерена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Каково реальное использование</a:t>
            </a:r>
            <a:br>
              <a:rPr lang="ru-RU" dirty="0" smtClean="0"/>
            </a:br>
            <a:r>
              <a:rPr lang="ru-RU" dirty="0" smtClean="0"/>
              <a:t>бюджета?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Какова стоимость услуг?</a:t>
            </a:r>
          </a:p>
          <a:p>
            <a:pPr lvl="1"/>
            <a:r>
              <a:rPr lang="ru-RU" dirty="0" smtClean="0"/>
              <a:t>Теперь можно сравнить с рынком.</a:t>
            </a:r>
          </a:p>
          <a:p>
            <a:pPr lvl="1"/>
            <a:endParaRPr lang="ru-RU" dirty="0"/>
          </a:p>
        </p:txBody>
      </p:sp>
      <p:pic>
        <p:nvPicPr>
          <p:cNvPr id="24578" name="Picture 2" descr="http://www.seela.org/wp-content/uploads/2013/01/Best-of-Hollywood_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83" y="3412286"/>
            <a:ext cx="4671545" cy="31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Реакция на облако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Прямая цитата из реальной встречи с ИТ директором.</a:t>
            </a:r>
          </a:p>
          <a:p>
            <a:endParaRPr lang="ru-RU" dirty="0" smtClean="0"/>
          </a:p>
          <a:p>
            <a:r>
              <a:rPr lang="ru-RU" sz="4800" dirty="0" smtClean="0"/>
              <a:t>- Это что, они смогут посмотреть как я бюджет трачу? </a:t>
            </a:r>
          </a:p>
          <a:p>
            <a:endParaRPr lang="ru-RU" sz="4800" dirty="0"/>
          </a:p>
          <a:p>
            <a:r>
              <a:rPr lang="ru-RU" dirty="0" smtClean="0"/>
              <a:t>НЕНЕНЕ, Дэвид </a:t>
            </a:r>
            <a:r>
              <a:rPr lang="ru-RU" dirty="0" err="1" smtClean="0"/>
              <a:t>Блейн</a:t>
            </a:r>
            <a:r>
              <a:rPr lang="ru-RU" dirty="0"/>
              <a:t>!</a:t>
            </a:r>
          </a:p>
        </p:txBody>
      </p:sp>
      <p:pic>
        <p:nvPicPr>
          <p:cNvPr id="25602" name="Picture 2" descr="http://vignette3.wikia.nocookie.net/absurdopedia/images/e/e9/Blaine.JPG/revision/latest?cb=20080721183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87" y="3921125"/>
            <a:ext cx="2676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 Жбанков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</a:t>
            </a:r>
            <a:r>
              <a:rPr lang="en-US" dirty="0" smtClean="0"/>
              <a:t>-</a:t>
            </a:r>
            <a:r>
              <a:rPr lang="ru-RU" dirty="0" smtClean="0"/>
              <a:t>основатель </a:t>
            </a:r>
            <a:r>
              <a:rPr lang="en-US" dirty="0" smtClean="0"/>
              <a:t>RCCPA</a:t>
            </a:r>
          </a:p>
          <a:p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antonvirtual</a:t>
            </a:r>
            <a:endParaRPr lang="en-US" dirty="0" smtClean="0"/>
          </a:p>
          <a:p>
            <a:r>
              <a:rPr lang="en-US" dirty="0" smtClean="0"/>
              <a:t>Skype: </a:t>
            </a:r>
            <a:r>
              <a:rPr lang="en-US" dirty="0" err="1" smtClean="0"/>
              <a:t>anton.virtual</a:t>
            </a:r>
            <a:endParaRPr lang="en-US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anton@vadmin.ru</a:t>
            </a:r>
            <a:endParaRPr lang="en-US" dirty="0" smtClean="0"/>
          </a:p>
          <a:p>
            <a:r>
              <a:rPr lang="en-US" dirty="0" smtClean="0"/>
              <a:t>Blog: </a:t>
            </a:r>
            <a:r>
              <a:rPr lang="en-US" dirty="0" smtClean="0">
                <a:hlinkClick r:id="rId3"/>
              </a:rPr>
              <a:t>http://blog.vadmin.ru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333" y="4200857"/>
            <a:ext cx="2666667" cy="2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en-US" dirty="0"/>
              <a:t> </a:t>
            </a:r>
            <a:r>
              <a:rPr lang="ru-RU" dirty="0" smtClean="0"/>
              <a:t>существования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Производство</a:t>
            </a:r>
          </a:p>
        </p:txBody>
      </p:sp>
      <p:pic>
        <p:nvPicPr>
          <p:cNvPr id="2050" name="Picture 2" descr="http://2.bp.blogspot.com/_FhlbLlggvF8/TUxUb_sWL2I/AAAAAAAAC5w/j2cEIWY4m6w/s1600/comcast-corporate-office-headquarters-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178" y="231325"/>
            <a:ext cx="2446209" cy="42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vellanegrarock.com/wp-content/uploads/2015/01/Money_Bag_PNG_Clipart_Pi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39" y="1496326"/>
            <a:ext cx="4807152" cy="50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en-US" dirty="0"/>
              <a:t> </a:t>
            </a:r>
            <a:r>
              <a:rPr lang="ru-RU" dirty="0" smtClean="0"/>
              <a:t>существования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Производство прибыли</a:t>
            </a:r>
          </a:p>
          <a:p>
            <a:pPr lvl="1"/>
            <a:endParaRPr lang="ru-RU" dirty="0"/>
          </a:p>
          <a:p>
            <a:r>
              <a:rPr lang="ru-RU" dirty="0" smtClean="0"/>
              <a:t>Прибыль</a:t>
            </a:r>
          </a:p>
          <a:p>
            <a:pPr lvl="1"/>
            <a:r>
              <a:rPr lang="ru-RU" dirty="0" smtClean="0"/>
              <a:t>Доход минус себестоимость</a:t>
            </a:r>
          </a:p>
          <a:p>
            <a:pPr lvl="1"/>
            <a:endParaRPr lang="ru-RU" dirty="0"/>
          </a:p>
          <a:p>
            <a:r>
              <a:rPr lang="ru-RU" dirty="0" smtClean="0"/>
              <a:t>Себестоимость</a:t>
            </a:r>
          </a:p>
          <a:p>
            <a:pPr lvl="1"/>
            <a:r>
              <a:rPr lang="ru-RU" dirty="0" smtClean="0"/>
              <a:t>Кап. расходы + оп. расходы + ФОТ</a:t>
            </a:r>
          </a:p>
        </p:txBody>
      </p:sp>
      <p:pic>
        <p:nvPicPr>
          <p:cNvPr id="2050" name="Picture 2" descr="http://2.bp.blogspot.com/_FhlbLlggvF8/TUxUb_sWL2I/AAAAAAAAC5w/j2cEIWY4m6w/s1600/comcast-corporate-office-headquarters-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178" y="231325"/>
            <a:ext cx="2446209" cy="42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886832" y="3435178"/>
            <a:ext cx="1342768" cy="2741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Департамент 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Персонал</a:t>
            </a:r>
          </a:p>
          <a:p>
            <a:pPr lvl="1"/>
            <a:r>
              <a:rPr lang="ru-RU" dirty="0" smtClean="0"/>
              <a:t>Директор</a:t>
            </a:r>
            <a:r>
              <a:rPr lang="en-US" dirty="0" smtClean="0"/>
              <a:t> (</a:t>
            </a:r>
            <a:r>
              <a:rPr lang="ru-RU" dirty="0" smtClean="0"/>
              <a:t>менеджмент)</a:t>
            </a:r>
          </a:p>
          <a:p>
            <a:pPr marL="457200" lvl="1" indent="0">
              <a:buNone/>
            </a:pPr>
            <a:endParaRPr lang="ru-RU" dirty="0"/>
          </a:p>
          <a:p>
            <a:pPr lvl="1"/>
            <a:r>
              <a:rPr lang="ru-RU" dirty="0" smtClean="0"/>
              <a:t>Линейные специалисты</a:t>
            </a:r>
            <a:endParaRPr lang="ru-RU" dirty="0"/>
          </a:p>
        </p:txBody>
      </p:sp>
      <p:pic>
        <p:nvPicPr>
          <p:cNvPr id="3074" name="Picture 2" descr="http://2.bp.blogspot.com/-kqGlGNwzXsk/T5f05EYHvpI/AAAAAAAAARQ/JplubDo7iv8/s400/it+man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26" y="801731"/>
            <a:ext cx="4351857" cy="28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harkable.com/assets/super-computer-ner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39" y="4355459"/>
            <a:ext cx="2579387" cy="19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iornalettismo.com/wp-content/uploads/2014/01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35" y="4355459"/>
            <a:ext cx="2939737" cy="19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.kinja-img.com/gawker-media/image/upload/s--RldvamZt--/c_fit,fl_progressive,q_80,w_320/18s3qqqw1nhya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55459"/>
            <a:ext cx="2737550" cy="19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Департамент 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Персонал</a:t>
            </a:r>
          </a:p>
          <a:p>
            <a:pPr lvl="1"/>
            <a:r>
              <a:rPr lang="ru-RU" dirty="0" smtClean="0"/>
              <a:t>Директор</a:t>
            </a:r>
            <a:r>
              <a:rPr lang="en-US" dirty="0" smtClean="0"/>
              <a:t> (</a:t>
            </a:r>
            <a:r>
              <a:rPr lang="ru-RU" dirty="0" smtClean="0"/>
              <a:t>менеджмент)</a:t>
            </a:r>
          </a:p>
          <a:p>
            <a:pPr lvl="1"/>
            <a:r>
              <a:rPr lang="ru-RU" dirty="0" smtClean="0"/>
              <a:t>Линейные специалисты</a:t>
            </a:r>
          </a:p>
          <a:p>
            <a:pPr lvl="1"/>
            <a:endParaRPr lang="ru-RU" dirty="0"/>
          </a:p>
          <a:p>
            <a:r>
              <a:rPr lang="ru-RU" dirty="0" smtClean="0"/>
              <a:t>ИТ активы</a:t>
            </a:r>
          </a:p>
          <a:p>
            <a:pPr lvl="1"/>
            <a:r>
              <a:rPr lang="ru-RU" dirty="0" smtClean="0"/>
              <a:t>Железо</a:t>
            </a:r>
          </a:p>
          <a:p>
            <a:pPr lvl="1"/>
            <a:r>
              <a:rPr lang="ru-RU" dirty="0" smtClean="0"/>
              <a:t>Системы</a:t>
            </a:r>
          </a:p>
          <a:p>
            <a:pPr lvl="1"/>
            <a:endParaRPr lang="ru-RU" dirty="0" smtClean="0"/>
          </a:p>
        </p:txBody>
      </p:sp>
      <p:pic>
        <p:nvPicPr>
          <p:cNvPr id="6146" name="Picture 2" descr="http://www.keepit.com/sites/www.keepit.com/files/images/server_r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56" y="442698"/>
            <a:ext cx="3111586" cy="27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uncfsu.edu/images/management/Oracle_Data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39" y="3208552"/>
            <a:ext cx="1046961" cy="14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ibcloud.readthedocs.org/en/latest/_images/vmware_vsphe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02" y="4968124"/>
            <a:ext cx="1568879" cy="9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assets.pestaola.gr/img8/google-extends-eas-suppo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36" y="3484221"/>
            <a:ext cx="2025564" cy="12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assets.hardwarezone.com/img/2012/03/logo_Symante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06" y="3914345"/>
            <a:ext cx="1532077" cy="148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goodlogo.com/images/logos/documentum_logo_369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24" y="5895739"/>
            <a:ext cx="2466718" cy="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Департамент 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Персонал</a:t>
            </a:r>
          </a:p>
          <a:p>
            <a:pPr lvl="1"/>
            <a:r>
              <a:rPr lang="ru-RU" dirty="0" smtClean="0"/>
              <a:t>Директор</a:t>
            </a:r>
            <a:r>
              <a:rPr lang="en-US" dirty="0" smtClean="0"/>
              <a:t> (</a:t>
            </a:r>
            <a:r>
              <a:rPr lang="ru-RU" dirty="0" smtClean="0"/>
              <a:t>менеджмент)</a:t>
            </a:r>
          </a:p>
          <a:p>
            <a:pPr lvl="1"/>
            <a:r>
              <a:rPr lang="ru-RU" dirty="0" smtClean="0"/>
              <a:t>Линейные специалисты</a:t>
            </a:r>
          </a:p>
          <a:p>
            <a:pPr lvl="1"/>
            <a:endParaRPr lang="ru-RU" dirty="0"/>
          </a:p>
          <a:p>
            <a:r>
              <a:rPr lang="ru-RU" dirty="0" smtClean="0"/>
              <a:t>ИТ активы</a:t>
            </a:r>
          </a:p>
          <a:p>
            <a:pPr lvl="1"/>
            <a:r>
              <a:rPr lang="ru-RU" dirty="0" smtClean="0"/>
              <a:t>Железо</a:t>
            </a:r>
          </a:p>
          <a:p>
            <a:pPr lvl="1"/>
            <a:r>
              <a:rPr lang="ru-RU" dirty="0" smtClean="0"/>
              <a:t>Системы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Бюджет</a:t>
            </a:r>
          </a:p>
        </p:txBody>
      </p:sp>
      <p:pic>
        <p:nvPicPr>
          <p:cNvPr id="4" name="Picture 4" descr="http://ovellanegrarock.com/wp-content/uploads/2015/01/Money_Bag_PNG_Clipart_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42" y="1848360"/>
            <a:ext cx="3570199" cy="37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Компания </a:t>
            </a:r>
            <a:r>
              <a:rPr lang="en-US" dirty="0" smtClean="0"/>
              <a:t>vs </a:t>
            </a:r>
            <a:r>
              <a:rPr lang="ru-RU" dirty="0" smtClean="0"/>
              <a:t>ИТ</a:t>
            </a:r>
            <a:endParaRPr lang="ru-RU" dirty="0"/>
          </a:p>
        </p:txBody>
      </p:sp>
      <p:pic>
        <p:nvPicPr>
          <p:cNvPr id="7170" name="Picture 2" descr="http://icons.iconarchive.com/icons/zairaam/bumpy-planets/256/blackhol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02" y="2179337"/>
            <a:ext cx="3480058" cy="34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ovellanegrarock.com/wp-content/uploads/2015/01/Money_Bag_PNG_Clipart_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4" y="2351497"/>
            <a:ext cx="3008815" cy="313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58125 -0.0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Компания </a:t>
            </a:r>
            <a:r>
              <a:rPr lang="en-US" dirty="0" smtClean="0"/>
              <a:t>vs </a:t>
            </a:r>
            <a:r>
              <a:rPr lang="ru-RU" dirty="0" smtClean="0"/>
              <a:t>ИТ</a:t>
            </a:r>
            <a:endParaRPr lang="ru-RU" dirty="0"/>
          </a:p>
        </p:txBody>
      </p:sp>
      <p:pic>
        <p:nvPicPr>
          <p:cNvPr id="7170" name="Picture 2" descr="http://icons.iconarchive.com/icons/zairaam/bumpy-planets/256/blackhol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02" y="2179337"/>
            <a:ext cx="3480058" cy="34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-media-cache-ak0.pinimg.com/236x/9e/c2/a9/9ec2a9e3cc145fb01c9d4798b8b770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65" y="3682004"/>
            <a:ext cx="22479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367</Words>
  <Application>Microsoft Office PowerPoint</Application>
  <PresentationFormat>Широкоэкранный</PresentationFormat>
  <Paragraphs>148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Департамент ИТ  против частного облака</vt:lpstr>
      <vt:lpstr>Я сегодня капитан!</vt:lpstr>
      <vt:lpstr>Компания</vt:lpstr>
      <vt:lpstr>Компания</vt:lpstr>
      <vt:lpstr>Департамент ИТ</vt:lpstr>
      <vt:lpstr>Департамент ИТ</vt:lpstr>
      <vt:lpstr>Департамент ИТ</vt:lpstr>
      <vt:lpstr>Компания vs ИТ</vt:lpstr>
      <vt:lpstr>Компания vs ИТ</vt:lpstr>
      <vt:lpstr>Презентация PowerPoint</vt:lpstr>
      <vt:lpstr>Выход есть!</vt:lpstr>
      <vt:lpstr>Реакция департамента ИТ.</vt:lpstr>
      <vt:lpstr>Презентация PowerPoint</vt:lpstr>
      <vt:lpstr>Что хочет линейный админ?</vt:lpstr>
      <vt:lpstr>Что хочет ИТ менеджмент?</vt:lpstr>
      <vt:lpstr>Что хочет ИТ менеджмент?</vt:lpstr>
      <vt:lpstr>Что хочет ИТ менеджмент?</vt:lpstr>
      <vt:lpstr>Что хочет ИТ менеджмент?</vt:lpstr>
      <vt:lpstr>Что такое ЧАСТНОЕ облако?</vt:lpstr>
      <vt:lpstr>Это виртуальный датацентр!</vt:lpstr>
      <vt:lpstr>Что такое ЧАСТНОЕ облако?</vt:lpstr>
      <vt:lpstr>Что такое ЧАСТНОЕ облако?</vt:lpstr>
      <vt:lpstr>Пришло облако (биллинг)</vt:lpstr>
      <vt:lpstr>Пришло облако (биллинг)</vt:lpstr>
      <vt:lpstr>Пришло облако (биллинг)</vt:lpstr>
      <vt:lpstr>Реакция на облако</vt:lpstr>
      <vt:lpstr>Антон Жбанков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ИТ  против частного облака</dc:title>
  <dc:creator>Anton Zhbankov</dc:creator>
  <cp:lastModifiedBy>Anton Zhbankov</cp:lastModifiedBy>
  <cp:revision>19</cp:revision>
  <dcterms:created xsi:type="dcterms:W3CDTF">2015-04-22T15:28:32Z</dcterms:created>
  <dcterms:modified xsi:type="dcterms:W3CDTF">2015-04-22T18:50:25Z</dcterms:modified>
</cp:coreProperties>
</file>