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257" r:id="rId3"/>
    <p:sldId id="263" r:id="rId4"/>
    <p:sldId id="259" r:id="rId5"/>
    <p:sldId id="262" r:id="rId6"/>
    <p:sldId id="264" r:id="rId7"/>
    <p:sldId id="266" r:id="rId8"/>
    <p:sldId id="278" r:id="rId9"/>
    <p:sldId id="279" r:id="rId10"/>
    <p:sldId id="277" r:id="rId11"/>
    <p:sldId id="269" r:id="rId12"/>
    <p:sldId id="280" r:id="rId13"/>
    <p:sldId id="270" r:id="rId14"/>
    <p:sldId id="282" r:id="rId15"/>
    <p:sldId id="281" r:id="rId16"/>
    <p:sldId id="283" r:id="rId17"/>
    <p:sldId id="284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CCFF"/>
    <a:srgbClr val="FFCCCC"/>
    <a:srgbClr val="FF6699"/>
    <a:srgbClr val="9999FF"/>
    <a:srgbClr val="0066CC"/>
    <a:srgbClr val="99CCF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2BBBF-3304-4954-8E44-DE9224F9DE24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681E-EE5E-4332-990D-6157D0BB93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2BBBF-3304-4954-8E44-DE9224F9DE24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681E-EE5E-4332-990D-6157D0BB93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2BBBF-3304-4954-8E44-DE9224F9DE24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681E-EE5E-4332-990D-6157D0BB93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2BBBF-3304-4954-8E44-DE9224F9DE24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681E-EE5E-4332-990D-6157D0BB93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2BBBF-3304-4954-8E44-DE9224F9DE24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681E-EE5E-4332-990D-6157D0BB93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2BBBF-3304-4954-8E44-DE9224F9DE24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681E-EE5E-4332-990D-6157D0BB93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2BBBF-3304-4954-8E44-DE9224F9DE24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681E-EE5E-4332-990D-6157D0BB93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2BBBF-3304-4954-8E44-DE9224F9DE24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681E-EE5E-4332-990D-6157D0BB93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2BBBF-3304-4954-8E44-DE9224F9DE24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681E-EE5E-4332-990D-6157D0BB93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2BBBF-3304-4954-8E44-DE9224F9DE24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681E-EE5E-4332-990D-6157D0BB93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2BBBF-3304-4954-8E44-DE9224F9DE24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681E-EE5E-4332-990D-6157D0BB93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2BBBF-3304-4954-8E44-DE9224F9DE24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D681E-EE5E-4332-990D-6157D0BB939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tp-npp.ru/index.php?option=com_content&amp;view=article&amp;id=87:2011-06-26-09-50-25&amp;catid=31:acts&amp;Itemid=18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tp-npp.ru/index.php?option=com_content&amp;view=article&amp;id=87:2011-06-26-09-50-25&amp;catid=31:acts&amp;Itemid=18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cordis.europa.eu/technology-platforms/eniac_en.html" TargetMode="External"/><Relationship Id="rId13" Type="http://schemas.openxmlformats.org/officeDocument/2006/relationships/hyperlink" Target="http://cordis.europa.eu/technology-platforms/isi_en.html" TargetMode="External"/><Relationship Id="rId18" Type="http://schemas.openxmlformats.org/officeDocument/2006/relationships/hyperlink" Target="http://cordis.europa.eu/technology-platforms/networks_en.html" TargetMode="External"/><Relationship Id="rId26" Type="http://schemas.openxmlformats.org/officeDocument/2006/relationships/hyperlink" Target="http://cordis.europa.eu/technology-platforms/estp_en.html" TargetMode="External"/><Relationship Id="rId3" Type="http://schemas.openxmlformats.org/officeDocument/2006/relationships/hyperlink" Target="http://cordis.europa.eu/technology-platforms/artemis_en.html" TargetMode="External"/><Relationship Id="rId21" Type="http://schemas.openxmlformats.org/officeDocument/2006/relationships/hyperlink" Target="http://cordis.europa.eu/technology-platforms/waterborne_en.html" TargetMode="External"/><Relationship Id="rId34" Type="http://schemas.openxmlformats.org/officeDocument/2006/relationships/hyperlink" Target="http://cordis.europa.eu/technology-platforms/eposs_en.html" TargetMode="External"/><Relationship Id="rId7" Type="http://schemas.openxmlformats.org/officeDocument/2006/relationships/hyperlink" Target="http://cordis.europa.eu/technology-platforms/smartgrids_en.html" TargetMode="External"/><Relationship Id="rId12" Type="http://schemas.openxmlformats.org/officeDocument/2006/relationships/hyperlink" Target="http://cordis.europa.eu/technology-platforms/tpwind_en.html" TargetMode="External"/><Relationship Id="rId17" Type="http://schemas.openxmlformats.org/officeDocument/2006/relationships/hyperlink" Target="http://cordis.europa.eu/technology-platforms/photovoltaics_en.html" TargetMode="External"/><Relationship Id="rId25" Type="http://schemas.openxmlformats.org/officeDocument/2006/relationships/hyperlink" Target="http://cordis.europa.eu/technology-platforms/ftc_en.html" TargetMode="External"/><Relationship Id="rId33" Type="http://schemas.openxmlformats.org/officeDocument/2006/relationships/hyperlink" Target="http://cordis.europa.eu/technology-platforms/suschem_en.html" TargetMode="External"/><Relationship Id="rId38" Type="http://schemas.openxmlformats.org/officeDocument/2006/relationships/hyperlink" Target="http://cordis.europa.eu/technology-platforms/individual_en.html" TargetMode="External"/><Relationship Id="rId2" Type="http://schemas.openxmlformats.org/officeDocument/2006/relationships/hyperlink" Target="http://cordis.europa.eu/technology-platforms/biofuels_en.html" TargetMode="External"/><Relationship Id="rId16" Type="http://schemas.openxmlformats.org/officeDocument/2006/relationships/hyperlink" Target="http://cordis.europa.eu/technology-platforms/ertrac_en.html" TargetMode="External"/><Relationship Id="rId20" Type="http://schemas.openxmlformats.org/officeDocument/2006/relationships/hyperlink" Target="http://cordis.europa.eu/technology-platforms/manufuture_en.html" TargetMode="External"/><Relationship Id="rId29" Type="http://schemas.openxmlformats.org/officeDocument/2006/relationships/hyperlink" Target="http://cordis.europa.eu/technology-platforms/forestry_en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ordis.europa.eu/technology-platforms/acare_en.html" TargetMode="External"/><Relationship Id="rId11" Type="http://schemas.openxmlformats.org/officeDocument/2006/relationships/hyperlink" Target="http://cordis.europa.eu/technology-platforms/errac_en.html" TargetMode="External"/><Relationship Id="rId24" Type="http://schemas.openxmlformats.org/officeDocument/2006/relationships/hyperlink" Target="http://cordis.europa.eu/technology-platforms/plants_en.html" TargetMode="External"/><Relationship Id="rId32" Type="http://schemas.openxmlformats.org/officeDocument/2006/relationships/hyperlink" Target="http://cordis.europa.eu/technology-platforms/europ_en.html" TargetMode="External"/><Relationship Id="rId37" Type="http://schemas.openxmlformats.org/officeDocument/2006/relationships/hyperlink" Target="http://cordis.europa.eu/technology-platforms/industrialsafety_en.html" TargetMode="External"/><Relationship Id="rId5" Type="http://schemas.openxmlformats.org/officeDocument/2006/relationships/hyperlink" Target="http://cordis.europa.eu/technology-platforms/ectp_en.html" TargetMode="External"/><Relationship Id="rId15" Type="http://schemas.openxmlformats.org/officeDocument/2006/relationships/hyperlink" Target="http://cordis.europa.eu/technology-platforms/smr_en.html" TargetMode="External"/><Relationship Id="rId23" Type="http://schemas.openxmlformats.org/officeDocument/2006/relationships/hyperlink" Target="http://cordis.europa.eu/technology-platforms/nem_en.html" TargetMode="External"/><Relationship Id="rId28" Type="http://schemas.openxmlformats.org/officeDocument/2006/relationships/hyperlink" Target="http://cordis.europa.eu/technology-platforms/nessi_en.html" TargetMode="External"/><Relationship Id="rId36" Type="http://schemas.openxmlformats.org/officeDocument/2006/relationships/hyperlink" Target="http://cordis.europa.eu/technology-platforms/photonics_en.html" TargetMode="External"/><Relationship Id="rId10" Type="http://schemas.openxmlformats.org/officeDocument/2006/relationships/hyperlink" Target="http://cordis.europa.eu/technology-platforms/estep_en.html" TargetMode="External"/><Relationship Id="rId19" Type="http://schemas.openxmlformats.org/officeDocument/2006/relationships/hyperlink" Target="http://cordis.europa.eu/technology-platforms/nano_en.html" TargetMode="External"/><Relationship Id="rId31" Type="http://schemas.openxmlformats.org/officeDocument/2006/relationships/hyperlink" Target="http://cordis.europa.eu/technology-platforms/rhc_en.html" TargetMode="External"/><Relationship Id="rId4" Type="http://schemas.openxmlformats.org/officeDocument/2006/relationships/hyperlink" Target="http://cordis.europa.eu/technology-platforms/fabre_en.html" TargetMode="External"/><Relationship Id="rId9" Type="http://schemas.openxmlformats.org/officeDocument/2006/relationships/hyperlink" Target="http://cordis.europa.eu/technology-platforms/food_en.html" TargetMode="External"/><Relationship Id="rId14" Type="http://schemas.openxmlformats.org/officeDocument/2006/relationships/hyperlink" Target="http://cordis.europa.eu/technology-platforms/gah_en.html" TargetMode="External"/><Relationship Id="rId22" Type="http://schemas.openxmlformats.org/officeDocument/2006/relationships/hyperlink" Target="http://cordis.europa.eu/technology-platforms/zep_en.html" TargetMode="External"/><Relationship Id="rId27" Type="http://schemas.openxmlformats.org/officeDocument/2006/relationships/hyperlink" Target="http://cordis.europa.eu/technology-platforms/snetp_en.html" TargetMode="External"/><Relationship Id="rId30" Type="http://schemas.openxmlformats.org/officeDocument/2006/relationships/hyperlink" Target="http://cordis.europa.eu/technology-platforms/wsstp_en.html" TargetMode="External"/><Relationship Id="rId35" Type="http://schemas.openxmlformats.org/officeDocument/2006/relationships/hyperlink" Target="http://cordis.europa.eu/technology-platforms/eumat_en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Рисунок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428604"/>
            <a:ext cx="1146998" cy="1335088"/>
          </a:xfrm>
          <a:prstGeom prst="rect">
            <a:avLst/>
          </a:prstGeom>
          <a:noFill/>
        </p:spPr>
      </p:pic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1619672" y="5622195"/>
            <a:ext cx="6048672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/>
            </a:r>
            <a:b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</a:br>
            <a:r>
              <a:rPr lang="en-US" sz="1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Russian Open Source Summit 2012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Москва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12 апреля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201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2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15616" y="2348880"/>
            <a:ext cx="7272808" cy="23391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</a:rPr>
              <a:t>Технологические платформы: российский и зарубежный опыт, перспективы развития</a:t>
            </a:r>
            <a:endParaRPr lang="en-US" sz="2800" b="1" dirty="0" smtClean="0">
              <a:solidFill>
                <a:schemeClr val="tx2"/>
              </a:solidFill>
            </a:endParaRPr>
          </a:p>
          <a:p>
            <a:pPr algn="ctr"/>
            <a:endParaRPr lang="en-US" b="1" dirty="0" smtClean="0">
              <a:solidFill>
                <a:schemeClr val="tx2"/>
              </a:solidFill>
            </a:endParaRP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Светлана Мальцева</a:t>
            </a:r>
            <a:endParaRPr lang="en-US" b="1" dirty="0" smtClean="0">
              <a:solidFill>
                <a:schemeClr val="tx2"/>
              </a:solidFill>
            </a:endParaRPr>
          </a:p>
          <a:p>
            <a:pPr algn="ctr"/>
            <a:endParaRPr lang="en-US" b="1" dirty="0" smtClean="0">
              <a:solidFill>
                <a:schemeClr val="tx2"/>
              </a:solidFill>
            </a:endParaRP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Национальный исследовательский университет </a:t>
            </a: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«Высшая школа экономики»</a:t>
            </a:r>
            <a:endParaRPr lang="en-US" b="1" dirty="0" smtClean="0">
              <a:solidFill>
                <a:schemeClr val="tx2"/>
              </a:solidFill>
            </a:endParaRPr>
          </a:p>
        </p:txBody>
      </p:sp>
      <p:pic>
        <p:nvPicPr>
          <p:cNvPr id="16386" name="Picture 2" descr="Russian Open Source Summit 20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99372" y="500042"/>
            <a:ext cx="2092168" cy="1095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928670"/>
            <a:ext cx="80010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66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Координаторы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357166"/>
            <a:ext cx="80724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66CC"/>
                </a:solidFill>
                <a:latin typeface="Arial" pitchFamily="34" charset="0"/>
                <a:cs typeface="Arial" pitchFamily="34" charset="0"/>
              </a:rPr>
              <a:t>Российские технологические платформы </a:t>
            </a:r>
            <a:r>
              <a:rPr lang="en-US" sz="2800" b="1" dirty="0" smtClean="0">
                <a:solidFill>
                  <a:srgbClr val="0066CC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solidFill>
                <a:srgbClr val="0066C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28662" y="1500174"/>
          <a:ext cx="7286676" cy="5120640"/>
        </p:xfrm>
        <a:graphic>
          <a:graphicData uri="http://schemas.openxmlformats.org/drawingml/2006/table">
            <a:tbl>
              <a:tblPr/>
              <a:tblGrid>
                <a:gridCol w="3342070"/>
                <a:gridCol w="3944606"/>
              </a:tblGrid>
              <a:tr h="3929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/>
                          <a:ea typeface="Times New Roman"/>
                        </a:rPr>
                        <a:t>Национальная программная платформа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/>
                          <a:ea typeface="Times New Roman"/>
                        </a:rPr>
                        <a:t>ОАО «Концерн Сириус» 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/>
                          <a:ea typeface="Times New Roman"/>
                        </a:rPr>
                        <a:t>(ГК «</a:t>
                      </a:r>
                      <a:r>
                        <a:rPr lang="ru-RU" sz="1400" b="1" dirty="0" err="1">
                          <a:latin typeface="Arial"/>
                          <a:ea typeface="Times New Roman"/>
                        </a:rPr>
                        <a:t>Ростехнологии</a:t>
                      </a:r>
                      <a:r>
                        <a:rPr lang="ru-RU" sz="1400" b="1" dirty="0">
                          <a:latin typeface="Arial"/>
                          <a:ea typeface="Times New Roman"/>
                        </a:rPr>
                        <a:t>»)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7858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Arial"/>
                          <a:ea typeface="Times New Roman"/>
                        </a:rPr>
                        <a:t>Национальная суперкомпьютерная технологическая платформа</a:t>
                      </a:r>
                      <a:endParaRPr lang="ru-RU" sz="1400" b="1">
                        <a:latin typeface="Times New Roman"/>
                        <a:ea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400" b="1" dirty="0" smtClean="0">
                          <a:latin typeface="Arial"/>
                          <a:ea typeface="Times New Roman"/>
                        </a:rPr>
                        <a:t>  Институт </a:t>
                      </a:r>
                      <a:r>
                        <a:rPr lang="ru-RU" sz="1400" b="1" dirty="0">
                          <a:latin typeface="Arial"/>
                          <a:ea typeface="Times New Roman"/>
                        </a:rPr>
                        <a:t>программных систем имени А.К. </a:t>
                      </a:r>
                      <a:r>
                        <a:rPr lang="ru-RU" sz="1400" b="1" dirty="0" err="1">
                          <a:latin typeface="Arial"/>
                          <a:ea typeface="Times New Roman"/>
                        </a:rPr>
                        <a:t>Айламазяна</a:t>
                      </a:r>
                      <a:r>
                        <a:rPr lang="ru-RU" sz="1400" b="1" dirty="0">
                          <a:latin typeface="Arial"/>
                          <a:ea typeface="Times New Roman"/>
                        </a:rPr>
                        <a:t> РАН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400" b="1" dirty="0" smtClean="0">
                          <a:latin typeface="Arial"/>
                          <a:ea typeface="Times New Roman"/>
                        </a:rPr>
                        <a:t>  Московский </a:t>
                      </a:r>
                      <a:r>
                        <a:rPr lang="ru-RU" sz="1400" b="1" dirty="0">
                          <a:latin typeface="Arial"/>
                          <a:ea typeface="Times New Roman"/>
                        </a:rPr>
                        <a:t>государственный университет имени М.В. Ломоносова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893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</a:rPr>
                        <a:t>Инновационные лазерные, оптические и оптоэлектронные технологии – фотоника</a:t>
                      </a:r>
                      <a:endParaRPr lang="ru-RU" sz="14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</a:rPr>
                        <a:t>Некоммерческое партнерство «Лазерная ассоциация» 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893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Arial"/>
                          <a:ea typeface="Times New Roman"/>
                        </a:rPr>
                        <a:t>Национальная информационная спутниковая система</a:t>
                      </a:r>
                      <a:endParaRPr lang="ru-RU" sz="1400" b="1">
                        <a:latin typeface="Times New Roman"/>
                        <a:ea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/>
                          <a:ea typeface="Times New Roman"/>
                        </a:rPr>
                        <a:t>ОАО «Информационные спутниковые системы» имени академика М.Ф. </a:t>
                      </a:r>
                      <a:r>
                        <a:rPr lang="ru-RU" sz="1400" b="1" dirty="0" err="1">
                          <a:latin typeface="Arial"/>
                          <a:ea typeface="Times New Roman"/>
                        </a:rPr>
                        <a:t>Решетнёва</a:t>
                      </a:r>
                      <a:r>
                        <a:rPr lang="ru-RU" sz="1400" b="1" dirty="0">
                          <a:latin typeface="Arial"/>
                          <a:ea typeface="Times New Roman"/>
                        </a:rPr>
                        <a:t>»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</a:tr>
              <a:tr h="39290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i="0">
                          <a:latin typeface="Arial"/>
                          <a:ea typeface="Times New Roman"/>
                        </a:rPr>
                        <a:t>Интеллектуальная энергетическая система России</a:t>
                      </a:r>
                      <a:endParaRPr lang="ru-RU" sz="1400" b="1" i="1">
                        <a:latin typeface="Arial"/>
                        <a:ea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latin typeface="Arial"/>
                          <a:ea typeface="Times New Roman"/>
                        </a:rPr>
                        <a:t>ФГУ «Российское энергетическое агентство» Минэнерго России</a:t>
                      </a:r>
                      <a:endParaRPr lang="ru-RU" sz="1400" b="1" i="1" dirty="0">
                        <a:latin typeface="Arial"/>
                        <a:ea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5893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Arial"/>
                          <a:ea typeface="Times New Roman"/>
                        </a:rPr>
                        <a:t>Высокоскоростной интеллектуальный железнодорожный транспорт</a:t>
                      </a:r>
                      <a:endParaRPr lang="ru-RU" sz="1400" b="1">
                        <a:latin typeface="Times New Roman"/>
                        <a:ea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/>
                          <a:ea typeface="Times New Roman"/>
                        </a:rPr>
                        <a:t>ОАО «Российские железные дороги»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13751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Arial"/>
                          <a:ea typeface="Calibri"/>
                        </a:rPr>
                        <a:t>Технологии мехатроники, встраиваемых систем управления, радиочастотной идентификации и роботостроение</a:t>
                      </a:r>
                      <a:endParaRPr lang="ru-RU" sz="1400" b="1">
                        <a:latin typeface="Times New Roman"/>
                        <a:ea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400" b="1" dirty="0" smtClean="0">
                          <a:latin typeface="Arial"/>
                          <a:ea typeface="Times New Roman"/>
                        </a:rPr>
                        <a:t>  ГОУ </a:t>
                      </a:r>
                      <a:r>
                        <a:rPr lang="ru-RU" sz="1400" b="1" dirty="0">
                          <a:latin typeface="Arial"/>
                          <a:ea typeface="Times New Roman"/>
                        </a:rPr>
                        <a:t>ВПО «Московский физико-технический институт» (МФТИ)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400" b="1" dirty="0" smtClean="0">
                          <a:latin typeface="Arial"/>
                          <a:ea typeface="Times New Roman"/>
                        </a:rPr>
                        <a:t>  ГК </a:t>
                      </a:r>
                      <a:r>
                        <a:rPr lang="ru-RU" sz="1400" b="1" dirty="0">
                          <a:latin typeface="Arial"/>
                          <a:ea typeface="Times New Roman"/>
                        </a:rPr>
                        <a:t>«</a:t>
                      </a:r>
                      <a:r>
                        <a:rPr lang="ru-RU" sz="1400" b="1" dirty="0" err="1">
                          <a:latin typeface="Arial"/>
                          <a:ea typeface="Times New Roman"/>
                        </a:rPr>
                        <a:t>Роснанотех</a:t>
                      </a:r>
                      <a:r>
                        <a:rPr lang="ru-RU" sz="1400" b="1" dirty="0">
                          <a:latin typeface="Arial"/>
                          <a:ea typeface="Times New Roman"/>
                        </a:rPr>
                        <a:t>»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400" b="1" dirty="0" smtClean="0">
                          <a:latin typeface="Arial"/>
                          <a:ea typeface="Times New Roman"/>
                        </a:rPr>
                        <a:t>  Центральный </a:t>
                      </a:r>
                      <a:r>
                        <a:rPr lang="ru-RU" sz="1400" b="1" dirty="0">
                          <a:latin typeface="Arial"/>
                          <a:ea typeface="Times New Roman"/>
                        </a:rPr>
                        <a:t>научно-исследовательский институт робототехники и технической кибернетики» (ГНУ ЦНИИ РТК)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7546" y="500042"/>
            <a:ext cx="8107857" cy="10833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66CC"/>
                </a:solidFill>
                <a:latin typeface="Arial" pitchFamily="34" charset="0"/>
                <a:ea typeface="Calibri"/>
                <a:cs typeface="Arial" pitchFamily="34" charset="0"/>
              </a:rPr>
              <a:t>Национальная программная платформа</a:t>
            </a:r>
            <a:r>
              <a:rPr lang="en-US" sz="2800" b="1" dirty="0" smtClean="0">
                <a:solidFill>
                  <a:srgbClr val="0066CC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 dirty="0" smtClean="0">
                <a:solidFill>
                  <a:srgbClr val="0066CC"/>
                </a:solidFill>
                <a:latin typeface="Arial" pitchFamily="34" charset="0"/>
                <a:ea typeface="Calibri"/>
                <a:cs typeface="Arial" pitchFamily="34" charset="0"/>
              </a:rPr>
              <a:t>(</a:t>
            </a:r>
            <a:r>
              <a:rPr lang="ru-RU" sz="2400" b="1" dirty="0" smtClean="0">
                <a:solidFill>
                  <a:srgbClr val="0066CC"/>
                </a:solidFill>
                <a:latin typeface="Arial" pitchFamily="34" charset="0"/>
                <a:ea typeface="Calibri"/>
                <a:cs typeface="Arial" pitchFamily="34" charset="0"/>
              </a:rPr>
              <a:t>цели</a:t>
            </a:r>
            <a:r>
              <a:rPr lang="en-US" sz="2800" b="1" dirty="0" smtClean="0">
                <a:solidFill>
                  <a:srgbClr val="0066CC"/>
                </a:solidFill>
                <a:latin typeface="Arial" pitchFamily="34" charset="0"/>
                <a:ea typeface="Calibri"/>
                <a:cs typeface="Arial" pitchFamily="34" charset="0"/>
              </a:rPr>
              <a:t>)</a:t>
            </a:r>
            <a:endParaRPr lang="ru-RU" sz="2800" b="1" dirty="0">
              <a:solidFill>
                <a:srgbClr val="0066CC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428604"/>
            <a:ext cx="862010" cy="646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071538" y="1786207"/>
            <a:ext cx="700092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3"/>
              </a:buBlip>
              <a:tabLst>
                <a:tab pos="457200" algn="l"/>
                <a:tab pos="6858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Изменение структуры затрат (в т.ч. государственных структур) на ИТ и переориентация финансовых потоков на отечественный рынок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импортозамещение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3"/>
              </a:buBlip>
              <a:tabLst>
                <a:tab pos="457200" algn="l"/>
                <a:tab pos="6858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Обеспечение национальной безопасности страны в части технологической независимости и информационной безопасности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3"/>
              </a:buBlip>
              <a:tabLst>
                <a:tab pos="457200" algn="l"/>
                <a:tab pos="6858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Ликвидация отставания в объеме и уровне использования ИТ в экономике, государственном управлении и общественной жизни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3"/>
              </a:buBlip>
              <a:tabLst>
                <a:tab pos="457200" algn="l"/>
                <a:tab pos="6858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Развитие системы образования, прикладных и фундаментальных исследований в области ИТ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3"/>
              </a:buBlip>
              <a:tabLst>
                <a:tab pos="457200" algn="l"/>
                <a:tab pos="6858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Развитие отечественных центров разработки информационных технологий мирового класса за счет расширения интеграционных связей между фундаментальной и прикладной наукой, системой образования и промышленностью, в том числе международных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3"/>
              </a:buBlip>
              <a:tabLst>
                <a:tab pos="457200" algn="l"/>
                <a:tab pos="6858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Повышение конкурентоспособности отечественных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ИТ-продуктов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на отечественном и мировом рынках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5929330"/>
            <a:ext cx="80010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4"/>
              </a:rPr>
              <a:t>http://tp-npp.ru/index.php?option=com_content&amp;view=article&amp;id=87:2011-06-26-09-50-25&amp;catid=31:acts&amp;Itemid=18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7546" y="500042"/>
            <a:ext cx="8107857" cy="10833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66CC"/>
                </a:solidFill>
                <a:latin typeface="Arial" pitchFamily="34" charset="0"/>
                <a:ea typeface="Calibri"/>
                <a:cs typeface="Arial" pitchFamily="34" charset="0"/>
              </a:rPr>
              <a:t>Национальная программная платформа</a:t>
            </a:r>
            <a:r>
              <a:rPr lang="en-US" sz="2800" b="1" dirty="0" smtClean="0">
                <a:solidFill>
                  <a:srgbClr val="0066CC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 dirty="0" smtClean="0">
                <a:solidFill>
                  <a:srgbClr val="0066CC"/>
                </a:solidFill>
                <a:latin typeface="Arial" pitchFamily="34" charset="0"/>
                <a:ea typeface="Calibri"/>
                <a:cs typeface="Arial" pitchFamily="34" charset="0"/>
              </a:rPr>
              <a:t>(</a:t>
            </a:r>
            <a:r>
              <a:rPr lang="ru-RU" sz="2400" b="1" dirty="0" smtClean="0">
                <a:solidFill>
                  <a:srgbClr val="0066CC"/>
                </a:solidFill>
                <a:latin typeface="Arial" pitchFamily="34" charset="0"/>
                <a:ea typeface="Calibri"/>
                <a:cs typeface="Arial" pitchFamily="34" charset="0"/>
              </a:rPr>
              <a:t>технологические направления</a:t>
            </a:r>
            <a:r>
              <a:rPr lang="en-US" sz="2800" b="1" dirty="0" smtClean="0">
                <a:solidFill>
                  <a:srgbClr val="0066CC"/>
                </a:solidFill>
                <a:latin typeface="Arial" pitchFamily="34" charset="0"/>
                <a:ea typeface="Calibri"/>
                <a:cs typeface="Arial" pitchFamily="34" charset="0"/>
              </a:rPr>
              <a:t>)</a:t>
            </a:r>
            <a:endParaRPr lang="ru-RU" sz="2800" b="1" dirty="0">
              <a:solidFill>
                <a:srgbClr val="0066CC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428604"/>
            <a:ext cx="862010" cy="646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071538" y="1570765"/>
            <a:ext cx="7000924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Blip>
                <a:blip r:embed="rId3"/>
              </a:buBlip>
            </a:pPr>
            <a:r>
              <a:rPr lang="ru-RU" sz="1600" dirty="0" smtClean="0"/>
              <a:t>  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Базовое системное ПО</a:t>
            </a:r>
          </a:p>
          <a:p>
            <a:pPr>
              <a:buBlip>
                <a:blip r:embed="rId3"/>
              </a:buBlip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Программная и системная инженерия</a:t>
            </a:r>
          </a:p>
          <a:p>
            <a:pPr>
              <a:buBlip>
                <a:blip r:embed="rId3"/>
              </a:buBlip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Распределенные и высокопроизводительные вычисления</a:t>
            </a:r>
          </a:p>
          <a:p>
            <a:pPr>
              <a:buBlip>
                <a:blip r:embed="rId3"/>
              </a:buBlip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Средства быстрой разработки прикладных приложений для управления и учета</a:t>
            </a:r>
          </a:p>
          <a:p>
            <a:pPr>
              <a:buBlip>
                <a:blip r:embed="rId3"/>
              </a:buBlip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Интеллектуальные поисковые системы, когнитивные системы, семантические технологии</a:t>
            </a:r>
          </a:p>
          <a:p>
            <a:pPr>
              <a:buBlip>
                <a:blip r:embed="rId3"/>
              </a:buBlip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Телекоммуникации, навигация, мультимедиа и мобильные системы</a:t>
            </a:r>
          </a:p>
          <a:p>
            <a:pPr>
              <a:buBlip>
                <a:blip r:embed="rId3"/>
              </a:buBlip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Технологии построения электронных государственных решений</a:t>
            </a:r>
          </a:p>
          <a:p>
            <a:pPr>
              <a:buBlip>
                <a:blip r:embed="rId3"/>
              </a:buBlip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Технологии информационной безопасности</a:t>
            </a:r>
          </a:p>
          <a:p>
            <a:pPr>
              <a:buBlip>
                <a:blip r:embed="rId3"/>
              </a:buBlip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Технологии автоматического анализа текстов на естественном языке, прежде всего русском</a:t>
            </a: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3"/>
              </a:buBlip>
              <a:tabLst>
                <a:tab pos="457200" algn="l"/>
                <a:tab pos="685800" algn="l"/>
              </a:tabLs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5929330"/>
            <a:ext cx="80010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4"/>
              </a:rPr>
              <a:t>http://tp-npp.ru/index.php?option=com_content&amp;view=article&amp;id=87:2011-06-26-09-50-25&amp;catid=31:acts&amp;Itemid=18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85918" y="428604"/>
            <a:ext cx="6858048" cy="1366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66CC"/>
                </a:solidFill>
                <a:latin typeface="Arial" pitchFamily="34" charset="0"/>
                <a:ea typeface="Calibri"/>
                <a:cs typeface="Arial" pitchFamily="34" charset="0"/>
              </a:rPr>
              <a:t>Национальная суперкомпьютерная технологическая платформа</a:t>
            </a:r>
            <a:endParaRPr lang="en-US" sz="2400" b="1" dirty="0" smtClean="0">
              <a:solidFill>
                <a:srgbClr val="0066CC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rgbClr val="0066CC"/>
                </a:solidFill>
                <a:latin typeface="Arial" pitchFamily="34" charset="0"/>
                <a:ea typeface="Calibri"/>
                <a:cs typeface="Arial" pitchFamily="34" charset="0"/>
              </a:rPr>
              <a:t>(</a:t>
            </a:r>
            <a:r>
              <a:rPr lang="ru-RU" sz="2400" b="1" dirty="0" smtClean="0">
                <a:solidFill>
                  <a:srgbClr val="0066CC"/>
                </a:solidFill>
                <a:latin typeface="Arial" pitchFamily="34" charset="0"/>
                <a:ea typeface="Calibri"/>
                <a:cs typeface="Arial" pitchFamily="34" charset="0"/>
              </a:rPr>
              <a:t>задачи</a:t>
            </a:r>
            <a:r>
              <a:rPr lang="en-US" sz="2400" b="1" dirty="0" smtClean="0">
                <a:solidFill>
                  <a:srgbClr val="0066CC"/>
                </a:solidFill>
                <a:latin typeface="Arial" pitchFamily="34" charset="0"/>
                <a:ea typeface="Calibri"/>
                <a:cs typeface="Arial" pitchFamily="34" charset="0"/>
              </a:rPr>
              <a:t>) </a:t>
            </a:r>
            <a:endParaRPr lang="ru-RU" sz="2400" b="1" dirty="0">
              <a:solidFill>
                <a:srgbClr val="0066CC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928662" y="1662816"/>
            <a:ext cx="7858180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В среднесрочной перспективе </a:t>
            </a:r>
          </a:p>
          <a:p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  <a:buBlip>
                <a:blip r:embed="rId2"/>
              </a:buBlip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 организация систематических исследований и разработок высокотехнологичного программного обеспечения для суперкомпьютерных систем и сред, методов математического моделирования, а также технологий и систем программирования вычислительных систем со сверхбольшой степенью параллелизма; </a:t>
            </a:r>
          </a:p>
          <a:p>
            <a:pPr>
              <a:spcAft>
                <a:spcPts val="600"/>
              </a:spcAft>
              <a:buBlip>
                <a:blip r:embed="rId2"/>
              </a:buBlip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 разработка производственных технологий создания семейства суперкомпьютерных систем от массового терафлопного до уникального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экзафлопного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уровня; </a:t>
            </a:r>
          </a:p>
          <a:p>
            <a:pPr>
              <a:spcAft>
                <a:spcPts val="600"/>
              </a:spcAft>
              <a:buBlip>
                <a:blip r:embed="rId2"/>
              </a:buBlip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 отработка эффективных моделей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частно-государственного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партнерства в области СТ; </a:t>
            </a:r>
          </a:p>
          <a:p>
            <a:pPr>
              <a:spcAft>
                <a:spcPts val="600"/>
              </a:spcAft>
              <a:buBlip>
                <a:blip r:embed="rId2"/>
              </a:buBlip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 разработка устойчивой системы подготовки, переподготовки и повышения квалификации специалистов в области СТ, с участием бизнес сообщества, включая подготовку как профильных специалистов, так и управленческих кадров для высокотехнологичных и наукоемких производств.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3" cstate="print"/>
          <a:srcRect t="10729" r="67517" b="69379"/>
          <a:stretch>
            <a:fillRect/>
          </a:stretch>
        </p:blipFill>
        <p:spPr bwMode="auto">
          <a:xfrm>
            <a:off x="357158" y="285728"/>
            <a:ext cx="1929020" cy="884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85918" y="428604"/>
            <a:ext cx="7143800" cy="1366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66CC"/>
                </a:solidFill>
                <a:latin typeface="Arial" pitchFamily="34" charset="0"/>
                <a:ea typeface="Calibri"/>
                <a:cs typeface="Arial" pitchFamily="34" charset="0"/>
              </a:rPr>
              <a:t>Национальная суперкомпьютерная технологическая платформа</a:t>
            </a:r>
            <a:endParaRPr lang="en-US" sz="2400" b="1" dirty="0" smtClean="0">
              <a:solidFill>
                <a:srgbClr val="0066CC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rgbClr val="0066CC"/>
                </a:solidFill>
                <a:latin typeface="Arial" pitchFamily="34" charset="0"/>
                <a:ea typeface="Calibri"/>
                <a:cs typeface="Arial" pitchFamily="34" charset="0"/>
              </a:rPr>
              <a:t>(</a:t>
            </a:r>
            <a:r>
              <a:rPr lang="ru-RU" sz="2400" b="1" dirty="0" smtClean="0">
                <a:solidFill>
                  <a:srgbClr val="0066CC"/>
                </a:solidFill>
                <a:latin typeface="Arial" pitchFamily="34" charset="0"/>
                <a:ea typeface="Calibri"/>
                <a:cs typeface="Arial" pitchFamily="34" charset="0"/>
              </a:rPr>
              <a:t>задачи</a:t>
            </a:r>
            <a:r>
              <a:rPr lang="en-US" sz="2400" b="1" dirty="0" smtClean="0">
                <a:solidFill>
                  <a:srgbClr val="0066CC"/>
                </a:solidFill>
                <a:latin typeface="Arial" pitchFamily="34" charset="0"/>
                <a:ea typeface="Calibri"/>
                <a:cs typeface="Arial" pitchFamily="34" charset="0"/>
              </a:rPr>
              <a:t>) </a:t>
            </a:r>
            <a:endParaRPr lang="ru-RU" sz="2400" b="1" dirty="0">
              <a:solidFill>
                <a:srgbClr val="0066CC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928662" y="1939814"/>
            <a:ext cx="785818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В долгосрочной перспективе </a:t>
            </a:r>
          </a:p>
          <a:p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  <a:buBlip>
                <a:blip r:embed="rId2"/>
              </a:buBlip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  система формирования научно-технологических приоритетов в области СТ и программно-целевых механизмов концентрации ресурсов государства и общества для их реализации </a:t>
            </a:r>
          </a:p>
          <a:p>
            <a:pPr>
              <a:spcAft>
                <a:spcPts val="600"/>
              </a:spcAft>
              <a:buBlip>
                <a:blip r:embed="rId2"/>
              </a:buBlip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  комплексы сервисов для производства высокотехнологичной продукции на основе применения СТ мирового уровня; работоспособные звенья национальной инновационной системы в области СТ, от фундаментальных исследований до новых технологий и продуктов массового спроса;</a:t>
            </a:r>
          </a:p>
          <a:p>
            <a:pPr>
              <a:spcAft>
                <a:spcPts val="600"/>
              </a:spcAft>
              <a:buBlip>
                <a:blip r:embed="rId2"/>
              </a:buBlip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  условия для достижения в России мирового уровня в развитии российских суперкомпьютерных технологий с эффективным выходом на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экзафлопсные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рубежи</a:t>
            </a:r>
          </a:p>
          <a:p>
            <a:pPr>
              <a:spcAft>
                <a:spcPts val="600"/>
              </a:spcAft>
              <a:buBlip>
                <a:blip r:embed="rId2"/>
              </a:buBlip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  система формирования проектов по подготовке кадров высшей квалификации в преддверии эры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экзафлопсных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вычислительных систем</a:t>
            </a:r>
          </a:p>
          <a:p>
            <a:pPr>
              <a:spcAft>
                <a:spcPts val="600"/>
              </a:spcAft>
              <a:buBlip>
                <a:blip r:embed="rId2"/>
              </a:buBlip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  обеспечение технологической безопасности   РФ в сфере СТ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3" cstate="print"/>
          <a:srcRect t="10729" r="67517" b="69379"/>
          <a:stretch>
            <a:fillRect/>
          </a:stretch>
        </p:blipFill>
        <p:spPr bwMode="auto">
          <a:xfrm>
            <a:off x="357158" y="285728"/>
            <a:ext cx="1929020" cy="884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85918" y="428604"/>
            <a:ext cx="6858048" cy="1366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66CC"/>
                </a:solidFill>
                <a:latin typeface="Arial" pitchFamily="34" charset="0"/>
                <a:ea typeface="Calibri"/>
                <a:cs typeface="Arial" pitchFamily="34" charset="0"/>
              </a:rPr>
              <a:t>Национальная суперкомпьютерная технологическая платформа</a:t>
            </a:r>
            <a:endParaRPr lang="en-US" sz="2400" b="1" dirty="0" smtClean="0">
              <a:solidFill>
                <a:srgbClr val="0066CC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rgbClr val="0066CC"/>
                </a:solidFill>
                <a:latin typeface="Arial" pitchFamily="34" charset="0"/>
                <a:ea typeface="Calibri"/>
                <a:cs typeface="Arial" pitchFamily="34" charset="0"/>
              </a:rPr>
              <a:t>(</a:t>
            </a:r>
            <a:r>
              <a:rPr lang="ru-RU" sz="2400" b="1" dirty="0" smtClean="0">
                <a:solidFill>
                  <a:srgbClr val="0066CC"/>
                </a:solidFill>
                <a:latin typeface="Arial" pitchFamily="34" charset="0"/>
                <a:ea typeface="Calibri"/>
                <a:cs typeface="Arial" pitchFamily="34" charset="0"/>
              </a:rPr>
              <a:t>технологические направления</a:t>
            </a:r>
            <a:r>
              <a:rPr lang="en-US" sz="2400" b="1" dirty="0" smtClean="0">
                <a:solidFill>
                  <a:srgbClr val="0066CC"/>
                </a:solidFill>
                <a:latin typeface="Arial" pitchFamily="34" charset="0"/>
                <a:ea typeface="Calibri"/>
                <a:cs typeface="Arial" pitchFamily="34" charset="0"/>
              </a:rPr>
              <a:t>) </a:t>
            </a:r>
            <a:endParaRPr lang="ru-RU" sz="2400" b="1" dirty="0">
              <a:solidFill>
                <a:srgbClr val="0066CC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928662" y="1785926"/>
            <a:ext cx="7429552" cy="4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Blip>
                <a:blip r:embed="rId2"/>
              </a:buBlip>
              <a:tabLst>
                <a:tab pos="3429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Суперкомпьютерные сервисы и применение суперЭВМ в интересах науки, образования, различных отраслей экономики, социальной сферы и государственных нужд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Blip>
                <a:blip r:embed="rId2"/>
              </a:buBlip>
              <a:tabLst>
                <a:tab pos="3429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Вычислительная математика и математическое моделирование на базе супер-ЭВМ,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грид-сетей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и систем облачных вычислений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Blip>
                <a:blip r:embed="rId2"/>
              </a:buBlip>
              <a:tabLst>
                <a:tab pos="3429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Инструментальное и прикладное программное обеспечение для суперЭВМ,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грид-сетей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и систем облачных вычислений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Blip>
                <a:blip r:embed="rId2"/>
              </a:buBlip>
              <a:tabLst>
                <a:tab pos="3429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Программные средства для сетей доступа к суперЭВМ,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грид-систем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и систем облачных вычислений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Blip>
                <a:blip r:embed="rId2"/>
              </a:buBlip>
              <a:tabLst>
                <a:tab pos="3429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Системное программное обеспечение суперЭВМ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Blip>
                <a:blip r:embed="rId2"/>
              </a:buBlip>
              <a:tabLst>
                <a:tab pos="3429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Элементная база, архитектуры и аппаратные средства суперЭВМ, ЦОД,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грид-систем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и систем облачных вычислений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Blip>
                <a:blip r:embed="rId2"/>
              </a:buBlip>
              <a:tabLst>
                <a:tab pos="3429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Подготовка и переподготовка кадров в интересах всех секторов суперкомпьютерной отрасли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8" name="Рисунок 7"/>
          <p:cNvPicPr/>
          <p:nvPr/>
        </p:nvPicPr>
        <p:blipFill>
          <a:blip r:embed="rId3" cstate="print"/>
          <a:srcRect t="10729" r="67517" b="69379"/>
          <a:stretch>
            <a:fillRect/>
          </a:stretch>
        </p:blipFill>
        <p:spPr bwMode="auto">
          <a:xfrm>
            <a:off x="428596" y="500042"/>
            <a:ext cx="1929020" cy="884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333500" y="38100"/>
            <a:ext cx="7810500" cy="1101725"/>
          </a:xfrm>
          <a:prstGeom prst="rect">
            <a:avLst/>
          </a:prstGeom>
        </p:spPr>
        <p:txBody>
          <a:bodyPr/>
          <a:lstStyle/>
          <a:p>
            <a:pPr eaLnBrk="0" hangingPunct="0">
              <a:lnSpc>
                <a:spcPct val="90000"/>
              </a:lnSpc>
              <a:defRPr/>
            </a:pPr>
            <a:r>
              <a:rPr lang="ru-RU" sz="32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Предложения по совершенствованию </a:t>
            </a:r>
            <a:r>
              <a:rPr lang="ru-RU" sz="2400" b="1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госрегулированию: </a:t>
            </a:r>
            <a:r>
              <a:rPr lang="ru-RU" sz="2400" i="1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направления </a:t>
            </a:r>
            <a:r>
              <a:rPr lang="ru-RU" sz="3200" i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(1)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2143116"/>
            <a:ext cx="7859712" cy="307776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58775" lvl="1" algn="just">
              <a:spcAft>
                <a:spcPts val="600"/>
              </a:spcAft>
              <a:buBlip>
                <a:blip r:embed="rId2"/>
              </a:buBlip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   Налоговое регулирование</a:t>
            </a:r>
          </a:p>
          <a:p>
            <a:pPr marL="358775" lvl="1" algn="just">
              <a:spcAft>
                <a:spcPts val="600"/>
              </a:spcAft>
              <a:buBlip>
                <a:blip r:embed="rId2"/>
              </a:buBlip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   </a:t>
            </a: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Таможенно-тарифное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 регулирование</a:t>
            </a:r>
          </a:p>
          <a:p>
            <a:pPr marL="358775" lvl="1" algn="just">
              <a:spcAft>
                <a:spcPts val="600"/>
              </a:spcAft>
              <a:buBlip>
                <a:blip r:embed="rId2"/>
              </a:buBlip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   Техническое регулирование</a:t>
            </a:r>
          </a:p>
          <a:p>
            <a:pPr marL="358775" lvl="1" algn="just">
              <a:spcAft>
                <a:spcPts val="600"/>
              </a:spcAft>
              <a:buBlip>
                <a:blip r:embed="rId2"/>
              </a:buBlip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   Регулирование и прямая поддержка экспорта</a:t>
            </a:r>
          </a:p>
          <a:p>
            <a:pPr marL="358775" lvl="1" algn="just">
              <a:spcAft>
                <a:spcPts val="600"/>
              </a:spcAft>
              <a:buBlip>
                <a:blip r:embed="rId2"/>
              </a:buBlip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   Поддержка развития образования</a:t>
            </a:r>
          </a:p>
          <a:p>
            <a:pPr marL="358775" lvl="1" algn="just">
              <a:spcAft>
                <a:spcPts val="600"/>
              </a:spcAft>
              <a:buBlip>
                <a:blip r:embed="rId2"/>
              </a:buBlip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   Прямая поддержка научных исследований, разработок и инноваций</a:t>
            </a:r>
          </a:p>
          <a:p>
            <a:pPr marL="358775" lvl="1" algn="just">
              <a:spcAft>
                <a:spcPts val="600"/>
              </a:spcAft>
              <a:buBlip>
                <a:blip r:embed="rId2"/>
              </a:buBlip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   Привлечение инвестиций и региональное развитие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 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785794"/>
            <a:ext cx="83582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1"/>
                </a:solidFill>
              </a:rPr>
              <a:t>Направления совершенствования госрегулирования</a:t>
            </a:r>
            <a:endParaRPr lang="ru-RU" sz="28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1142984"/>
            <a:ext cx="756822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Организация взаимодействия между платформами</a:t>
            </a:r>
            <a:endParaRPr lang="ru-RU" sz="24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857356" y="2086008"/>
            <a:ext cx="6500858" cy="244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Blip>
                <a:blip r:embed="rId2"/>
              </a:buBlip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Производственные цепочки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Blip>
                <a:blip r:embed="rId2"/>
              </a:buBlip>
              <a:tabLst/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Гармонизация исследовательских программ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Blip>
                <a:blip r:embed="rId2"/>
              </a:buBlip>
              <a:tabLst/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Общий план действий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Blip>
                <a:blip r:embed="rId2"/>
              </a:buBlip>
              <a:tabLst/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Соглашение о взаимодействии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Blip>
                <a:blip r:embed="rId2"/>
              </a:buBlip>
              <a:tabLst/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Объединенные мероприятия и семинары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Blip>
                <a:blip r:embed="rId2"/>
              </a:buBlip>
              <a:tabLst/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Гармонизация технических </a:t>
            </a:r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требований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071538" y="4929198"/>
            <a:ext cx="22145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Открытость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5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1928794" y="5572140"/>
            <a:ext cx="63579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2"/>
              </a:buBlip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Участие зарубежных партнеров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71670" y="500042"/>
            <a:ext cx="5429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66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Использование опыта</a:t>
            </a:r>
            <a:r>
              <a:rPr lang="en-US" sz="2400" b="1" dirty="0" smtClean="0">
                <a:solidFill>
                  <a:srgbClr val="0066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ETPs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57356" y="2928934"/>
            <a:ext cx="5572164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66CC"/>
                </a:solidFill>
              </a:rPr>
              <a:t>Thank you for your attention!</a:t>
            </a:r>
          </a:p>
          <a:p>
            <a:endParaRPr lang="ru-RU" sz="3200" b="1" dirty="0" smtClean="0">
              <a:solidFill>
                <a:srgbClr val="0066CC"/>
              </a:solidFill>
            </a:endParaRPr>
          </a:p>
          <a:p>
            <a:pPr algn="ctr"/>
            <a:r>
              <a:rPr lang="en-US" sz="2000" b="1" dirty="0" smtClean="0"/>
              <a:t>mailto: smaltseva@hse.ru</a:t>
            </a:r>
          </a:p>
          <a:p>
            <a:endParaRPr lang="en-US" sz="3200" b="1" dirty="0" smtClean="0">
              <a:solidFill>
                <a:srgbClr val="0066CC"/>
              </a:solidFill>
            </a:endParaRPr>
          </a:p>
        </p:txBody>
      </p:sp>
      <p:pic>
        <p:nvPicPr>
          <p:cNvPr id="3" name="Рисунок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571480"/>
            <a:ext cx="1146998" cy="1335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000100" y="928667"/>
          <a:ext cx="7358115" cy="5104152"/>
        </p:xfrm>
        <a:graphic>
          <a:graphicData uri="http://schemas.openxmlformats.org/drawingml/2006/table">
            <a:tbl>
              <a:tblPr/>
              <a:tblGrid>
                <a:gridCol w="1471623"/>
                <a:gridCol w="1471623"/>
                <a:gridCol w="1471623"/>
                <a:gridCol w="1471623"/>
                <a:gridCol w="1471623"/>
              </a:tblGrid>
              <a:tr h="70241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Energy</a:t>
                      </a:r>
                    </a:p>
                  </a:txBody>
                  <a:tcPr marL="13195" marR="13195" marT="13195" marB="13195" anchor="ctr">
                    <a:lnL>
                      <a:noFill/>
                    </a:lnL>
                    <a:lnR>
                      <a:noFill/>
                    </a:lnR>
                    <a:lnT w="95250" cap="flat" cmpd="sng" algn="ctr">
                      <a:solidFill>
                        <a:srgbClr val="10E5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0" cap="flat" cmpd="sng" algn="ctr">
                      <a:solidFill>
                        <a:srgbClr val="10E5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970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ICT</a:t>
                      </a:r>
                    </a:p>
                  </a:txBody>
                  <a:tcPr marL="13195" marR="13195" marT="13195" marB="13195" anchor="ctr">
                    <a:lnL>
                      <a:noFill/>
                    </a:lnL>
                    <a:lnR>
                      <a:noFill/>
                    </a:lnR>
                    <a:lnT w="95250" cap="flat" cmpd="sng" algn="ctr">
                      <a:solidFill>
                        <a:srgbClr val="C0E6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0" cap="flat" cmpd="sng" algn="ctr">
                      <a:solidFill>
                        <a:srgbClr val="C0E6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B0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Bio-based economy</a:t>
                      </a:r>
                    </a:p>
                  </a:txBody>
                  <a:tcPr marL="13195" marR="13195" marT="13195" marB="13195" anchor="ctr">
                    <a:lnL>
                      <a:noFill/>
                    </a:lnL>
                    <a:lnR>
                      <a:noFill/>
                    </a:lnR>
                    <a:lnT w="95250" cap="flat" cmpd="sng" algn="ctr">
                      <a:solidFill>
                        <a:srgbClr val="C0E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0" cap="flat" cmpd="sng" algn="ctr">
                      <a:solidFill>
                        <a:srgbClr val="C0E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8A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Production and processes</a:t>
                      </a:r>
                    </a:p>
                  </a:txBody>
                  <a:tcPr marL="13195" marR="13195" marT="13195" marB="13195" anchor="ctr">
                    <a:lnL>
                      <a:noFill/>
                    </a:lnL>
                    <a:lnR>
                      <a:noFill/>
                    </a:lnR>
                    <a:lnT w="95250" cap="flat" cmpd="sng" algn="ctr">
                      <a:solidFill>
                        <a:srgbClr val="2051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0" cap="flat" cmpd="sng" algn="ctr">
                      <a:solidFill>
                        <a:srgbClr val="2051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AB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Transport</a:t>
                      </a:r>
                    </a:p>
                  </a:txBody>
                  <a:tcPr marL="13195" marR="13195" marT="13195" marB="13195" anchor="ctr">
                    <a:lnL>
                      <a:noFill/>
                    </a:lnL>
                    <a:lnR>
                      <a:noFill/>
                    </a:lnR>
                    <a:lnT w="95250" cap="flat" cmpd="sng" algn="ctr">
                      <a:solidFill>
                        <a:srgbClr val="2052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0" cap="flat" cmpd="sng" algn="ctr">
                      <a:solidFill>
                        <a:srgbClr val="2052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0A7F"/>
                    </a:solidFill>
                  </a:tcPr>
                </a:tc>
              </a:tr>
              <a:tr h="379178"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>
                          <a:solidFill>
                            <a:srgbClr val="000000"/>
                          </a:solidFill>
                          <a:hlinkClick r:id="rId2"/>
                        </a:rPr>
                        <a:t>Biofuels</a:t>
                      </a:r>
                      <a:endParaRPr lang="en-US" sz="1800"/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 w="95250" cap="flat" cmpd="sng" algn="ctr">
                      <a:solidFill>
                        <a:srgbClr val="10E5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BDEB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 dirty="0" smtClean="0">
                          <a:solidFill>
                            <a:srgbClr val="000000"/>
                          </a:solidFill>
                          <a:hlinkClick r:id="rId3"/>
                        </a:rPr>
                        <a:t>ARTEMIS</a:t>
                      </a:r>
                      <a:endParaRPr lang="en-US" sz="1800" dirty="0"/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 w="95250" cap="flat" cmpd="sng" algn="ctr">
                      <a:solidFill>
                        <a:srgbClr val="C0E6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5F4B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 dirty="0">
                          <a:solidFill>
                            <a:srgbClr val="000000"/>
                          </a:solidFill>
                          <a:hlinkClick r:id="rId4"/>
                        </a:rPr>
                        <a:t>FABRE TP</a:t>
                      </a:r>
                      <a:endParaRPr lang="en-US" sz="1800" dirty="0"/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 w="95250" cap="flat" cmpd="sng" algn="ctr">
                      <a:solidFill>
                        <a:srgbClr val="C0E8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E4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>
                          <a:solidFill>
                            <a:srgbClr val="000000"/>
                          </a:solidFill>
                          <a:hlinkClick r:id="rId5"/>
                        </a:rPr>
                        <a:t>ECTP</a:t>
                      </a:r>
                      <a:endParaRPr lang="en-US" sz="1800"/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 w="95250" cap="flat" cmpd="sng" algn="ctr">
                      <a:solidFill>
                        <a:srgbClr val="2051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3E5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>
                          <a:solidFill>
                            <a:srgbClr val="000000"/>
                          </a:solidFill>
                          <a:hlinkClick r:id="rId6"/>
                        </a:rPr>
                        <a:t>ACARE</a:t>
                      </a:r>
                      <a:endParaRPr lang="en-US" sz="1800"/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 w="95250" cap="flat" cmpd="sng" algn="ctr">
                      <a:solidFill>
                        <a:srgbClr val="2052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6B2D7"/>
                    </a:solidFill>
                  </a:tcPr>
                </a:tc>
              </a:tr>
              <a:tr h="602956"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>
                          <a:solidFill>
                            <a:srgbClr val="000000"/>
                          </a:solidFill>
                          <a:hlinkClick r:id="rId7"/>
                        </a:rPr>
                        <a:t>SmartGrids</a:t>
                      </a:r>
                      <a:endParaRPr lang="en-US" sz="1800"/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DEB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>
                          <a:solidFill>
                            <a:srgbClr val="000000"/>
                          </a:solidFill>
                          <a:hlinkClick r:id="rId8"/>
                        </a:rPr>
                        <a:t>ENIAC</a:t>
                      </a:r>
                      <a:endParaRPr lang="en-US" sz="1800"/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B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 dirty="0">
                          <a:solidFill>
                            <a:srgbClr val="000000"/>
                          </a:solidFill>
                          <a:hlinkClick r:id="rId9"/>
                        </a:rPr>
                        <a:t>Food</a:t>
                      </a:r>
                      <a:endParaRPr lang="en-US" sz="1800" dirty="0"/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E4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 dirty="0">
                          <a:solidFill>
                            <a:srgbClr val="000000"/>
                          </a:solidFill>
                          <a:hlinkClick r:id="rId10"/>
                        </a:rPr>
                        <a:t>ESTEP</a:t>
                      </a:r>
                      <a:endParaRPr lang="en-US" sz="1800" dirty="0"/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5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>
                          <a:solidFill>
                            <a:srgbClr val="000000"/>
                          </a:solidFill>
                          <a:hlinkClick r:id="rId11"/>
                        </a:rPr>
                        <a:t>ERRAC</a:t>
                      </a:r>
                      <a:endParaRPr lang="en-US" sz="1800"/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B2D7"/>
                    </a:solidFill>
                  </a:tcPr>
                </a:tc>
              </a:tr>
              <a:tr h="379178"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>
                          <a:solidFill>
                            <a:srgbClr val="000000"/>
                          </a:solidFill>
                          <a:hlinkClick r:id="rId12"/>
                        </a:rPr>
                        <a:t>TPWind</a:t>
                      </a:r>
                      <a:endParaRPr lang="en-US" sz="1800"/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DEB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>
                          <a:solidFill>
                            <a:srgbClr val="000000"/>
                          </a:solidFill>
                          <a:hlinkClick r:id="rId13"/>
                        </a:rPr>
                        <a:t>ISI</a:t>
                      </a:r>
                      <a:endParaRPr lang="en-US" sz="1800"/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B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>
                          <a:solidFill>
                            <a:srgbClr val="000000"/>
                          </a:solidFill>
                          <a:hlinkClick r:id="rId14"/>
                        </a:rPr>
                        <a:t>GAH</a:t>
                      </a:r>
                      <a:endParaRPr lang="en-US" sz="1800"/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E4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 dirty="0">
                          <a:solidFill>
                            <a:srgbClr val="000000"/>
                          </a:solidFill>
                          <a:hlinkClick r:id="rId15"/>
                        </a:rPr>
                        <a:t>ETP SMR</a:t>
                      </a:r>
                      <a:endParaRPr lang="en-US" sz="1800" dirty="0"/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5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>
                          <a:solidFill>
                            <a:srgbClr val="000000"/>
                          </a:solidFill>
                          <a:hlinkClick r:id="rId16"/>
                        </a:rPr>
                        <a:t>ERTRAC</a:t>
                      </a:r>
                      <a:endParaRPr lang="en-US" sz="1800"/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B2D7"/>
                    </a:solidFill>
                  </a:tcPr>
                </a:tc>
              </a:tr>
              <a:tr h="602956"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>
                          <a:solidFill>
                            <a:srgbClr val="000000"/>
                          </a:solidFill>
                          <a:hlinkClick r:id="rId17"/>
                        </a:rPr>
                        <a:t>Photovoltaics</a:t>
                      </a:r>
                      <a:endParaRPr lang="en-US" sz="1800"/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DEB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>
                          <a:solidFill>
                            <a:srgbClr val="000000"/>
                          </a:solidFill>
                          <a:hlinkClick r:id="rId18"/>
                        </a:rPr>
                        <a:t>Net!Works</a:t>
                      </a:r>
                      <a:endParaRPr lang="en-US" sz="1800"/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B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 dirty="0" err="1">
                          <a:solidFill>
                            <a:srgbClr val="000000"/>
                          </a:solidFill>
                          <a:hlinkClick r:id="rId19"/>
                        </a:rPr>
                        <a:t>NanoMedicine</a:t>
                      </a:r>
                      <a:endParaRPr lang="en-US" sz="1800" dirty="0"/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E4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 dirty="0" err="1">
                          <a:solidFill>
                            <a:srgbClr val="000000"/>
                          </a:solidFill>
                          <a:hlinkClick r:id="rId20"/>
                        </a:rPr>
                        <a:t>Manufuture</a:t>
                      </a:r>
                      <a:endParaRPr lang="en-US" sz="1800" dirty="0"/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5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>
                          <a:solidFill>
                            <a:srgbClr val="000000"/>
                          </a:solidFill>
                          <a:hlinkClick r:id="rId21"/>
                        </a:rPr>
                        <a:t>Waterborne</a:t>
                      </a:r>
                      <a:endParaRPr lang="en-US" sz="1800"/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B2D7"/>
                    </a:solidFill>
                  </a:tcPr>
                </a:tc>
              </a:tr>
              <a:tr h="379178"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>
                          <a:solidFill>
                            <a:srgbClr val="000000"/>
                          </a:solidFill>
                          <a:hlinkClick r:id="rId22"/>
                        </a:rPr>
                        <a:t>ZEP</a:t>
                      </a:r>
                      <a:endParaRPr lang="en-US" sz="1800"/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DEB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>
                          <a:solidFill>
                            <a:srgbClr val="000000"/>
                          </a:solidFill>
                          <a:hlinkClick r:id="rId23"/>
                        </a:rPr>
                        <a:t>NEM</a:t>
                      </a:r>
                      <a:endParaRPr lang="en-US" sz="1800"/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B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>
                          <a:solidFill>
                            <a:srgbClr val="000000"/>
                          </a:solidFill>
                          <a:hlinkClick r:id="rId24"/>
                        </a:rPr>
                        <a:t>Plants</a:t>
                      </a:r>
                      <a:endParaRPr lang="en-US" sz="1800"/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E4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 dirty="0">
                          <a:solidFill>
                            <a:srgbClr val="000000"/>
                          </a:solidFill>
                          <a:hlinkClick r:id="rId25"/>
                        </a:rPr>
                        <a:t>FTC</a:t>
                      </a:r>
                      <a:endParaRPr lang="en-US" sz="1800" dirty="0"/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5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>
                          <a:solidFill>
                            <a:srgbClr val="000000"/>
                          </a:solidFill>
                          <a:hlinkClick r:id="rId26"/>
                        </a:rPr>
                        <a:t>ESTP</a:t>
                      </a:r>
                      <a:endParaRPr lang="en-US" sz="1800"/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B2D7"/>
                    </a:solidFill>
                  </a:tcPr>
                </a:tc>
              </a:tr>
              <a:tr h="379178"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>
                          <a:solidFill>
                            <a:srgbClr val="000000"/>
                          </a:solidFill>
                          <a:hlinkClick r:id="rId27"/>
                        </a:rPr>
                        <a:t>SNETP</a:t>
                      </a:r>
                      <a:endParaRPr lang="en-US" sz="1800"/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DEB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>
                          <a:solidFill>
                            <a:srgbClr val="000000"/>
                          </a:solidFill>
                          <a:hlinkClick r:id="rId28"/>
                        </a:rPr>
                        <a:t>NESSI</a:t>
                      </a:r>
                      <a:endParaRPr lang="en-US" sz="1800"/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B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>
                          <a:solidFill>
                            <a:srgbClr val="000000"/>
                          </a:solidFill>
                          <a:hlinkClick r:id="rId29"/>
                        </a:rPr>
                        <a:t>Forestry</a:t>
                      </a:r>
                      <a:endParaRPr lang="en-US" sz="1800"/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E4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 dirty="0">
                          <a:solidFill>
                            <a:srgbClr val="000000"/>
                          </a:solidFill>
                          <a:hlinkClick r:id="rId30"/>
                        </a:rPr>
                        <a:t>WSSTP</a:t>
                      </a:r>
                      <a:endParaRPr lang="en-US" sz="1800" dirty="0"/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5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 </a:t>
                      </a:r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5F1"/>
                    </a:solidFill>
                  </a:tcPr>
                </a:tc>
              </a:tr>
              <a:tr h="379178"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>
                          <a:solidFill>
                            <a:srgbClr val="000000"/>
                          </a:solidFill>
                          <a:hlinkClick r:id="rId31"/>
                        </a:rPr>
                        <a:t>RHC</a:t>
                      </a:r>
                      <a:endParaRPr lang="en-US" sz="1800"/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DEB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>
                          <a:solidFill>
                            <a:srgbClr val="000000"/>
                          </a:solidFill>
                          <a:hlinkClick r:id="rId32"/>
                        </a:rPr>
                        <a:t>EUROP</a:t>
                      </a:r>
                      <a:endParaRPr lang="en-US" sz="1800"/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B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/>
                        <a:t> </a:t>
                      </a:r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F6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>
                          <a:solidFill>
                            <a:srgbClr val="000000"/>
                          </a:solidFill>
                          <a:hlinkClick r:id="rId33"/>
                        </a:rPr>
                        <a:t>SusChem</a:t>
                      </a:r>
                      <a:endParaRPr lang="en-US" sz="1800"/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5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 </a:t>
                      </a:r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5F1"/>
                    </a:solidFill>
                  </a:tcPr>
                </a:tc>
              </a:tr>
              <a:tr h="379178">
                <a:tc>
                  <a:txBody>
                    <a:bodyPr/>
                    <a:lstStyle/>
                    <a:p>
                      <a:pPr algn="ctr"/>
                      <a:r>
                        <a:rPr lang="ru-RU" sz="1800"/>
                        <a:t> </a:t>
                      </a:r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>
                          <a:solidFill>
                            <a:srgbClr val="000000"/>
                          </a:solidFill>
                          <a:hlinkClick r:id="rId34"/>
                        </a:rPr>
                        <a:t>EPoSS</a:t>
                      </a:r>
                      <a:endParaRPr lang="en-US" sz="1800"/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B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/>
                        <a:t> </a:t>
                      </a:r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F6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>
                          <a:solidFill>
                            <a:srgbClr val="000000"/>
                          </a:solidFill>
                          <a:hlinkClick r:id="rId35"/>
                        </a:rPr>
                        <a:t>EuMaT</a:t>
                      </a:r>
                      <a:endParaRPr lang="en-US" sz="1800"/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5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 </a:t>
                      </a:r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5F1"/>
                    </a:solidFill>
                  </a:tcPr>
                </a:tc>
              </a:tr>
              <a:tr h="602956">
                <a:tc>
                  <a:txBody>
                    <a:bodyPr/>
                    <a:lstStyle/>
                    <a:p>
                      <a:pPr algn="ctr"/>
                      <a:r>
                        <a:rPr lang="ru-RU" sz="1800"/>
                        <a:t> </a:t>
                      </a:r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>
                          <a:solidFill>
                            <a:srgbClr val="000000"/>
                          </a:solidFill>
                          <a:hlinkClick r:id="rId36"/>
                        </a:rPr>
                        <a:t>Photonics21</a:t>
                      </a:r>
                      <a:endParaRPr lang="en-US" sz="1800"/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B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/>
                        <a:t> </a:t>
                      </a:r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F6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 dirty="0" err="1">
                          <a:solidFill>
                            <a:srgbClr val="000000"/>
                          </a:solidFill>
                          <a:hlinkClick r:id="rId37"/>
                        </a:rPr>
                        <a:t>IndustrialSafety</a:t>
                      </a:r>
                      <a:endParaRPr lang="en-US" sz="1800" dirty="0"/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E5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 </a:t>
                      </a:r>
                    </a:p>
                  </a:txBody>
                  <a:tcPr marL="63335" marR="63335" marT="65974" marB="659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5F1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28596" y="357166"/>
            <a:ext cx="81439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1"/>
                </a:solidFill>
              </a:rPr>
              <a:t>Европейские технологические платформы</a:t>
            </a:r>
            <a:r>
              <a:rPr lang="en-US" sz="2800" b="1" dirty="0" smtClean="0">
                <a:solidFill>
                  <a:schemeClr val="accent1"/>
                </a:solidFill>
              </a:rPr>
              <a:t> (ETPs)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6211669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8"/>
              </a:rPr>
              <a:t>http://cordis.europa.eu/technology-platforms/individual_en.html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260648"/>
            <a:ext cx="77638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66CC"/>
                </a:solidFill>
              </a:rPr>
              <a:t>Технологические платформы в сфере ИКТ</a:t>
            </a:r>
            <a:r>
              <a:rPr lang="en-US" sz="3200" b="1" dirty="0" smtClean="0">
                <a:solidFill>
                  <a:srgbClr val="0066CC"/>
                </a:solidFill>
              </a:rPr>
              <a:t> </a:t>
            </a:r>
            <a:endParaRPr lang="ru-RU" sz="3200" b="1" dirty="0">
              <a:solidFill>
                <a:srgbClr val="0066CC"/>
              </a:solidFill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1214414" y="857232"/>
            <a:ext cx="7560840" cy="5863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ARTEMIS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Embedded Computing Systems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A73878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ENIAC 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A73878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European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Nanoelectronics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Initiative Advisory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ISI  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A73878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Integral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Satcom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Initiative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A73878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Net!Works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Converged fixed and Wireless Communication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Networks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A73878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NEM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A73878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European Technology Platform where New Media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Content and Networks meet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NESSI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A82E6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Networked European Software and Services Initiative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A73878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EUROP 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Robotics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EPoSS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European Technology Platform on Smart Systems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Integration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A73878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Photonics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Photonics21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A73878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428604"/>
            <a:ext cx="3999958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66CC"/>
                </a:solidFill>
                <a:latin typeface="Arial" pitchFamily="34" charset="0"/>
                <a:cs typeface="Arial" pitchFamily="34" charset="0"/>
              </a:rPr>
              <a:t>Шаги, направленные на расширение вклада  </a:t>
            </a:r>
            <a:r>
              <a:rPr lang="en-US" sz="2000" b="1" dirty="0" smtClean="0">
                <a:solidFill>
                  <a:srgbClr val="0066CC"/>
                </a:solidFill>
                <a:latin typeface="Arial" pitchFamily="34" charset="0"/>
                <a:cs typeface="Arial" pitchFamily="34" charset="0"/>
              </a:rPr>
              <a:t>ETPs:  </a:t>
            </a:r>
          </a:p>
          <a:p>
            <a:r>
              <a:rPr lang="en-US" dirty="0" smtClean="0"/>
              <a:t>  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sz="1600" dirty="0" smtClean="0"/>
              <a:t>  </a:t>
            </a:r>
            <a:r>
              <a:rPr lang="ru-RU" dirty="0" smtClean="0"/>
              <a:t>более четкое фокусирование усилий на </a:t>
            </a:r>
            <a:r>
              <a:rPr lang="en-US" dirty="0" smtClean="0"/>
              <a:t> </a:t>
            </a:r>
            <a:r>
              <a:rPr lang="ru-RU" dirty="0" smtClean="0"/>
              <a:t>социальных проблемах  и на разработке продуктов и услуг для устойчивого будущего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помощь в объединении усилий всех соответствующих с ил в Европе на работу по решению социальных проблем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учет всех трех элементов треугольника знаний - образования, научных исследований и инноваций - и реализовывать  полную  инновационную цепочку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43808" y="5229200"/>
            <a:ext cx="604867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66CC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From </a:t>
            </a:r>
            <a:r>
              <a:rPr lang="en-US" sz="1400" b="1" i="1" dirty="0" smtClean="0">
                <a:solidFill>
                  <a:srgbClr val="0066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Report of the ETP Expert Group,  October 2009</a:t>
            </a:r>
            <a:endParaRPr lang="en-US" b="1" i="1" dirty="0" smtClean="0">
              <a:solidFill>
                <a:srgbClr val="0066CC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66CC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Strengthening the role of European  Technology Platforms in addressing  Europe’s Grand Societal Challenges</a:t>
            </a:r>
            <a:endParaRPr kumimoji="0" lang="ru-RU" sz="1100" b="1" i="1" u="none" strike="noStrike" cap="none" normalizeH="0" baseline="0" dirty="0" smtClean="0">
              <a:ln>
                <a:noFill/>
              </a:ln>
              <a:solidFill>
                <a:srgbClr val="0066CC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 l="29137" t="34213" r="24968" b="11195"/>
          <a:stretch>
            <a:fillRect/>
          </a:stretch>
        </p:blipFill>
        <p:spPr bwMode="auto">
          <a:xfrm>
            <a:off x="4283968" y="908720"/>
            <a:ext cx="4608512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357166"/>
            <a:ext cx="75009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66CC"/>
                </a:solidFill>
              </a:rPr>
              <a:t>Российские технологические платформы</a:t>
            </a:r>
            <a:r>
              <a:rPr lang="en-US" sz="3200" b="1" dirty="0" smtClean="0">
                <a:solidFill>
                  <a:srgbClr val="0066CC"/>
                </a:solidFill>
              </a:rPr>
              <a:t> </a:t>
            </a:r>
            <a:endParaRPr lang="ru-RU" sz="3200" b="1" dirty="0">
              <a:solidFill>
                <a:srgbClr val="0066CC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1142984"/>
            <a:ext cx="7786742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Технологическая платформа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-  коммуникационный инструмент, направленный на активизацию усилий по созданию перспективных коммерческих технологий, новых продуктов (услуг), на привлечение дополнительных ресурсов для проведения исследований и разработок на основе участия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всех заинтересованных сторон (бизнеса, науки, государства, гражданского общества), совершенствование нормативно-правовой базы в области научно-технологического, инновационного развития.</a:t>
            </a:r>
          </a:p>
          <a:p>
            <a:pPr algn="just"/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Технологические  платформы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- инструмент государственной научно-технической и инновационной политики, механизм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частно-государственного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партнерства и объединения усилий в области научно-технологического и инновационного развития российской экономики.</a:t>
            </a:r>
          </a:p>
          <a:p>
            <a:pPr algn="r"/>
            <a:r>
              <a:rPr lang="ru-RU" sz="1400" i="1" dirty="0" smtClean="0">
                <a:latin typeface="Arial" pitchFamily="34" charset="0"/>
                <a:cs typeface="Arial" pitchFamily="34" charset="0"/>
              </a:rPr>
              <a:t>«Порядок формирования перечня технологических платформ», 3 августа 2010 г</a:t>
            </a:r>
          </a:p>
          <a:p>
            <a:pPr algn="just"/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285860"/>
            <a:ext cx="8358246" cy="48167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66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Задачи</a:t>
            </a:r>
            <a:r>
              <a:rPr lang="en-US" sz="2400" b="1" dirty="0" smtClean="0">
                <a:solidFill>
                  <a:srgbClr val="0066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lang="ru-RU" sz="2400" b="1" dirty="0" smtClean="0">
              <a:solidFill>
                <a:srgbClr val="0066CC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dirty="0" smtClean="0">
              <a:solidFill>
                <a:srgbClr val="0066CC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>
              <a:spcAft>
                <a:spcPts val="600"/>
              </a:spcAft>
              <a:buBlip>
                <a:blip r:embed="rId2"/>
              </a:buBlip>
            </a:pPr>
            <a:r>
              <a:rPr lang="ru-RU" dirty="0" smtClean="0"/>
              <a:t>   усиление влияния потребностей бизнеса и общества на реализацию важнейших направлений научно-технологического развития</a:t>
            </a:r>
          </a:p>
          <a:p>
            <a:pPr>
              <a:spcAft>
                <a:spcPts val="600"/>
              </a:spcAft>
              <a:buBlip>
                <a:blip r:embed="rId2"/>
              </a:buBlip>
            </a:pPr>
            <a:r>
              <a:rPr lang="ru-RU" dirty="0" smtClean="0"/>
              <a:t>   выявление новых научно-технологических возможностей модернизации существующих секторов и формирование новых секторов российской экономики</a:t>
            </a:r>
          </a:p>
          <a:p>
            <a:pPr>
              <a:spcAft>
                <a:spcPts val="600"/>
              </a:spcAft>
              <a:buBlip>
                <a:blip r:embed="rId2"/>
              </a:buBlip>
            </a:pPr>
            <a:r>
              <a:rPr lang="ru-RU" dirty="0" smtClean="0"/>
              <a:t>   определение принципиальных направлений совершенствования отраслевого регулирования для быстрого распространения перспективных  технологий</a:t>
            </a:r>
          </a:p>
          <a:p>
            <a:pPr>
              <a:spcAft>
                <a:spcPts val="600"/>
              </a:spcAft>
              <a:buBlip>
                <a:blip r:embed="rId2"/>
              </a:buBlip>
            </a:pPr>
            <a:r>
              <a:rPr lang="ru-RU" dirty="0" smtClean="0"/>
              <a:t>   стимулирование инноваций, поддержка научно-технической деятельности и процессов модернизации предприятий с учетом специфики и вариантов развития отраслей и секторов экономики</a:t>
            </a:r>
          </a:p>
          <a:p>
            <a:pPr>
              <a:spcAft>
                <a:spcPts val="600"/>
              </a:spcAft>
              <a:buBlip>
                <a:blip r:embed="rId2"/>
              </a:buBlip>
            </a:pPr>
            <a:r>
              <a:rPr lang="ru-RU" dirty="0" smtClean="0"/>
              <a:t>   расширение научно-производственной кооперации и формирование новых партнерств в инновационной сфере</a:t>
            </a:r>
          </a:p>
          <a:p>
            <a:pPr>
              <a:spcAft>
                <a:spcPts val="600"/>
              </a:spcAft>
              <a:buBlip>
                <a:blip r:embed="rId2"/>
              </a:buBlip>
            </a:pPr>
            <a:r>
              <a:rPr lang="ru-RU" dirty="0" smtClean="0"/>
              <a:t>   совершенствование нормативно-правового регулирования в области научного, научно-технического и инновационного развития</a:t>
            </a:r>
            <a:endParaRPr lang="ru-RU" sz="24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357166"/>
            <a:ext cx="75009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66CC"/>
                </a:solidFill>
              </a:rPr>
              <a:t>Российские технологические платформы</a:t>
            </a:r>
            <a:r>
              <a:rPr lang="en-US" sz="3200" b="1" dirty="0" smtClean="0">
                <a:solidFill>
                  <a:srgbClr val="0066CC"/>
                </a:solidFill>
              </a:rPr>
              <a:t> </a:t>
            </a:r>
            <a:endParaRPr lang="ru-RU" sz="3200" b="1" dirty="0">
              <a:solidFill>
                <a:srgbClr val="0066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1142984"/>
            <a:ext cx="8001056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66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Участники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rgbClr val="0066CC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r>
              <a:rPr lang="ru-RU" sz="2000" b="1" dirty="0" smtClean="0">
                <a:solidFill>
                  <a:schemeClr val="tx2"/>
                </a:solidFill>
              </a:rPr>
              <a:t>Технологические платформы </a:t>
            </a:r>
            <a:r>
              <a:rPr lang="ru-RU" sz="2000" dirty="0" smtClean="0"/>
              <a:t>могут создаваться по инициативе бизнеса, науки, государства, гражданского общества, в том числе компаний, включая компании с государственным участием; научных организаций и образовательных учреждений, в том числе национальных исследовательских центров, национальных исследовательских университетов и федеральных университетов; государственных институтов развития; органов государственной власти Российской Федерации и субъектов Российской Федерации; некоммерческих организаций и общественных объединений, в том числе объединений предпринимателей.</a:t>
            </a:r>
          </a:p>
          <a:p>
            <a:endParaRPr lang="ru-RU" sz="2000" dirty="0" smtClean="0"/>
          </a:p>
          <a:p>
            <a:r>
              <a:rPr lang="ru-RU" sz="2000" b="1" dirty="0" smtClean="0">
                <a:solidFill>
                  <a:schemeClr val="tx2"/>
                </a:solidFill>
              </a:rPr>
              <a:t>Технологическая платформа </a:t>
            </a:r>
            <a:r>
              <a:rPr lang="ru-RU" sz="2000" dirty="0" smtClean="0"/>
              <a:t>имеет координатора - организацию, которая осуществляет организационное, информационное обеспечение взаимодействия участников технологических платформ.</a:t>
            </a:r>
            <a:endParaRPr lang="en-US" dirty="0" smtClean="0">
              <a:solidFill>
                <a:srgbClr val="333333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357166"/>
            <a:ext cx="75009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66CC"/>
                </a:solidFill>
              </a:rPr>
              <a:t>Российские технологические платформы</a:t>
            </a:r>
            <a:r>
              <a:rPr lang="en-US" sz="3200" b="1" dirty="0" smtClean="0">
                <a:solidFill>
                  <a:srgbClr val="0066CC"/>
                </a:solidFill>
              </a:rPr>
              <a:t> </a:t>
            </a:r>
            <a:endParaRPr lang="ru-RU" sz="3200" b="1" dirty="0">
              <a:solidFill>
                <a:srgbClr val="0066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5536" y="548680"/>
          <a:ext cx="8534183" cy="5962784"/>
        </p:xfrm>
        <a:graphic>
          <a:graphicData uri="http://schemas.openxmlformats.org/drawingml/2006/table">
            <a:tbl>
              <a:tblPr/>
              <a:tblGrid>
                <a:gridCol w="1618552"/>
                <a:gridCol w="2648985"/>
                <a:gridCol w="1985960"/>
                <a:gridCol w="1471411"/>
                <a:gridCol w="809275"/>
              </a:tblGrid>
              <a:tr h="2678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Медицинские и биотехнологии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95" marR="36195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Медицина</a:t>
                      </a:r>
                      <a:r>
                        <a:rPr lang="ru-RU" sz="1000" b="1" kern="12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будущего</a:t>
                      </a:r>
                      <a:r>
                        <a:rPr lang="en-US" sz="1000" b="1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95" marR="36195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Биоиндустрия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и биоресурсы – </a:t>
                      </a:r>
                      <a:r>
                        <a:rPr lang="ru-RU" sz="10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Биотех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2030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95" marR="36195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Биоэнергетика</a:t>
                      </a:r>
                      <a:endParaRPr lang="en-US" sz="10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259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</a:t>
                      </a:r>
                      <a:r>
                        <a:rPr lang="ru-RU" sz="1000" b="1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ИКТ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95" marR="36195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Национальная</a:t>
                      </a:r>
                      <a:r>
                        <a:rPr lang="ru-RU" sz="1000" b="1" kern="12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программная платформа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95" marR="36195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Национальная суперкомпьютерная технологическая</a:t>
                      </a:r>
                      <a:r>
                        <a:rPr lang="ru-RU" sz="1000" b="1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платформа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95" marR="36195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195" marR="36195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196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Фотоника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95" marR="36195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Инновационные лазерные, оптические и оптоэлектронные технологии - </a:t>
                      </a:r>
                      <a:r>
                        <a:rPr lang="ru-RU" sz="1000" kern="1200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фотоника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95" marR="36195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Развитие российских светодиодных технологий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95" marR="36195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195" marR="36195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529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Авиакосмические</a:t>
                      </a: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технологии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95" marR="36195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Авиационная мобильность и авиационные технологии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95" marR="36195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Национальная космическая технологическая платформа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95" marR="36195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Национальная информационная спутниковая система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95" marR="36195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335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Ядерные и радиационные технологии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95" marR="36195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Замкнутый ядерный топливный цикл и реакторы на быстрых нейтронах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95" marR="36195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Управляемый термоядерный синтез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95" marR="36195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Радиационные технологии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95" marR="36195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6364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Энергетика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Интеллектуальная энергетическая система России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Экологически чистая тепловая энергетика высокой эффективности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Перспективные технологии возобновляемой энергетики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Малая распределенная энергетика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Технологии транспорта</a:t>
                      </a:r>
                      <a:endParaRPr lang="ru-RU" sz="10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Применение инновационных технологий для повышения эффективности строительства, содержания и безопасности автомобильных и железных дорог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Высокоскоростной интеллектуальный железнодорожный транспорт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298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Технологии металлургии и новые материалы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Новые полимерные композиционные материалы и технологии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Материалы и технологии металлургии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750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Добыча природных ресурсов и </a:t>
                      </a:r>
                      <a:r>
                        <a:rPr lang="ru-RU" sz="1000" b="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нефтегазопереработка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Технологическая платформа твердых полезных ископаемых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Технологии добычи и использования углеводородов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Глубокая переработка углеводородных ресурсов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811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Электроника и машиностроение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Технологии </a:t>
                      </a:r>
                      <a:r>
                        <a:rPr lang="ru-RU" sz="10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мехатроники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встраиваемых систем управления, радиочастотной идентификации и роботостроение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СВЧ технологии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Освоение океана</a:t>
                      </a:r>
                      <a:endParaRPr lang="en-US" sz="10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Технологии экологического развития</a:t>
                      </a:r>
                      <a:endParaRPr lang="en-US" sz="1000" b="1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1629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Промышленные технологии</a:t>
                      </a:r>
                      <a:endParaRPr lang="ru-RU" sz="1000" b="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Моделирование и технологии эксплуатации высокотехнологических систем</a:t>
                      </a:r>
                      <a:endParaRPr lang="ru-RU" sz="1000" b="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Текстильная и легкая промышленность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000" b="1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</a:tr>
            </a:tbl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 rot="5400000">
            <a:off x="-1000164" y="3571876"/>
            <a:ext cx="600079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-2599730" y="3505568"/>
            <a:ext cx="5952154" cy="3837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683568" y="116632"/>
            <a:ext cx="75009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66CC"/>
                </a:solidFill>
              </a:rPr>
              <a:t>Российские технологические платформы</a:t>
            </a:r>
            <a:r>
              <a:rPr lang="en-US" sz="2400" b="1" dirty="0" smtClean="0">
                <a:solidFill>
                  <a:srgbClr val="0066CC"/>
                </a:solidFill>
              </a:rPr>
              <a:t> </a:t>
            </a:r>
            <a:endParaRPr lang="ru-RU" sz="2400" b="1" dirty="0">
              <a:solidFill>
                <a:srgbClr val="0066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428604"/>
            <a:ext cx="84296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66CC"/>
                </a:solidFill>
              </a:rPr>
              <a:t>Российские ТП</a:t>
            </a:r>
            <a:r>
              <a:rPr lang="en-US" sz="3200" b="1" dirty="0" smtClean="0">
                <a:solidFill>
                  <a:srgbClr val="0066CC"/>
                </a:solidFill>
              </a:rPr>
              <a:t> -  </a:t>
            </a:r>
            <a:r>
              <a:rPr lang="ru-RU" sz="3200" b="1" dirty="0" smtClean="0">
                <a:solidFill>
                  <a:srgbClr val="0066CC"/>
                </a:solidFill>
              </a:rPr>
              <a:t>Европейские ТП в сфере ИКТ</a:t>
            </a:r>
            <a:r>
              <a:rPr lang="en-US" sz="3200" b="1" dirty="0" smtClean="0">
                <a:solidFill>
                  <a:srgbClr val="0066CC"/>
                </a:solidFill>
              </a:rPr>
              <a:t>   </a:t>
            </a:r>
            <a:endParaRPr lang="ru-RU" sz="3200" b="1" dirty="0">
              <a:solidFill>
                <a:srgbClr val="0066CC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7" y="1428736"/>
            <a:ext cx="3480648" cy="65864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Национальная программная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платформа</a:t>
            </a: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endParaRPr lang="ru-RU" sz="1600" b="1" dirty="0">
              <a:solidFill>
                <a:srgbClr val="000000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57752" y="1428736"/>
            <a:ext cx="3500462" cy="94179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Национальная суперкомпьютерная технологическая платформа </a:t>
            </a:r>
            <a:endParaRPr lang="ru-RU" sz="1600" b="1" dirty="0">
              <a:solidFill>
                <a:srgbClr val="000000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29190" y="2928934"/>
            <a:ext cx="3500462" cy="658642"/>
          </a:xfrm>
          <a:prstGeom prst="rect">
            <a:avLst/>
          </a:prstGeom>
          <a:solidFill>
            <a:srgbClr val="FFCCCC"/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Интеллектуальная энергетическая система России</a:t>
            </a:r>
            <a:endParaRPr lang="ru-RU" b="1" dirty="0">
              <a:solidFill>
                <a:schemeClr val="bg1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8596" y="2428868"/>
            <a:ext cx="3500462" cy="100027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Инновационные лазерные, оптические и оптоэлектронные технологии - </a:t>
            </a:r>
            <a:r>
              <a:rPr lang="ru-RU" sz="1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фотоника</a:t>
            </a:r>
            <a:endParaRPr lang="ru-RU" sz="1600" b="1" dirty="0" smtClean="0">
              <a:solidFill>
                <a:schemeClr val="bg1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algn="ctr"/>
            <a:endParaRPr lang="ru-RU" sz="11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00628" y="4143380"/>
            <a:ext cx="3357586" cy="830997"/>
          </a:xfrm>
          <a:prstGeom prst="rect">
            <a:avLst/>
          </a:prstGeom>
          <a:solidFill>
            <a:srgbClr val="FF6699"/>
          </a:solidFill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Национальная информационная спутниковая система</a:t>
            </a:r>
            <a:endParaRPr lang="ru-RU" sz="1600" b="1" dirty="0">
              <a:solidFill>
                <a:srgbClr val="000000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28596" y="3714752"/>
            <a:ext cx="3500462" cy="1323439"/>
          </a:xfrm>
          <a:prstGeom prst="rect">
            <a:avLst/>
          </a:prstGeom>
          <a:solidFill>
            <a:srgbClr val="CCECFF"/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Технологии </a:t>
            </a:r>
            <a:r>
              <a:rPr lang="ru-RU" sz="1600" b="1" dirty="0" err="1" smtClean="0">
                <a:latin typeface="Arial" pitchFamily="34" charset="0"/>
                <a:cs typeface="Arial" pitchFamily="34" charset="0"/>
              </a:rPr>
              <a:t>мехатроники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, встраиваемых систем управления, радиочастотной идентификации и роботостроение</a:t>
            </a:r>
            <a:endParaRPr lang="ru-RU" sz="2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714612" y="5500702"/>
            <a:ext cx="3500462" cy="830997"/>
          </a:xfrm>
          <a:prstGeom prst="rect">
            <a:avLst/>
          </a:prstGeom>
          <a:solidFill>
            <a:srgbClr val="FFCCFF"/>
          </a:solidFill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Высокоскоростной интеллектуальный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железнодорожный транспорт</a:t>
            </a:r>
            <a:endParaRPr lang="ru-RU" sz="1600" b="1" dirty="0">
              <a:solidFill>
                <a:srgbClr val="000000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816</TotalTime>
  <Words>1375</Words>
  <Application>Microsoft Office PowerPoint</Application>
  <PresentationFormat>Экран (4:3)</PresentationFormat>
  <Paragraphs>253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83</cp:revision>
  <dcterms:created xsi:type="dcterms:W3CDTF">2011-06-29T18:24:37Z</dcterms:created>
  <dcterms:modified xsi:type="dcterms:W3CDTF">2012-04-12T04:42:09Z</dcterms:modified>
</cp:coreProperties>
</file>