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3" r:id="rId4"/>
    <p:sldId id="259" r:id="rId5"/>
    <p:sldId id="262" r:id="rId6"/>
    <p:sldId id="264" r:id="rId7"/>
    <p:sldId id="266" r:id="rId8"/>
    <p:sldId id="278" r:id="rId9"/>
    <p:sldId id="279" r:id="rId10"/>
    <p:sldId id="277" r:id="rId11"/>
    <p:sldId id="269" r:id="rId12"/>
    <p:sldId id="280" r:id="rId13"/>
    <p:sldId id="270" r:id="rId14"/>
    <p:sldId id="282" r:id="rId15"/>
    <p:sldId id="281" r:id="rId16"/>
    <p:sldId id="283" r:id="rId17"/>
    <p:sldId id="28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FF"/>
    <a:srgbClr val="FFCCCC"/>
    <a:srgbClr val="FF6699"/>
    <a:srgbClr val="9999FF"/>
    <a:srgbClr val="0066CC"/>
    <a:srgbClr val="99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2BBBF-3304-4954-8E44-DE9224F9DE2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D681E-EE5E-4332-990D-6157D0BB9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p-npp.ru/index.php?option=com_content&amp;view=article&amp;id=87:2011-06-26-09-50-25&amp;catid=31:acts&amp;Itemid=1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p-npp.ru/index.php?option=com_content&amp;view=article&amp;id=87:2011-06-26-09-50-25&amp;catid=31:acts&amp;Itemid=1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ordis.europa.eu/technology-platforms/eniac_en.html" TargetMode="External"/><Relationship Id="rId13" Type="http://schemas.openxmlformats.org/officeDocument/2006/relationships/hyperlink" Target="http://cordis.europa.eu/technology-platforms/isi_en.html" TargetMode="External"/><Relationship Id="rId18" Type="http://schemas.openxmlformats.org/officeDocument/2006/relationships/hyperlink" Target="http://cordis.europa.eu/technology-platforms/networks_en.html" TargetMode="External"/><Relationship Id="rId26" Type="http://schemas.openxmlformats.org/officeDocument/2006/relationships/hyperlink" Target="http://cordis.europa.eu/technology-platforms/estp_en.html" TargetMode="External"/><Relationship Id="rId3" Type="http://schemas.openxmlformats.org/officeDocument/2006/relationships/hyperlink" Target="http://cordis.europa.eu/technology-platforms/artemis_en.html" TargetMode="External"/><Relationship Id="rId21" Type="http://schemas.openxmlformats.org/officeDocument/2006/relationships/hyperlink" Target="http://cordis.europa.eu/technology-platforms/waterborne_en.html" TargetMode="External"/><Relationship Id="rId34" Type="http://schemas.openxmlformats.org/officeDocument/2006/relationships/hyperlink" Target="http://cordis.europa.eu/technology-platforms/eposs_en.html" TargetMode="External"/><Relationship Id="rId7" Type="http://schemas.openxmlformats.org/officeDocument/2006/relationships/hyperlink" Target="http://cordis.europa.eu/technology-platforms/smartgrids_en.html" TargetMode="External"/><Relationship Id="rId12" Type="http://schemas.openxmlformats.org/officeDocument/2006/relationships/hyperlink" Target="http://cordis.europa.eu/technology-platforms/tpwind_en.html" TargetMode="External"/><Relationship Id="rId17" Type="http://schemas.openxmlformats.org/officeDocument/2006/relationships/hyperlink" Target="http://cordis.europa.eu/technology-platforms/photovoltaics_en.html" TargetMode="External"/><Relationship Id="rId25" Type="http://schemas.openxmlformats.org/officeDocument/2006/relationships/hyperlink" Target="http://cordis.europa.eu/technology-platforms/ftc_en.html" TargetMode="External"/><Relationship Id="rId33" Type="http://schemas.openxmlformats.org/officeDocument/2006/relationships/hyperlink" Target="http://cordis.europa.eu/technology-platforms/suschem_en.html" TargetMode="External"/><Relationship Id="rId38" Type="http://schemas.openxmlformats.org/officeDocument/2006/relationships/hyperlink" Target="http://cordis.europa.eu/technology-platforms/individual_en.html" TargetMode="External"/><Relationship Id="rId2" Type="http://schemas.openxmlformats.org/officeDocument/2006/relationships/hyperlink" Target="http://cordis.europa.eu/technology-platforms/biofuels_en.html" TargetMode="External"/><Relationship Id="rId16" Type="http://schemas.openxmlformats.org/officeDocument/2006/relationships/hyperlink" Target="http://cordis.europa.eu/technology-platforms/ertrac_en.html" TargetMode="External"/><Relationship Id="rId20" Type="http://schemas.openxmlformats.org/officeDocument/2006/relationships/hyperlink" Target="http://cordis.europa.eu/technology-platforms/manufuture_en.html" TargetMode="External"/><Relationship Id="rId29" Type="http://schemas.openxmlformats.org/officeDocument/2006/relationships/hyperlink" Target="http://cordis.europa.eu/technology-platforms/forestry_en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rdis.europa.eu/technology-platforms/acare_en.html" TargetMode="External"/><Relationship Id="rId11" Type="http://schemas.openxmlformats.org/officeDocument/2006/relationships/hyperlink" Target="http://cordis.europa.eu/technology-platforms/errac_en.html" TargetMode="External"/><Relationship Id="rId24" Type="http://schemas.openxmlformats.org/officeDocument/2006/relationships/hyperlink" Target="http://cordis.europa.eu/technology-platforms/plants_en.html" TargetMode="External"/><Relationship Id="rId32" Type="http://schemas.openxmlformats.org/officeDocument/2006/relationships/hyperlink" Target="http://cordis.europa.eu/technology-platforms/europ_en.html" TargetMode="External"/><Relationship Id="rId37" Type="http://schemas.openxmlformats.org/officeDocument/2006/relationships/hyperlink" Target="http://cordis.europa.eu/technology-platforms/industrialsafety_en.html" TargetMode="External"/><Relationship Id="rId5" Type="http://schemas.openxmlformats.org/officeDocument/2006/relationships/hyperlink" Target="http://cordis.europa.eu/technology-platforms/ectp_en.html" TargetMode="External"/><Relationship Id="rId15" Type="http://schemas.openxmlformats.org/officeDocument/2006/relationships/hyperlink" Target="http://cordis.europa.eu/technology-platforms/smr_en.html" TargetMode="External"/><Relationship Id="rId23" Type="http://schemas.openxmlformats.org/officeDocument/2006/relationships/hyperlink" Target="http://cordis.europa.eu/technology-platforms/nem_en.html" TargetMode="External"/><Relationship Id="rId28" Type="http://schemas.openxmlformats.org/officeDocument/2006/relationships/hyperlink" Target="http://cordis.europa.eu/technology-platforms/nessi_en.html" TargetMode="External"/><Relationship Id="rId36" Type="http://schemas.openxmlformats.org/officeDocument/2006/relationships/hyperlink" Target="http://cordis.europa.eu/technology-platforms/photonics_en.html" TargetMode="External"/><Relationship Id="rId10" Type="http://schemas.openxmlformats.org/officeDocument/2006/relationships/hyperlink" Target="http://cordis.europa.eu/technology-platforms/estep_en.html" TargetMode="External"/><Relationship Id="rId19" Type="http://schemas.openxmlformats.org/officeDocument/2006/relationships/hyperlink" Target="http://cordis.europa.eu/technology-platforms/nano_en.html" TargetMode="External"/><Relationship Id="rId31" Type="http://schemas.openxmlformats.org/officeDocument/2006/relationships/hyperlink" Target="http://cordis.europa.eu/technology-platforms/rhc_en.html" TargetMode="External"/><Relationship Id="rId4" Type="http://schemas.openxmlformats.org/officeDocument/2006/relationships/hyperlink" Target="http://cordis.europa.eu/technology-platforms/fabre_en.html" TargetMode="External"/><Relationship Id="rId9" Type="http://schemas.openxmlformats.org/officeDocument/2006/relationships/hyperlink" Target="http://cordis.europa.eu/technology-platforms/food_en.html" TargetMode="External"/><Relationship Id="rId14" Type="http://schemas.openxmlformats.org/officeDocument/2006/relationships/hyperlink" Target="http://cordis.europa.eu/technology-platforms/gah_en.html" TargetMode="External"/><Relationship Id="rId22" Type="http://schemas.openxmlformats.org/officeDocument/2006/relationships/hyperlink" Target="http://cordis.europa.eu/technology-platforms/zep_en.html" TargetMode="External"/><Relationship Id="rId27" Type="http://schemas.openxmlformats.org/officeDocument/2006/relationships/hyperlink" Target="http://cordis.europa.eu/technology-platforms/snetp_en.html" TargetMode="External"/><Relationship Id="rId30" Type="http://schemas.openxmlformats.org/officeDocument/2006/relationships/hyperlink" Target="http://cordis.europa.eu/technology-platforms/wsstp_en.html" TargetMode="External"/><Relationship Id="rId35" Type="http://schemas.openxmlformats.org/officeDocument/2006/relationships/hyperlink" Target="http://cordis.europa.eu/technology-platforms/eumat_e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Рисунок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8604"/>
            <a:ext cx="1146998" cy="1335088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619672" y="5622195"/>
            <a:ext cx="604867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Russian Open Source Summit 2012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Москва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12 апреля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201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2348880"/>
            <a:ext cx="7272808" cy="2339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Технологические платформы: российский и зарубежный опыт, перспективы развития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Светлана Мальцева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Национальный исследовательский университет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«Высшая школа экономики»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pic>
        <p:nvPicPr>
          <p:cNvPr id="16386" name="Picture 2" descr="Russian Open Source Summit 2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9372" y="500042"/>
            <a:ext cx="2092168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28670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Координаторы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357166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Российские технологические платформы </a:t>
            </a:r>
            <a:r>
              <a:rPr lang="en-US" sz="28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500174"/>
          <a:ext cx="7286676" cy="5120640"/>
        </p:xfrm>
        <a:graphic>
          <a:graphicData uri="http://schemas.openxmlformats.org/drawingml/2006/table">
            <a:tbl>
              <a:tblPr/>
              <a:tblGrid>
                <a:gridCol w="3342070"/>
                <a:gridCol w="3944606"/>
              </a:tblGrid>
              <a:tr h="392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Национальная программная платформа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ОАО «Концерн Сириус»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(ГК «</a:t>
                      </a:r>
                      <a:r>
                        <a:rPr lang="ru-RU" sz="1400" b="1" dirty="0" err="1">
                          <a:latin typeface="Arial"/>
                          <a:ea typeface="Times New Roman"/>
                        </a:rPr>
                        <a:t>Ростехнологии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»)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</a:rPr>
                        <a:t>Национальная суперкомпьютерная технологическая платформа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</a:rPr>
                        <a:t>  Институт 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программных систем имени А.К. </a:t>
                      </a:r>
                      <a:r>
                        <a:rPr lang="ru-RU" sz="1400" b="1" dirty="0" err="1">
                          <a:latin typeface="Arial"/>
                          <a:ea typeface="Times New Roman"/>
                        </a:rPr>
                        <a:t>Айламазяна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 РАН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</a:rPr>
                        <a:t>  Московский 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государственный университет имени М.В. Ломоносова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Инновационные лазерные, оптические и оптоэлектронные технологии – фотоника</a:t>
                      </a:r>
                      <a:endParaRPr lang="ru-RU" sz="1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Некоммерческое партнерство «Лазерная ассоциация»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</a:rPr>
                        <a:t>Национальная информационная спутниковая система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ОАО «Информационные спутниковые системы» имени академика М.Ф. </a:t>
                      </a:r>
                      <a:r>
                        <a:rPr lang="ru-RU" sz="1400" b="1" dirty="0" err="1">
                          <a:latin typeface="Arial"/>
                          <a:ea typeface="Times New Roman"/>
                        </a:rPr>
                        <a:t>Решетнёва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Arial"/>
                          <a:ea typeface="Times New Roman"/>
                        </a:rPr>
                        <a:t>Интеллектуальная энергетическая система России</a:t>
                      </a:r>
                      <a:endParaRPr lang="ru-RU" sz="1400" b="1" i="1">
                        <a:latin typeface="Arial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Arial"/>
                          <a:ea typeface="Times New Roman"/>
                        </a:rPr>
                        <a:t>ФГУ «Российское энергетическое агентство» Минэнерго России</a:t>
                      </a:r>
                      <a:endParaRPr lang="ru-RU" sz="1400" b="1" i="1" dirty="0">
                        <a:latin typeface="Arial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</a:rPr>
                        <a:t>Высокоскоростной интеллектуальный железнодорожный транспорт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ОАО «Российские железные дороги»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375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Calibri"/>
                        </a:rPr>
                        <a:t>Технологии мехатроники, встраиваемых систем управления, радиочастотной идентификации и роботостроение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</a:rPr>
                        <a:t>  ГОУ 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ВПО «Московский физико-технический институт» (МФТИ)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</a:rPr>
                        <a:t>  ГК 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«</a:t>
                      </a:r>
                      <a:r>
                        <a:rPr lang="ru-RU" sz="1400" b="1" dirty="0" err="1">
                          <a:latin typeface="Arial"/>
                          <a:ea typeface="Times New Roman"/>
                        </a:rPr>
                        <a:t>Роснанотех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</a:rPr>
                        <a:t>  Центральный 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научно-исследовательский институт робототехники и технической кибернетики» (ГНУ ЦНИИ РТК)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7546" y="500042"/>
            <a:ext cx="8107857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Национальная программная платформа</a:t>
            </a:r>
            <a:r>
              <a:rPr lang="en-US" sz="28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цели</a:t>
            </a:r>
            <a:r>
              <a:rPr lang="en-US" sz="28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ru-RU" sz="2800" b="1" dirty="0">
              <a:solidFill>
                <a:srgbClr val="0066CC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62010" cy="64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1538" y="1786207"/>
            <a:ext cx="70009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Изменение структуры затрат (в т.ч. государственных структур) на ИТ и переориентация финансовых потоков на отечественный рынок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импортозамещение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Обеспечение национальной безопасности страны в части технологической независимости и информационной безопасности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Ликвидация отставания в объеме и уровне использования ИТ в экономике, государственном управлении и общественной жизни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Развитие системы образования, прикладных и фундаментальных исследований в области ИТ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Развитие отечественных центров разработки информационных технологий мирового класса за счет расширения интеграционных связей между фундаментальной и прикладной наукой, системой образования и промышленностью, в том числе международных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Повышение конкурентоспособности отечественных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ИТ-продуктов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 отечественном и мировом рынках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592933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http://tp-npp.ru/index.php?option=com_content&amp;view=article&amp;id=87:2011-06-26-09-50-25&amp;catid=31:acts&amp;Itemid=18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7546" y="500042"/>
            <a:ext cx="8107857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Национальная программная платформа</a:t>
            </a:r>
            <a:r>
              <a:rPr lang="en-US" sz="28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технологические направления</a:t>
            </a:r>
            <a:r>
              <a:rPr lang="en-US" sz="28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ru-RU" sz="2800" b="1" dirty="0">
              <a:solidFill>
                <a:srgbClr val="0066CC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62010" cy="64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1538" y="1570765"/>
            <a:ext cx="700092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600" dirty="0" smtClean="0"/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Базовое системное ПО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Программная и системная инженерия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Распределенные и высокопроизводительные вычисления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Средства быстрой разработки прикладных приложений для управления и учета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Интеллектуальные поисковые системы, когнитивные системы, семантические технологии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Телекоммуникации, навигация, мультимедиа и мобильные системы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Технологии построения электронных государственных решений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Технологии информационной безопасности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Технологии автоматического анализа текстов на естественном языке, прежде всего русском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  <a:tab pos="6858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592933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http://tp-npp.ru/index.php?option=com_content&amp;view=article&amp;id=87:2011-06-26-09-50-25&amp;catid=31:acts&amp;Itemid=18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428604"/>
            <a:ext cx="6858048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Национальная суперкомпьютерная технологическая платформа</a:t>
            </a:r>
            <a:endParaRPr lang="en-US" sz="2400" b="1" dirty="0" smtClean="0">
              <a:solidFill>
                <a:srgbClr val="0066CC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задачи</a:t>
            </a:r>
            <a:r>
              <a:rPr lang="en-US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) </a:t>
            </a:r>
            <a:endParaRPr lang="ru-RU" sz="2400" b="1" dirty="0">
              <a:solidFill>
                <a:srgbClr val="0066CC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28662" y="1662816"/>
            <a:ext cx="785818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среднесрочной перспективе 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организация систематических исследований и разработок высокотехнологичного программного обеспечения для суперкомпьютерных систем и сред, методов математического моделирования, а также технологий и систем программирования вычислительных систем со сверхбольшой степенью параллелизма; 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разработка производственных технологий создания семейства суперкомпьютерных систем от массового терафлопного до уникального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экзафлопного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уровня; 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отработка эффективных моделей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частно-государственного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партнерства в области СТ; 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разработка устойчивой системы подготовки, переподготовки и повышения квалификации специалистов в области СТ, с участием бизнес сообщества, включая подготовку как профильных специалистов, так и управленческих кадров для высокотехнологичных и наукоемких производств.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 t="10729" r="67517" b="69379"/>
          <a:stretch>
            <a:fillRect/>
          </a:stretch>
        </p:blipFill>
        <p:spPr bwMode="auto">
          <a:xfrm>
            <a:off x="357158" y="285728"/>
            <a:ext cx="1929020" cy="88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428604"/>
            <a:ext cx="7143800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Национальная суперкомпьютерная технологическая платформа</a:t>
            </a:r>
            <a:endParaRPr lang="en-US" sz="2400" b="1" dirty="0" smtClean="0">
              <a:solidFill>
                <a:srgbClr val="0066CC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задачи</a:t>
            </a:r>
            <a:r>
              <a:rPr lang="en-US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) </a:t>
            </a:r>
            <a:endParaRPr lang="ru-RU" sz="2400" b="1" dirty="0">
              <a:solidFill>
                <a:srgbClr val="0066CC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28662" y="1939814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долгосрочной перспективе 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система формирования научно-технологических приоритетов в области СТ и программно-целевых механизмов концентрации ресурсов государства и общества для их реализации 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комплексы сервисов для производства высокотехнологичной продукции на основе применения СТ мирового уровня; работоспособные звенья национальной инновационной системы в области СТ, от фундаментальных исследований до новых технологий и продуктов массового спроса;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условия для достижения в России мирового уровня в развитии российских суперкомпьютерных технологий с эффективным выходом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экзафлопсные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рубежи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система формирования проектов по подготовке кадров высшей квалификации в преддверии эры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экзафлопсных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вычислительных систем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обеспечение технологической безопасности   РФ в сфере СТ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 t="10729" r="67517" b="69379"/>
          <a:stretch>
            <a:fillRect/>
          </a:stretch>
        </p:blipFill>
        <p:spPr bwMode="auto">
          <a:xfrm>
            <a:off x="357158" y="285728"/>
            <a:ext cx="1929020" cy="88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428604"/>
            <a:ext cx="6858048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Национальная суперкомпьютерная технологическая платформа</a:t>
            </a:r>
            <a:endParaRPr lang="en-US" sz="2400" b="1" dirty="0" smtClean="0">
              <a:solidFill>
                <a:srgbClr val="0066CC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технологические направления</a:t>
            </a:r>
            <a:r>
              <a:rPr lang="en-US" sz="2400" b="1" dirty="0" smtClean="0">
                <a:solidFill>
                  <a:srgbClr val="0066CC"/>
                </a:solidFill>
                <a:latin typeface="Arial" pitchFamily="34" charset="0"/>
                <a:ea typeface="Calibri"/>
                <a:cs typeface="Arial" pitchFamily="34" charset="0"/>
              </a:rPr>
              <a:t>) </a:t>
            </a:r>
            <a:endParaRPr lang="ru-RU" sz="2400" b="1" dirty="0">
              <a:solidFill>
                <a:srgbClr val="0066CC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928662" y="1785926"/>
            <a:ext cx="7429552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Суперкомпьютерные сервисы и применение суперЭВМ в интересах науки, образования, различных отраслей экономики, социальной сферы и государственных нужд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Вычислительная математика и математическое моделирование на базе супер-ЭВМ,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грид-сетей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систем облачных вычислений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Инструментальное и прикладное программное обеспечение для суперЭВМ,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грид-сетей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систем облачных вычислений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Программные средства для сетей доступа к суперЭВМ,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грид-систем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систем облачных вычислений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Системное программное обеспечение суперЭВМ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Элементная база, архитектуры и аппаратные средства суперЭВМ, ЦОД,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грид-систем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систем облачных вычислений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>
                <a:tab pos="342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Подготовка и переподготовка кадров в интересах всех секторов суперкомпьютерной отрасли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 t="10729" r="67517" b="69379"/>
          <a:stretch>
            <a:fillRect/>
          </a:stretch>
        </p:blipFill>
        <p:spPr bwMode="auto">
          <a:xfrm>
            <a:off x="428596" y="500042"/>
            <a:ext cx="1929020" cy="88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33500" y="38100"/>
            <a:ext cx="7810500" cy="1101725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ru-RU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Предложения по совершенствованию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госрегулированию: </a:t>
            </a:r>
            <a:r>
              <a:rPr lang="ru-RU" sz="2400" i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направления </a:t>
            </a:r>
            <a:r>
              <a:rPr lang="ru-RU" sz="3200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(1)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143116"/>
            <a:ext cx="7859712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8775" lvl="1" algn="just"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  Налоговое регулирование</a:t>
            </a:r>
          </a:p>
          <a:p>
            <a:pPr marL="358775" lvl="1" algn="just"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 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Таможенно-тарифное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регулирование</a:t>
            </a:r>
          </a:p>
          <a:p>
            <a:pPr marL="358775" lvl="1" algn="just"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  Техническое регулирование</a:t>
            </a:r>
          </a:p>
          <a:p>
            <a:pPr marL="358775" lvl="1" algn="just"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  Регулирование и прямая поддержка экспорта</a:t>
            </a:r>
          </a:p>
          <a:p>
            <a:pPr marL="358775" lvl="1" algn="just"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  Поддержка развития образования</a:t>
            </a:r>
          </a:p>
          <a:p>
            <a:pPr marL="358775" lvl="1" algn="just"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  Прямая поддержка научных исследований, разработок и инноваций</a:t>
            </a:r>
          </a:p>
          <a:p>
            <a:pPr marL="358775" lvl="1" algn="just"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  Привлечение инвестиций и региональное развитие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85794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Направления совершенствования госрегулирования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42984"/>
            <a:ext cx="756822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Организация взаимодействия между платформами</a:t>
            </a:r>
            <a:endParaRPr lang="ru-RU" sz="24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857356" y="2086008"/>
            <a:ext cx="6500858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Производственные цепочки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Гармонизация исследовательских программ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Общий план действий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Соглашение о взаимодействии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Объединенные мероприятия и семинары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Гармонизация технических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требований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71538" y="4929198"/>
            <a:ext cx="2214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Открытость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28794" y="5572140"/>
            <a:ext cx="6357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Участие зарубежных партнеров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00042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опыта</a:t>
            </a:r>
            <a:r>
              <a:rPr lang="en-US" sz="2400" b="1" dirty="0" smtClean="0">
                <a:solidFill>
                  <a:srgbClr val="0066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ETPs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928934"/>
            <a:ext cx="557216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CC"/>
                </a:solidFill>
              </a:rPr>
              <a:t>Thank you for your attention!</a:t>
            </a:r>
          </a:p>
          <a:p>
            <a:endParaRPr lang="ru-RU" sz="3200" b="1" dirty="0" smtClean="0">
              <a:solidFill>
                <a:srgbClr val="0066CC"/>
              </a:solidFill>
            </a:endParaRPr>
          </a:p>
          <a:p>
            <a:pPr algn="ctr"/>
            <a:r>
              <a:rPr lang="en-US" sz="2000" b="1" dirty="0" smtClean="0"/>
              <a:t>mailto: smaltseva@hse.ru</a:t>
            </a:r>
          </a:p>
          <a:p>
            <a:endParaRPr lang="en-US" sz="3200" b="1" dirty="0" smtClean="0">
              <a:solidFill>
                <a:srgbClr val="0066CC"/>
              </a:solidFill>
            </a:endParaRPr>
          </a:p>
        </p:txBody>
      </p:sp>
      <p:pic>
        <p:nvPicPr>
          <p:cNvPr id="3" name="Рисунок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571480"/>
            <a:ext cx="1146998" cy="133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928667"/>
          <a:ext cx="7358115" cy="5104152"/>
        </p:xfrm>
        <a:graphic>
          <a:graphicData uri="http://schemas.openxmlformats.org/drawingml/2006/table">
            <a:tbl>
              <a:tblPr/>
              <a:tblGrid>
                <a:gridCol w="1471623"/>
                <a:gridCol w="1471623"/>
                <a:gridCol w="1471623"/>
                <a:gridCol w="1471623"/>
                <a:gridCol w="1471623"/>
              </a:tblGrid>
              <a:tr h="7024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Energy</a:t>
                      </a:r>
                    </a:p>
                  </a:txBody>
                  <a:tcPr marL="13195" marR="13195" marT="13195" marB="13195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10E5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0" cap="flat" cmpd="sng" algn="ctr">
                      <a:solidFill>
                        <a:srgbClr val="10E5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7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ICT</a:t>
                      </a:r>
                    </a:p>
                  </a:txBody>
                  <a:tcPr marL="13195" marR="13195" marT="13195" marB="13195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C0E6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0" cap="flat" cmpd="sng" algn="ctr">
                      <a:solidFill>
                        <a:srgbClr val="C0E6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B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Bio-based economy</a:t>
                      </a:r>
                    </a:p>
                  </a:txBody>
                  <a:tcPr marL="13195" marR="13195" marT="13195" marB="13195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C0E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0" cap="flat" cmpd="sng" algn="ctr">
                      <a:solidFill>
                        <a:srgbClr val="C0E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A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Production and processes</a:t>
                      </a:r>
                    </a:p>
                  </a:txBody>
                  <a:tcPr marL="13195" marR="13195" marT="13195" marB="13195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2051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0" cap="flat" cmpd="sng" algn="ctr">
                      <a:solidFill>
                        <a:srgbClr val="2051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AB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Transport</a:t>
                      </a:r>
                    </a:p>
                  </a:txBody>
                  <a:tcPr marL="13195" marR="13195" marT="13195" marB="13195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2052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0" cap="flat" cmpd="sng" algn="ctr">
                      <a:solidFill>
                        <a:srgbClr val="2052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A7F"/>
                    </a:solidFill>
                  </a:tcPr>
                </a:tc>
              </a:tr>
              <a:tr h="379178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"/>
                        </a:rPr>
                        <a:t>Biofuels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10E5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D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  <a:hlinkClick r:id="rId3"/>
                        </a:rPr>
                        <a:t>ARTEMIS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C0E6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4"/>
                        </a:rPr>
                        <a:t>FABRE TP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C0E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4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5"/>
                        </a:rPr>
                        <a:t>ECTP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2051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6"/>
                        </a:rPr>
                        <a:t>ACARE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 w="95250" cap="flat" cmpd="sng" algn="ctr">
                      <a:solidFill>
                        <a:srgbClr val="2052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B2D7"/>
                    </a:solidFill>
                  </a:tcPr>
                </a:tc>
              </a:tr>
              <a:tr h="602956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7"/>
                        </a:rPr>
                        <a:t>SmartGrids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8"/>
                        </a:rPr>
                        <a:t>ENIAC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9"/>
                        </a:rPr>
                        <a:t>Food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4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10"/>
                        </a:rPr>
                        <a:t>ESTEP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1"/>
                        </a:rPr>
                        <a:t>ERRAC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B2D7"/>
                    </a:solidFill>
                  </a:tcPr>
                </a:tc>
              </a:tr>
              <a:tr h="379178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2"/>
                        </a:rPr>
                        <a:t>TPWind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3"/>
                        </a:rPr>
                        <a:t>ISI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4"/>
                        </a:rPr>
                        <a:t>GAH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4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15"/>
                        </a:rPr>
                        <a:t>ETP SMR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6"/>
                        </a:rPr>
                        <a:t>ERTRAC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B2D7"/>
                    </a:solidFill>
                  </a:tcPr>
                </a:tc>
              </a:tr>
              <a:tr h="602956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7"/>
                        </a:rPr>
                        <a:t>Photovoltaics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8"/>
                        </a:rPr>
                        <a:t>Net!Works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 err="1">
                          <a:solidFill>
                            <a:srgbClr val="000000"/>
                          </a:solidFill>
                          <a:hlinkClick r:id="rId19"/>
                        </a:rPr>
                        <a:t>NanoMedicine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4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 err="1">
                          <a:solidFill>
                            <a:srgbClr val="000000"/>
                          </a:solidFill>
                          <a:hlinkClick r:id="rId20"/>
                        </a:rPr>
                        <a:t>Manufuture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1"/>
                        </a:rPr>
                        <a:t>Waterborne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B2D7"/>
                    </a:solidFill>
                  </a:tcPr>
                </a:tc>
              </a:tr>
              <a:tr h="379178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2"/>
                        </a:rPr>
                        <a:t>ZEP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3"/>
                        </a:rPr>
                        <a:t>NEM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4"/>
                        </a:rPr>
                        <a:t>Plants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4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25"/>
                        </a:rPr>
                        <a:t>FTC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6"/>
                        </a:rPr>
                        <a:t>ESTP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B2D7"/>
                    </a:solidFill>
                  </a:tcPr>
                </a:tc>
              </a:tr>
              <a:tr h="379178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7"/>
                        </a:rPr>
                        <a:t>SNETP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8"/>
                        </a:rPr>
                        <a:t>NESSI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9"/>
                        </a:rPr>
                        <a:t>Forestry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4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30"/>
                        </a:rPr>
                        <a:t>WSSTP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F1"/>
                    </a:solidFill>
                  </a:tcPr>
                </a:tc>
              </a:tr>
              <a:tr h="379178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31"/>
                        </a:rPr>
                        <a:t>RHC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32"/>
                        </a:rPr>
                        <a:t>EUROP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33"/>
                        </a:rPr>
                        <a:t>SusChem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F1"/>
                    </a:solidFill>
                  </a:tcPr>
                </a:tc>
              </a:tr>
              <a:tr h="379178"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34"/>
                        </a:rPr>
                        <a:t>EPoSS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35"/>
                        </a:rPr>
                        <a:t>EuMaT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F1"/>
                    </a:solidFill>
                  </a:tcPr>
                </a:tc>
              </a:tr>
              <a:tr h="602956"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36"/>
                        </a:rPr>
                        <a:t>Photonics21</a:t>
                      </a:r>
                      <a:endParaRPr lang="en-US" sz="180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 err="1">
                          <a:solidFill>
                            <a:srgbClr val="000000"/>
                          </a:solidFill>
                          <a:hlinkClick r:id="rId37"/>
                        </a:rPr>
                        <a:t>IndustrialSafety</a:t>
                      </a:r>
                      <a:endParaRPr lang="en-US" sz="1800" dirty="0"/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 </a:t>
                      </a:r>
                    </a:p>
                  </a:txBody>
                  <a:tcPr marL="63335" marR="63335" marT="65974" marB="659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F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357166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Европейские технологические платформы</a:t>
            </a:r>
            <a:r>
              <a:rPr lang="en-US" sz="2800" b="1" dirty="0" smtClean="0">
                <a:solidFill>
                  <a:schemeClr val="accent1"/>
                </a:solidFill>
              </a:rPr>
              <a:t> (ETPs)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6211669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8"/>
              </a:rPr>
              <a:t>http://cordis.europa.eu/technology-platforms/individual_en.html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60648"/>
            <a:ext cx="7763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66CC"/>
                </a:solidFill>
              </a:rPr>
              <a:t>Технологические платформы в сфере ИКТ</a:t>
            </a:r>
            <a:r>
              <a:rPr lang="en-US" sz="3200" b="1" dirty="0" smtClean="0">
                <a:solidFill>
                  <a:srgbClr val="0066CC"/>
                </a:solidFill>
              </a:rPr>
              <a:t> </a:t>
            </a:r>
            <a:endParaRPr lang="ru-RU" sz="3200" b="1" dirty="0">
              <a:solidFill>
                <a:srgbClr val="0066CC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214414" y="857232"/>
            <a:ext cx="756084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ARTEMIS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Embedded Computing Systems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ENIAC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European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Initiative Advisory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ISI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Integral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Satcom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Initiative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Net!Works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Converged fixed and Wireless Communication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Networks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NEM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European Technology Platform where New Media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Content and Networks meet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NESSI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82E6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Networked European Software and Services Initiative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EUROP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Robotics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EPoSS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European Technology Platform on Smart Systems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Integration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Photonics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Photonics21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7387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399995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Шаги, направленные на расширение вклада  </a:t>
            </a:r>
            <a:r>
              <a:rPr lang="en-US" sz="20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ETPs:  </a:t>
            </a:r>
          </a:p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 </a:t>
            </a:r>
            <a:r>
              <a:rPr lang="ru-RU" dirty="0" smtClean="0"/>
              <a:t>более четкое фокусирование усилий на </a:t>
            </a:r>
            <a:r>
              <a:rPr lang="en-US" dirty="0" smtClean="0"/>
              <a:t> </a:t>
            </a:r>
            <a:r>
              <a:rPr lang="ru-RU" dirty="0" smtClean="0"/>
              <a:t>социальных проблемах  и на разработке продуктов и услуг для устойчивого будущего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помощь в объединении усилий всех соответствующих с ил в Европе на работу по решению социальных проблем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учет всех трех элементов треугольника знаний - образования, научных исследований и инноваций - и реализовывать  полную  инновационную цепочку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43808" y="5229200"/>
            <a:ext cx="60486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</a:t>
            </a:r>
            <a:r>
              <a:rPr lang="en-US" sz="1400" b="1" i="1" dirty="0" smtClean="0">
                <a:solidFill>
                  <a:srgbClr val="0066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Report of the ETP Expert Group,  October 2009</a:t>
            </a:r>
            <a:endParaRPr lang="en-US" b="1" i="1" dirty="0" smtClean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Strengthening the role of European  Technology Platforms in addressing  Europe’s Grand Societal Challenges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rgbClr val="0066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29137" t="34213" r="24968" b="11195"/>
          <a:stretch>
            <a:fillRect/>
          </a:stretch>
        </p:blipFill>
        <p:spPr bwMode="auto">
          <a:xfrm>
            <a:off x="4283968" y="908720"/>
            <a:ext cx="460851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6CC"/>
                </a:solidFill>
              </a:rPr>
              <a:t>Российские технологические платформы</a:t>
            </a:r>
            <a:r>
              <a:rPr lang="en-US" sz="3200" b="1" dirty="0" smtClean="0">
                <a:solidFill>
                  <a:srgbClr val="0066CC"/>
                </a:solidFill>
              </a:rPr>
              <a:t> </a:t>
            </a:r>
            <a:endParaRPr lang="ru-RU" sz="3200" b="1" dirty="0">
              <a:solidFill>
                <a:srgbClr val="0066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142984"/>
            <a:ext cx="778674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Технологическая платформа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 коммуникационный инструмент, направленный на активизацию усилий по созданию перспективных коммерческих технологий, новых продуктов (услуг), на привлечение дополнительных ресурсов для проведения исследований и разработок на основе участия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всех заинтересованных сторон (бизнеса, науки, государства, гражданского общества), совершенствование нормативно-правовой базы в области научно-технологического, инновационного развития.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Технологические  платформы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инструмент государственной научно-технической и инновационной политики, механизм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частно-государственного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партнерства и объединения усилий в области научно-технологического и инновационного развития российской экономики.</a:t>
            </a:r>
          </a:p>
          <a:p>
            <a:pPr algn="r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«Порядок формирования перечня технологических платформ», 3 августа 2010 г</a:t>
            </a:r>
          </a:p>
          <a:p>
            <a:pPr algn="just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358246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Задачи</a:t>
            </a:r>
            <a:r>
              <a:rPr lang="en-US" sz="2400" b="1" dirty="0" smtClean="0">
                <a:solidFill>
                  <a:srgbClr val="0066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sz="2400" b="1" dirty="0" smtClean="0">
              <a:solidFill>
                <a:srgbClr val="0066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66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dirty="0" smtClean="0"/>
              <a:t>   усиление влияния потребностей бизнеса и общества на реализацию важнейших направлений научно-технологического развития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dirty="0" smtClean="0"/>
              <a:t>   выявление новых научно-технологических возможностей модернизации существующих секторов и формирование новых секторов российской экономики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dirty="0" smtClean="0"/>
              <a:t>   определение принципиальных направлений совершенствования отраслевого регулирования для быстрого распространения перспективных  технологий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dirty="0" smtClean="0"/>
              <a:t>   стимулирование инноваций, поддержка научно-технической деятельности и процессов модернизации предприятий с учетом специфики и вариантов развития отраслей и секторов экономики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dirty="0" smtClean="0"/>
              <a:t>   расширение научно-производственной кооперации и формирование новых партнерств в инновационной сфере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ru-RU" dirty="0" smtClean="0"/>
              <a:t>   совершенствование нормативно-правового регулирования в области научного, научно-технического и инновационного развития</a:t>
            </a: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57166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6CC"/>
                </a:solidFill>
              </a:rPr>
              <a:t>Российские технологические платформы</a:t>
            </a:r>
            <a:r>
              <a:rPr lang="en-US" sz="3200" b="1" dirty="0" smtClean="0">
                <a:solidFill>
                  <a:srgbClr val="0066CC"/>
                </a:solidFill>
              </a:rPr>
              <a:t> </a:t>
            </a:r>
            <a:endParaRPr lang="ru-RU" sz="3200" b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4"/>
            <a:ext cx="800105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Участники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66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Технологические платформы </a:t>
            </a:r>
            <a:r>
              <a:rPr lang="ru-RU" sz="2000" dirty="0" smtClean="0"/>
              <a:t>могут создаваться по инициативе бизнеса, науки, государства, гражданского общества, в том числе компаний, включая компании с государственным участием; научных организаций и образовательных учреждений, в том числе национальных исследовательских центров, национальных исследовательских университетов и федеральных университетов; государственных институтов развития; органов государственной власти Российской Федерации и субъектов Российской Федерации; некоммерческих организаций и общественных объединений, в том числе объединений предпринимателей.</a:t>
            </a:r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chemeClr val="tx2"/>
                </a:solidFill>
              </a:rPr>
              <a:t>Технологическая платформа </a:t>
            </a:r>
            <a:r>
              <a:rPr lang="ru-RU" sz="2000" dirty="0" smtClean="0"/>
              <a:t>имеет координатора - организацию, которая осуществляет организационное, информационное обеспечение взаимодействия участников технологических платформ.</a:t>
            </a:r>
            <a:endParaRPr lang="en-US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357166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6CC"/>
                </a:solidFill>
              </a:rPr>
              <a:t>Российские технологические платформы</a:t>
            </a:r>
            <a:r>
              <a:rPr lang="en-US" sz="3200" b="1" dirty="0" smtClean="0">
                <a:solidFill>
                  <a:srgbClr val="0066CC"/>
                </a:solidFill>
              </a:rPr>
              <a:t> </a:t>
            </a:r>
            <a:endParaRPr lang="ru-RU" sz="3200" b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548680"/>
          <a:ext cx="8534183" cy="5962784"/>
        </p:xfrm>
        <a:graphic>
          <a:graphicData uri="http://schemas.openxmlformats.org/drawingml/2006/table">
            <a:tbl>
              <a:tblPr/>
              <a:tblGrid>
                <a:gridCol w="1618552"/>
                <a:gridCol w="2648985"/>
                <a:gridCol w="1985960"/>
                <a:gridCol w="1471411"/>
                <a:gridCol w="809275"/>
              </a:tblGrid>
              <a:tr h="2678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Медицинские и биотехнологии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Медицина</a:t>
                      </a:r>
                      <a:r>
                        <a:rPr lang="ru-RU" sz="1000" b="1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будущего</a:t>
                      </a: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Биоиндустрия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биоресурсы –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Биотех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2030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Биоэнергетика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ИКТ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Национальная</a:t>
                      </a:r>
                      <a:r>
                        <a:rPr lang="ru-RU" sz="1000" b="1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программная платформа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Национальная суперкомпьютерная технологическая</a:t>
                      </a:r>
                      <a:r>
                        <a:rPr lang="ru-RU" sz="10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платформа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96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Фотоника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Инновационные лазерные, оптические и оптоэлектронные технологии - </a:t>
                      </a:r>
                      <a:r>
                        <a:rPr lang="ru-RU" sz="1000" kern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фотоника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российских светодиодных технологий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52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Авиакосмические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технологии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Авиационная мобильность и авиационные технологии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Национальная космическая технологическая платформа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Национальная информационная спутниковая система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335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Ядерные и радиационные технологии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Замкнутый ядерный топливный цикл и реакторы на быстрых нейтронах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Управляемый термоядерный синтез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Радиационные технологии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36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Энергетика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Интеллектуальная энергетическая система России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Экологически чистая тепловая энергетика высокой эффективности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Перспективные технологии возобновляемой энергетики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Малая распределенная энергетика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транспорта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Применение инновационных технологий для повышения эффективности строительства, содержания и безопасности автомобильных и железных дорог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Высокоскоростной интеллектуальный железнодорожный транспорт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98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металлургии и новые материалы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Новые полимерные композиционные материалы и технологии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Материалы и технологии металлургии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50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Добыча природных ресурсов и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нефтегазопереработка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Технологическая платформа твердых полезных ископаемых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добычи и использования углеводородов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Глубокая переработка углеводородных ресурсов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811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Электроника и машиностроение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мехатроники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встраиваемых систем управления, радиочастотной идентификации и роботостроение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СВЧ технологии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Освоение океана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экологического развития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629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Промышленные технологии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Моделирование и технологии эксплуатации высокотехнологических систем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Текстильная и легкая промышленность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-1000164" y="3571876"/>
            <a:ext cx="60007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-2599730" y="3505568"/>
            <a:ext cx="5952154" cy="383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83568" y="116632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66CC"/>
                </a:solidFill>
              </a:rPr>
              <a:t>Российские технологические платформы</a:t>
            </a:r>
            <a:r>
              <a:rPr lang="en-US" sz="2400" b="1" dirty="0" smtClean="0">
                <a:solidFill>
                  <a:srgbClr val="0066CC"/>
                </a:solidFill>
              </a:rPr>
              <a:t> </a:t>
            </a:r>
            <a:endParaRPr lang="ru-RU" sz="2400" b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66CC"/>
                </a:solidFill>
              </a:rPr>
              <a:t>Российские ТП</a:t>
            </a:r>
            <a:r>
              <a:rPr lang="en-US" sz="3200" b="1" dirty="0" smtClean="0">
                <a:solidFill>
                  <a:srgbClr val="0066CC"/>
                </a:solidFill>
              </a:rPr>
              <a:t> -  </a:t>
            </a:r>
            <a:r>
              <a:rPr lang="ru-RU" sz="3200" b="1" dirty="0" smtClean="0">
                <a:solidFill>
                  <a:srgbClr val="0066CC"/>
                </a:solidFill>
              </a:rPr>
              <a:t>Европейские ТП в сфере ИКТ</a:t>
            </a:r>
            <a:r>
              <a:rPr lang="en-US" sz="3200" b="1" dirty="0" smtClean="0">
                <a:solidFill>
                  <a:srgbClr val="0066CC"/>
                </a:solidFill>
              </a:rPr>
              <a:t>   </a:t>
            </a:r>
            <a:endParaRPr lang="ru-RU" sz="3200" b="1" dirty="0">
              <a:solidFill>
                <a:srgbClr val="0066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7" y="1428736"/>
            <a:ext cx="3480648" cy="65864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Национальная программная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платформа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ru-RU" sz="1600" b="1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428736"/>
            <a:ext cx="3500462" cy="9417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Национальная суперкомпьютерная технологическая платформа </a:t>
            </a:r>
            <a:endParaRPr lang="ru-RU" sz="1600" b="1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928934"/>
            <a:ext cx="3500462" cy="658642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Интеллектуальная энергетическая система России</a:t>
            </a:r>
            <a:endParaRPr lang="ru-RU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428868"/>
            <a:ext cx="3500462" cy="10002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Инновационные лазерные, оптические и оптоэлектронные технологии - </a:t>
            </a:r>
            <a:r>
              <a:rPr lang="ru-RU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фотоника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/>
            <a:endParaRPr lang="ru-R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4143380"/>
            <a:ext cx="3357586" cy="830997"/>
          </a:xfrm>
          <a:prstGeom prst="rect">
            <a:avLst/>
          </a:prstGeom>
          <a:solidFill>
            <a:srgbClr val="FF6699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Национальная информационная спутниковая система</a:t>
            </a:r>
            <a:endParaRPr lang="ru-RU" sz="1600" b="1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714752"/>
            <a:ext cx="3500462" cy="1323439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Технологии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мехатроники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 встраиваемых систем управления, радиочастотной идентификации и роботостроение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14612" y="5500702"/>
            <a:ext cx="3500462" cy="83099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Высокоскоростной интеллектуальный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железнодорожный транспорт</a:t>
            </a:r>
            <a:endParaRPr lang="ru-RU" sz="1600" b="1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1375</Words>
  <Application>Microsoft Office PowerPoint</Application>
  <PresentationFormat>Экран (4:3)</PresentationFormat>
  <Paragraphs>253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83</cp:revision>
  <dcterms:created xsi:type="dcterms:W3CDTF">2011-06-29T18:24:37Z</dcterms:created>
  <dcterms:modified xsi:type="dcterms:W3CDTF">2012-04-12T04:42:09Z</dcterms:modified>
</cp:coreProperties>
</file>