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1" r:id="rId6"/>
    <p:sldId id="273" r:id="rId7"/>
    <p:sldId id="274" r:id="rId8"/>
    <p:sldId id="259" r:id="rId9"/>
    <p:sldId id="270" r:id="rId10"/>
    <p:sldId id="272" r:id="rId11"/>
    <p:sldId id="268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C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563A000-5E6D-4921-9162-5205B8C17EE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91852D0-0352-487F-BB35-F8FB6788F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000-5E6D-4921-9162-5205B8C17EE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52D0-0352-487F-BB35-F8FB6788F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000-5E6D-4921-9162-5205B8C17EE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52D0-0352-487F-BB35-F8FB6788F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000-5E6D-4921-9162-5205B8C17EE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52D0-0352-487F-BB35-F8FB6788F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563A000-5E6D-4921-9162-5205B8C17EE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91852D0-0352-487F-BB35-F8FB6788F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000-5E6D-4921-9162-5205B8C17EE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52D0-0352-487F-BB35-F8FB6788F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000-5E6D-4921-9162-5205B8C17EE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52D0-0352-487F-BB35-F8FB6788F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000-5E6D-4921-9162-5205B8C17EE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52D0-0352-487F-BB35-F8FB6788F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000-5E6D-4921-9162-5205B8C17EE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52D0-0352-487F-BB35-F8FB6788F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000-5E6D-4921-9162-5205B8C17EE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52D0-0352-487F-BB35-F8FB6788F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000-5E6D-4921-9162-5205B8C17EE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52D0-0352-487F-BB35-F8FB6788F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63A000-5E6D-4921-9162-5205B8C17EE8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1852D0-0352-487F-BB35-F8FB6788F8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ronozoom.codeplex.com/" TargetMode="External"/><Relationship Id="rId2" Type="http://schemas.openxmlformats.org/officeDocument/2006/relationships/hyperlink" Target="http://www.chronozoomprojec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etchclimate.cloudapp.net/" TargetMode="External"/><Relationship Id="rId4" Type="http://schemas.openxmlformats.org/officeDocument/2006/relationships/hyperlink" Target="http://dynamicdatadisplay.codeplex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eleniumhq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Открытый проект </a:t>
            </a:r>
            <a:r>
              <a:rPr lang="en-US" dirty="0" err="1" smtClean="0"/>
              <a:t>Chronozoom</a:t>
            </a:r>
            <a:r>
              <a:rPr lang="en-US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i="1" dirty="0" smtClean="0"/>
              <a:t>13 </a:t>
            </a:r>
            <a:r>
              <a:rPr lang="ru-RU" i="1" dirty="0" smtClean="0"/>
              <a:t>миллиардов лет на одном экране</a:t>
            </a:r>
            <a:endParaRPr lang="ru-RU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12 апреля 2012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44966" y="2112146"/>
            <a:ext cx="6858000" cy="990600"/>
          </a:xfrm>
          <a:prstGeom prst="rect">
            <a:avLst/>
          </a:prstGeom>
        </p:spPr>
        <p:txBody>
          <a:bodyPr vert="horz" anchor="t" anchorCtr="0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Сергей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Березин,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+mj-lt"/>
                <a:ea typeface="+mj-ea"/>
                <a:cs typeface="+mj-cs"/>
              </a:rPr>
              <a:t>ВМК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МГУ им. М.В. Ломоносова</a:t>
            </a:r>
            <a:endParaRPr lang="en-US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s_berezin@cs.msu.su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r>
              <a:rPr lang="en-US" dirty="0" smtClean="0"/>
              <a:t>?</a:t>
            </a:r>
            <a:endParaRPr lang="ru-RU" dirty="0" smtClean="0"/>
          </a:p>
          <a:p>
            <a:pPr lvl="2"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7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err="1" smtClean="0"/>
              <a:t>Chronozoom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42043" y="6355060"/>
            <a:ext cx="6680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http://www.chronozoomproject.org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30" y="1349407"/>
            <a:ext cx="8495930" cy="479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Chronozoom</a:t>
            </a:r>
            <a:r>
              <a:rPr lang="en-US" dirty="0" smtClean="0"/>
              <a:t>: </a:t>
            </a:r>
            <a:r>
              <a:rPr lang="ru-RU" dirty="0" smtClean="0"/>
              <a:t>хронологии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42043" y="6355060"/>
            <a:ext cx="6680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http://www.chronozoomproject.org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8" y="1358284"/>
            <a:ext cx="8721397" cy="47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3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Chronozoom</a:t>
            </a:r>
            <a:r>
              <a:rPr lang="en-US" dirty="0" smtClean="0"/>
              <a:t>: </a:t>
            </a:r>
            <a:r>
              <a:rPr lang="ru-RU" dirty="0" smtClean="0"/>
              <a:t>экспонаты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42043" y="6355060"/>
            <a:ext cx="6680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http://www.chronozoomproject.org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08" y="1264541"/>
            <a:ext cx="5027945" cy="494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</a:t>
            </a:r>
            <a:r>
              <a:rPr lang="en-US" dirty="0" err="1" smtClean="0"/>
              <a:t>Chronozoom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75" y="1180732"/>
            <a:ext cx="8664606" cy="467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2043" y="6355060"/>
            <a:ext cx="6680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http://www.chronozoomproject.org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en-US" dirty="0" err="1" smtClean="0"/>
              <a:t>hronozoom</a:t>
            </a:r>
            <a:r>
              <a:rPr lang="ru-RU" dirty="0" smtClean="0"/>
              <a:t>- открытый проект</a:t>
            </a:r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www.chronozoomproject.org</a:t>
            </a:r>
            <a:r>
              <a:rPr lang="en-US" dirty="0" smtClean="0"/>
              <a:t> </a:t>
            </a:r>
            <a:r>
              <a:rPr lang="ru-RU" dirty="0" smtClean="0"/>
              <a:t>открыт для всеобщего доступа</a:t>
            </a:r>
          </a:p>
          <a:p>
            <a:r>
              <a:rPr lang="ru-RU" dirty="0" smtClean="0"/>
              <a:t>Все исходные коды </a:t>
            </a:r>
            <a:r>
              <a:rPr lang="en-US" dirty="0" err="1" smtClean="0"/>
              <a:t>Chronozoom</a:t>
            </a:r>
            <a:r>
              <a:rPr lang="en-US" dirty="0" smtClean="0"/>
              <a:t> </a:t>
            </a:r>
            <a:r>
              <a:rPr lang="ru-RU" dirty="0" smtClean="0"/>
              <a:t>опубликованы на сайте </a:t>
            </a:r>
            <a:r>
              <a:rPr lang="en-US" dirty="0" smtClean="0">
                <a:hlinkClick r:id="rId3"/>
              </a:rPr>
              <a:t>http://chronozoom.codeplex.com</a:t>
            </a:r>
            <a:r>
              <a:rPr lang="en-US" dirty="0" smtClean="0"/>
              <a:t> </a:t>
            </a:r>
            <a:r>
              <a:rPr lang="ru-RU" dirty="0" smtClean="0"/>
              <a:t>под лицензией </a:t>
            </a:r>
            <a:r>
              <a:rPr lang="en-US" dirty="0" smtClean="0"/>
              <a:t>Apache 2.0</a:t>
            </a:r>
          </a:p>
          <a:p>
            <a:pPr lvl="1"/>
            <a:r>
              <a:rPr lang="ru-RU" dirty="0" smtClean="0"/>
              <a:t>Это далеко не единственный пример </a:t>
            </a:r>
            <a:r>
              <a:rPr lang="en-US" dirty="0" smtClean="0"/>
              <a:t>c</a:t>
            </a:r>
            <a:r>
              <a:rPr lang="ru-RU" dirty="0" smtClean="0"/>
              <a:t>вободной публикации проектов </a:t>
            </a:r>
            <a:r>
              <a:rPr lang="en-US" dirty="0" smtClean="0"/>
              <a:t>MSR</a:t>
            </a:r>
            <a:endParaRPr lang="ru-RU" dirty="0" smtClean="0"/>
          </a:p>
          <a:p>
            <a:pPr lvl="1"/>
            <a:r>
              <a:rPr lang="en-US" dirty="0" err="1" smtClean="0"/>
              <a:t>DynamicDataDisplay</a:t>
            </a:r>
            <a:r>
              <a:rPr lang="en-US" dirty="0" smtClean="0"/>
              <a:t> for WPF (</a:t>
            </a:r>
            <a:r>
              <a:rPr lang="en-US" dirty="0" smtClean="0">
                <a:hlinkClick r:id="rId4"/>
              </a:rPr>
              <a:t>http://dynamicdatadisplay.codeplex.com</a:t>
            </a:r>
            <a:r>
              <a:rPr lang="en-US" dirty="0" smtClean="0"/>
              <a:t>, 40 000 downloads)</a:t>
            </a:r>
            <a:endParaRPr lang="ru-RU" dirty="0" smtClean="0"/>
          </a:p>
          <a:p>
            <a:pPr lvl="1"/>
            <a:r>
              <a:rPr lang="en-US" dirty="0" err="1" smtClean="0"/>
              <a:t>FetchClimate</a:t>
            </a:r>
            <a:r>
              <a:rPr lang="en-US" dirty="0" smtClean="0"/>
              <a:t> Service (</a:t>
            </a:r>
            <a:r>
              <a:rPr lang="en-US" dirty="0" smtClean="0">
                <a:hlinkClick r:id="rId5"/>
              </a:rPr>
              <a:t>http://fetchclimate.cloudapp.net</a:t>
            </a:r>
            <a:r>
              <a:rPr lang="en-US" dirty="0" smtClean="0"/>
              <a:t>) </a:t>
            </a:r>
            <a:r>
              <a:rPr lang="ru-RU" dirty="0" smtClean="0"/>
              <a:t>открыт для всеобщего доступа</a:t>
            </a:r>
          </a:p>
          <a:p>
            <a:pPr lvl="2"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05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создавался С</a:t>
            </a:r>
            <a:r>
              <a:rPr lang="en-US" dirty="0" err="1" smtClean="0"/>
              <a:t>hronozoom</a:t>
            </a:r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Работы велись в тесном сотрудничестве с </a:t>
            </a:r>
            <a:r>
              <a:rPr lang="en-US" dirty="0" smtClean="0"/>
              <a:t>Microsoft Research Redmond</a:t>
            </a:r>
          </a:p>
          <a:p>
            <a:pPr lvl="1"/>
            <a:r>
              <a:rPr lang="en-US" dirty="0" smtClean="0"/>
              <a:t>Azure/Authoring team </a:t>
            </a:r>
            <a:r>
              <a:rPr lang="ru-RU" dirty="0" smtClean="0"/>
              <a:t>и дизайнер интерфейса</a:t>
            </a:r>
            <a:r>
              <a:rPr lang="en-US" dirty="0" smtClean="0"/>
              <a:t> </a:t>
            </a:r>
            <a:r>
              <a:rPr lang="ru-RU" dirty="0" smtClean="0"/>
              <a:t>в Редмонде</a:t>
            </a:r>
          </a:p>
          <a:p>
            <a:pPr lvl="1"/>
            <a:r>
              <a:rPr lang="en-US" dirty="0" smtClean="0"/>
              <a:t>UI/Client team</a:t>
            </a:r>
            <a:r>
              <a:rPr lang="ru-RU" dirty="0" smtClean="0"/>
              <a:t> на ВМК МГУ </a:t>
            </a:r>
          </a:p>
          <a:p>
            <a:pPr lvl="1"/>
            <a:r>
              <a:rPr lang="ru-RU" dirty="0" smtClean="0"/>
              <a:t>Использовалась </a:t>
            </a:r>
            <a:r>
              <a:rPr lang="en-US" dirty="0" smtClean="0"/>
              <a:t>IT</a:t>
            </a:r>
            <a:r>
              <a:rPr lang="ru-RU" dirty="0" smtClean="0"/>
              <a:t>-инфраструктура </a:t>
            </a:r>
            <a:r>
              <a:rPr lang="en-US" dirty="0" smtClean="0"/>
              <a:t>Microsoft</a:t>
            </a:r>
          </a:p>
          <a:p>
            <a:pPr lvl="2"/>
            <a:r>
              <a:rPr lang="en-US" dirty="0" smtClean="0"/>
              <a:t>Agile development model</a:t>
            </a:r>
          </a:p>
          <a:p>
            <a:pPr lvl="2"/>
            <a:r>
              <a:rPr lang="ru-RU" dirty="0" smtClean="0"/>
              <a:t>Участники получили уникальный опыт </a:t>
            </a:r>
            <a:endParaRPr lang="en-US" dirty="0" smtClean="0"/>
          </a:p>
          <a:p>
            <a:r>
              <a:rPr lang="ru-RU" dirty="0" smtClean="0"/>
              <a:t>Применяемые технологии</a:t>
            </a:r>
          </a:p>
          <a:p>
            <a:pPr lvl="1"/>
            <a:r>
              <a:rPr lang="en-US" dirty="0" smtClean="0"/>
              <a:t>Visual Studio 2010 + </a:t>
            </a:r>
            <a:r>
              <a:rPr lang="en-US" dirty="0" err="1" smtClean="0"/>
              <a:t>addons</a:t>
            </a:r>
            <a:endParaRPr lang="ru-RU" dirty="0" smtClean="0"/>
          </a:p>
          <a:p>
            <a:pPr lvl="1"/>
            <a:r>
              <a:rPr lang="en-US" dirty="0" smtClean="0"/>
              <a:t>Windows Azure</a:t>
            </a:r>
            <a:endParaRPr lang="ru-RU" dirty="0" smtClean="0"/>
          </a:p>
          <a:p>
            <a:pPr lvl="1"/>
            <a:r>
              <a:rPr lang="en-US" dirty="0" err="1" smtClean="0"/>
              <a:t>jQuery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jQuery</a:t>
            </a:r>
            <a:r>
              <a:rPr lang="en-US" dirty="0" smtClean="0"/>
              <a:t> UI</a:t>
            </a:r>
          </a:p>
          <a:p>
            <a:pPr lvl="1"/>
            <a:r>
              <a:rPr lang="en-US" dirty="0" smtClean="0"/>
              <a:t>Project Selenium</a:t>
            </a:r>
            <a:r>
              <a:rPr lang="ru-RU" dirty="0" smtClean="0"/>
              <a:t> для автоматического тестирования (</a:t>
            </a:r>
            <a:r>
              <a:rPr lang="en-US" dirty="0" smtClean="0">
                <a:hlinkClick r:id="rId2"/>
              </a:rPr>
              <a:t>http://seleniumhq.org</a:t>
            </a:r>
            <a:r>
              <a:rPr lang="ru-RU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05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оздайте свой собственный </a:t>
            </a:r>
            <a:r>
              <a:rPr lang="en-US" dirty="0" err="1" smtClean="0"/>
              <a:t>Chronozoom</a:t>
            </a:r>
            <a:r>
              <a:rPr lang="en-US" dirty="0" smtClean="0"/>
              <a:t>(1/2)</a:t>
            </a:r>
            <a:endParaRPr lang="ru-RU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ru-RU" dirty="0" smtClean="0"/>
              <a:t>Модификация клиента, не затрагивающая серверную часть</a:t>
            </a:r>
          </a:p>
          <a:p>
            <a:pPr lvl="1"/>
            <a:r>
              <a:rPr lang="ru-RU" dirty="0" smtClean="0"/>
              <a:t>Например, добавить </a:t>
            </a:r>
            <a:r>
              <a:rPr lang="en-US" dirty="0" smtClean="0"/>
              <a:t>c</a:t>
            </a:r>
            <a:r>
              <a:rPr lang="ru-RU" dirty="0" smtClean="0"/>
              <a:t>обытия </a:t>
            </a:r>
            <a:r>
              <a:rPr lang="en-US" dirty="0" smtClean="0"/>
              <a:t>Touch/Pointer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6767" y="2753197"/>
            <a:ext cx="5637321" cy="304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728621" y="4678532"/>
            <a:ext cx="8878" cy="417251"/>
          </a:xfrm>
          <a:prstGeom prst="line">
            <a:avLst/>
          </a:prstGeom>
          <a:ln w="38100">
            <a:solidFill>
              <a:srgbClr val="04C616"/>
            </a:solidFill>
          </a:ln>
          <a:effectLst>
            <a:glow rad="139700">
              <a:srgbClr val="04C61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738978" y="4696287"/>
            <a:ext cx="841900" cy="1481"/>
          </a:xfrm>
          <a:prstGeom prst="line">
            <a:avLst/>
          </a:prstGeom>
          <a:ln w="38100">
            <a:solidFill>
              <a:srgbClr val="04C616"/>
            </a:solidFill>
          </a:ln>
          <a:effectLst>
            <a:glow rad="139700">
              <a:srgbClr val="04C61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80878" y="4671135"/>
            <a:ext cx="1479" cy="628834"/>
          </a:xfrm>
          <a:prstGeom prst="line">
            <a:avLst/>
          </a:prstGeom>
          <a:ln w="38100">
            <a:solidFill>
              <a:srgbClr val="04C616"/>
            </a:solidFill>
          </a:ln>
          <a:effectLst>
            <a:glow rad="139700">
              <a:srgbClr val="04C61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29957" y="5283694"/>
            <a:ext cx="152401" cy="7397"/>
          </a:xfrm>
          <a:prstGeom prst="line">
            <a:avLst/>
          </a:prstGeom>
          <a:ln w="38100">
            <a:solidFill>
              <a:srgbClr val="04C616"/>
            </a:solidFill>
          </a:ln>
          <a:effectLst>
            <a:glow rad="139700">
              <a:srgbClr val="04C61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01484" y="4447712"/>
            <a:ext cx="115409" cy="115409"/>
          </a:xfrm>
          <a:prstGeom prst="ellipse">
            <a:avLst/>
          </a:prstGeom>
          <a:noFill/>
          <a:ln w="38100">
            <a:solidFill>
              <a:srgbClr val="04C616"/>
            </a:solidFill>
          </a:ln>
          <a:effectLst>
            <a:glow rad="139700">
              <a:srgbClr val="04C61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692460" y="3551068"/>
            <a:ext cx="1651246" cy="914400"/>
          </a:xfrm>
          <a:prstGeom prst="wedgeRoundRectCallout">
            <a:avLst>
              <a:gd name="adj1" fmla="val 132393"/>
              <a:gd name="adj2" fmla="val 922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JavaScript </a:t>
            </a:r>
            <a:r>
              <a:rPr lang="ru-RU" dirty="0" smtClean="0">
                <a:solidFill>
                  <a:schemeClr val="tx1"/>
                </a:solidFill>
              </a:rPr>
              <a:t>код клиента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777015" y="2556768"/>
            <a:ext cx="1651246" cy="853736"/>
          </a:xfrm>
          <a:prstGeom prst="wedgeRoundRectCallout">
            <a:avLst>
              <a:gd name="adj1" fmla="val 89920"/>
              <a:gd name="adj2" fmla="val 17459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Сервис-посредник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оздайте свой собственный </a:t>
            </a:r>
            <a:r>
              <a:rPr lang="en-US" dirty="0" err="1" smtClean="0"/>
              <a:t>Chronozoom</a:t>
            </a:r>
            <a:r>
              <a:rPr lang="en-US" dirty="0" smtClean="0"/>
              <a:t>(2/2)</a:t>
            </a:r>
            <a:endParaRPr lang="ru-RU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ru-RU" dirty="0" smtClean="0"/>
              <a:t>Модификация или замена серверной части</a:t>
            </a:r>
          </a:p>
          <a:p>
            <a:pPr lvl="1"/>
            <a:r>
              <a:rPr lang="ru-RU" dirty="0" smtClean="0"/>
              <a:t>Например, русскоязычная версия истории России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6767" y="2753197"/>
            <a:ext cx="5637321" cy="304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ular Callout 17"/>
          <p:cNvSpPr/>
          <p:nvPr/>
        </p:nvSpPr>
        <p:spPr>
          <a:xfrm>
            <a:off x="506027" y="2681055"/>
            <a:ext cx="2379215" cy="1544716"/>
          </a:xfrm>
          <a:prstGeom prst="wedgeRoundRectCallout">
            <a:avLst>
              <a:gd name="adj1" fmla="val 103365"/>
              <a:gd name="adj2" fmla="val 6761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Три типа запросов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Search?topic</a:t>
            </a:r>
            <a:r>
              <a:rPr lang="en-US" dirty="0" smtClean="0">
                <a:solidFill>
                  <a:schemeClr val="tx1"/>
                </a:solidFill>
              </a:rPr>
              <a:t>=…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Bibliography?id</a:t>
            </a:r>
            <a:r>
              <a:rPr lang="en-US" dirty="0" smtClean="0">
                <a:solidFill>
                  <a:schemeClr val="tx1"/>
                </a:solidFill>
              </a:rPr>
              <a:t>=…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768468" y="2805344"/>
            <a:ext cx="3284251" cy="1751455"/>
          </a:xfrm>
          <a:custGeom>
            <a:avLst/>
            <a:gdLst>
              <a:gd name="connsiteX0" fmla="*/ 244239 w 3284251"/>
              <a:gd name="connsiteY0" fmla="*/ 754602 h 1751455"/>
              <a:gd name="connsiteX1" fmla="*/ 128829 w 3284251"/>
              <a:gd name="connsiteY1" fmla="*/ 435006 h 1751455"/>
              <a:gd name="connsiteX2" fmla="*/ 466181 w 3284251"/>
              <a:gd name="connsiteY2" fmla="*/ 346229 h 1751455"/>
              <a:gd name="connsiteX3" fmla="*/ 768021 w 3284251"/>
              <a:gd name="connsiteY3" fmla="*/ 71021 h 1751455"/>
              <a:gd name="connsiteX4" fmla="*/ 1229660 w 3284251"/>
              <a:gd name="connsiteY4" fmla="*/ 248574 h 1751455"/>
              <a:gd name="connsiteX5" fmla="*/ 1646911 w 3284251"/>
              <a:gd name="connsiteY5" fmla="*/ 0 h 1751455"/>
              <a:gd name="connsiteX6" fmla="*/ 2126305 w 3284251"/>
              <a:gd name="connsiteY6" fmla="*/ 248574 h 1751455"/>
              <a:gd name="connsiteX7" fmla="*/ 2392635 w 3284251"/>
              <a:gd name="connsiteY7" fmla="*/ 115409 h 1751455"/>
              <a:gd name="connsiteX8" fmla="*/ 2818763 w 3284251"/>
              <a:gd name="connsiteY8" fmla="*/ 337351 h 1751455"/>
              <a:gd name="connsiteX9" fmla="*/ 3156115 w 3284251"/>
              <a:gd name="connsiteY9" fmla="*/ 390617 h 1751455"/>
              <a:gd name="connsiteX10" fmla="*/ 3280402 w 3284251"/>
              <a:gd name="connsiteY10" fmla="*/ 603681 h 1751455"/>
              <a:gd name="connsiteX11" fmla="*/ 3111726 w 3284251"/>
              <a:gd name="connsiteY11" fmla="*/ 816745 h 1751455"/>
              <a:gd name="connsiteX12" fmla="*/ 3280402 w 3284251"/>
              <a:gd name="connsiteY12" fmla="*/ 985421 h 1751455"/>
              <a:gd name="connsiteX13" fmla="*/ 3200503 w 3284251"/>
              <a:gd name="connsiteY13" fmla="*/ 1287262 h 1751455"/>
              <a:gd name="connsiteX14" fmla="*/ 2880907 w 3284251"/>
              <a:gd name="connsiteY14" fmla="*/ 1349406 h 1751455"/>
              <a:gd name="connsiteX15" fmla="*/ 2703353 w 3284251"/>
              <a:gd name="connsiteY15" fmla="*/ 1553592 h 1751455"/>
              <a:gd name="connsiteX16" fmla="*/ 2268348 w 3284251"/>
              <a:gd name="connsiteY16" fmla="*/ 1660124 h 1751455"/>
              <a:gd name="connsiteX17" fmla="*/ 2019773 w 3284251"/>
              <a:gd name="connsiteY17" fmla="*/ 1606858 h 1751455"/>
              <a:gd name="connsiteX18" fmla="*/ 1717932 w 3284251"/>
              <a:gd name="connsiteY18" fmla="*/ 1748901 h 1751455"/>
              <a:gd name="connsiteX19" fmla="*/ 1247415 w 3284251"/>
              <a:gd name="connsiteY19" fmla="*/ 1686757 h 1751455"/>
              <a:gd name="connsiteX20" fmla="*/ 972208 w 3284251"/>
              <a:gd name="connsiteY20" fmla="*/ 1544714 h 1751455"/>
              <a:gd name="connsiteX21" fmla="*/ 714755 w 3284251"/>
              <a:gd name="connsiteY21" fmla="*/ 1695635 h 1751455"/>
              <a:gd name="connsiteX22" fmla="*/ 297505 w 3284251"/>
              <a:gd name="connsiteY22" fmla="*/ 1509204 h 1751455"/>
              <a:gd name="connsiteX23" fmla="*/ 253116 w 3284251"/>
              <a:gd name="connsiteY23" fmla="*/ 1251751 h 1751455"/>
              <a:gd name="connsiteX24" fmla="*/ 4542 w 3284251"/>
              <a:gd name="connsiteY24" fmla="*/ 1091953 h 1751455"/>
              <a:gd name="connsiteX25" fmla="*/ 102196 w 3284251"/>
              <a:gd name="connsiteY25" fmla="*/ 790112 h 1751455"/>
              <a:gd name="connsiteX26" fmla="*/ 244239 w 3284251"/>
              <a:gd name="connsiteY26" fmla="*/ 754602 h 175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84251" h="1751455">
                <a:moveTo>
                  <a:pt x="244239" y="754602"/>
                </a:moveTo>
                <a:cubicBezTo>
                  <a:pt x="248678" y="695418"/>
                  <a:pt x="91839" y="503068"/>
                  <a:pt x="128829" y="435006"/>
                </a:cubicBezTo>
                <a:cubicBezTo>
                  <a:pt x="165819" y="366944"/>
                  <a:pt x="359649" y="406893"/>
                  <a:pt x="466181" y="346229"/>
                </a:cubicBezTo>
                <a:cubicBezTo>
                  <a:pt x="572713" y="285565"/>
                  <a:pt x="640774" y="87297"/>
                  <a:pt x="768021" y="71021"/>
                </a:cubicBezTo>
                <a:cubicBezTo>
                  <a:pt x="895268" y="54745"/>
                  <a:pt x="1083178" y="260411"/>
                  <a:pt x="1229660" y="248574"/>
                </a:cubicBezTo>
                <a:cubicBezTo>
                  <a:pt x="1376142" y="236737"/>
                  <a:pt x="1497470" y="0"/>
                  <a:pt x="1646911" y="0"/>
                </a:cubicBezTo>
                <a:cubicBezTo>
                  <a:pt x="1796352" y="0"/>
                  <a:pt x="2002018" y="229339"/>
                  <a:pt x="2126305" y="248574"/>
                </a:cubicBezTo>
                <a:cubicBezTo>
                  <a:pt x="2250592" y="267809"/>
                  <a:pt x="2277226" y="100613"/>
                  <a:pt x="2392635" y="115409"/>
                </a:cubicBezTo>
                <a:cubicBezTo>
                  <a:pt x="2508044" y="130205"/>
                  <a:pt x="2691516" y="291483"/>
                  <a:pt x="2818763" y="337351"/>
                </a:cubicBezTo>
                <a:cubicBezTo>
                  <a:pt x="2946010" y="383219"/>
                  <a:pt x="3079175" y="346229"/>
                  <a:pt x="3156115" y="390617"/>
                </a:cubicBezTo>
                <a:cubicBezTo>
                  <a:pt x="3233055" y="435005"/>
                  <a:pt x="3287800" y="532660"/>
                  <a:pt x="3280402" y="603681"/>
                </a:cubicBezTo>
                <a:cubicBezTo>
                  <a:pt x="3273004" y="674702"/>
                  <a:pt x="3111726" y="753122"/>
                  <a:pt x="3111726" y="816745"/>
                </a:cubicBezTo>
                <a:cubicBezTo>
                  <a:pt x="3111726" y="880368"/>
                  <a:pt x="3265606" y="907002"/>
                  <a:pt x="3280402" y="985421"/>
                </a:cubicBezTo>
                <a:cubicBezTo>
                  <a:pt x="3295198" y="1063840"/>
                  <a:pt x="3267085" y="1226598"/>
                  <a:pt x="3200503" y="1287262"/>
                </a:cubicBezTo>
                <a:cubicBezTo>
                  <a:pt x="3133921" y="1347926"/>
                  <a:pt x="2963765" y="1305018"/>
                  <a:pt x="2880907" y="1349406"/>
                </a:cubicBezTo>
                <a:cubicBezTo>
                  <a:pt x="2798049" y="1393794"/>
                  <a:pt x="2805446" y="1501806"/>
                  <a:pt x="2703353" y="1553592"/>
                </a:cubicBezTo>
                <a:cubicBezTo>
                  <a:pt x="2601260" y="1605378"/>
                  <a:pt x="2382278" y="1651246"/>
                  <a:pt x="2268348" y="1660124"/>
                </a:cubicBezTo>
                <a:cubicBezTo>
                  <a:pt x="2154418" y="1669002"/>
                  <a:pt x="2111509" y="1592062"/>
                  <a:pt x="2019773" y="1606858"/>
                </a:cubicBezTo>
                <a:cubicBezTo>
                  <a:pt x="1928037" y="1621654"/>
                  <a:pt x="1846658" y="1735585"/>
                  <a:pt x="1717932" y="1748901"/>
                </a:cubicBezTo>
                <a:cubicBezTo>
                  <a:pt x="1589206" y="1762218"/>
                  <a:pt x="1371702" y="1720788"/>
                  <a:pt x="1247415" y="1686757"/>
                </a:cubicBezTo>
                <a:cubicBezTo>
                  <a:pt x="1123128" y="1652726"/>
                  <a:pt x="1060985" y="1543234"/>
                  <a:pt x="972208" y="1544714"/>
                </a:cubicBezTo>
                <a:cubicBezTo>
                  <a:pt x="883431" y="1546194"/>
                  <a:pt x="827205" y="1701553"/>
                  <a:pt x="714755" y="1695635"/>
                </a:cubicBezTo>
                <a:cubicBezTo>
                  <a:pt x="602305" y="1689717"/>
                  <a:pt x="374445" y="1583185"/>
                  <a:pt x="297505" y="1509204"/>
                </a:cubicBezTo>
                <a:cubicBezTo>
                  <a:pt x="220565" y="1435223"/>
                  <a:pt x="301943" y="1321293"/>
                  <a:pt x="253116" y="1251751"/>
                </a:cubicBezTo>
                <a:cubicBezTo>
                  <a:pt x="204289" y="1182209"/>
                  <a:pt x="29695" y="1168893"/>
                  <a:pt x="4542" y="1091953"/>
                </a:cubicBezTo>
                <a:cubicBezTo>
                  <a:pt x="-20611" y="1015013"/>
                  <a:pt x="65206" y="846337"/>
                  <a:pt x="102196" y="790112"/>
                </a:cubicBezTo>
                <a:cubicBezTo>
                  <a:pt x="139186" y="733887"/>
                  <a:pt x="239800" y="813786"/>
                  <a:pt x="244239" y="754602"/>
                </a:cubicBezTo>
                <a:close/>
              </a:path>
            </a:pathLst>
          </a:custGeom>
          <a:noFill/>
          <a:ln>
            <a:solidFill>
              <a:srgbClr val="04C616"/>
            </a:solidFill>
          </a:ln>
          <a:effectLst>
            <a:glow rad="101600">
              <a:srgbClr val="04C61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56412" y="4740676"/>
            <a:ext cx="825623" cy="727969"/>
          </a:xfrm>
          <a:prstGeom prst="rect">
            <a:avLst/>
          </a:prstGeom>
          <a:noFill/>
          <a:ln>
            <a:solidFill>
              <a:srgbClr val="04C616"/>
            </a:solidFill>
          </a:ln>
          <a:effectLst>
            <a:glow rad="101600">
              <a:srgbClr val="04C61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264B33FD7E64EBB0289621D4BDFBE" ma:contentTypeVersion="0" ma:contentTypeDescription="Create a new document." ma:contentTypeScope="" ma:versionID="1bb552ac61e9e9437109669da8af9aa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641B77A-CB49-434C-AB28-68BF13DC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51F8BB2-93CF-4693-831C-E83988584E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A95FFA-5B54-4F5E-AED4-6E3BBF2DAF04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623</TotalTime>
  <Words>214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Origin</vt:lpstr>
      <vt:lpstr>Открытый проект Chronozoom:  13 миллиардов лет на одном экране</vt:lpstr>
      <vt:lpstr>Что такое Chronozoom?</vt:lpstr>
      <vt:lpstr>Chronozoom: хронологии</vt:lpstr>
      <vt:lpstr>Chronozoom: экспонаты</vt:lpstr>
      <vt:lpstr>Архитектура Chronozoom</vt:lpstr>
      <vt:lpstr>Сhronozoom- открытый проект</vt:lpstr>
      <vt:lpstr>Как создавался Сhronozoom</vt:lpstr>
      <vt:lpstr>Cоздайте свой собственный Chronozoom(1/2)</vt:lpstr>
      <vt:lpstr>Cоздайте свой собственный Chronozoom(2/2)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Dmitry</dc:creator>
  <cp:lastModifiedBy>bs</cp:lastModifiedBy>
  <cp:revision>42</cp:revision>
  <dcterms:created xsi:type="dcterms:W3CDTF">2010-04-27T10:32:37Z</dcterms:created>
  <dcterms:modified xsi:type="dcterms:W3CDTF">2012-04-12T08:49:42Z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0x01010046E264B33FD7E64EBB0289621D4BDFBE</vt:lpwstr>
  </property>
</Properties>
</file>