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  <p:sldMasterId id="2147483667" r:id="rId2"/>
  </p:sldMasterIdLst>
  <p:notesMasterIdLst>
    <p:notesMasterId r:id="rId22"/>
  </p:notesMasterIdLst>
  <p:handoutMasterIdLst>
    <p:handoutMasterId r:id="rId23"/>
  </p:handoutMasterIdLst>
  <p:sldIdLst>
    <p:sldId id="362" r:id="rId3"/>
    <p:sldId id="432" r:id="rId4"/>
    <p:sldId id="431" r:id="rId5"/>
    <p:sldId id="434" r:id="rId6"/>
    <p:sldId id="419" r:id="rId7"/>
    <p:sldId id="418" r:id="rId8"/>
    <p:sldId id="433" r:id="rId9"/>
    <p:sldId id="420" r:id="rId10"/>
    <p:sldId id="421" r:id="rId11"/>
    <p:sldId id="422" r:id="rId12"/>
    <p:sldId id="423" r:id="rId13"/>
    <p:sldId id="424" r:id="rId14"/>
    <p:sldId id="437" r:id="rId15"/>
    <p:sldId id="436" r:id="rId16"/>
    <p:sldId id="425" r:id="rId17"/>
    <p:sldId id="426" r:id="rId18"/>
    <p:sldId id="427" r:id="rId19"/>
    <p:sldId id="428" r:id="rId20"/>
    <p:sldId id="429" r:id="rId2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948129" algn="l" defTabSz="389626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337755" algn="l" defTabSz="389626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2727381" algn="l" defTabSz="389626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117007" algn="l" defTabSz="389626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4C8"/>
    <a:srgbClr val="9CC870"/>
    <a:srgbClr val="9CC80C"/>
    <a:srgbClr val="54B848"/>
    <a:srgbClr val="4B62AE"/>
    <a:srgbClr val="9AA1D1"/>
    <a:srgbClr val="2BA8AC"/>
    <a:srgbClr val="5C276F"/>
    <a:srgbClr val="005F8B"/>
    <a:srgbClr val="6559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60266" autoAdjust="0"/>
  </p:normalViewPr>
  <p:slideViewPr>
    <p:cSldViewPr>
      <p:cViewPr varScale="1">
        <p:scale>
          <a:sx n="69" d="100"/>
          <a:sy n="69" d="100"/>
        </p:scale>
        <p:origin x="-1843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22" y="-84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29" y="2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14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29" y="9431414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A5E2B28-2601-374F-89AD-AD88803963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03403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2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6" y="4715708"/>
            <a:ext cx="4984107" cy="44681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14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1414"/>
            <a:ext cx="2946247" cy="496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15" tIns="46057" rIns="92115" bIns="460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9EFC116-DBAD-8045-9F2F-A71B5C2DC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23241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389626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2pPr>
    <a:lvl3pPr marL="779252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3pPr>
    <a:lvl4pPr marL="1168878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4pPr>
    <a:lvl5pPr marL="1558503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921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743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106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45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857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520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833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009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094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kumimoji="0" lang="ru-RU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300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84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baseline="0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431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916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2015 Инфосистемы Джет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FC116-DBAD-8045-9F2F-A71B5C2DCE5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36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4B6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43780" y="1059910"/>
            <a:ext cx="4500220" cy="936221"/>
            <a:chOff x="2276" y="1002"/>
            <a:chExt cx="3484" cy="87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276" y="1002"/>
              <a:ext cx="3484" cy="870"/>
            </a:xfrm>
            <a:prstGeom prst="rect">
              <a:avLst/>
            </a:prstGeom>
            <a:solidFill>
              <a:srgbClr val="1B3F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3700" dirty="0">
                <a:solidFill>
                  <a:schemeClr val="tx2"/>
                </a:solidFill>
              </a:endParaRPr>
            </a:p>
          </p:txBody>
        </p:sp>
        <p:pic>
          <p:nvPicPr>
            <p:cNvPr id="6" name="Picture 6" descr="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" y="1069"/>
              <a:ext cx="67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6" y="1002"/>
              <a:ext cx="2171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10800000">
              <a:off x="5547" y="1002"/>
              <a:ext cx="92" cy="870"/>
            </a:xfrm>
            <a:prstGeom prst="rect">
              <a:avLst/>
            </a:prstGeom>
            <a:solidFill>
              <a:srgbClr val="54B9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>
              <a:off x="5636" y="1002"/>
              <a:ext cx="122" cy="870"/>
            </a:xfrm>
            <a:prstGeom prst="rect">
              <a:avLst/>
            </a:prstGeom>
            <a:solidFill>
              <a:srgbClr val="9AA1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0" name="Picture 10" descr="tit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2406"/>
            <a:ext cx="3260106" cy="20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symbol_comp_cro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98"/>
          <a:stretch>
            <a:fillRect/>
          </a:stretch>
        </p:blipFill>
        <p:spPr bwMode="auto">
          <a:xfrm>
            <a:off x="-1" y="9526"/>
            <a:ext cx="2794592" cy="51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44968" y="3813576"/>
            <a:ext cx="3675185" cy="864394"/>
          </a:xfrm>
        </p:spPr>
        <p:txBody>
          <a:bodyPr/>
          <a:lstStyle>
            <a:lvl1pPr marL="0" indent="0" algn="r">
              <a:defRPr sz="1400">
                <a:solidFill>
                  <a:srgbClr val="A9DCA3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069376" y="2324100"/>
            <a:ext cx="4750777" cy="1381125"/>
          </a:xfrm>
        </p:spPr>
        <p:txBody>
          <a:bodyPr anchor="t"/>
          <a:lstStyle>
            <a:lvl1pPr algn="r"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690946" y="4827985"/>
            <a:ext cx="2133600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031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4B440-EE70-FD48-AAFF-ACBB4327A4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406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0527" y="98826"/>
            <a:ext cx="2126273" cy="47410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777" y="98826"/>
            <a:ext cx="6241074" cy="47410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053E-8679-2F4A-8956-08B733688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927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24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87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3305179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8281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04189" y="2913460"/>
            <a:ext cx="2233246" cy="1728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115" y="2913460"/>
            <a:ext cx="2234711" cy="1728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54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01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7417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04791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7982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22FA2-E06C-954C-B7A6-01C87C2012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73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8193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50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1031" y="2409829"/>
            <a:ext cx="1151792" cy="22324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4191" y="2409829"/>
            <a:ext cx="3316165" cy="22324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3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3305179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2E7B-8CDD-1143-AC14-C4FACFC55C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804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897735"/>
            <a:ext cx="4044462" cy="39421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897735"/>
            <a:ext cx="4044462" cy="39421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90F03-4A3E-2645-A91A-2E5F5F09D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24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D4CFF-181E-EE49-9C0B-91EA99D01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889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7641-217F-0A48-AF79-352AF2F238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20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EFE3-5ADD-1E44-AA88-7CC3A51F7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225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04791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1CAE-7930-C441-A4AF-EB32707D2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1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ru-RU" noProof="0" dirty="0" smtClean="0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233F-54EB-5E4C-B613-760608BD64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67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66" y="1"/>
            <a:ext cx="9142534" cy="735806"/>
          </a:xfrm>
          <a:prstGeom prst="rect">
            <a:avLst/>
          </a:prstGeom>
          <a:solidFill>
            <a:srgbClr val="4B63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5400000">
            <a:off x="8236103" y="-172091"/>
            <a:ext cx="735806" cy="1079988"/>
          </a:xfrm>
          <a:prstGeom prst="rect">
            <a:avLst/>
          </a:prstGeom>
          <a:solidFill>
            <a:srgbClr val="1B3F9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endParaRPr lang="ru-RU" dirty="0"/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3690"/>
            <a:ext cx="711200" cy="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5513" y="4937523"/>
            <a:ext cx="505557" cy="1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B3F94"/>
                </a:solidFill>
              </a:defRPr>
            </a:lvl1pPr>
          </a:lstStyle>
          <a:p>
            <a:pPr>
              <a:defRPr/>
            </a:pPr>
            <a:fld id="{6D307D92-942A-3A4F-9A10-891A10795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8777" y="98823"/>
            <a:ext cx="7706458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3527" y="4956573"/>
            <a:ext cx="2161442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/>
          <a:p>
            <a:r>
              <a:rPr lang="en-US" sz="1000" dirty="0">
                <a:solidFill>
                  <a:srgbClr val="1B3F94"/>
                </a:solidFill>
              </a:rPr>
              <a:t>©</a:t>
            </a:r>
            <a:r>
              <a:rPr lang="ru-RU" sz="1000" dirty="0">
                <a:solidFill>
                  <a:srgbClr val="1B3F94"/>
                </a:solidFill>
              </a:rPr>
              <a:t> </a:t>
            </a:r>
            <a:r>
              <a:rPr lang="ru-RU" sz="1000" dirty="0" smtClean="0">
                <a:solidFill>
                  <a:srgbClr val="1B3F94"/>
                </a:solidFill>
              </a:rPr>
              <a:t>20</a:t>
            </a:r>
            <a:r>
              <a:rPr lang="en-US" sz="1000" dirty="0" smtClean="0">
                <a:solidFill>
                  <a:srgbClr val="1B3F94"/>
                </a:solidFill>
              </a:rPr>
              <a:t>15</a:t>
            </a:r>
            <a:r>
              <a:rPr lang="ru-RU" sz="1000" dirty="0" smtClean="0">
                <a:solidFill>
                  <a:srgbClr val="1B3F94"/>
                </a:solidFill>
              </a:rPr>
              <a:t> </a:t>
            </a:r>
            <a:r>
              <a:rPr lang="ru-RU" sz="1000" dirty="0">
                <a:solidFill>
                  <a:srgbClr val="1B3F94"/>
                </a:solidFill>
              </a:rPr>
              <a:t>Инфосистемы Джет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16200000" flipV="1">
            <a:off x="4064473" y="1057596"/>
            <a:ext cx="27385" cy="8156331"/>
          </a:xfrm>
          <a:prstGeom prst="rect">
            <a:avLst/>
          </a:prstGeom>
          <a:solidFill>
            <a:srgbClr val="9AA1D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77925" tIns="38963" rIns="77925" bIns="38963" anchor="ctr"/>
          <a:lstStyle/>
          <a:p>
            <a:pPr algn="ctr"/>
            <a:r>
              <a:rPr lang="en-US" sz="3700" baseline="-25000" dirty="0">
                <a:solidFill>
                  <a:schemeClr val="tx2"/>
                </a:solidFill>
              </a:rPr>
              <a:t> </a:t>
            </a:r>
            <a:endParaRPr lang="ru-RU" sz="3700" baseline="-25000" dirty="0">
              <a:solidFill>
                <a:schemeClr val="tx2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 flipV="1">
            <a:off x="8248009" y="4936606"/>
            <a:ext cx="26194" cy="397120"/>
          </a:xfrm>
          <a:prstGeom prst="rect">
            <a:avLst/>
          </a:prstGeom>
          <a:solidFill>
            <a:srgbClr val="54B94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77925" tIns="38963" rIns="77925" bIns="38963" anchor="ctr"/>
          <a:lstStyle/>
          <a:p>
            <a:pPr algn="ctr"/>
            <a:r>
              <a:rPr lang="en-US" sz="3700" baseline="-25000" dirty="0">
                <a:solidFill>
                  <a:schemeClr val="tx2"/>
                </a:solidFill>
              </a:rPr>
              <a:t> </a:t>
            </a:r>
            <a:endParaRPr lang="ru-RU" sz="3700" baseline="-25000" dirty="0">
              <a:solidFill>
                <a:schemeClr val="tx2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7732"/>
            <a:ext cx="8229600" cy="39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Первый уровень</a:t>
            </a:r>
            <a:endParaRPr lang="en-US"/>
          </a:p>
          <a:p>
            <a:pPr lvl="2"/>
            <a:r>
              <a:rPr lang="ru-RU"/>
              <a:t>Второй уровень</a:t>
            </a:r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0" y="735806"/>
            <a:ext cx="9144000" cy="53579"/>
            <a:chOff x="0" y="618"/>
            <a:chExt cx="5760" cy="45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rot="5400000">
              <a:off x="2529" y="-1911"/>
              <a:ext cx="45" cy="5103"/>
            </a:xfrm>
            <a:prstGeom prst="rect">
              <a:avLst/>
            </a:prstGeom>
            <a:solidFill>
              <a:srgbClr val="9AA1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3700" baseline="-25000" dirty="0">
                  <a:solidFill>
                    <a:schemeClr val="tx2"/>
                  </a:solidFill>
                </a:rPr>
                <a:t> </a:t>
              </a:r>
              <a:endParaRPr lang="ru-RU" sz="37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 rot="5400000">
              <a:off x="5397" y="300"/>
              <a:ext cx="45" cy="681"/>
            </a:xfrm>
            <a:prstGeom prst="rect">
              <a:avLst/>
            </a:prstGeom>
            <a:solidFill>
              <a:srgbClr val="54B9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 sz="3700" baseline="-25000" dirty="0">
                  <a:solidFill>
                    <a:schemeClr val="tx2"/>
                  </a:solidFill>
                </a:rPr>
                <a:t> </a:t>
              </a:r>
              <a:endParaRPr lang="ru-RU" sz="3700" baseline="-25000" dirty="0">
                <a:solidFill>
                  <a:schemeClr val="tx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31341" indent="-231341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Font typeface="Arial" charset="0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27731" indent="-243516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SzPct val="80000"/>
        <a:buFont typeface="Arial" charset="0"/>
        <a:buChar char="●"/>
        <a:defRPr kumimoji="1" sz="17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975418" indent="-194813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SzPct val="80000"/>
        <a:buFont typeface="Arial" charset="0"/>
        <a:buChar char="●"/>
        <a:defRPr kumimoji="1">
          <a:solidFill>
            <a:srgbClr val="4B63AE"/>
          </a:solidFill>
          <a:latin typeface="+mn-lt"/>
          <a:ea typeface="Arial" charset="0"/>
          <a:cs typeface="Arial" pitchFamily="34" charset="0"/>
        </a:defRPr>
      </a:lvl3pPr>
      <a:lvl4pPr marL="1278460" indent="-150169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SzPct val="80000"/>
        <a:buFont typeface="Arial" charset="0"/>
        <a:buChar char="●"/>
        <a:defRPr kumimoji="1" sz="1700">
          <a:solidFill>
            <a:srgbClr val="4B63AE"/>
          </a:solidFill>
          <a:latin typeface="+mn-lt"/>
          <a:ea typeface="Arial" charset="0"/>
          <a:cs typeface="Arial" pitchFamily="34" charset="0"/>
        </a:defRPr>
      </a:lvl4pPr>
      <a:lvl5pPr marL="1902132" indent="-194813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Font typeface="Arial" charset="0"/>
        <a:buChar char="●"/>
        <a:defRPr kumimoji="1" sz="17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291758" indent="-194813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Font typeface="Arial" charset="0"/>
        <a:buChar char="●"/>
        <a:defRPr sz="1700">
          <a:solidFill>
            <a:schemeClr val="tx1"/>
          </a:solidFill>
          <a:latin typeface="+mn-lt"/>
        </a:defRPr>
      </a:lvl6pPr>
      <a:lvl7pPr marL="2681383" indent="-194813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Font typeface="Arial" charset="0"/>
        <a:buChar char="●"/>
        <a:defRPr sz="1700">
          <a:solidFill>
            <a:schemeClr val="tx1"/>
          </a:solidFill>
          <a:latin typeface="+mn-lt"/>
        </a:defRPr>
      </a:lvl7pPr>
      <a:lvl8pPr marL="3071009" indent="-194813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Font typeface="Arial" charset="0"/>
        <a:buChar char="●"/>
        <a:defRPr sz="1700">
          <a:solidFill>
            <a:schemeClr val="tx1"/>
          </a:solidFill>
          <a:latin typeface="+mn-lt"/>
        </a:defRPr>
      </a:lvl8pPr>
      <a:lvl9pPr marL="3460635" indent="-194813" algn="l" defTabSz="746783" rtl="0" eaLnBrk="1" fontAlgn="base" hangingPunct="1">
        <a:spcBef>
          <a:spcPct val="20000"/>
        </a:spcBef>
        <a:spcAft>
          <a:spcPct val="0"/>
        </a:spcAft>
        <a:buClr>
          <a:srgbClr val="54B948"/>
        </a:buClr>
        <a:buFont typeface="Arial" charset="0"/>
        <a:buChar char="●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6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4189" y="2913460"/>
            <a:ext cx="4608634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77458" y="2409826"/>
            <a:ext cx="453536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05959" y="1084660"/>
            <a:ext cx="5435111" cy="928688"/>
            <a:chOff x="1973" y="1025"/>
            <a:chExt cx="3787" cy="863"/>
          </a:xfrm>
        </p:grpSpPr>
        <p:sp>
          <p:nvSpPr>
            <p:cNvPr id="13319" name="Rectangle 5"/>
            <p:cNvSpPr>
              <a:spLocks noChangeArrowheads="1"/>
            </p:cNvSpPr>
            <p:nvPr/>
          </p:nvSpPr>
          <p:spPr bwMode="auto">
            <a:xfrm>
              <a:off x="1973" y="1025"/>
              <a:ext cx="3787" cy="861"/>
            </a:xfrm>
            <a:prstGeom prst="rect">
              <a:avLst/>
            </a:prstGeom>
            <a:solidFill>
              <a:srgbClr val="1B3F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3700" dirty="0">
                <a:solidFill>
                  <a:schemeClr val="tx2"/>
                </a:solidFill>
              </a:endParaRPr>
            </a:p>
          </p:txBody>
        </p:sp>
        <p:pic>
          <p:nvPicPr>
            <p:cNvPr id="13320" name="Picture 6" descr="logo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1087"/>
              <a:ext cx="81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 rot="10800000">
              <a:off x="5547" y="1025"/>
              <a:ext cx="92" cy="862"/>
            </a:xfrm>
            <a:prstGeom prst="rect">
              <a:avLst/>
            </a:prstGeom>
            <a:solidFill>
              <a:srgbClr val="54B9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3322" name="Picture 8" descr="picture_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027"/>
              <a:ext cx="2607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 rot="10800000">
              <a:off x="5636" y="1025"/>
              <a:ext cx="122" cy="862"/>
            </a:xfrm>
            <a:prstGeom prst="rect">
              <a:avLst/>
            </a:prstGeom>
            <a:solidFill>
              <a:srgbClr val="9AA1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3317" name="Picture 10" descr="symbol_comp_crop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98"/>
          <a:stretch>
            <a:fillRect/>
          </a:stretch>
        </p:blipFill>
        <p:spPr bwMode="auto">
          <a:xfrm>
            <a:off x="-2930" y="9525"/>
            <a:ext cx="3708889" cy="511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title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97" y="202407"/>
            <a:ext cx="3023088" cy="1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2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89626" algn="r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779252" algn="r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168878" algn="r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558503" algn="r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292219" indent="-292219" algn="r" rtl="0" eaLnBrk="0" fontAlgn="base" hangingPunct="0">
        <a:spcBef>
          <a:spcPct val="20000"/>
        </a:spcBef>
        <a:spcAft>
          <a:spcPct val="0"/>
        </a:spcAft>
        <a:defRPr kumimoji="1" sz="1700">
          <a:solidFill>
            <a:schemeClr val="bg1"/>
          </a:solidFill>
          <a:latin typeface="+mn-lt"/>
          <a:ea typeface="Arial" charset="0"/>
          <a:cs typeface="Arial" charset="0"/>
        </a:defRPr>
      </a:lvl1pPr>
      <a:lvl2pPr marL="702139" indent="-243516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049825" indent="-194813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97513" indent="-194813" algn="l" rtl="0" eaLnBrk="0" fontAlgn="base" hangingPunct="0">
        <a:spcBef>
          <a:spcPct val="20000"/>
        </a:spcBef>
        <a:spcAft>
          <a:spcPct val="0"/>
        </a:spcAft>
        <a:defRPr kumimoji="1" sz="17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defRPr kumimoji="1" sz="17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142942" indent="-194813" algn="l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46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47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48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44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45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63AE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63888" y="3939902"/>
            <a:ext cx="5256265" cy="702390"/>
          </a:xfrm>
        </p:spPr>
        <p:txBody>
          <a:bodyPr/>
          <a:lstStyle/>
          <a:p>
            <a:pPr eaLnBrk="1" hangingPunct="1"/>
            <a:r>
              <a:rPr kumimoji="0" lang="ru-RU" dirty="0" smtClean="0">
                <a:latin typeface="Arial" charset="0"/>
              </a:rPr>
              <a:t>Ильдар </a:t>
            </a:r>
            <a:r>
              <a:rPr kumimoji="0" lang="ru-RU" dirty="0" err="1" smtClean="0">
                <a:latin typeface="Arial" charset="0"/>
              </a:rPr>
              <a:t>Абульханов</a:t>
            </a:r>
            <a:r>
              <a:rPr kumimoji="0" lang="ru-RU" dirty="0" smtClean="0">
                <a:latin typeface="Arial" charset="0"/>
              </a:rPr>
              <a:t>,</a:t>
            </a:r>
            <a:endParaRPr kumimoji="0" lang="ru-RU" dirty="0">
              <a:latin typeface="Arial" charset="0"/>
            </a:endParaRPr>
          </a:p>
          <a:p>
            <a:pPr eaLnBrk="1" hangingPunct="1"/>
            <a:r>
              <a:rPr kumimoji="0" lang="ru-RU" dirty="0" smtClean="0">
                <a:latin typeface="Arial" charset="0"/>
              </a:rPr>
              <a:t>Начальник Отдела развития бизнеса</a:t>
            </a:r>
            <a:endParaRPr kumimoji="0" lang="ru-RU" dirty="0">
              <a:latin typeface="Arial" charset="0"/>
            </a:endParaRPr>
          </a:p>
        </p:txBody>
      </p:sp>
      <p:sp>
        <p:nvSpPr>
          <p:cNvPr id="1638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419872" y="2324100"/>
            <a:ext cx="5400281" cy="8957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Эксплуатация бизнес-приложений из «единого окна».           Реальные кейсы.</a:t>
            </a:r>
            <a:endParaRPr kumimoji="0" lang="ru-RU" sz="2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grodno24.com/assets/images/programm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50" y="1843850"/>
            <a:ext cx="2510350" cy="16640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Разработка, экспертный консалтинг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10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>
            <a:off x="2240408" y="1418183"/>
            <a:ext cx="5734050" cy="22240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715 h 21715"/>
              <a:gd name="T2" fmla="*/ 43200 w 43200"/>
              <a:gd name="T3" fmla="*/ 21600 h 21715"/>
              <a:gd name="T4" fmla="*/ 21600 w 43200"/>
              <a:gd name="T5" fmla="*/ 21600 h 2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715" fill="none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15" stroke="0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nl-NL" sz="1800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flipV="1">
            <a:off x="3764408" y="3507854"/>
            <a:ext cx="2679700" cy="2413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rot="10800000"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en-GB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105049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flipH="1">
            <a:off x="1225698" y="2871719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Анализ потребностей</a:t>
            </a:r>
            <a:endParaRPr lang="de-DE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619672" y="140846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740322" y="1571208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Экспертное сопровождение проектов заказчика</a:t>
            </a:r>
            <a:endParaRPr lang="de-DE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985369" y="831354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flipH="1">
            <a:off x="4165997" y="867680"/>
            <a:ext cx="1641475" cy="7386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Разработка прикладного программного обеспечения</a:t>
            </a:r>
            <a:endParaRPr lang="de-DE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 flipH="1">
            <a:off x="7025133" y="25453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150025" y="2800380"/>
            <a:ext cx="164306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Интеграционные проекты</a:t>
            </a:r>
            <a:endParaRPr lang="de-DE" dirty="0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 flipH="1">
            <a:off x="6433641" y="1263402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554291" y="1426142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Миграция и трансформация бизнес-приложений</a:t>
            </a:r>
            <a:endParaRPr lang="de-DE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767333" y="3620045"/>
            <a:ext cx="963613" cy="358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533133" y="3620045"/>
            <a:ext cx="928688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173608" y="3805783"/>
            <a:ext cx="7862888" cy="926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Гарантированное качество разработанного бизнес-приложения (</a:t>
            </a:r>
            <a:r>
              <a:rPr lang="en-US" sz="1400" b="1" dirty="0" smtClean="0">
                <a:solidFill>
                  <a:srgbClr val="FFFFFF"/>
                </a:solidFill>
              </a:rPr>
              <a:t>SLA</a:t>
            </a:r>
            <a:r>
              <a:rPr lang="ru-RU" sz="1400" b="1" dirty="0" smtClean="0">
                <a:solidFill>
                  <a:srgbClr val="FFFFFF"/>
                </a:solidFill>
              </a:rPr>
              <a:t>)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Независимый экспертный анализ проектов разработки и внедрения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</a:rPr>
              <a:t>Trusted advising service</a:t>
            </a:r>
            <a:endParaRPr lang="nl-NL" sz="1400" b="1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7504" y="987574"/>
            <a:ext cx="719658" cy="37036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4" name="Группа 81"/>
          <p:cNvGrpSpPr>
            <a:grpSpLocks/>
          </p:cNvGrpSpPr>
          <p:nvPr/>
        </p:nvGrpSpPr>
        <p:grpSpPr bwMode="auto">
          <a:xfrm>
            <a:off x="220402" y="1717310"/>
            <a:ext cx="493862" cy="479981"/>
            <a:chOff x="3995936" y="5085184"/>
            <a:chExt cx="720079" cy="886558"/>
          </a:xfrm>
        </p:grpSpPr>
        <p:pic>
          <p:nvPicPr>
            <p:cNvPr id="25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2361650"/>
            <a:ext cx="581221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84"/>
          <p:cNvGrpSpPr>
            <a:grpSpLocks/>
          </p:cNvGrpSpPr>
          <p:nvPr/>
        </p:nvGrpSpPr>
        <p:grpSpPr bwMode="auto">
          <a:xfrm>
            <a:off x="230680" y="2875174"/>
            <a:ext cx="464021" cy="535634"/>
            <a:chOff x="1979712" y="1772816"/>
            <a:chExt cx="752944" cy="8975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61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9290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8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04864"/>
              <a:ext cx="528895" cy="4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1074260"/>
            <a:ext cx="528120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" y="4091943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" y="3550998"/>
            <a:ext cx="642031" cy="3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36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Изображение 2" descr="shutterstock_85929463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05001" y="1826631"/>
            <a:ext cx="2376264" cy="1584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softEdge rad="31750"/>
          </a:effec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Поддержка бизнес-приложений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11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>
            <a:off x="2126108" y="1418183"/>
            <a:ext cx="5734050" cy="22240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715 h 21715"/>
              <a:gd name="T2" fmla="*/ 43200 w 43200"/>
              <a:gd name="T3" fmla="*/ 21600 h 21715"/>
              <a:gd name="T4" fmla="*/ 21600 w 43200"/>
              <a:gd name="T5" fmla="*/ 21600 h 2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715" fill="none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15" stroke="0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nl-NL" sz="1800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flipV="1">
            <a:off x="3650108" y="3421608"/>
            <a:ext cx="2679700" cy="2413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rot="10800000"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en-GB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61033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flipH="1">
            <a:off x="1086446" y="2932936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Управление базами знаний</a:t>
            </a:r>
            <a:endParaRPr lang="de-DE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603821" y="16436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653032" y="1898680"/>
            <a:ext cx="171291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Квалифицированный персонал</a:t>
            </a:r>
            <a:endParaRPr lang="de-DE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6371" y="85462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flipH="1">
            <a:off x="3077021" y="1109692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Доступность любых компетенций</a:t>
            </a:r>
            <a:endParaRPr lang="de-DE" dirty="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7092280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251030" y="2933729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Интеграция в процессы заказчика</a:t>
            </a:r>
            <a:endParaRPr lang="de-DE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 flipH="1">
            <a:off x="6501258" y="16436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21908" y="1806347"/>
            <a:ext cx="1643063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Автоматизация процессов поддержки</a:t>
            </a:r>
            <a:endParaRPr lang="de-DE" dirty="0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 flipH="1">
            <a:off x="5148708" y="85462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269358" y="1017359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Отлаженные процессы поддержки</a:t>
            </a:r>
            <a:endParaRPr lang="de-DE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653033" y="3620045"/>
            <a:ext cx="963613" cy="358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418833" y="3620045"/>
            <a:ext cx="928688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835696" y="3795886"/>
            <a:ext cx="6336704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Гарантированное качество обслуживания (</a:t>
            </a:r>
            <a:r>
              <a:rPr lang="en-US" sz="1400" b="1" dirty="0" smtClean="0">
                <a:solidFill>
                  <a:srgbClr val="FFFFFF"/>
                </a:solidFill>
              </a:rPr>
              <a:t>SLA</a:t>
            </a:r>
            <a:r>
              <a:rPr lang="ru-RU" sz="1400" b="1" dirty="0" smtClean="0">
                <a:solidFill>
                  <a:srgbClr val="FFFFFF"/>
                </a:solidFill>
              </a:rPr>
              <a:t>)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Бесшовная интеграция в процессы Заказчика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Оптимальные </a:t>
            </a:r>
            <a:r>
              <a:rPr lang="ru-RU" sz="1400" b="1" dirty="0">
                <a:solidFill>
                  <a:srgbClr val="FFFFFF"/>
                </a:solidFill>
              </a:rPr>
              <a:t>затраты (платите за то, что получили)</a:t>
            </a:r>
            <a:endParaRPr lang="nl-NL" sz="1400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7504" y="987574"/>
            <a:ext cx="719658" cy="37036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5" name="Группа 81"/>
          <p:cNvGrpSpPr>
            <a:grpSpLocks/>
          </p:cNvGrpSpPr>
          <p:nvPr/>
        </p:nvGrpSpPr>
        <p:grpSpPr bwMode="auto">
          <a:xfrm>
            <a:off x="220402" y="1717310"/>
            <a:ext cx="493862" cy="479981"/>
            <a:chOff x="3995936" y="5085184"/>
            <a:chExt cx="720079" cy="886558"/>
          </a:xfrm>
        </p:grpSpPr>
        <p:pic>
          <p:nvPicPr>
            <p:cNvPr id="26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2361650"/>
            <a:ext cx="581221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84"/>
          <p:cNvGrpSpPr>
            <a:grpSpLocks/>
          </p:cNvGrpSpPr>
          <p:nvPr/>
        </p:nvGrpSpPr>
        <p:grpSpPr bwMode="auto">
          <a:xfrm>
            <a:off x="230680" y="2875174"/>
            <a:ext cx="464021" cy="535634"/>
            <a:chOff x="1979712" y="1772816"/>
            <a:chExt cx="752944" cy="897586"/>
          </a:xfrm>
        </p:grpSpPr>
        <p:pic>
          <p:nvPicPr>
            <p:cNvPr id="30" name="Picture 61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9290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8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04864"/>
              <a:ext cx="528895" cy="4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1074260"/>
            <a:ext cx="528120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" y="4091943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" y="3550998"/>
            <a:ext cx="642031" cy="3668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98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:\JetWork\Роснефть\171246_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83" y="1841411"/>
            <a:ext cx="2239285" cy="159443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Сервисы обеспечения ИБ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12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>
            <a:off x="2064196" y="1418183"/>
            <a:ext cx="5734050" cy="22240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715 h 21715"/>
              <a:gd name="T2" fmla="*/ 43200 w 43200"/>
              <a:gd name="T3" fmla="*/ 21600 h 21715"/>
              <a:gd name="T4" fmla="*/ 21600 w 43200"/>
              <a:gd name="T5" fmla="*/ 21600 h 2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715" fill="none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15" stroke="0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nl-NL" sz="1800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flipV="1">
            <a:off x="3588196" y="3421608"/>
            <a:ext cx="2679700" cy="2413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rot="10800000"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en-GB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889025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flipH="1">
            <a:off x="1014438" y="2840603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Соблюдение требований регулятора</a:t>
            </a:r>
            <a:endParaRPr lang="de-DE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547664" y="1347614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634951" y="1513696"/>
            <a:ext cx="1712913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Защищенный доступ</a:t>
            </a:r>
          </a:p>
          <a:p>
            <a:pPr eaLnBrk="0" hangingPunct="0"/>
            <a:r>
              <a:rPr lang="ru-RU" dirty="0"/>
              <a:t>к</a:t>
            </a:r>
            <a:r>
              <a:rPr lang="ru-RU" dirty="0" smtClean="0"/>
              <a:t> инфраструктуре ВЦОД</a:t>
            </a:r>
            <a:endParaRPr lang="de-DE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923928" y="778234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flipH="1">
            <a:off x="4098758" y="1016894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Управление инцидентами ИБ</a:t>
            </a:r>
            <a:endParaRPr lang="de-DE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 flipH="1">
            <a:off x="7153721" y="256446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274371" y="2819540"/>
            <a:ext cx="164306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«Стандартные» сервисы</a:t>
            </a:r>
            <a:endParaRPr lang="de-DE" dirty="0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 flipH="1">
            <a:off x="6370836" y="12927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491486" y="1455509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Безопасность платформ </a:t>
            </a:r>
          </a:p>
          <a:p>
            <a:pPr eaLnBrk="0" hangingPunct="0"/>
            <a:r>
              <a:rPr lang="en-US" dirty="0" smtClean="0"/>
              <a:t>e-commerce</a:t>
            </a:r>
            <a:endParaRPr lang="de-DE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591121" y="3620045"/>
            <a:ext cx="963613" cy="358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356921" y="3620045"/>
            <a:ext cx="928688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619672" y="3795886"/>
            <a:ext cx="6552728" cy="926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Гарантированное качество обслуживания (</a:t>
            </a:r>
            <a:r>
              <a:rPr lang="en-US" sz="1400" b="1" dirty="0" smtClean="0">
                <a:solidFill>
                  <a:srgbClr val="FFFFFF"/>
                </a:solidFill>
              </a:rPr>
              <a:t>SLA</a:t>
            </a:r>
            <a:r>
              <a:rPr lang="ru-RU" sz="1400" b="1" dirty="0" smtClean="0">
                <a:solidFill>
                  <a:srgbClr val="FFFFFF"/>
                </a:solidFill>
              </a:rPr>
              <a:t>)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Минимизация последствий от реализации рисков ИБ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Оптимальные </a:t>
            </a:r>
            <a:r>
              <a:rPr lang="ru-RU" sz="1400" b="1" dirty="0">
                <a:solidFill>
                  <a:srgbClr val="FFFFFF"/>
                </a:solidFill>
              </a:rPr>
              <a:t>затраты (платите за то, что получили)</a:t>
            </a:r>
            <a:endParaRPr lang="nl-NL" sz="1400" b="1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7504" y="987574"/>
            <a:ext cx="719658" cy="37036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5" name="Группа 81"/>
          <p:cNvGrpSpPr>
            <a:grpSpLocks/>
          </p:cNvGrpSpPr>
          <p:nvPr/>
        </p:nvGrpSpPr>
        <p:grpSpPr bwMode="auto">
          <a:xfrm>
            <a:off x="220402" y="1717310"/>
            <a:ext cx="493862" cy="479981"/>
            <a:chOff x="3995936" y="5085184"/>
            <a:chExt cx="720079" cy="886558"/>
          </a:xfrm>
        </p:grpSpPr>
        <p:pic>
          <p:nvPicPr>
            <p:cNvPr id="26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2361650"/>
            <a:ext cx="581221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84"/>
          <p:cNvGrpSpPr>
            <a:grpSpLocks/>
          </p:cNvGrpSpPr>
          <p:nvPr/>
        </p:nvGrpSpPr>
        <p:grpSpPr bwMode="auto">
          <a:xfrm>
            <a:off x="230680" y="2875174"/>
            <a:ext cx="464021" cy="535634"/>
            <a:chOff x="1979712" y="1772816"/>
            <a:chExt cx="752944" cy="897586"/>
          </a:xfrm>
        </p:grpSpPr>
        <p:pic>
          <p:nvPicPr>
            <p:cNvPr id="30" name="Picture 61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9290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8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04864"/>
              <a:ext cx="528895" cy="4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1074260"/>
            <a:ext cx="528120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" y="4091943"/>
            <a:ext cx="380642" cy="5767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" y="3550998"/>
            <a:ext cx="642031" cy="3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37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71750"/>
            <a:ext cx="1872208" cy="162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3. Услуги ВЦОД, популярность которых растет.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4"/>
            <a:ext cx="8363272" cy="3852318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b="1" dirty="0" err="1" smtClean="0"/>
              <a:t>ИТ-инфраструктура</a:t>
            </a:r>
            <a:r>
              <a:rPr lang="ru-RU" b="1" dirty="0" smtClean="0"/>
              <a:t> как сервис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Критичные приложения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Среды тестирования и разработки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ИТ как сервис </a:t>
            </a:r>
            <a:endParaRPr lang="ru-RU" b="1" dirty="0" smtClean="0"/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Базовые ИТ - системы (почта,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база+приложение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ИБ)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Рабочие места (для офисных/удаленных сотрудников)</a:t>
            </a:r>
          </a:p>
          <a:p>
            <a:pPr marL="853590" lvl="1" indent="-457200">
              <a:buClrTx/>
              <a:buNone/>
            </a:pP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Хранение данных</a:t>
            </a:r>
            <a:endParaRPr lang="ru-RU" b="1" dirty="0" smtClean="0"/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езервные копии (площадка под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бэкапы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Удаленный архив (с доступом для нескольких сотрудников)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3590" lvl="1" indent="-457200">
              <a:buClrTx/>
              <a:buFont typeface="Wingdings" pitchFamily="2" charset="2"/>
              <a:buChar char="Ø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3590" lvl="1" indent="-45720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22FA2-E06C-954C-B7A6-01C87C2012D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15566"/>
            <a:ext cx="2520280" cy="14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 smtClean="0"/>
              <a:t>4</a:t>
            </a:r>
            <a:r>
              <a:rPr lang="ru-RU" sz="2000" b="1" dirty="0" smtClean="0"/>
              <a:t>. Примеры реальных кейсов.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en-US" b="1" dirty="0" smtClean="0"/>
              <a:t>SAP ERP + SAP BI</a:t>
            </a:r>
            <a:endParaRPr lang="ru-RU" b="1" dirty="0" smtClean="0"/>
          </a:p>
          <a:p>
            <a:pPr>
              <a:buClrTx/>
              <a:buFont typeface="Wingdings" pitchFamily="2" charset="2"/>
              <a:buChar char="Ø"/>
            </a:pPr>
            <a:endParaRPr lang="ru-RU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en-US" b="1" dirty="0" err="1" smtClean="0"/>
              <a:t>Hybris</a:t>
            </a:r>
            <a:r>
              <a:rPr lang="en-US" b="1" dirty="0" smtClean="0"/>
              <a:t> Software</a:t>
            </a:r>
          </a:p>
          <a:p>
            <a:pPr>
              <a:buClrTx/>
              <a:buFont typeface="Wingdings" pitchFamily="2" charset="2"/>
              <a:buChar char="Ø"/>
            </a:pPr>
            <a:endParaRPr lang="ru-RU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en-US" b="1" dirty="0" smtClean="0"/>
              <a:t>Oracle ATG</a:t>
            </a:r>
          </a:p>
          <a:p>
            <a:pPr>
              <a:buClrTx/>
              <a:buFont typeface="Wingdings" pitchFamily="2" charset="2"/>
              <a:buChar char="Ø"/>
            </a:pPr>
            <a:endParaRPr lang="ru-RU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en-US" b="1" dirty="0" err="1" smtClean="0"/>
              <a:t>QlikView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22FA2-E06C-954C-B7A6-01C87C2012D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03598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cdn.blog-sap.com/analytics/files/2010/11/aurora9-OLAP-we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50" y="2749699"/>
            <a:ext cx="2771494" cy="2152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Эксплуатация </a:t>
            </a:r>
            <a:r>
              <a:rPr lang="ru-RU" dirty="0" smtClean="0">
                <a:latin typeface="Arial" charset="0"/>
              </a:rPr>
              <a:t>бизнес-приложений. Пример</a:t>
            </a:r>
            <a:r>
              <a:rPr lang="en-US" dirty="0" smtClean="0">
                <a:latin typeface="Arial" charset="0"/>
              </a:rPr>
              <a:t> 1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15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pic>
        <p:nvPicPr>
          <p:cNvPr id="24" name="Picture 2" descr="https://upload.wikimedia.org/wikipedia/commons/thumb/5/59/SAP_2011_logo.svg/200px-SAP_2011_logo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04" y="803031"/>
            <a:ext cx="1445496" cy="737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oims.co.za/wp-content/uploads/wpmp-previews/wpmp-adp-1380386118-bx_production_screenshot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5" y="3610125"/>
            <a:ext cx="2518559" cy="1416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&amp;Kcy;&amp;acy;&amp;rcy;&amp;tcy;&amp;icy;&amp;ncy;&amp;kcy;&amp;acy; 8 &amp;icy;&amp;zcy; 194481"/>
          <p:cNvPicPr>
            <a:picLocks noChangeAspect="1" noChangeArrowheads="1"/>
          </p:cNvPicPr>
          <p:nvPr/>
        </p:nvPicPr>
        <p:blipFill>
          <a:blip r:embed="rId7" cstate="print"/>
          <a:srcRect t="30760" b="29550"/>
          <a:stretch>
            <a:fillRect/>
          </a:stretch>
        </p:blipFill>
        <p:spPr bwMode="auto">
          <a:xfrm>
            <a:off x="7523906" y="1955299"/>
            <a:ext cx="1512168" cy="60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5868144" y="2369736"/>
            <a:ext cx="1655762" cy="994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SAP running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service</a:t>
            </a:r>
            <a:endParaRPr lang="en-GB" sz="1400" b="1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0328" y="972000"/>
            <a:ext cx="5566230" cy="3719212"/>
            <a:chOff x="230328" y="972000"/>
            <a:chExt cx="5566230" cy="37192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3" name="Group 21"/>
            <p:cNvGrpSpPr>
              <a:grpSpLocks/>
            </p:cNvGrpSpPr>
            <p:nvPr/>
          </p:nvGrpSpPr>
          <p:grpSpPr bwMode="auto">
            <a:xfrm>
              <a:off x="251520" y="987574"/>
              <a:ext cx="5545038" cy="3703638"/>
              <a:chOff x="535" y="1253"/>
              <a:chExt cx="4815" cy="2333"/>
            </a:xfrm>
            <a:solidFill>
              <a:schemeClr val="accent1"/>
            </a:solidFill>
            <a:effectLst/>
          </p:grpSpPr>
          <p:sp>
            <p:nvSpPr>
              <p:cNvPr id="44" name="AutoShape 4"/>
              <p:cNvSpPr>
                <a:spLocks noChangeArrowheads="1"/>
              </p:cNvSpPr>
              <p:nvPr/>
            </p:nvSpPr>
            <p:spPr bwMode="white">
              <a:xfrm>
                <a:off x="554" y="2378"/>
                <a:ext cx="4796" cy="87"/>
              </a:xfrm>
              <a:prstGeom prst="homePlate">
                <a:avLst>
                  <a:gd name="adj" fmla="val 389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endParaRPr lang="ru-RU" sz="900" b="1" dirty="0"/>
              </a:p>
            </p:txBody>
          </p:sp>
          <p:grpSp>
            <p:nvGrpSpPr>
              <p:cNvPr id="45" name="Group 6"/>
              <p:cNvGrpSpPr>
                <a:grpSpLocks/>
              </p:cNvGrpSpPr>
              <p:nvPr/>
            </p:nvGrpSpPr>
            <p:grpSpPr bwMode="auto">
              <a:xfrm>
                <a:off x="535" y="1253"/>
                <a:ext cx="4810" cy="2333"/>
                <a:chOff x="1460" y="1728"/>
                <a:chExt cx="3791" cy="2287"/>
              </a:xfrm>
              <a:grpFill/>
            </p:grpSpPr>
            <p:sp>
              <p:nvSpPr>
                <p:cNvPr id="52" name="Freeform 7"/>
                <p:cNvSpPr>
                  <a:spLocks/>
                </p:cNvSpPr>
                <p:nvPr/>
              </p:nvSpPr>
              <p:spPr bwMode="auto">
                <a:xfrm>
                  <a:off x="1468" y="2871"/>
                  <a:ext cx="3783" cy="1144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3070" y="1143"/>
                    </a:cxn>
                    <a:cxn ang="0">
                      <a:pos x="3782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83" h="1144">
                      <a:moveTo>
                        <a:pt x="0" y="1143"/>
                      </a:moveTo>
                      <a:lnTo>
                        <a:pt x="3070" y="1143"/>
                      </a:lnTo>
                      <a:lnTo>
                        <a:pt x="3782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3" name="Freeform 8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455" cy="728"/>
                </a:xfrm>
                <a:custGeom>
                  <a:avLst/>
                  <a:gdLst/>
                  <a:ahLst/>
                  <a:cxnLst>
                    <a:cxn ang="0">
                      <a:pos x="0" y="727"/>
                    </a:cxn>
                    <a:cxn ang="0">
                      <a:pos x="2982" y="727"/>
                    </a:cxn>
                    <a:cxn ang="0">
                      <a:pos x="3454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455" h="728">
                      <a:moveTo>
                        <a:pt x="0" y="727"/>
                      </a:moveTo>
                      <a:lnTo>
                        <a:pt x="2982" y="727"/>
                      </a:lnTo>
                      <a:lnTo>
                        <a:pt x="345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4" name="Freeform 9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103" cy="36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2902" y="360"/>
                    </a:cxn>
                    <a:cxn ang="0">
                      <a:pos x="3102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03" h="361">
                      <a:moveTo>
                        <a:pt x="0" y="360"/>
                      </a:moveTo>
                      <a:lnTo>
                        <a:pt x="2902" y="360"/>
                      </a:lnTo>
                      <a:lnTo>
                        <a:pt x="3102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5" name="Freeform 10"/>
                <p:cNvSpPr>
                  <a:spLocks/>
                </p:cNvSpPr>
                <p:nvPr/>
              </p:nvSpPr>
              <p:spPr bwMode="auto">
                <a:xfrm>
                  <a:off x="1460" y="1728"/>
                  <a:ext cx="3789" cy="1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75" y="0"/>
                    </a:cxn>
                    <a:cxn ang="0">
                      <a:pos x="3788" y="1143"/>
                    </a:cxn>
                    <a:cxn ang="0">
                      <a:pos x="16" y="1143"/>
                    </a:cxn>
                  </a:cxnLst>
                  <a:rect l="0" t="0" r="r" b="b"/>
                  <a:pathLst>
                    <a:path w="3789" h="1144">
                      <a:moveTo>
                        <a:pt x="0" y="0"/>
                      </a:moveTo>
                      <a:lnTo>
                        <a:pt x="3075" y="0"/>
                      </a:lnTo>
                      <a:lnTo>
                        <a:pt x="3788" y="1143"/>
                      </a:lnTo>
                      <a:lnTo>
                        <a:pt x="16" y="1143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6" name="Freeform 11"/>
                <p:cNvSpPr>
                  <a:spLocks/>
                </p:cNvSpPr>
                <p:nvPr/>
              </p:nvSpPr>
              <p:spPr bwMode="auto">
                <a:xfrm>
                  <a:off x="1476" y="2144"/>
                  <a:ext cx="3447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74" y="0"/>
                    </a:cxn>
                    <a:cxn ang="0">
                      <a:pos x="3446" y="727"/>
                    </a:cxn>
                    <a:cxn ang="0">
                      <a:pos x="0" y="727"/>
                    </a:cxn>
                  </a:cxnLst>
                  <a:rect l="0" t="0" r="r" b="b"/>
                  <a:pathLst>
                    <a:path w="3447" h="728">
                      <a:moveTo>
                        <a:pt x="0" y="0"/>
                      </a:moveTo>
                      <a:lnTo>
                        <a:pt x="2974" y="0"/>
                      </a:lnTo>
                      <a:lnTo>
                        <a:pt x="3446" y="727"/>
                      </a:lnTo>
                      <a:lnTo>
                        <a:pt x="0" y="7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7" name="Freeform 12"/>
                <p:cNvSpPr>
                  <a:spLocks/>
                </p:cNvSpPr>
                <p:nvPr/>
              </p:nvSpPr>
              <p:spPr bwMode="auto">
                <a:xfrm>
                  <a:off x="1468" y="2511"/>
                  <a:ext cx="3111" cy="3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02" y="0"/>
                    </a:cxn>
                    <a:cxn ang="0">
                      <a:pos x="3110" y="360"/>
                    </a:cxn>
                    <a:cxn ang="0">
                      <a:pos x="9" y="360"/>
                    </a:cxn>
                  </a:cxnLst>
                  <a:rect l="0" t="0" r="r" b="b"/>
                  <a:pathLst>
                    <a:path w="3111" h="361">
                      <a:moveTo>
                        <a:pt x="0" y="0"/>
                      </a:moveTo>
                      <a:lnTo>
                        <a:pt x="2902" y="0"/>
                      </a:lnTo>
                      <a:lnTo>
                        <a:pt x="3110" y="360"/>
                      </a:lnTo>
                      <a:lnTo>
                        <a:pt x="9" y="3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</p:grp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598" y="1327"/>
                <a:ext cx="3689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&gt;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300 магазинов, склад,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back-office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Ландшафт: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продуктивная среда, среды разработки и тестирования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/>
            </p:nvSpPr>
            <p:spPr bwMode="auto">
              <a:xfrm>
                <a:off x="598" y="1727"/>
                <a:ext cx="3689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Инфраструктура: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 67 серверов,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SAP HANA Applience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Круглосуточная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эксплуатация: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24х7х365 (магазины, склады,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back-office)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599" y="2160"/>
                <a:ext cx="3689" cy="1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 получает: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гарантировано доступную платформу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SAP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, услуги администрирования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SAP Basis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598" y="2464"/>
                <a:ext cx="3626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 : доступность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платформы: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недоступность не более 2 часов в месяц</a:t>
                </a: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 : 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параметры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обслуживания: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время реакции 15 минут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50" name="Rectangle 17"/>
              <p:cNvSpPr>
                <a:spLocks noChangeArrowheads="1"/>
              </p:cNvSpPr>
              <p:nvPr/>
            </p:nvSpPr>
            <p:spPr bwMode="auto">
              <a:xfrm>
                <a:off x="599" y="2820"/>
                <a:ext cx="3689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Особенности: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быстрое изменение требований к мощности инфраструктуры;</a:t>
                </a: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dirty="0">
                    <a:solidFill>
                      <a:srgbClr val="091D5D"/>
                    </a:solidFill>
                  </a:rPr>
                  <a:t>Потребность Заказчика в широком спектре компетенций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593" y="3253"/>
                <a:ext cx="3689" cy="1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Обеспечение безопасного доступа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к бизнес-приложению из точек присутствия заказчика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 bwMode="auto">
            <a:xfrm>
              <a:off x="230328" y="972000"/>
              <a:ext cx="93200" cy="3708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285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0024" y="2149565"/>
            <a:ext cx="2803795" cy="2046639"/>
          </a:xfrm>
          <a:prstGeom prst="rect">
            <a:avLst/>
          </a:prstGeom>
        </p:spPr>
      </p:pic>
      <p:pic>
        <p:nvPicPr>
          <p:cNvPr id="26" name="Рисунок 20" descr="D:\Work\Детский Мир\Visio\DetMir Diagrams 2.5 Prod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019168"/>
            <a:ext cx="3661991" cy="201971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Эксплуатация </a:t>
            </a:r>
            <a:r>
              <a:rPr lang="ru-RU" dirty="0" smtClean="0">
                <a:latin typeface="Arial" charset="0"/>
              </a:rPr>
              <a:t>бизнес-приложений. Пример</a:t>
            </a:r>
            <a:r>
              <a:rPr lang="en-US" dirty="0" smtClean="0">
                <a:latin typeface="Arial" charset="0"/>
              </a:rPr>
              <a:t> 2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16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pic>
        <p:nvPicPr>
          <p:cNvPr id="57" name="Picture 5" descr="C:\JetWork\Роснефть\9c13a8bac7dbfd2765b7b2f89908a8b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92" y="870757"/>
            <a:ext cx="3119827" cy="1090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5868144" y="2369736"/>
            <a:ext cx="1655762" cy="994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HYBRIS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running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service</a:t>
            </a:r>
            <a:endParaRPr lang="en-GB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0328" y="972000"/>
            <a:ext cx="5566230" cy="3719212"/>
            <a:chOff x="230328" y="972000"/>
            <a:chExt cx="5566230" cy="37192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251520" y="987574"/>
              <a:ext cx="5545038" cy="3703638"/>
              <a:chOff x="535" y="1253"/>
              <a:chExt cx="4815" cy="2333"/>
            </a:xfrm>
            <a:solidFill>
              <a:schemeClr val="accent1"/>
            </a:solidFill>
            <a:effectLst/>
          </p:grpSpPr>
          <p:sp>
            <p:nvSpPr>
              <p:cNvPr id="43" name="AutoShape 4"/>
              <p:cNvSpPr>
                <a:spLocks noChangeArrowheads="1"/>
              </p:cNvSpPr>
              <p:nvPr/>
            </p:nvSpPr>
            <p:spPr bwMode="white">
              <a:xfrm>
                <a:off x="554" y="2377"/>
                <a:ext cx="4796" cy="87"/>
              </a:xfrm>
              <a:prstGeom prst="homePlate">
                <a:avLst>
                  <a:gd name="adj" fmla="val 389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endParaRPr lang="ru-RU" sz="900" b="1" dirty="0"/>
              </a:p>
            </p:txBody>
          </p:sp>
          <p:grpSp>
            <p:nvGrpSpPr>
              <p:cNvPr id="44" name="Group 6"/>
              <p:cNvGrpSpPr>
                <a:grpSpLocks/>
              </p:cNvGrpSpPr>
              <p:nvPr/>
            </p:nvGrpSpPr>
            <p:grpSpPr bwMode="auto">
              <a:xfrm>
                <a:off x="535" y="1253"/>
                <a:ext cx="4810" cy="2333"/>
                <a:chOff x="1460" y="1728"/>
                <a:chExt cx="3791" cy="2287"/>
              </a:xfrm>
              <a:grpFill/>
            </p:grpSpPr>
            <p:sp>
              <p:nvSpPr>
                <p:cNvPr id="51" name="Freeform 7"/>
                <p:cNvSpPr>
                  <a:spLocks/>
                </p:cNvSpPr>
                <p:nvPr/>
              </p:nvSpPr>
              <p:spPr bwMode="auto">
                <a:xfrm>
                  <a:off x="1468" y="2871"/>
                  <a:ext cx="3783" cy="1144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3070" y="1143"/>
                    </a:cxn>
                    <a:cxn ang="0">
                      <a:pos x="3782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83" h="1144">
                      <a:moveTo>
                        <a:pt x="0" y="1143"/>
                      </a:moveTo>
                      <a:lnTo>
                        <a:pt x="3070" y="1143"/>
                      </a:lnTo>
                      <a:lnTo>
                        <a:pt x="3782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2" name="Freeform 8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455" cy="728"/>
                </a:xfrm>
                <a:custGeom>
                  <a:avLst/>
                  <a:gdLst/>
                  <a:ahLst/>
                  <a:cxnLst>
                    <a:cxn ang="0">
                      <a:pos x="0" y="727"/>
                    </a:cxn>
                    <a:cxn ang="0">
                      <a:pos x="2982" y="727"/>
                    </a:cxn>
                    <a:cxn ang="0">
                      <a:pos x="3454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455" h="728">
                      <a:moveTo>
                        <a:pt x="0" y="727"/>
                      </a:moveTo>
                      <a:lnTo>
                        <a:pt x="2982" y="727"/>
                      </a:lnTo>
                      <a:lnTo>
                        <a:pt x="345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3" name="Freeform 9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103" cy="36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2902" y="360"/>
                    </a:cxn>
                    <a:cxn ang="0">
                      <a:pos x="3102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03" h="361">
                      <a:moveTo>
                        <a:pt x="0" y="360"/>
                      </a:moveTo>
                      <a:lnTo>
                        <a:pt x="2902" y="360"/>
                      </a:lnTo>
                      <a:lnTo>
                        <a:pt x="3102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4" name="Freeform 10"/>
                <p:cNvSpPr>
                  <a:spLocks/>
                </p:cNvSpPr>
                <p:nvPr/>
              </p:nvSpPr>
              <p:spPr bwMode="auto">
                <a:xfrm>
                  <a:off x="1460" y="1728"/>
                  <a:ext cx="3789" cy="1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75" y="0"/>
                    </a:cxn>
                    <a:cxn ang="0">
                      <a:pos x="3788" y="1143"/>
                    </a:cxn>
                    <a:cxn ang="0">
                      <a:pos x="16" y="1143"/>
                    </a:cxn>
                  </a:cxnLst>
                  <a:rect l="0" t="0" r="r" b="b"/>
                  <a:pathLst>
                    <a:path w="3789" h="1144">
                      <a:moveTo>
                        <a:pt x="0" y="0"/>
                      </a:moveTo>
                      <a:lnTo>
                        <a:pt x="3075" y="0"/>
                      </a:lnTo>
                      <a:lnTo>
                        <a:pt x="3788" y="1143"/>
                      </a:lnTo>
                      <a:lnTo>
                        <a:pt x="16" y="1143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5" name="Freeform 11"/>
                <p:cNvSpPr>
                  <a:spLocks/>
                </p:cNvSpPr>
                <p:nvPr/>
              </p:nvSpPr>
              <p:spPr bwMode="auto">
                <a:xfrm>
                  <a:off x="1476" y="2144"/>
                  <a:ext cx="3447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74" y="0"/>
                    </a:cxn>
                    <a:cxn ang="0">
                      <a:pos x="3446" y="727"/>
                    </a:cxn>
                    <a:cxn ang="0">
                      <a:pos x="0" y="727"/>
                    </a:cxn>
                  </a:cxnLst>
                  <a:rect l="0" t="0" r="r" b="b"/>
                  <a:pathLst>
                    <a:path w="3447" h="728">
                      <a:moveTo>
                        <a:pt x="0" y="0"/>
                      </a:moveTo>
                      <a:lnTo>
                        <a:pt x="2974" y="0"/>
                      </a:lnTo>
                      <a:lnTo>
                        <a:pt x="3446" y="727"/>
                      </a:lnTo>
                      <a:lnTo>
                        <a:pt x="0" y="7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6" name="Freeform 12"/>
                <p:cNvSpPr>
                  <a:spLocks/>
                </p:cNvSpPr>
                <p:nvPr/>
              </p:nvSpPr>
              <p:spPr bwMode="auto">
                <a:xfrm>
                  <a:off x="1468" y="2511"/>
                  <a:ext cx="3111" cy="3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02" y="0"/>
                    </a:cxn>
                    <a:cxn ang="0">
                      <a:pos x="3110" y="360"/>
                    </a:cxn>
                    <a:cxn ang="0">
                      <a:pos x="9" y="360"/>
                    </a:cxn>
                  </a:cxnLst>
                  <a:rect l="0" t="0" r="r" b="b"/>
                  <a:pathLst>
                    <a:path w="3111" h="361">
                      <a:moveTo>
                        <a:pt x="0" y="0"/>
                      </a:moveTo>
                      <a:lnTo>
                        <a:pt x="2902" y="0"/>
                      </a:lnTo>
                      <a:lnTo>
                        <a:pt x="3110" y="360"/>
                      </a:lnTo>
                      <a:lnTo>
                        <a:pt x="9" y="3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</p:grpSp>
          <p:sp>
            <p:nvSpPr>
              <p:cNvPr id="45" name="Rectangle 13"/>
              <p:cNvSpPr>
                <a:spLocks noChangeArrowheads="1"/>
              </p:cNvSpPr>
              <p:nvPr/>
            </p:nvSpPr>
            <p:spPr bwMode="auto">
              <a:xfrm>
                <a:off x="598" y="1367"/>
                <a:ext cx="3689" cy="1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&gt;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300 магазинов, склад,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back-office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Ландшафт: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5 тыс. уникальных сессий в сутки; 30 тыс. в пике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598" y="1766"/>
                <a:ext cx="3689" cy="1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Инфраструктура: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30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серверов; продуктив, тест, разработка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Круглосуточная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эксплуатация: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24х7х365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598" y="2117"/>
                <a:ext cx="3635" cy="2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получает: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гарантировано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доступную платформу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Hybris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, услуги администрирования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Hybris App Layer,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экспертный консалтинг на внедрении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>
                <a:off x="598" y="2462"/>
                <a:ext cx="3635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 : доступность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платформы: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недоступность не более 2 часов в месяц</a:t>
                </a: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 : 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параметры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обслуживания: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время реакции 15 минут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9" name="Rectangle 17"/>
              <p:cNvSpPr>
                <a:spLocks noChangeArrowheads="1"/>
              </p:cNvSpPr>
              <p:nvPr/>
            </p:nvSpPr>
            <p:spPr bwMode="auto">
              <a:xfrm>
                <a:off x="598" y="2851"/>
                <a:ext cx="3689" cy="2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Особенности: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быстрое развертывание; потребность Заказчика в широком спектре компетенций; потребность в экспертном консалтинга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598" y="3332"/>
                <a:ext cx="3689" cy="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Управление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ИБ:</a:t>
                </a:r>
                <a:r>
                  <a:rPr lang="en-US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WAF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и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DDOS protection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как сервис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 bwMode="auto">
            <a:xfrm>
              <a:off x="230328" y="972000"/>
              <a:ext cx="93200" cy="3708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835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ocs.oracle.com/cd/E26180_01/Platform.94/ATGBCCGuide/html/media/imag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10" y="2041799"/>
            <a:ext cx="3028164" cy="2262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Эксплуатация </a:t>
            </a:r>
            <a:r>
              <a:rPr lang="ru-RU" dirty="0" smtClean="0">
                <a:latin typeface="Arial" charset="0"/>
              </a:rPr>
              <a:t>бизнес-приложений. Пример</a:t>
            </a:r>
            <a:r>
              <a:rPr lang="en-US" dirty="0" smtClean="0">
                <a:latin typeface="Arial" charset="0"/>
              </a:rPr>
              <a:t> 3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17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pic>
        <p:nvPicPr>
          <p:cNvPr id="1028" name="Picture 4" descr="http://www.creattor.com/files/73/3843/mapple-screenshots-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75806"/>
            <a:ext cx="3583831" cy="19621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5303638" y="771550"/>
            <a:ext cx="3750458" cy="646331"/>
            <a:chOff x="5157313" y="4155926"/>
            <a:chExt cx="3900022" cy="646331"/>
          </a:xfrm>
        </p:grpSpPr>
        <p:pic>
          <p:nvPicPr>
            <p:cNvPr id="57" name="Picture 3" descr="C:\JetWork\Роснефть\oracle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313" y="4340191"/>
              <a:ext cx="2799063" cy="3557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7899133" y="4155926"/>
              <a:ext cx="1158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</a:rPr>
                <a:t>|</a:t>
              </a:r>
              <a:r>
                <a:rPr lang="ru-RU" sz="2800" dirty="0" smtClean="0">
                  <a:latin typeface="Calibri" panose="020F0502020204030204" pitchFamily="34" charset="0"/>
                </a:rPr>
                <a:t> </a:t>
              </a:r>
              <a:r>
                <a:rPr lang="en-US" sz="3600" dirty="0" smtClean="0">
                  <a:latin typeface="Calibri" panose="020F0502020204030204" pitchFamily="34" charset="0"/>
                </a:rPr>
                <a:t>atg</a:t>
              </a:r>
              <a:r>
                <a:rPr lang="ru-RU" sz="3600" dirty="0"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59" name="Oval 22"/>
          <p:cNvSpPr>
            <a:spLocks noChangeArrowheads="1"/>
          </p:cNvSpPr>
          <p:nvPr/>
        </p:nvSpPr>
        <p:spPr bwMode="auto">
          <a:xfrm>
            <a:off x="5868144" y="2369736"/>
            <a:ext cx="1655762" cy="994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ATG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running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service</a:t>
            </a:r>
            <a:endParaRPr lang="en-GB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0328" y="972000"/>
            <a:ext cx="5566230" cy="3719212"/>
            <a:chOff x="230328" y="972000"/>
            <a:chExt cx="5566230" cy="37192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251520" y="987574"/>
              <a:ext cx="5545038" cy="3703638"/>
              <a:chOff x="535" y="1253"/>
              <a:chExt cx="4815" cy="2333"/>
            </a:xfrm>
            <a:solidFill>
              <a:schemeClr val="accent1"/>
            </a:solidFill>
            <a:effectLst/>
          </p:grpSpPr>
          <p:sp>
            <p:nvSpPr>
              <p:cNvPr id="42" name="AutoShape 4"/>
              <p:cNvSpPr>
                <a:spLocks noChangeArrowheads="1"/>
              </p:cNvSpPr>
              <p:nvPr/>
            </p:nvSpPr>
            <p:spPr bwMode="white">
              <a:xfrm>
                <a:off x="554" y="2377"/>
                <a:ext cx="4796" cy="87"/>
              </a:xfrm>
              <a:prstGeom prst="homePlate">
                <a:avLst>
                  <a:gd name="adj" fmla="val 389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endParaRPr lang="ru-RU" sz="900" b="1" dirty="0"/>
              </a:p>
            </p:txBody>
          </p:sp>
          <p:grpSp>
            <p:nvGrpSpPr>
              <p:cNvPr id="43" name="Group 6"/>
              <p:cNvGrpSpPr>
                <a:grpSpLocks/>
              </p:cNvGrpSpPr>
              <p:nvPr/>
            </p:nvGrpSpPr>
            <p:grpSpPr bwMode="auto">
              <a:xfrm>
                <a:off x="535" y="1253"/>
                <a:ext cx="4810" cy="2333"/>
                <a:chOff x="1460" y="1728"/>
                <a:chExt cx="3791" cy="2287"/>
              </a:xfrm>
              <a:grpFill/>
            </p:grpSpPr>
            <p:sp>
              <p:nvSpPr>
                <p:cNvPr id="50" name="Freeform 7"/>
                <p:cNvSpPr>
                  <a:spLocks/>
                </p:cNvSpPr>
                <p:nvPr/>
              </p:nvSpPr>
              <p:spPr bwMode="auto">
                <a:xfrm>
                  <a:off x="1468" y="2871"/>
                  <a:ext cx="3783" cy="1144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3070" y="1143"/>
                    </a:cxn>
                    <a:cxn ang="0">
                      <a:pos x="3782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83" h="1144">
                      <a:moveTo>
                        <a:pt x="0" y="1143"/>
                      </a:moveTo>
                      <a:lnTo>
                        <a:pt x="3070" y="1143"/>
                      </a:lnTo>
                      <a:lnTo>
                        <a:pt x="3782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1" name="Freeform 8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455" cy="728"/>
                </a:xfrm>
                <a:custGeom>
                  <a:avLst/>
                  <a:gdLst/>
                  <a:ahLst/>
                  <a:cxnLst>
                    <a:cxn ang="0">
                      <a:pos x="0" y="727"/>
                    </a:cxn>
                    <a:cxn ang="0">
                      <a:pos x="2982" y="727"/>
                    </a:cxn>
                    <a:cxn ang="0">
                      <a:pos x="3454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455" h="728">
                      <a:moveTo>
                        <a:pt x="0" y="727"/>
                      </a:moveTo>
                      <a:lnTo>
                        <a:pt x="2982" y="727"/>
                      </a:lnTo>
                      <a:lnTo>
                        <a:pt x="345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2" name="Freeform 9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103" cy="36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2902" y="360"/>
                    </a:cxn>
                    <a:cxn ang="0">
                      <a:pos x="3102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03" h="361">
                      <a:moveTo>
                        <a:pt x="0" y="360"/>
                      </a:moveTo>
                      <a:lnTo>
                        <a:pt x="2902" y="360"/>
                      </a:lnTo>
                      <a:lnTo>
                        <a:pt x="3102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3" name="Freeform 10"/>
                <p:cNvSpPr>
                  <a:spLocks/>
                </p:cNvSpPr>
                <p:nvPr/>
              </p:nvSpPr>
              <p:spPr bwMode="auto">
                <a:xfrm>
                  <a:off x="1460" y="1728"/>
                  <a:ext cx="3789" cy="1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75" y="0"/>
                    </a:cxn>
                    <a:cxn ang="0">
                      <a:pos x="3788" y="1143"/>
                    </a:cxn>
                    <a:cxn ang="0">
                      <a:pos x="16" y="1143"/>
                    </a:cxn>
                  </a:cxnLst>
                  <a:rect l="0" t="0" r="r" b="b"/>
                  <a:pathLst>
                    <a:path w="3789" h="1144">
                      <a:moveTo>
                        <a:pt x="0" y="0"/>
                      </a:moveTo>
                      <a:lnTo>
                        <a:pt x="3075" y="0"/>
                      </a:lnTo>
                      <a:lnTo>
                        <a:pt x="3788" y="1143"/>
                      </a:lnTo>
                      <a:lnTo>
                        <a:pt x="16" y="1143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4" name="Freeform 11"/>
                <p:cNvSpPr>
                  <a:spLocks/>
                </p:cNvSpPr>
                <p:nvPr/>
              </p:nvSpPr>
              <p:spPr bwMode="auto">
                <a:xfrm>
                  <a:off x="1476" y="2144"/>
                  <a:ext cx="3447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74" y="0"/>
                    </a:cxn>
                    <a:cxn ang="0">
                      <a:pos x="3446" y="727"/>
                    </a:cxn>
                    <a:cxn ang="0">
                      <a:pos x="0" y="727"/>
                    </a:cxn>
                  </a:cxnLst>
                  <a:rect l="0" t="0" r="r" b="b"/>
                  <a:pathLst>
                    <a:path w="3447" h="728">
                      <a:moveTo>
                        <a:pt x="0" y="0"/>
                      </a:moveTo>
                      <a:lnTo>
                        <a:pt x="2974" y="0"/>
                      </a:lnTo>
                      <a:lnTo>
                        <a:pt x="3446" y="727"/>
                      </a:lnTo>
                      <a:lnTo>
                        <a:pt x="0" y="7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5" name="Freeform 12"/>
                <p:cNvSpPr>
                  <a:spLocks/>
                </p:cNvSpPr>
                <p:nvPr/>
              </p:nvSpPr>
              <p:spPr bwMode="auto">
                <a:xfrm>
                  <a:off x="1468" y="2511"/>
                  <a:ext cx="3111" cy="3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02" y="0"/>
                    </a:cxn>
                    <a:cxn ang="0">
                      <a:pos x="3110" y="360"/>
                    </a:cxn>
                    <a:cxn ang="0">
                      <a:pos x="9" y="360"/>
                    </a:cxn>
                  </a:cxnLst>
                  <a:rect l="0" t="0" r="r" b="b"/>
                  <a:pathLst>
                    <a:path w="3111" h="361">
                      <a:moveTo>
                        <a:pt x="0" y="0"/>
                      </a:moveTo>
                      <a:lnTo>
                        <a:pt x="2902" y="0"/>
                      </a:lnTo>
                      <a:lnTo>
                        <a:pt x="3110" y="360"/>
                      </a:lnTo>
                      <a:lnTo>
                        <a:pt x="9" y="3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</p:grp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598" y="1368"/>
                <a:ext cx="3689" cy="1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около 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400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магазинов, склад,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back-office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Ландшафт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: 50 тыс. уникальных сессий в сутки; 129 тыс. в пике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598" y="1766"/>
                <a:ext cx="3689" cy="1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Инфраструктура: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 53 сервера; продуктив, тест, разработка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Круглосуточная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эксплуатация: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24х7х365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598" y="2116"/>
                <a:ext cx="3560" cy="2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 получает: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гарантировано работающий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web-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магазин, услуги второй линии поддержки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,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услуги тестирования и установки релизов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598" y="2465"/>
                <a:ext cx="3560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 :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восстановление функционала: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от 0.5 до 4 часов</a:t>
                </a:r>
                <a:endParaRPr lang="ru-RU" sz="900" b="1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 :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тестирование: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кол-во пропущенных </a:t>
                </a:r>
                <a:r>
                  <a:rPr lang="en-US" sz="900" b="1" dirty="0" smtClean="0">
                    <a:solidFill>
                      <a:srgbClr val="091D5D"/>
                    </a:solidFill>
                  </a:rPr>
                  <a:t>critical-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дефектов не более 1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598" y="2851"/>
                <a:ext cx="3689" cy="2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Особенности: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быстрое развертывание; потребность Заказчика в широком спектре компетенций; интеграция процессов поддержки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598" y="3334"/>
                <a:ext cx="3689" cy="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Управление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ИБ:</a:t>
                </a:r>
                <a:r>
                  <a:rPr lang="en-US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WAF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и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DDOS protection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как сервис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 bwMode="auto">
            <a:xfrm>
              <a:off x="230328" y="972000"/>
              <a:ext cx="93200" cy="3708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871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etmir Clus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69" y="1747623"/>
            <a:ext cx="2736145" cy="241640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www.iisaonline.com/images/screenshots/Q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49" y="2955827"/>
            <a:ext cx="3493577" cy="21038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Эксплуатация </a:t>
            </a:r>
            <a:r>
              <a:rPr lang="ru-RU" dirty="0" smtClean="0">
                <a:latin typeface="Arial" charset="0"/>
              </a:rPr>
              <a:t>бизнес-приложений. Пример</a:t>
            </a:r>
            <a:r>
              <a:rPr lang="en-US" dirty="0" smtClean="0">
                <a:latin typeface="Arial" charset="0"/>
              </a:rPr>
              <a:t> 4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18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55" name="Oval 22"/>
          <p:cNvSpPr>
            <a:spLocks noChangeArrowheads="1"/>
          </p:cNvSpPr>
          <p:nvPr/>
        </p:nvSpPr>
        <p:spPr bwMode="auto">
          <a:xfrm>
            <a:off x="5868144" y="2369736"/>
            <a:ext cx="1655762" cy="9941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QLIK View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running</a:t>
            </a:r>
          </a:p>
          <a:p>
            <a:pPr algn="ctr" defTabSz="954088" eaLnBrk="0" hangingPunct="0">
              <a:lnSpc>
                <a:spcPct val="95000"/>
              </a:lnSpc>
            </a:pPr>
            <a:r>
              <a:rPr lang="en-US" sz="1400" b="1" dirty="0">
                <a:solidFill>
                  <a:srgbClr val="FFFFFF"/>
                </a:solidFill>
                <a:latin typeface="Verdana" pitchFamily="34" charset="0"/>
              </a:rPr>
              <a:t>service</a:t>
            </a:r>
            <a:endParaRPr lang="en-GB" sz="14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6" name="Picture 4" descr="C:\JetWork\Роснефть\13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7" y="771550"/>
            <a:ext cx="3433419" cy="1020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30328" y="972000"/>
            <a:ext cx="5566231" cy="3719213"/>
            <a:chOff x="230328" y="972000"/>
            <a:chExt cx="5566231" cy="37192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0" name="Group 21"/>
            <p:cNvGrpSpPr>
              <a:grpSpLocks/>
            </p:cNvGrpSpPr>
            <p:nvPr/>
          </p:nvGrpSpPr>
          <p:grpSpPr bwMode="auto">
            <a:xfrm>
              <a:off x="251520" y="987574"/>
              <a:ext cx="5545039" cy="3703639"/>
              <a:chOff x="535" y="1253"/>
              <a:chExt cx="4815" cy="2333"/>
            </a:xfrm>
            <a:solidFill>
              <a:schemeClr val="accent1"/>
            </a:solidFill>
            <a:effectLst/>
          </p:grpSpPr>
          <p:sp>
            <p:nvSpPr>
              <p:cNvPr id="41" name="AutoShape 4"/>
              <p:cNvSpPr>
                <a:spLocks noChangeArrowheads="1"/>
              </p:cNvSpPr>
              <p:nvPr/>
            </p:nvSpPr>
            <p:spPr bwMode="white">
              <a:xfrm>
                <a:off x="554" y="2377"/>
                <a:ext cx="4796" cy="87"/>
              </a:xfrm>
              <a:prstGeom prst="homePlate">
                <a:avLst>
                  <a:gd name="adj" fmla="val 389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endParaRPr lang="ru-RU" sz="900" b="1" dirty="0"/>
              </a:p>
            </p:txBody>
          </p:sp>
          <p:grpSp>
            <p:nvGrpSpPr>
              <p:cNvPr id="42" name="Group 6"/>
              <p:cNvGrpSpPr>
                <a:grpSpLocks/>
              </p:cNvGrpSpPr>
              <p:nvPr/>
            </p:nvGrpSpPr>
            <p:grpSpPr bwMode="auto">
              <a:xfrm>
                <a:off x="535" y="1253"/>
                <a:ext cx="4810" cy="2333"/>
                <a:chOff x="1460" y="1728"/>
                <a:chExt cx="3791" cy="2287"/>
              </a:xfrm>
              <a:grpFill/>
            </p:grpSpPr>
            <p:sp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1468" y="2871"/>
                  <a:ext cx="3783" cy="1144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3070" y="1143"/>
                    </a:cxn>
                    <a:cxn ang="0">
                      <a:pos x="3782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83" h="1144">
                      <a:moveTo>
                        <a:pt x="0" y="1143"/>
                      </a:moveTo>
                      <a:lnTo>
                        <a:pt x="3070" y="1143"/>
                      </a:lnTo>
                      <a:lnTo>
                        <a:pt x="3782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455" cy="728"/>
                </a:xfrm>
                <a:custGeom>
                  <a:avLst/>
                  <a:gdLst/>
                  <a:ahLst/>
                  <a:cxnLst>
                    <a:cxn ang="0">
                      <a:pos x="0" y="727"/>
                    </a:cxn>
                    <a:cxn ang="0">
                      <a:pos x="2982" y="727"/>
                    </a:cxn>
                    <a:cxn ang="0">
                      <a:pos x="3454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455" h="728">
                      <a:moveTo>
                        <a:pt x="0" y="727"/>
                      </a:moveTo>
                      <a:lnTo>
                        <a:pt x="2982" y="727"/>
                      </a:lnTo>
                      <a:lnTo>
                        <a:pt x="345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1" name="Freeform 9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103" cy="36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2902" y="360"/>
                    </a:cxn>
                    <a:cxn ang="0">
                      <a:pos x="3102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03" h="361">
                      <a:moveTo>
                        <a:pt x="0" y="360"/>
                      </a:moveTo>
                      <a:lnTo>
                        <a:pt x="2902" y="360"/>
                      </a:lnTo>
                      <a:lnTo>
                        <a:pt x="3102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2" name="Freeform 10"/>
                <p:cNvSpPr>
                  <a:spLocks/>
                </p:cNvSpPr>
                <p:nvPr/>
              </p:nvSpPr>
              <p:spPr bwMode="auto">
                <a:xfrm>
                  <a:off x="1460" y="1728"/>
                  <a:ext cx="3789" cy="1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75" y="0"/>
                    </a:cxn>
                    <a:cxn ang="0">
                      <a:pos x="3788" y="1143"/>
                    </a:cxn>
                    <a:cxn ang="0">
                      <a:pos x="16" y="1143"/>
                    </a:cxn>
                  </a:cxnLst>
                  <a:rect l="0" t="0" r="r" b="b"/>
                  <a:pathLst>
                    <a:path w="3789" h="1144">
                      <a:moveTo>
                        <a:pt x="0" y="0"/>
                      </a:moveTo>
                      <a:lnTo>
                        <a:pt x="3075" y="0"/>
                      </a:lnTo>
                      <a:lnTo>
                        <a:pt x="3788" y="1143"/>
                      </a:lnTo>
                      <a:lnTo>
                        <a:pt x="16" y="1143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3" name="Freeform 11"/>
                <p:cNvSpPr>
                  <a:spLocks/>
                </p:cNvSpPr>
                <p:nvPr/>
              </p:nvSpPr>
              <p:spPr bwMode="auto">
                <a:xfrm>
                  <a:off x="1476" y="2144"/>
                  <a:ext cx="3447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74" y="0"/>
                    </a:cxn>
                    <a:cxn ang="0">
                      <a:pos x="3446" y="727"/>
                    </a:cxn>
                    <a:cxn ang="0">
                      <a:pos x="0" y="727"/>
                    </a:cxn>
                  </a:cxnLst>
                  <a:rect l="0" t="0" r="r" b="b"/>
                  <a:pathLst>
                    <a:path w="3447" h="728">
                      <a:moveTo>
                        <a:pt x="0" y="0"/>
                      </a:moveTo>
                      <a:lnTo>
                        <a:pt x="2974" y="0"/>
                      </a:lnTo>
                      <a:lnTo>
                        <a:pt x="3446" y="727"/>
                      </a:lnTo>
                      <a:lnTo>
                        <a:pt x="0" y="7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auto">
                <a:xfrm>
                  <a:off x="1468" y="2511"/>
                  <a:ext cx="3111" cy="3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02" y="0"/>
                    </a:cxn>
                    <a:cxn ang="0">
                      <a:pos x="3110" y="360"/>
                    </a:cxn>
                    <a:cxn ang="0">
                      <a:pos x="9" y="360"/>
                    </a:cxn>
                  </a:cxnLst>
                  <a:rect l="0" t="0" r="r" b="b"/>
                  <a:pathLst>
                    <a:path w="3111" h="361">
                      <a:moveTo>
                        <a:pt x="0" y="0"/>
                      </a:moveTo>
                      <a:lnTo>
                        <a:pt x="2902" y="0"/>
                      </a:lnTo>
                      <a:lnTo>
                        <a:pt x="3110" y="360"/>
                      </a:lnTo>
                      <a:lnTo>
                        <a:pt x="9" y="3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sz="900" b="1" dirty="0"/>
                </a:p>
              </p:txBody>
            </p:sp>
          </p:grpSp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598" y="1326"/>
                <a:ext cx="3689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&gt;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300 магазинов, склад,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back-office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Ландшафт: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продуктивная среда; отчетность для категорийного менеджмента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598" y="1726"/>
                <a:ext cx="3689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Инфраструктура: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 кластер из 13 серверов</a:t>
                </a:r>
                <a:endParaRPr lang="ru-RU" sz="900" b="1" u="sng" dirty="0">
                  <a:solidFill>
                    <a:srgbClr val="091D5D"/>
                  </a:solidFill>
                </a:endParaRP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Круглосуточная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эксплуатация: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24х7х365, доработка и интеграция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5" name="Rectangle 15"/>
              <p:cNvSpPr>
                <a:spLocks noChangeArrowheads="1"/>
              </p:cNvSpPr>
              <p:nvPr/>
            </p:nvSpPr>
            <p:spPr bwMode="auto">
              <a:xfrm>
                <a:off x="599" y="2159"/>
                <a:ext cx="3689" cy="1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Заказчик получает: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гарантировано доступную платформу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QV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, услуги по разработке аналитических отчетов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6" name="Rectangle 16"/>
              <p:cNvSpPr>
                <a:spLocks noChangeArrowheads="1"/>
              </p:cNvSpPr>
              <p:nvPr/>
            </p:nvSpPr>
            <p:spPr bwMode="auto">
              <a:xfrm>
                <a:off x="598" y="2462"/>
                <a:ext cx="3626" cy="2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 : доступность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платформы: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недоступность не более 2 часов в месяц</a:t>
                </a:r>
              </a:p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en-US" sz="900" b="1" u="sng" dirty="0">
                    <a:solidFill>
                      <a:srgbClr val="091D5D"/>
                    </a:solidFill>
                  </a:rPr>
                  <a:t>SLA : </a:t>
                </a:r>
                <a:r>
                  <a:rPr lang="ru-RU" sz="900" b="1" u="sng" dirty="0">
                    <a:solidFill>
                      <a:srgbClr val="091D5D"/>
                    </a:solidFill>
                  </a:rPr>
                  <a:t>параметры </a:t>
                </a:r>
                <a:r>
                  <a:rPr lang="ru-RU" sz="900" b="1" u="sng" dirty="0" smtClean="0">
                    <a:solidFill>
                      <a:srgbClr val="091D5D"/>
                    </a:solidFill>
                  </a:rPr>
                  <a:t>обслуживания:</a:t>
                </a:r>
                <a:r>
                  <a:rPr lang="ru-RU" sz="900" b="1" dirty="0" smtClean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время реакции 15 минут</a:t>
                </a:r>
                <a:endParaRPr lang="de-DE" sz="900" b="1" u="sng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599" y="2835"/>
                <a:ext cx="3689" cy="2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Особенности: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 изменение требований к производительности во время проекта; уникальное кластерное решение; миграция с 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Oracle DWH (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с трансформацией)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593" y="3253"/>
                <a:ext cx="3689" cy="1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sz="900" b="1" u="sng" dirty="0">
                    <a:solidFill>
                      <a:srgbClr val="091D5D"/>
                    </a:solidFill>
                  </a:rPr>
                  <a:t>Обеспечение безопасного доступа</a:t>
                </a:r>
                <a:r>
                  <a:rPr lang="en-US" sz="900" b="1" dirty="0">
                    <a:solidFill>
                      <a:srgbClr val="091D5D"/>
                    </a:solidFill>
                  </a:rPr>
                  <a:t> </a:t>
                </a:r>
                <a:r>
                  <a:rPr lang="ru-RU" sz="900" b="1" dirty="0">
                    <a:solidFill>
                      <a:srgbClr val="091D5D"/>
                    </a:solidFill>
                  </a:rPr>
                  <a:t>к бизнес-приложению из точек присутствия заказчика</a:t>
                </a:r>
                <a:endParaRPr lang="de-DE" sz="900" b="1" dirty="0">
                  <a:solidFill>
                    <a:srgbClr val="091D5D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 bwMode="auto">
            <a:xfrm>
              <a:off x="230328" y="972000"/>
              <a:ext cx="93200" cy="3708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85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4155926"/>
            <a:ext cx="4253393" cy="864394"/>
          </a:xfrm>
        </p:spPr>
        <p:txBody>
          <a:bodyPr/>
          <a:lstStyle/>
          <a:p>
            <a:r>
              <a:rPr kumimoji="0" lang="ru-RU" dirty="0" smtClean="0">
                <a:latin typeface="Arial" charset="0"/>
              </a:rPr>
              <a:t>Ильдар </a:t>
            </a:r>
            <a:r>
              <a:rPr kumimoji="0" lang="ru-RU" dirty="0" err="1" smtClean="0">
                <a:latin typeface="Arial" charset="0"/>
              </a:rPr>
              <a:t>Абульханов</a:t>
            </a:r>
            <a:r>
              <a:rPr kumimoji="0" lang="ru-RU" dirty="0" smtClean="0">
                <a:latin typeface="Arial" charset="0"/>
              </a:rPr>
              <a:t>,</a:t>
            </a:r>
          </a:p>
          <a:p>
            <a:r>
              <a:rPr kumimoji="0" lang="ru-RU" dirty="0" smtClean="0">
                <a:latin typeface="Arial" charset="0"/>
              </a:rPr>
              <a:t>Начальник Отдела развития бизнеса</a:t>
            </a:r>
          </a:p>
          <a:p>
            <a:r>
              <a:rPr kumimoji="0" lang="en-US" dirty="0" smtClean="0">
                <a:latin typeface="Arial" charset="0"/>
              </a:rPr>
              <a:t>iabulkhanov@jet.msk.su</a:t>
            </a:r>
            <a:endParaRPr kumimoji="0" lang="ru-RU" dirty="0">
              <a:latin typeface="Arial" charset="0"/>
            </a:endParaRPr>
          </a:p>
        </p:txBody>
      </p:sp>
      <p:sp>
        <p:nvSpPr>
          <p:cNvPr id="5" name="Rectangle 0"/>
          <p:cNvSpPr>
            <a:spLocks noGrp="1" noChangeArrowheads="1"/>
          </p:cNvSpPr>
          <p:nvPr/>
        </p:nvSpPr>
        <p:spPr bwMode="auto">
          <a:xfrm>
            <a:off x="3912080" y="1923678"/>
            <a:ext cx="49133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ru-RU" b="1" dirty="0">
                <a:latin typeface="Arial" charset="0"/>
              </a:rPr>
              <a:t>Контакты:</a:t>
            </a:r>
          </a:p>
        </p:txBody>
      </p:sp>
      <p:sp>
        <p:nvSpPr>
          <p:cNvPr id="6" name="Rectangle 7"/>
          <p:cNvSpPr>
            <a:spLocks noGrp="1" noChangeArrowheads="1"/>
          </p:cNvSpPr>
          <p:nvPr/>
        </p:nvSpPr>
        <p:spPr bwMode="auto">
          <a:xfrm>
            <a:off x="3832705" y="2355726"/>
            <a:ext cx="499268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823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231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39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kumimoji="0" lang="ru-RU" sz="1900" dirty="0">
                <a:latin typeface="Arial" charset="0"/>
              </a:rPr>
              <a:t>	</a:t>
            </a:r>
            <a:r>
              <a:rPr kumimoji="0" lang="ru-RU" sz="1600" dirty="0">
                <a:latin typeface="Arial" charset="0"/>
              </a:rPr>
              <a:t>г</a:t>
            </a:r>
            <a:r>
              <a:rPr kumimoji="0" lang="ru-RU" sz="1600" dirty="0" smtClean="0">
                <a:latin typeface="Arial" charset="0"/>
              </a:rPr>
              <a:t>.</a:t>
            </a:r>
            <a:r>
              <a:rPr kumimoji="0" lang="en-US" sz="1600" dirty="0" smtClean="0">
                <a:latin typeface="Arial" charset="0"/>
              </a:rPr>
              <a:t> </a:t>
            </a:r>
            <a:r>
              <a:rPr kumimoji="0" lang="ru-RU" sz="1600" dirty="0" smtClean="0">
                <a:latin typeface="Arial" charset="0"/>
              </a:rPr>
              <a:t>Москва</a:t>
            </a:r>
            <a:endParaRPr kumimoji="0" lang="ru-RU" sz="1600" dirty="0">
              <a:latin typeface="Arial" charset="0"/>
            </a:endParaRPr>
          </a:p>
          <a:p>
            <a:pPr marL="0" indent="0" eaLnBrk="1" hangingPunct="1"/>
            <a:r>
              <a:rPr kumimoji="0" lang="ru-RU" sz="1600" dirty="0">
                <a:latin typeface="Arial" charset="0"/>
              </a:rPr>
              <a:t>    ул. Большая Новодмитровская, 14</a:t>
            </a:r>
            <a:r>
              <a:rPr kumimoji="0" lang="en-US" sz="1600" dirty="0">
                <a:latin typeface="Arial" charset="0"/>
              </a:rPr>
              <a:t>/1</a:t>
            </a:r>
            <a:r>
              <a:rPr kumimoji="0" lang="ru-RU" sz="1600" dirty="0">
                <a:latin typeface="Arial" charset="0"/>
              </a:rPr>
              <a:t/>
            </a:r>
            <a:br>
              <a:rPr kumimoji="0" lang="ru-RU" sz="1600" dirty="0">
                <a:latin typeface="Arial" charset="0"/>
              </a:rPr>
            </a:br>
            <a:r>
              <a:rPr kumimoji="0" lang="ru-RU" sz="1600" dirty="0">
                <a:latin typeface="Arial" charset="0"/>
              </a:rPr>
              <a:t>Тел.: </a:t>
            </a:r>
            <a:r>
              <a:rPr kumimoji="0" lang="en-US" sz="1600" dirty="0">
                <a:latin typeface="Arial" charset="0"/>
              </a:rPr>
              <a:t> </a:t>
            </a:r>
            <a:r>
              <a:rPr kumimoji="0" lang="ru-RU" sz="1600" dirty="0">
                <a:latin typeface="Arial" charset="0"/>
              </a:rPr>
              <a:t>(</a:t>
            </a:r>
            <a:r>
              <a:rPr kumimoji="0" lang="en-US" sz="1600" dirty="0">
                <a:latin typeface="Arial" charset="0"/>
              </a:rPr>
              <a:t>495</a:t>
            </a:r>
            <a:r>
              <a:rPr kumimoji="0" lang="ru-RU" sz="1600" dirty="0">
                <a:latin typeface="Arial" charset="0"/>
              </a:rPr>
              <a:t>) </a:t>
            </a:r>
            <a:r>
              <a:rPr kumimoji="0" lang="en-US" sz="1600" dirty="0">
                <a:latin typeface="Arial" charset="0"/>
              </a:rPr>
              <a:t>411</a:t>
            </a:r>
            <a:r>
              <a:rPr kumimoji="0" lang="ru-RU" sz="1600" dirty="0">
                <a:latin typeface="Arial" charset="0"/>
              </a:rPr>
              <a:t>-</a:t>
            </a:r>
            <a:r>
              <a:rPr kumimoji="0" lang="en-US" sz="1600" dirty="0">
                <a:latin typeface="Arial" charset="0"/>
              </a:rPr>
              <a:t>7601</a:t>
            </a:r>
            <a:r>
              <a:rPr kumimoji="0" lang="ru-RU" sz="1600" dirty="0">
                <a:latin typeface="Arial" charset="0"/>
              </a:rPr>
              <a:t> </a:t>
            </a:r>
            <a:br>
              <a:rPr kumimoji="0" lang="ru-RU" sz="1600" dirty="0">
                <a:latin typeface="Arial" charset="0"/>
              </a:rPr>
            </a:br>
            <a:r>
              <a:rPr kumimoji="0" lang="ru-RU" sz="1600" dirty="0">
                <a:latin typeface="Arial" charset="0"/>
              </a:rPr>
              <a:t>Факс: (</a:t>
            </a:r>
            <a:r>
              <a:rPr kumimoji="0" lang="en-US" sz="1600" dirty="0">
                <a:latin typeface="Arial" charset="0"/>
              </a:rPr>
              <a:t>495</a:t>
            </a:r>
            <a:r>
              <a:rPr kumimoji="0" lang="ru-RU" sz="1600" dirty="0">
                <a:latin typeface="Arial" charset="0"/>
              </a:rPr>
              <a:t>) </a:t>
            </a:r>
            <a:r>
              <a:rPr kumimoji="0" lang="en-US" sz="1600" dirty="0">
                <a:latin typeface="Arial" charset="0"/>
              </a:rPr>
              <a:t>411</a:t>
            </a:r>
            <a:r>
              <a:rPr kumimoji="0" lang="ru-RU" sz="1600" dirty="0">
                <a:latin typeface="Arial" charset="0"/>
              </a:rPr>
              <a:t>-</a:t>
            </a:r>
            <a:r>
              <a:rPr kumimoji="0" lang="en-US" sz="1600" dirty="0">
                <a:latin typeface="Arial" charset="0"/>
              </a:rPr>
              <a:t>7602</a:t>
            </a:r>
            <a:r>
              <a:rPr kumimoji="0" lang="ru-RU" sz="1600" dirty="0">
                <a:latin typeface="Arial" charset="0"/>
              </a:rPr>
              <a:t/>
            </a:r>
            <a:br>
              <a:rPr kumimoji="0" lang="ru-RU" sz="1600" dirty="0">
                <a:latin typeface="Arial" charset="0"/>
              </a:rPr>
            </a:br>
            <a:r>
              <a:rPr kumimoji="0" lang="en-US" sz="1600" dirty="0">
                <a:latin typeface="Arial" charset="0"/>
              </a:rPr>
              <a:t>E-mail: info</a:t>
            </a:r>
            <a:r>
              <a:rPr kumimoji="0" lang="ru-RU" sz="1600" dirty="0">
                <a:latin typeface="Arial" charset="0"/>
              </a:rPr>
              <a:t>@jet.su </a:t>
            </a:r>
          </a:p>
          <a:p>
            <a:pPr marL="0" indent="0" eaLnBrk="1" hangingPunct="1"/>
            <a:r>
              <a:rPr kumimoji="0" lang="en-US" sz="1600" dirty="0" smtClean="0">
                <a:latin typeface="Arial" charset="0"/>
              </a:rPr>
              <a:t>www.jet.su</a:t>
            </a:r>
            <a:r>
              <a:rPr kumimoji="0" lang="ru-RU" sz="1800" dirty="0" smtClean="0">
                <a:latin typeface="Arial" charset="0"/>
              </a:rPr>
              <a:t> </a:t>
            </a:r>
            <a:endParaRPr kumimoji="0" 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пойдет речь: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Виртуальный ЦОД в бизнесе системного интегратора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Предпосылки создания, что это такое, зачем</a:t>
            </a:r>
          </a:p>
          <a:p>
            <a:pPr marL="853590" lvl="1" indent="-457200">
              <a:buClrTx/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Интегратор + сервис-провайдер: когда 2в1 лучше</a:t>
            </a:r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компетенции интегратора в комплекте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Услуги ВЦОД, популярность которых растет!</a:t>
            </a:r>
            <a:endParaRPr lang="ru-RU" b="1" dirty="0" smtClean="0"/>
          </a:p>
          <a:p>
            <a:pPr marL="853590" lvl="1" indent="-457200"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Какие услуги пользуются интересом на ИТ рынке?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53590" lvl="1" indent="-457200">
              <a:buClrTx/>
              <a:buFont typeface="Wingdings" pitchFamily="2" charset="2"/>
              <a:buChar char="Ø"/>
            </a:pPr>
            <a:endParaRPr lang="ru-RU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Примеры реальных кейсов.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22FA2-E06C-954C-B7A6-01C87C2012D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" y="712137"/>
            <a:ext cx="7620000" cy="42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6263AF-B8DA-43C1-B54A-FEC406FC2064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77" y="87474"/>
            <a:ext cx="7706458" cy="551892"/>
          </a:xfrm>
        </p:spPr>
        <p:txBody>
          <a:bodyPr/>
          <a:lstStyle/>
          <a:p>
            <a:r>
              <a:rPr kumimoji="0" lang="ru-RU" sz="2400" dirty="0" smtClean="0">
                <a:cs typeface="Arial" pitchFamily="34" charset="0"/>
              </a:rPr>
              <a:t/>
            </a:r>
            <a:br>
              <a:rPr kumimoji="0" lang="ru-RU" sz="2400" dirty="0" smtClean="0">
                <a:cs typeface="Arial" pitchFamily="34" charset="0"/>
              </a:rPr>
            </a:br>
            <a:r>
              <a:rPr kumimoji="0" lang="ru-RU" sz="2000" dirty="0" smtClean="0">
                <a:cs typeface="Arial" pitchFamily="34" charset="0"/>
              </a:rPr>
              <a:t>«Инфосистемы Джет»: лидер ИТ-рынка в России и СНГ </a:t>
            </a:r>
            <a:br>
              <a:rPr kumimoji="0" lang="ru-RU" sz="2000" dirty="0" smtClean="0">
                <a:cs typeface="Arial" pitchFamily="34" charset="0"/>
              </a:rPr>
            </a:br>
            <a:r>
              <a:rPr kumimoji="0" lang="ru-RU" sz="1400" dirty="0" smtClean="0">
                <a:cs typeface="Arial" pitchFamily="34" charset="0"/>
              </a:rPr>
              <a:t>компания образована в 1991 г.</a:t>
            </a:r>
            <a:r>
              <a:rPr kumimoji="0" lang="ru-RU" sz="2400" dirty="0" smtClean="0">
                <a:solidFill>
                  <a:srgbClr val="404040"/>
                </a:solidFill>
                <a:cs typeface="Arial" pitchFamily="34" charset="0"/>
              </a:rPr>
              <a:t/>
            </a:r>
            <a:br>
              <a:rPr kumimoji="0" lang="ru-RU" sz="2400" dirty="0" smtClean="0">
                <a:solidFill>
                  <a:srgbClr val="404040"/>
                </a:solidFill>
                <a:cs typeface="Arial" pitchFamily="34" charset="0"/>
              </a:rPr>
            </a:br>
            <a:endParaRPr kumimoji="0" lang="en-US" sz="2400" dirty="0" smtClean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82" y="951570"/>
            <a:ext cx="7677900" cy="367043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/>
              <a:t>Опыт реализации крупных проектов, в том числе федерального масштаба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/>
              <a:t>Крупнейший Сервисный центр по решениям корпоративного класса (с 1993 г.)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/>
              <a:t>Высококвалифицированный персонал </a:t>
            </a:r>
            <a:r>
              <a:rPr lang="ru-RU" sz="1200" b="1" dirty="0" smtClean="0"/>
              <a:t>(&gt;1500 </a:t>
            </a:r>
            <a:r>
              <a:rPr lang="ru-RU" sz="1200" b="1" dirty="0"/>
              <a:t>сотрудников)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/>
              <a:t>Отраслевые решения и собственная линейка продуктов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/>
              <a:t>Обширная база </a:t>
            </a:r>
            <a:r>
              <a:rPr lang="ru-RU" sz="1200" b="1" dirty="0" smtClean="0"/>
              <a:t>знаний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 smtClean="0"/>
              <a:t>Виртуальный ЦОД для корпоративных заказчиков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 smtClean="0"/>
              <a:t>Развитая </a:t>
            </a:r>
            <a:r>
              <a:rPr lang="ru-RU" sz="1200" b="1" dirty="0"/>
              <a:t>региональная сеть:</a:t>
            </a:r>
          </a:p>
          <a:p>
            <a:pPr marL="633142" lvl="1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офисов в России </a:t>
            </a:r>
            <a:r>
              <a:rPr lang="ru-RU" sz="1200" b="1" dirty="0" smtClean="0"/>
              <a:t>и странах </a:t>
            </a:r>
            <a:r>
              <a:rPr lang="ru-RU" sz="1200" b="1" dirty="0"/>
              <a:t>СНГ;</a:t>
            </a:r>
          </a:p>
          <a:p>
            <a:pPr marL="633142" lvl="1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200" b="1" dirty="0"/>
              <a:t>проекты в других городах и странах. </a:t>
            </a:r>
          </a:p>
          <a:p>
            <a:pPr marL="243516" indent="-243516">
              <a:lnSpc>
                <a:spcPct val="120000"/>
              </a:lnSpc>
              <a:spcAft>
                <a:spcPts val="1023"/>
              </a:spcAft>
              <a:buClr>
                <a:srgbClr val="54B848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1200" b="1" dirty="0"/>
              <a:t>Необходимые лицензии и сертификаты, </a:t>
            </a:r>
            <a:br>
              <a:rPr lang="ru-RU" sz="1200" b="1" dirty="0"/>
            </a:br>
            <a:r>
              <a:rPr lang="ru-RU" sz="1200" b="1" dirty="0"/>
              <a:t>в том числе ISO 9001:2008</a:t>
            </a:r>
          </a:p>
        </p:txBody>
      </p:sp>
      <p:pic>
        <p:nvPicPr>
          <p:cNvPr id="8" name="Picture 4" descr="F:\Jet-работа\Маркетинговые материалы\Картинки\Прочее\Beeline_en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8434" y="1417956"/>
            <a:ext cx="863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188" y="3114004"/>
            <a:ext cx="1153258" cy="792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5" name="Picture 33" descr="C:\Users\esurzhikov\Desktop\загруженное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4018" y="3784441"/>
            <a:ext cx="66528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C:\Users\esurzhikov\Desktop\загруженно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5310" y="2501913"/>
            <a:ext cx="932003" cy="36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&amp;Kcy;&amp;acy;&amp;rcy;&amp;tcy;&amp;icy;&amp;ncy;&amp;kcy;&amp;acy; 8 &amp;icy;&amp;zcy; 194481"/>
          <p:cNvPicPr>
            <a:picLocks noChangeAspect="1" noChangeArrowheads="1"/>
          </p:cNvPicPr>
          <p:nvPr/>
        </p:nvPicPr>
        <p:blipFill>
          <a:blip r:embed="rId8" cstate="print"/>
          <a:srcRect t="30760" b="29550"/>
          <a:stretch>
            <a:fillRect/>
          </a:stretch>
        </p:blipFill>
        <p:spPr bwMode="auto">
          <a:xfrm>
            <a:off x="7691110" y="843557"/>
            <a:ext cx="1264179" cy="54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static.eldorado.ru/static/images/redesign3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5664" y="2139702"/>
            <a:ext cx="1355073" cy="357589"/>
          </a:xfrm>
          <a:prstGeom prst="rect">
            <a:avLst/>
          </a:prstGeom>
          <a:noFill/>
        </p:spPr>
      </p:pic>
      <p:pic>
        <p:nvPicPr>
          <p:cNvPr id="23" name="Picture 4" descr="Спортмастер - с удовольствием вместе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0337" y="3679934"/>
            <a:ext cx="1656184" cy="373108"/>
          </a:xfrm>
          <a:prstGeom prst="rect">
            <a:avLst/>
          </a:prstGeom>
          <a:noFill/>
        </p:spPr>
      </p:pic>
      <p:pic>
        <p:nvPicPr>
          <p:cNvPr id="24" name="Picture 6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2889" y="4165491"/>
            <a:ext cx="993775" cy="892176"/>
          </a:xfrm>
          <a:prstGeom prst="rect">
            <a:avLst/>
          </a:prstGeom>
          <a:noFill/>
        </p:spPr>
      </p:pic>
      <p:pic>
        <p:nvPicPr>
          <p:cNvPr id="25" name="Picture 12" descr="&amp;Kcy;&amp;acy;&amp;rcy;&amp;tcy;&amp;icy;&amp;ncy;&amp;kcy;&amp;acy; 7 &amp;icy;&amp;zcy; 23682"/>
          <p:cNvPicPr>
            <a:picLocks noChangeAspect="1" noChangeArrowheads="1"/>
          </p:cNvPicPr>
          <p:nvPr/>
        </p:nvPicPr>
        <p:blipFill>
          <a:blip r:embed="rId12" cstate="print"/>
          <a:srcRect l="17010" t="15120" r="16841" b="24400"/>
          <a:stretch>
            <a:fillRect/>
          </a:stretch>
        </p:blipFill>
        <p:spPr bwMode="auto">
          <a:xfrm>
            <a:off x="7077263" y="1440481"/>
            <a:ext cx="883231" cy="40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http://img-fotki.yandex.ru/get/5704/vinalnik.49/0_59d02_3efcff99_X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51312" y="1621332"/>
            <a:ext cx="1201008" cy="59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Изображение 1" descr="Lukoi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0367" y="3082583"/>
            <a:ext cx="1162474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 descr="http://www.mobiset.ru/newsphoto3/April_2012/17/rostelekom.jpg"/>
          <p:cNvPicPr>
            <a:picLocks noChangeAspect="1" noChangeArrowheads="1"/>
          </p:cNvPicPr>
          <p:nvPr/>
        </p:nvPicPr>
        <p:blipFill>
          <a:blip r:embed="rId15" cstate="print"/>
          <a:srcRect l="5629" t="10000" r="4306" b="10000"/>
          <a:stretch>
            <a:fillRect/>
          </a:stretch>
        </p:blipFill>
        <p:spPr bwMode="auto">
          <a:xfrm>
            <a:off x="6669348" y="3191776"/>
            <a:ext cx="976316" cy="48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http://www.yugopolis.ru/data/mediadb/2383/0000/0766/7666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85423" y="2534031"/>
            <a:ext cx="911059" cy="6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93400" y="4472570"/>
            <a:ext cx="1103082" cy="546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1" name="Picture 5" descr="C:\Users\GMakhov\Pictures\sb1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3308" y="4394092"/>
            <a:ext cx="1152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 descr="C:\Users\esurzhikov\Desktop\загруженное (4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4973" y="3536610"/>
            <a:ext cx="899592" cy="97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" descr="C:\Users\esurzhikov\Desktop\загруженное (3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37188" y="4433761"/>
            <a:ext cx="719434" cy="6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48205" y="2616783"/>
            <a:ext cx="996462" cy="497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Изображение 15" descr="mvideo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26664" y="4195603"/>
            <a:ext cx="972354" cy="4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1. Виртуальный ЦОД в бизнесе системного интегратора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22FA2-E06C-954C-B7A6-01C87C2012D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63638"/>
            <a:ext cx="267351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43758"/>
            <a:ext cx="1710015" cy="21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211710"/>
            <a:ext cx="2592288" cy="17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083919"/>
            <a:ext cx="96647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363838"/>
            <a:ext cx="10470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2211710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Техническая поддержка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1635646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Аутсорсинг</a:t>
            </a:r>
            <a:endParaRPr lang="ru-RU" sz="16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987574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ВЦОД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b="8316"/>
          <a:stretch/>
        </p:blipFill>
        <p:spPr bwMode="auto">
          <a:xfrm>
            <a:off x="15192" y="833377"/>
            <a:ext cx="9128808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Эксплуатация бизнес-приложений: задачи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5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blackWhite">
          <a:xfrm>
            <a:off x="3350419" y="2232298"/>
            <a:ext cx="2463800" cy="1054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lIns="87086" tIns="45044" rIns="87086" bIns="45044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954088" eaLnBrk="0" hangingPunct="0">
              <a:lnSpc>
                <a:spcPct val="95000"/>
              </a:lnSpc>
            </a:pPr>
            <a:r>
              <a:rPr lang="ru-RU" sz="1400" b="1" dirty="0" smtClean="0">
                <a:solidFill>
                  <a:srgbClr val="FFFFFF"/>
                </a:solidFill>
              </a:rPr>
              <a:t>Эксплуатация бизнес-приложений</a:t>
            </a:r>
            <a:endParaRPr lang="de-DE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blackWhite">
          <a:xfrm>
            <a:off x="3485356" y="3981102"/>
            <a:ext cx="2193925" cy="7508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Обеспечение выполнения требований к ИСПДн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6527006" y="1240110"/>
            <a:ext cx="2293466" cy="7508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Управление релизами и тестирование бизнес-приложений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White">
          <a:xfrm>
            <a:off x="6527006" y="2383110"/>
            <a:ext cx="2293466" cy="7508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Управление ландшафтом бизнес-приложений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blackWhite">
          <a:xfrm>
            <a:off x="323528" y="3603898"/>
            <a:ext cx="2291878" cy="7493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Поддержка пользователей (</a:t>
            </a:r>
            <a:r>
              <a:rPr lang="en-US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Help Desk, Service Desk</a:t>
            </a: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)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blackWhite">
          <a:xfrm>
            <a:off x="6527006" y="3603898"/>
            <a:ext cx="2293466" cy="7493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Управление производительностью бизнес-приложений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blackWhite">
          <a:xfrm>
            <a:off x="3485356" y="1069973"/>
            <a:ext cx="2193925" cy="80870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Управление информационной безопасностью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blackWhite">
          <a:xfrm>
            <a:off x="323528" y="2383110"/>
            <a:ext cx="2291878" cy="7508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Управление производительностью  инфраструктуры и СУБД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blackWhite">
          <a:xfrm>
            <a:off x="323528" y="1240110"/>
            <a:ext cx="2291878" cy="7508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Управление инфраструктурой</a:t>
            </a:r>
            <a:r>
              <a:rPr lang="en-US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ru-RU" sz="1400" dirty="0">
                <a:solidFill>
                  <a:srgbClr val="091D5D"/>
                </a:solidFill>
                <a:latin typeface="Verdana" pitchFamily="34" charset="0"/>
                <a:ea typeface="+mn-ea"/>
                <a:cs typeface="+mn-cs"/>
              </a:rPr>
              <a:t>ОС и СУБД</a:t>
            </a:r>
            <a:endParaRPr lang="de-DE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15" name="AutoShape 13"/>
          <p:cNvCxnSpPr>
            <a:cxnSpLocks noChangeShapeType="1"/>
            <a:stCxn id="14" idx="3"/>
            <a:endCxn id="6" idx="1"/>
          </p:cNvCxnSpPr>
          <p:nvPr/>
        </p:nvCxnSpPr>
        <p:spPr bwMode="auto">
          <a:xfrm>
            <a:off x="2615406" y="1615554"/>
            <a:ext cx="1095828" cy="771113"/>
          </a:xfrm>
          <a:prstGeom prst="curvedConnector2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4"/>
          <p:cNvCxnSpPr>
            <a:cxnSpLocks noChangeShapeType="1"/>
            <a:stCxn id="10" idx="3"/>
            <a:endCxn id="6" idx="3"/>
          </p:cNvCxnSpPr>
          <p:nvPr/>
        </p:nvCxnSpPr>
        <p:spPr bwMode="auto">
          <a:xfrm flipV="1">
            <a:off x="2615406" y="3132029"/>
            <a:ext cx="1095828" cy="846519"/>
          </a:xfrm>
          <a:prstGeom prst="curvedConnector2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15"/>
          <p:cNvCxnSpPr>
            <a:cxnSpLocks noChangeShapeType="1"/>
            <a:stCxn id="11" idx="1"/>
            <a:endCxn id="6" idx="5"/>
          </p:cNvCxnSpPr>
          <p:nvPr/>
        </p:nvCxnSpPr>
        <p:spPr bwMode="auto">
          <a:xfrm rot="10800000">
            <a:off x="5453404" y="3132030"/>
            <a:ext cx="1073602" cy="846519"/>
          </a:xfrm>
          <a:prstGeom prst="curvedConnector2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16"/>
          <p:cNvCxnSpPr>
            <a:cxnSpLocks noChangeShapeType="1"/>
            <a:stCxn id="8" idx="1"/>
            <a:endCxn id="6" idx="7"/>
          </p:cNvCxnSpPr>
          <p:nvPr/>
        </p:nvCxnSpPr>
        <p:spPr bwMode="auto">
          <a:xfrm rot="10800000" flipV="1">
            <a:off x="5453404" y="1615553"/>
            <a:ext cx="1073602" cy="771113"/>
          </a:xfrm>
          <a:prstGeom prst="curvedConnector2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17"/>
          <p:cNvCxnSpPr>
            <a:cxnSpLocks noChangeShapeType="1"/>
            <a:stCxn id="12" idx="2"/>
            <a:endCxn id="6" idx="0"/>
          </p:cNvCxnSpPr>
          <p:nvPr/>
        </p:nvCxnSpPr>
        <p:spPr bwMode="auto">
          <a:xfrm>
            <a:off x="4582319" y="1878682"/>
            <a:ext cx="0" cy="353616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18"/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4582319" y="3286398"/>
            <a:ext cx="0" cy="694704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9"/>
          <p:cNvCxnSpPr>
            <a:cxnSpLocks noChangeShapeType="1"/>
            <a:stCxn id="13" idx="3"/>
            <a:endCxn id="6" idx="2"/>
          </p:cNvCxnSpPr>
          <p:nvPr/>
        </p:nvCxnSpPr>
        <p:spPr bwMode="auto">
          <a:xfrm>
            <a:off x="2615406" y="2758554"/>
            <a:ext cx="735013" cy="794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20"/>
          <p:cNvCxnSpPr>
            <a:cxnSpLocks noChangeShapeType="1"/>
            <a:stCxn id="9" idx="1"/>
            <a:endCxn id="6" idx="6"/>
          </p:cNvCxnSpPr>
          <p:nvPr/>
        </p:nvCxnSpPr>
        <p:spPr bwMode="auto">
          <a:xfrm flipH="1">
            <a:off x="5814219" y="2758554"/>
            <a:ext cx="712787" cy="794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ffectLst/>
        </p:spPr>
      </p:cxnSp>
      <p:pic>
        <p:nvPicPr>
          <p:cNvPr id="23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" y="4169777"/>
            <a:ext cx="642031" cy="3668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77" y="897533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93858"/>
            <a:ext cx="581221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07" y="2872625"/>
            <a:ext cx="528120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81"/>
          <p:cNvGrpSpPr>
            <a:grpSpLocks/>
          </p:cNvGrpSpPr>
          <p:nvPr/>
        </p:nvGrpSpPr>
        <p:grpSpPr bwMode="auto">
          <a:xfrm>
            <a:off x="116663" y="2872050"/>
            <a:ext cx="493862" cy="479981"/>
            <a:chOff x="3995936" y="5085184"/>
            <a:chExt cx="720079" cy="886558"/>
          </a:xfrm>
        </p:grpSpPr>
        <p:pic>
          <p:nvPicPr>
            <p:cNvPr id="31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Группа 81"/>
          <p:cNvGrpSpPr>
            <a:grpSpLocks/>
          </p:cNvGrpSpPr>
          <p:nvPr/>
        </p:nvGrpSpPr>
        <p:grpSpPr bwMode="auto">
          <a:xfrm>
            <a:off x="8621053" y="4113206"/>
            <a:ext cx="493862" cy="479981"/>
            <a:chOff x="3995936" y="5085184"/>
            <a:chExt cx="720079" cy="886558"/>
          </a:xfrm>
        </p:grpSpPr>
        <p:pic>
          <p:nvPicPr>
            <p:cNvPr id="34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69" y="3824809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Группа 81"/>
          <p:cNvGrpSpPr>
            <a:grpSpLocks/>
          </p:cNvGrpSpPr>
          <p:nvPr/>
        </p:nvGrpSpPr>
        <p:grpSpPr bwMode="auto">
          <a:xfrm>
            <a:off x="116663" y="1653867"/>
            <a:ext cx="493862" cy="479981"/>
            <a:chOff x="3995936" y="5085184"/>
            <a:chExt cx="720079" cy="886558"/>
          </a:xfrm>
        </p:grpSpPr>
        <p:pic>
          <p:nvPicPr>
            <p:cNvPr id="41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080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b="8316"/>
          <a:stretch/>
        </p:blipFill>
        <p:spPr bwMode="auto">
          <a:xfrm>
            <a:off x="15192" y="833377"/>
            <a:ext cx="9128808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Эксплуатация </a:t>
            </a:r>
            <a:r>
              <a:rPr lang="ru-RU" dirty="0" smtClean="0">
                <a:latin typeface="Arial" charset="0"/>
              </a:rPr>
              <a:t>бизнес-приложений: сервис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6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6444208" y="2427734"/>
            <a:ext cx="1655762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round/>
            <a:headEnd/>
            <a:tailEnd/>
          </a:ln>
          <a:effectLst/>
        </p:spPr>
        <p:txBody>
          <a:bodyPr wrap="none"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ВЦОД </a:t>
            </a:r>
          </a:p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«Инфосистемы </a:t>
            </a:r>
          </a:p>
          <a:p>
            <a:pPr eaLnBrk="0" hangingPunct="0"/>
            <a:r>
              <a:rPr lang="ru-RU" b="1" dirty="0" smtClean="0">
                <a:solidFill>
                  <a:srgbClr val="FFFFFF"/>
                </a:solidFill>
              </a:rPr>
              <a:t>Джет»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7504" y="987574"/>
            <a:ext cx="719658" cy="37036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Группа 81"/>
          <p:cNvGrpSpPr>
            <a:grpSpLocks/>
          </p:cNvGrpSpPr>
          <p:nvPr/>
        </p:nvGrpSpPr>
        <p:grpSpPr bwMode="auto">
          <a:xfrm>
            <a:off x="220402" y="1717310"/>
            <a:ext cx="493862" cy="479981"/>
            <a:chOff x="3995936" y="5085184"/>
            <a:chExt cx="720079" cy="886558"/>
          </a:xfrm>
        </p:grpSpPr>
        <p:pic>
          <p:nvPicPr>
            <p:cNvPr id="24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2361650"/>
            <a:ext cx="581221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84"/>
          <p:cNvGrpSpPr>
            <a:grpSpLocks/>
          </p:cNvGrpSpPr>
          <p:nvPr/>
        </p:nvGrpSpPr>
        <p:grpSpPr bwMode="auto">
          <a:xfrm>
            <a:off x="230680" y="2875174"/>
            <a:ext cx="464021" cy="535634"/>
            <a:chOff x="1979712" y="1772816"/>
            <a:chExt cx="752944" cy="897586"/>
          </a:xfrm>
        </p:grpSpPr>
        <p:pic>
          <p:nvPicPr>
            <p:cNvPr id="31" name="Picture 61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9290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8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04864"/>
              <a:ext cx="528895" cy="4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1074260"/>
            <a:ext cx="528120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" y="4091943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" y="3550998"/>
            <a:ext cx="642031" cy="3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96" y="1074260"/>
            <a:ext cx="1942778" cy="314194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78400" y="972000"/>
            <a:ext cx="5565808" cy="3719212"/>
            <a:chOff x="878400" y="972000"/>
            <a:chExt cx="5565808" cy="37192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899170" y="987574"/>
              <a:ext cx="5545038" cy="3703638"/>
              <a:chOff x="535" y="1253"/>
              <a:chExt cx="4815" cy="2333"/>
            </a:xfrm>
            <a:solidFill>
              <a:schemeClr val="accent1"/>
            </a:solidFill>
            <a:effectLst/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white">
              <a:xfrm>
                <a:off x="554" y="2363"/>
                <a:ext cx="4796" cy="116"/>
              </a:xfrm>
              <a:prstGeom prst="homePlate">
                <a:avLst>
                  <a:gd name="adj" fmla="val 38971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endParaRPr lang="ru-RU" b="1" dirty="0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535" y="1253"/>
                <a:ext cx="4810" cy="2333"/>
                <a:chOff x="1460" y="1728"/>
                <a:chExt cx="3791" cy="2287"/>
              </a:xfrm>
              <a:grpFill/>
            </p:grpSpPr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1468" y="2871"/>
                  <a:ext cx="3783" cy="1144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3070" y="1143"/>
                    </a:cxn>
                    <a:cxn ang="0">
                      <a:pos x="3782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783" h="1144">
                      <a:moveTo>
                        <a:pt x="0" y="1143"/>
                      </a:moveTo>
                      <a:lnTo>
                        <a:pt x="3070" y="1143"/>
                      </a:lnTo>
                      <a:lnTo>
                        <a:pt x="3782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b="1" dirty="0"/>
                </a:p>
              </p:txBody>
            </p:sp>
            <p:sp>
              <p:nvSpPr>
                <p:cNvPr id="17" name="Freeform 8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455" cy="728"/>
                </a:xfrm>
                <a:custGeom>
                  <a:avLst/>
                  <a:gdLst/>
                  <a:ahLst/>
                  <a:cxnLst>
                    <a:cxn ang="0">
                      <a:pos x="0" y="727"/>
                    </a:cxn>
                    <a:cxn ang="0">
                      <a:pos x="2982" y="727"/>
                    </a:cxn>
                    <a:cxn ang="0">
                      <a:pos x="3454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455" h="728">
                      <a:moveTo>
                        <a:pt x="0" y="727"/>
                      </a:moveTo>
                      <a:lnTo>
                        <a:pt x="2982" y="727"/>
                      </a:lnTo>
                      <a:lnTo>
                        <a:pt x="345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b="1" dirty="0"/>
                </a:p>
              </p:txBody>
            </p:sp>
            <p:sp>
              <p:nvSpPr>
                <p:cNvPr id="18" name="Freeform 9"/>
                <p:cNvSpPr>
                  <a:spLocks/>
                </p:cNvSpPr>
                <p:nvPr/>
              </p:nvSpPr>
              <p:spPr bwMode="auto">
                <a:xfrm>
                  <a:off x="1476" y="2871"/>
                  <a:ext cx="3103" cy="361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2902" y="360"/>
                    </a:cxn>
                    <a:cxn ang="0">
                      <a:pos x="3102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03" h="361">
                      <a:moveTo>
                        <a:pt x="0" y="360"/>
                      </a:moveTo>
                      <a:lnTo>
                        <a:pt x="2902" y="360"/>
                      </a:lnTo>
                      <a:lnTo>
                        <a:pt x="3102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b="1" dirty="0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1460" y="1728"/>
                  <a:ext cx="3789" cy="1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75" y="0"/>
                    </a:cxn>
                    <a:cxn ang="0">
                      <a:pos x="3788" y="1143"/>
                    </a:cxn>
                    <a:cxn ang="0">
                      <a:pos x="16" y="1143"/>
                    </a:cxn>
                  </a:cxnLst>
                  <a:rect l="0" t="0" r="r" b="b"/>
                  <a:pathLst>
                    <a:path w="3789" h="1144">
                      <a:moveTo>
                        <a:pt x="0" y="0"/>
                      </a:moveTo>
                      <a:lnTo>
                        <a:pt x="3075" y="0"/>
                      </a:lnTo>
                      <a:lnTo>
                        <a:pt x="3788" y="1143"/>
                      </a:lnTo>
                      <a:lnTo>
                        <a:pt x="16" y="1143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b="1" dirty="0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1476" y="2144"/>
                  <a:ext cx="3447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74" y="0"/>
                    </a:cxn>
                    <a:cxn ang="0">
                      <a:pos x="3446" y="727"/>
                    </a:cxn>
                    <a:cxn ang="0">
                      <a:pos x="0" y="727"/>
                    </a:cxn>
                  </a:cxnLst>
                  <a:rect l="0" t="0" r="r" b="b"/>
                  <a:pathLst>
                    <a:path w="3447" h="728">
                      <a:moveTo>
                        <a:pt x="0" y="0"/>
                      </a:moveTo>
                      <a:lnTo>
                        <a:pt x="2974" y="0"/>
                      </a:lnTo>
                      <a:lnTo>
                        <a:pt x="3446" y="727"/>
                      </a:lnTo>
                      <a:lnTo>
                        <a:pt x="0" y="727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b="1" dirty="0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1468" y="2511"/>
                  <a:ext cx="3111" cy="3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02" y="0"/>
                    </a:cxn>
                    <a:cxn ang="0">
                      <a:pos x="3110" y="360"/>
                    </a:cxn>
                    <a:cxn ang="0">
                      <a:pos x="9" y="360"/>
                    </a:cxn>
                  </a:cxnLst>
                  <a:rect l="0" t="0" r="r" b="b"/>
                  <a:pathLst>
                    <a:path w="3111" h="361">
                      <a:moveTo>
                        <a:pt x="0" y="0"/>
                      </a:moveTo>
                      <a:lnTo>
                        <a:pt x="2902" y="0"/>
                      </a:lnTo>
                      <a:lnTo>
                        <a:pt x="3110" y="360"/>
                      </a:lnTo>
                      <a:lnTo>
                        <a:pt x="9" y="360"/>
                      </a:lnTo>
                    </a:path>
                  </a:pathLst>
                </a:custGeom>
                <a:grp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 b="1" dirty="0"/>
                </a:p>
              </p:txBody>
            </p:sp>
          </p:grp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598" y="1411"/>
                <a:ext cx="3689" cy="1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b="1" dirty="0" smtClean="0">
                    <a:solidFill>
                      <a:srgbClr val="091D5D"/>
                    </a:solidFill>
                  </a:rPr>
                  <a:t>Гибкая инфраструктура «по требованию»</a:t>
                </a:r>
                <a:endParaRPr lang="de-DE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598" y="1701"/>
                <a:ext cx="3689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b="1" dirty="0" smtClean="0">
                    <a:solidFill>
                      <a:srgbClr val="091D5D"/>
                    </a:solidFill>
                  </a:rPr>
                  <a:t>Круглосуточная эксплуатация инфраструктуры, ОС и СУБД квалифицированным персоналом</a:t>
                </a:r>
                <a:endParaRPr lang="de-DE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598" y="2075"/>
                <a:ext cx="3564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b="1" dirty="0" smtClean="0">
                    <a:solidFill>
                      <a:srgbClr val="091D5D"/>
                    </a:solidFill>
                  </a:rPr>
                  <a:t>Полный цикл управления релизами, профессиональное тестирование бизнес-приложений</a:t>
                </a:r>
                <a:endParaRPr lang="de-DE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598" y="2490"/>
                <a:ext cx="3689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b="1" dirty="0" smtClean="0">
                    <a:solidFill>
                      <a:srgbClr val="091D5D"/>
                    </a:solidFill>
                  </a:rPr>
                  <a:t>Разработка бизнес-приложений, экспертный консалтинг</a:t>
                </a:r>
                <a:endParaRPr lang="de-DE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598" y="2865"/>
                <a:ext cx="3689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b="1" dirty="0" smtClean="0">
                    <a:solidFill>
                      <a:srgbClr val="091D5D"/>
                    </a:solidFill>
                  </a:rPr>
                  <a:t>Эксплуатация бизнес-приложений, первая и вторая линии поддержки пользователей</a:t>
                </a:r>
                <a:endParaRPr lang="de-DE" b="1" dirty="0">
                  <a:solidFill>
                    <a:srgbClr val="091D5D"/>
                  </a:solidFill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598" y="3319"/>
                <a:ext cx="3689" cy="1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nl-NL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l" defTabSz="769938">
                  <a:lnSpc>
                    <a:spcPct val="95000"/>
                  </a:lnSpc>
                  <a:spcAft>
                    <a:spcPct val="37000"/>
                  </a:spcAft>
                </a:pPr>
                <a:r>
                  <a:rPr lang="ru-RU" b="1" dirty="0" smtClean="0">
                    <a:solidFill>
                      <a:srgbClr val="091D5D"/>
                    </a:solidFill>
                  </a:rPr>
                  <a:t>Управление информационной безопасностью</a:t>
                </a:r>
                <a:endParaRPr lang="de-DE" b="1" dirty="0">
                  <a:solidFill>
                    <a:srgbClr val="091D5D"/>
                  </a:solidFill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 bwMode="auto">
            <a:xfrm>
              <a:off x="878400" y="972000"/>
              <a:ext cx="93200" cy="3708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99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599" y="1563638"/>
            <a:ext cx="36754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2000" b="1" dirty="0" smtClean="0"/>
              <a:t>2. Интегратор + сервис-провайдер: когда 2в1 лучше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91630"/>
            <a:ext cx="2736304" cy="432048"/>
          </a:xfrm>
        </p:spPr>
        <p:txBody>
          <a:bodyPr/>
          <a:lstStyle/>
          <a:p>
            <a:r>
              <a:rPr lang="ru-RU" sz="2800" b="1" dirty="0" smtClean="0"/>
              <a:t>ИНТЕГРАТОР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22FA2-E06C-954C-B7A6-01C87C2012D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39552" y="3507854"/>
            <a:ext cx="43924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marL="231341" marR="0" lvl="0" indent="-231341" algn="l" defTabSz="7467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B948"/>
              </a:buClr>
              <a:buSzTx/>
              <a:buFont typeface="Arial" charset="0"/>
              <a:buNone/>
              <a:tabLst/>
              <a:defRPr/>
            </a:pPr>
            <a:r>
              <a:rPr kumimoji="1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СЕРВИС - ПРОВАЙДЕР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6626" name="Picture 2" descr="https://encrypted-tbn3.gstatic.com/images?q=tbn:ANd9GcSfC09j-1_bwoLjwmz8go6UPIm_YewDe8VvOXjg9hfAe2rl-zZ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11710"/>
            <a:ext cx="1008112" cy="1008112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55726"/>
            <a:ext cx="1080120" cy="41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87774"/>
            <a:ext cx="1152128" cy="4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JetWork\Роснефть\network-cabling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12"/>
          <a:stretch/>
        </p:blipFill>
        <p:spPr bwMode="auto">
          <a:xfrm>
            <a:off x="3707904" y="1787513"/>
            <a:ext cx="2441709" cy="163409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Инфраструктурные сервисы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8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>
            <a:off x="2126108" y="1418183"/>
            <a:ext cx="5734050" cy="22240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715 h 21715"/>
              <a:gd name="T2" fmla="*/ 43200 w 43200"/>
              <a:gd name="T3" fmla="*/ 21600 h 21715"/>
              <a:gd name="T4" fmla="*/ 21600 w 43200"/>
              <a:gd name="T5" fmla="*/ 21600 h 2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715" fill="none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15" stroke="0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nl-NL" sz="1800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flipV="1">
            <a:off x="3650108" y="3421608"/>
            <a:ext cx="2679700" cy="2413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rot="10800000"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en-GB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61033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flipH="1">
            <a:off x="1086446" y="2840603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Совершенное инженерное обеспечение</a:t>
            </a:r>
            <a:endParaRPr lang="de-DE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603821" y="16436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724471" y="1806347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Отличное технологическое решение</a:t>
            </a:r>
            <a:endParaRPr lang="de-DE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873152" y="85462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flipH="1">
            <a:off x="3027958" y="1109692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Выделенная служба эксплуатации</a:t>
            </a:r>
            <a:endParaRPr lang="de-DE" dirty="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7153721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2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312471" y="2841396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/>
              <a:t>Кропотливое управление </a:t>
            </a:r>
            <a:r>
              <a:rPr lang="ru-RU" dirty="0" smtClean="0"/>
              <a:t>мощностями</a:t>
            </a:r>
            <a:endParaRPr lang="de-DE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 flipH="1">
            <a:off x="6501258" y="16436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2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21908" y="1898680"/>
            <a:ext cx="164306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Индивидуальный подход к заказчику</a:t>
            </a:r>
            <a:endParaRPr lang="de-DE" dirty="0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 flipH="1">
            <a:off x="5065489" y="85462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243306" y="1009560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Круглосуточная доступность всех компетенций</a:t>
            </a:r>
            <a:endParaRPr lang="de-DE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653033" y="3620045"/>
            <a:ext cx="963613" cy="358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418833" y="3620045"/>
            <a:ext cx="928688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59308" y="3805783"/>
            <a:ext cx="7862888" cy="926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Гарантированные показатели доступности </a:t>
            </a:r>
            <a:r>
              <a:rPr lang="ru-RU" sz="1400" b="1" u="sng" dirty="0" smtClean="0">
                <a:solidFill>
                  <a:srgbClr val="FFFFFF"/>
                </a:solidFill>
              </a:rPr>
              <a:t>и производительности</a:t>
            </a:r>
            <a:r>
              <a:rPr lang="ru-RU" sz="1400" b="1" dirty="0" smtClean="0">
                <a:solidFill>
                  <a:srgbClr val="FFFFFF"/>
                </a:solidFill>
              </a:rPr>
              <a:t> (</a:t>
            </a:r>
            <a:r>
              <a:rPr lang="en-US" sz="1400" b="1" dirty="0" smtClean="0">
                <a:solidFill>
                  <a:srgbClr val="FFFFFF"/>
                </a:solidFill>
              </a:rPr>
              <a:t>SLA</a:t>
            </a:r>
            <a:r>
              <a:rPr lang="ru-RU" sz="1400" b="1" dirty="0" smtClean="0">
                <a:solidFill>
                  <a:srgbClr val="FFFFFF"/>
                </a:solidFill>
              </a:rPr>
              <a:t>)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Минимальное время развертывания / изменения (дни)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Оптимальные затраты (платите за то, что получили)</a:t>
            </a:r>
            <a:endParaRPr lang="nl-NL" sz="1400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7926" y="971193"/>
            <a:ext cx="719658" cy="37036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6" y="2345269"/>
            <a:ext cx="581221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84"/>
          <p:cNvGrpSpPr>
            <a:grpSpLocks/>
          </p:cNvGrpSpPr>
          <p:nvPr/>
        </p:nvGrpSpPr>
        <p:grpSpPr bwMode="auto">
          <a:xfrm>
            <a:off x="231102" y="2858793"/>
            <a:ext cx="464021" cy="535634"/>
            <a:chOff x="1979712" y="1772816"/>
            <a:chExt cx="752944" cy="897586"/>
          </a:xfrm>
        </p:grpSpPr>
        <p:pic>
          <p:nvPicPr>
            <p:cNvPr id="30" name="Picture 61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9290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8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04864"/>
              <a:ext cx="528895" cy="4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6" y="1057879"/>
            <a:ext cx="528120" cy="5188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2" y="4075562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9" y="3534617"/>
            <a:ext cx="642031" cy="3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Группа 81"/>
          <p:cNvGrpSpPr>
            <a:grpSpLocks/>
          </p:cNvGrpSpPr>
          <p:nvPr/>
        </p:nvGrpSpPr>
        <p:grpSpPr bwMode="auto">
          <a:xfrm>
            <a:off x="250174" y="1720987"/>
            <a:ext cx="493862" cy="479981"/>
            <a:chOff x="3995936" y="5085184"/>
            <a:chExt cx="720079" cy="8865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6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6799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2" r="3774" b="8316"/>
          <a:stretch/>
        </p:blipFill>
        <p:spPr bwMode="auto">
          <a:xfrm>
            <a:off x="881125" y="827426"/>
            <a:ext cx="8262875" cy="41205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Изображение 6" descr="shutterstock_93443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22418"/>
            <a:ext cx="2448272" cy="1633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softEdge rad="31750"/>
          </a:effectLst>
        </p:spPr>
      </p:pic>
      <p:sp>
        <p:nvSpPr>
          <p:cNvPr id="17409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Управление релизами, тестирование</a:t>
            </a:r>
            <a:endParaRPr lang="ru-RU" dirty="0">
              <a:latin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39175" y="4937125"/>
            <a:ext cx="504825" cy="173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3142" indent="-243516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974065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363690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753316" indent="-194813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142942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532568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922194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11820" indent="-194813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0BF150D-6263-EA4D-BA2C-37764B5D5757}" type="slidenum">
              <a:rPr kumimoji="0" lang="ru-RU" sz="1000">
                <a:solidFill>
                  <a:srgbClr val="1B3F94"/>
                </a:solidFill>
              </a:rPr>
              <a:pPr/>
              <a:t>9</a:t>
            </a:fld>
            <a:endParaRPr kumimoji="0" lang="ru-RU" sz="1000" dirty="0">
              <a:solidFill>
                <a:srgbClr val="1B3F94"/>
              </a:solidFill>
            </a:endParaRPr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>
            <a:off x="2126108" y="1418183"/>
            <a:ext cx="5734050" cy="22240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715 h 21715"/>
              <a:gd name="T2" fmla="*/ 43200 w 43200"/>
              <a:gd name="T3" fmla="*/ 21600 h 21715"/>
              <a:gd name="T4" fmla="*/ 21600 w 43200"/>
              <a:gd name="T5" fmla="*/ 21600 h 2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715" fill="none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15" stroke="0" extrusionOk="0">
                <a:moveTo>
                  <a:pt x="0" y="21714"/>
                </a:moveTo>
                <a:cubicBezTo>
                  <a:pt x="0" y="21676"/>
                  <a:pt x="0" y="216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nl-NL" sz="1800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flipV="1">
            <a:off x="3650108" y="3482578"/>
            <a:ext cx="2679700" cy="2413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rot="10800000"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en-GB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889025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flipH="1">
            <a:off x="1014438" y="2840603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Управление требованиями и ожиданиями</a:t>
            </a:r>
            <a:endParaRPr lang="de-DE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603821" y="16436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1724471" y="1898680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Планирование изменений</a:t>
            </a:r>
            <a:endParaRPr lang="de-DE" dirty="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6371" y="85462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flipH="1">
            <a:off x="3077021" y="1109692"/>
            <a:ext cx="1641475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Разработка тест-кейсов и сценариев</a:t>
            </a:r>
            <a:endParaRPr lang="de-DE" dirty="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7153721" y="263897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312471" y="2800121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Управление подрядчиком (разработчиком)</a:t>
            </a:r>
            <a:endParaRPr lang="de-DE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 flipH="1">
            <a:off x="6501258" y="1643608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21908" y="1898680"/>
            <a:ext cx="1643063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Управление средами</a:t>
            </a:r>
            <a:endParaRPr lang="de-DE" dirty="0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 flipH="1">
            <a:off x="5148708" y="854620"/>
            <a:ext cx="1882775" cy="8763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lIns="87086" tIns="45044" rIns="87086" bIns="45044" anchor="ctr"/>
          <a:lstStyle/>
          <a:p>
            <a:pPr algn="ctr" defTabSz="954088" eaLnBrk="0" hangingPunct="0">
              <a:lnSpc>
                <a:spcPct val="95000"/>
              </a:lnSpc>
            </a:pPr>
            <a:endParaRPr lang="ru-RU" sz="1400" dirty="0">
              <a:solidFill>
                <a:srgbClr val="091D5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269358" y="1017359"/>
            <a:ext cx="164147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dirty="0" smtClean="0"/>
              <a:t>Тестирование (нагрузочное, </a:t>
            </a:r>
            <a:r>
              <a:rPr lang="en-US" dirty="0" smtClean="0"/>
              <a:t>Smoke, e2e</a:t>
            </a:r>
            <a:r>
              <a:rPr lang="ru-RU" dirty="0" smtClean="0"/>
              <a:t>…)</a:t>
            </a:r>
            <a:endParaRPr lang="de-DE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653033" y="3620045"/>
            <a:ext cx="963613" cy="358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418833" y="3620045"/>
            <a:ext cx="928688" cy="371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59308" y="3805783"/>
            <a:ext cx="7862888" cy="926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Гарантированное качество доработок бизнес-приложений (</a:t>
            </a:r>
            <a:r>
              <a:rPr lang="en-US" sz="1400" b="1" dirty="0" smtClean="0">
                <a:solidFill>
                  <a:srgbClr val="FFFFFF"/>
                </a:solidFill>
              </a:rPr>
              <a:t>SLA</a:t>
            </a:r>
            <a:r>
              <a:rPr lang="ru-RU" sz="1400" b="1" dirty="0" smtClean="0">
                <a:solidFill>
                  <a:srgbClr val="FFFFFF"/>
                </a:solidFill>
              </a:rPr>
              <a:t>)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Бесстрессовое внедрение изменений</a:t>
            </a:r>
          </a:p>
          <a:p>
            <a:pPr algn="l" eaLnBrk="0" hangingPunct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FFFF"/>
                </a:solidFill>
              </a:rPr>
              <a:t> Проактивная реакция на требования бизнеса</a:t>
            </a:r>
            <a:endParaRPr lang="nl-NL" sz="1400" b="1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7926" y="987574"/>
            <a:ext cx="719658" cy="37036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5" name="Группа 81"/>
          <p:cNvGrpSpPr>
            <a:grpSpLocks/>
          </p:cNvGrpSpPr>
          <p:nvPr/>
        </p:nvGrpSpPr>
        <p:grpSpPr bwMode="auto">
          <a:xfrm>
            <a:off x="220824" y="1717310"/>
            <a:ext cx="493862" cy="479981"/>
            <a:chOff x="3995936" y="5085184"/>
            <a:chExt cx="720079" cy="886558"/>
          </a:xfrm>
        </p:grpSpPr>
        <p:pic>
          <p:nvPicPr>
            <p:cNvPr id="26" name="Picture 3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085184"/>
              <a:ext cx="576064" cy="86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17232"/>
              <a:ext cx="504055" cy="45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7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6" y="2361650"/>
            <a:ext cx="581221" cy="4048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84"/>
          <p:cNvGrpSpPr>
            <a:grpSpLocks/>
          </p:cNvGrpSpPr>
          <p:nvPr/>
        </p:nvGrpSpPr>
        <p:grpSpPr bwMode="auto">
          <a:xfrm>
            <a:off x="231102" y="2875174"/>
            <a:ext cx="464021" cy="535634"/>
            <a:chOff x="1979712" y="1772816"/>
            <a:chExt cx="752944" cy="897586"/>
          </a:xfrm>
        </p:grpSpPr>
        <p:pic>
          <p:nvPicPr>
            <p:cNvPr id="30" name="Picture 61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9290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8" descr="C:\Documents and Settings\embody\Рабочий стол\Untitled-7.pn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204864"/>
              <a:ext cx="528895" cy="4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9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6" y="1074260"/>
            <a:ext cx="528120" cy="5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2" y="4091943"/>
            <a:ext cx="380642" cy="5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 descr="C:\Documents and Settings\embody\Рабочий стол\Untitled-11.pn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9" y="3550998"/>
            <a:ext cx="642031" cy="36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29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t_16x9">
  <a:themeElements>
    <a:clrScheme name="j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Jet_16x9.potx</Template>
  <TotalTime>53765</TotalTime>
  <Words>1089</Words>
  <Application>Microsoft Office PowerPoint</Application>
  <PresentationFormat>Экран (16:9)</PresentationFormat>
  <Paragraphs>236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Jet_16x9</vt:lpstr>
      <vt:lpstr>1_Специальное оформление</vt:lpstr>
      <vt:lpstr>Эксплуатация бизнес-приложений из «единого окна».           Реальные кейсы.</vt:lpstr>
      <vt:lpstr>О чем пойдет речь:</vt:lpstr>
      <vt:lpstr> «Инфосистемы Джет»: лидер ИТ-рынка в России и СНГ  компания образована в 1991 г. </vt:lpstr>
      <vt:lpstr> 1. Виртуальный ЦОД в бизнесе системного интегратора </vt:lpstr>
      <vt:lpstr>Эксплуатация бизнес-приложений: задачи</vt:lpstr>
      <vt:lpstr>Эксплуатация бизнес-приложений: сервис</vt:lpstr>
      <vt:lpstr> 2. Интегратор + сервис-провайдер: когда 2в1 лучше </vt:lpstr>
      <vt:lpstr>Инфраструктурные сервисы</vt:lpstr>
      <vt:lpstr>Управление релизами, тестирование</vt:lpstr>
      <vt:lpstr>Разработка, экспертный консалтинг</vt:lpstr>
      <vt:lpstr>Поддержка бизнес-приложений</vt:lpstr>
      <vt:lpstr>Сервисы обеспечения ИБ</vt:lpstr>
      <vt:lpstr>3. Услуги ВЦОД, популярность которых растет.</vt:lpstr>
      <vt:lpstr>4. Примеры реальных кейсов.</vt:lpstr>
      <vt:lpstr>Эксплуатация бизнес-приложений. Пример 1</vt:lpstr>
      <vt:lpstr>Эксплуатация бизнес-приложений. Пример 2</vt:lpstr>
      <vt:lpstr>Эксплуатация бизнес-приложений. Пример 3</vt:lpstr>
      <vt:lpstr>Эксплуатация бизнес-приложений. Пример 4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Настоящий  Вычислительный Центр</dc:title>
  <dc:creator>Administrator</dc:creator>
  <cp:lastModifiedBy>iAbulkhanov</cp:lastModifiedBy>
  <cp:revision>612</cp:revision>
  <cp:lastPrinted>2015-09-14T07:51:37Z</cp:lastPrinted>
  <dcterms:created xsi:type="dcterms:W3CDTF">2000-05-12T10:51:17Z</dcterms:created>
  <dcterms:modified xsi:type="dcterms:W3CDTF">2015-11-19T00:17:33Z</dcterms:modified>
</cp:coreProperties>
</file>