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handoutMasterIdLst>
    <p:handoutMasterId r:id="rId21"/>
  </p:handoutMasterIdLst>
  <p:sldIdLst>
    <p:sldId id="604" r:id="rId2"/>
    <p:sldId id="670" r:id="rId3"/>
    <p:sldId id="669" r:id="rId4"/>
    <p:sldId id="660" r:id="rId5"/>
    <p:sldId id="666" r:id="rId6"/>
    <p:sldId id="665" r:id="rId7"/>
    <p:sldId id="671" r:id="rId8"/>
    <p:sldId id="667" r:id="rId9"/>
    <p:sldId id="607" r:id="rId10"/>
    <p:sldId id="668" r:id="rId11"/>
    <p:sldId id="672" r:id="rId12"/>
    <p:sldId id="673" r:id="rId13"/>
    <p:sldId id="674" r:id="rId14"/>
    <p:sldId id="617" r:id="rId15"/>
    <p:sldId id="618" r:id="rId16"/>
    <p:sldId id="620" r:id="rId17"/>
    <p:sldId id="676" r:id="rId18"/>
    <p:sldId id="675" r:id="rId19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FFCC"/>
    <a:srgbClr val="2F2F98"/>
    <a:srgbClr val="073A57"/>
    <a:srgbClr val="FFFF99"/>
    <a:srgbClr val="E3ECD0"/>
    <a:srgbClr val="A8A8EA"/>
    <a:srgbClr val="E8E8FA"/>
    <a:srgbClr val="C3C3E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73" autoAdjust="0"/>
    <p:restoredTop sz="79543" autoAdjust="0"/>
  </p:normalViewPr>
  <p:slideViewPr>
    <p:cSldViewPr>
      <p:cViewPr>
        <p:scale>
          <a:sx n="90" d="100"/>
          <a:sy n="90" d="100"/>
        </p:scale>
        <p:origin x="-588" y="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C4AE59-C6FD-4F30-BA17-7E325D9B77EB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68D23A-D874-4400-9B5F-38C6BE8DE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8614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9CCD543-E1A0-4C89-BE11-EA89B0CA172C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D9BBE6B-7575-42C8-A24D-F5A76CF23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8011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094AFAA6-57B4-4FC9-A3AD-29908FD7E72E}" type="slidenum">
              <a:rPr lang="ru-RU" sz="1200" smtClean="0"/>
              <a:pPr eaLnBrk="1" hangingPunct="1"/>
              <a:t>1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BBE6B-7575-42C8-A24D-F5A76CF2358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90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BBE6B-7575-42C8-A24D-F5A76CF2358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90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Вопросы к обсуждению:</a:t>
            </a:r>
          </a:p>
          <a:p>
            <a:endParaRPr lang="ru-RU" dirty="0" smtClean="0"/>
          </a:p>
          <a:p>
            <a:r>
              <a:rPr lang="ru-RU" dirty="0" smtClean="0"/>
              <a:t>- Что получилось в результате реализации проекта? Чем ситуация с ИТ сейчас отличается от того, что было год назад</a:t>
            </a:r>
          </a:p>
          <a:p>
            <a:r>
              <a:rPr lang="ru-RU" dirty="0" smtClean="0"/>
              <a:t>- С какими трудностями столкнулись в ходе проекта и как они преодолевались?</a:t>
            </a:r>
          </a:p>
          <a:p>
            <a:r>
              <a:rPr lang="ru-RU" dirty="0" smtClean="0"/>
              <a:t>- Какова оценка правильности выбора СПО?</a:t>
            </a:r>
          </a:p>
          <a:p>
            <a:r>
              <a:rPr lang="ru-RU" dirty="0" smtClean="0"/>
              <a:t>- «Что бы вы делали сегодня в проект иначе, если бы проект нужно начинать сегодня» (с учетом полученного опыта)?</a:t>
            </a:r>
          </a:p>
          <a:p>
            <a:r>
              <a:rPr lang="ru-RU" dirty="0" smtClean="0"/>
              <a:t>- Оценка успешности проекта (соответствие исходным планам)</a:t>
            </a:r>
          </a:p>
          <a:p>
            <a:r>
              <a:rPr lang="ru-RU" dirty="0" smtClean="0"/>
              <a:t>- Оценка эффективности проекта, Проводилась ли она? Как именно? Каковы результаты оценки?</a:t>
            </a:r>
          </a:p>
          <a:p>
            <a:r>
              <a:rPr lang="ru-RU" dirty="0" smtClean="0"/>
              <a:t>- Мнение о работе участников и смежников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BBE6B-7575-42C8-A24D-F5A76CF2358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4411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BBE6B-7575-42C8-A24D-F5A76CF2358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4297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BBE6B-7575-42C8-A24D-F5A76CF2358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0829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BBE6B-7575-42C8-A24D-F5A76CF2358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7312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BBE6B-7575-42C8-A24D-F5A76CF2358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7312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Вопросы к обсуждению:</a:t>
            </a:r>
          </a:p>
          <a:p>
            <a:endParaRPr lang="ru-RU" dirty="0" smtClean="0"/>
          </a:p>
          <a:p>
            <a:r>
              <a:rPr lang="ru-RU" dirty="0" smtClean="0"/>
              <a:t>- История структуры, численность, бюджет</a:t>
            </a:r>
          </a:p>
          <a:p>
            <a:r>
              <a:rPr lang="ru-RU" dirty="0" smtClean="0"/>
              <a:t>- «Подведомственное хозяйство» (сколько разных организаций, их численность, число НК, серверов, ЦОДов)</a:t>
            </a:r>
          </a:p>
          <a:p>
            <a:r>
              <a:rPr lang="ru-RU" dirty="0" smtClean="0"/>
              <a:t>- Общие задачи, кому подчиняется, кто является контранегтами (федеральные структуры, местные ИТ-компании, федеральные ИТ-компании)</a:t>
            </a:r>
          </a:p>
          <a:p>
            <a:r>
              <a:rPr lang="ru-RU" dirty="0" smtClean="0"/>
              <a:t>- Как организована реализация ИТ-проектов в общем виде (разработка ТЗ, тендер, выполнение проекта, эксплуатация)</a:t>
            </a:r>
          </a:p>
          <a:p>
            <a:r>
              <a:rPr lang="ru-RU" dirty="0" smtClean="0"/>
              <a:t>- Как организована эксплуатация ИТ в госорганах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BBE6B-7575-42C8-A24D-F5A76CF2358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663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Вопросы к обсуждению:</a:t>
            </a:r>
          </a:p>
          <a:p>
            <a:endParaRPr lang="ru-RU" dirty="0" smtClean="0"/>
          </a:p>
          <a:p>
            <a:r>
              <a:rPr lang="ru-RU" dirty="0" smtClean="0"/>
              <a:t>- История структуры, численность, бюджет</a:t>
            </a:r>
          </a:p>
          <a:p>
            <a:r>
              <a:rPr lang="ru-RU" dirty="0" smtClean="0"/>
              <a:t>- «Подведомственное хозяйство» (сколько разных организаций, их численность, число НК, серверов, ЦОДов)</a:t>
            </a:r>
          </a:p>
          <a:p>
            <a:r>
              <a:rPr lang="ru-RU" dirty="0" smtClean="0"/>
              <a:t>- Общие задачи, кому подчиняется, кто является контранегтами (федеральные структуры, местные ИТ-компании, федеральные ИТ-компании)</a:t>
            </a:r>
          </a:p>
          <a:p>
            <a:r>
              <a:rPr lang="ru-RU" dirty="0" smtClean="0"/>
              <a:t>- Как организована реализация ИТ-проектов в общем виде (разработка ТЗ, тендер, выполнение проекта, эксплуатация)</a:t>
            </a:r>
          </a:p>
          <a:p>
            <a:r>
              <a:rPr lang="ru-RU" dirty="0" smtClean="0"/>
              <a:t>- Как организована эксплуатация ИТ в госорганах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BBE6B-7575-42C8-A24D-F5A76CF2358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6637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BBE6B-7575-42C8-A24D-F5A76CF2358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5503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BBE6B-7575-42C8-A24D-F5A76CF2358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221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Вопросы к</a:t>
            </a:r>
            <a:r>
              <a:rPr lang="ru-RU" baseline="0" dirty="0" smtClean="0"/>
              <a:t> обсуждению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- История структуры, численность, бюджет</a:t>
            </a:r>
          </a:p>
          <a:p>
            <a:r>
              <a:rPr lang="ru-RU" dirty="0" smtClean="0"/>
              <a:t>- «Подведомственное хозяйство» (сколько разных организаций, их численность, число НК, серверов, ЦОДов)</a:t>
            </a:r>
          </a:p>
          <a:p>
            <a:r>
              <a:rPr lang="ru-RU" dirty="0" smtClean="0"/>
              <a:t>- Общие задачи, кому подчиняется, кто является контранегтами (федеральные структуры, местные ИТ-компании, федеральные ИТ-компании)</a:t>
            </a:r>
          </a:p>
          <a:p>
            <a:r>
              <a:rPr lang="ru-RU" dirty="0" smtClean="0"/>
              <a:t>- Как организована реализация ИТ-проектов в общем виде (разработка ТЗ, тендер, выполнение проекта, эксплуатация)</a:t>
            </a:r>
          </a:p>
          <a:p>
            <a:r>
              <a:rPr lang="ru-RU" dirty="0" smtClean="0"/>
              <a:t>- Как организована эксплуатация ИТ в госорганах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BBE6B-7575-42C8-A24D-F5A76CF2358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5503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Вопросы к обсуждению:</a:t>
            </a:r>
          </a:p>
          <a:p>
            <a:endParaRPr lang="ru-RU" dirty="0" smtClean="0"/>
          </a:p>
          <a:p>
            <a:r>
              <a:rPr lang="ru-RU" dirty="0" smtClean="0"/>
              <a:t>- Почему встала данная задача? Исходная ситуация, почему она не устраивала? </a:t>
            </a:r>
          </a:p>
          <a:p>
            <a:r>
              <a:rPr lang="ru-RU" dirty="0" smtClean="0"/>
              <a:t>- Исходные сроки и бюджет проекта. Кто разрабатывал ТЗ</a:t>
            </a:r>
          </a:p>
          <a:p>
            <a:r>
              <a:rPr lang="ru-RU" dirty="0" smtClean="0"/>
              <a:t>- Организация тендера – как проводился выбор платформы и исполнителя. Кто был выбран в результате и почему?</a:t>
            </a:r>
          </a:p>
          <a:p>
            <a:r>
              <a:rPr lang="ru-RU" dirty="0" smtClean="0"/>
              <a:t>- Почему был выбран варианта с СПО?</a:t>
            </a:r>
          </a:p>
          <a:p>
            <a:r>
              <a:rPr lang="ru-RU" dirty="0" smtClean="0"/>
              <a:t>- Общая характеристика проекта, в том числе количественные показатели (рабочие места, объемы документов, потоми запросов и пр.)</a:t>
            </a:r>
          </a:p>
          <a:p>
            <a:r>
              <a:rPr lang="ru-RU" dirty="0" smtClean="0"/>
              <a:t>- Этапы реализации проекта (со сроками)</a:t>
            </a:r>
          </a:p>
          <a:p>
            <a:r>
              <a:rPr lang="ru-RU" dirty="0" smtClean="0"/>
              <a:t>- Показать структуру проекта. В чем заключалась его «</a:t>
            </a:r>
            <a:r>
              <a:rPr lang="ru-RU" dirty="0" err="1" smtClean="0"/>
              <a:t>межведомственность</a:t>
            </a:r>
            <a:r>
              <a:rPr lang="ru-RU" dirty="0" smtClean="0"/>
              <a:t>»</a:t>
            </a:r>
          </a:p>
          <a:p>
            <a:r>
              <a:rPr lang="ru-RU" dirty="0" smtClean="0"/>
              <a:t>- Как это связано в </a:t>
            </a:r>
            <a:r>
              <a:rPr lang="ru-RU" dirty="0" err="1" smtClean="0"/>
              <a:t>госуслугами</a:t>
            </a:r>
            <a:r>
              <a:rPr lang="ru-RU" dirty="0" smtClean="0"/>
              <a:t>? Как организована региональная СМЭВ, как стыкуется в федеральными системами</a:t>
            </a:r>
          </a:p>
          <a:p>
            <a:r>
              <a:rPr lang="ru-RU" dirty="0" smtClean="0"/>
              <a:t>- Как реализована эксплуатация и развитие проекта, кто этим занимается?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BBE6B-7575-42C8-A24D-F5A76CF2358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2898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BBE6B-7575-42C8-A24D-F5A76CF2358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3560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BBE6B-7575-42C8-A24D-F5A76CF2358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5503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BBE6B-7575-42C8-A24D-F5A76CF2358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259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585C-BAAF-40BD-B4B1-925C567EEF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784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A726-5704-451A-874A-7B831BABAE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391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0E5F5-C905-44EE-863A-544128BCD7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930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088EA-ED59-4C52-86CF-1D34F89A51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533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6B989-5152-4D76-90C3-549ABAECA4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2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A071D-935C-4E59-9EFA-76028BC7A4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206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DDB3F-A151-4A90-813C-28C68CECE8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714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5BD73-8894-4972-B2C7-651C8E48D6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54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0BEA-4B0A-487E-A720-F7628AA9C3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463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11F5-D0C0-4781-956C-ADBA8E3C3E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8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64DA2-C0B6-4381-B685-267040E064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856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95F1D5-5A1F-4F31-A70B-365A112A19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"/>
          <p:cNvSpPr txBox="1">
            <a:spLocks noChangeArrowheads="1"/>
          </p:cNvSpPr>
          <p:nvPr/>
        </p:nvSpPr>
        <p:spPr bwMode="auto">
          <a:xfrm>
            <a:off x="214313" y="1412776"/>
            <a:ext cx="87852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rgbClr val="FFFFCC"/>
                </a:solidFill>
                <a:latin typeface="Arial" charset="0"/>
              </a:rPr>
              <a:t>ОПЫТ СОЗДАНИЯ СИСТЕМЫ </a:t>
            </a:r>
            <a:br>
              <a:rPr lang="ru-RU" sz="2400" dirty="0" smtClean="0">
                <a:solidFill>
                  <a:srgbClr val="FFFFCC"/>
                </a:solidFill>
                <a:latin typeface="Arial" charset="0"/>
              </a:rPr>
            </a:br>
            <a:r>
              <a:rPr lang="ru-RU" sz="2400" dirty="0" smtClean="0">
                <a:solidFill>
                  <a:srgbClr val="FFFFCC"/>
                </a:solidFill>
                <a:latin typeface="Arial" charset="0"/>
              </a:rPr>
              <a:t>МЕЖВЕДОМСТВЕННОГО ЭЛЕКТРОННОГО ДОКУМЕНТООБОРОТА И АВТОМАТИЗАЦИИ ОКАЗАНИЯ ГОСУСЛУГ В БАШКОРТОСТАНЕ</a:t>
            </a:r>
            <a:br>
              <a:rPr lang="ru-RU" sz="2400" dirty="0" smtClean="0">
                <a:solidFill>
                  <a:srgbClr val="FFFFCC"/>
                </a:solidFill>
                <a:latin typeface="Arial" charset="0"/>
              </a:rPr>
            </a:br>
            <a:r>
              <a:rPr lang="ru-RU" sz="2400" dirty="0" smtClean="0">
                <a:solidFill>
                  <a:srgbClr val="FFFFCC"/>
                </a:solidFill>
                <a:latin typeface="Arial" charset="0"/>
              </a:rPr>
              <a:t>(ВЕБИНАР ЕЖЕНЕДЕЛЬНИКА PC WEEK</a:t>
            </a:r>
            <a:r>
              <a:rPr lang="en-US" sz="2400" dirty="0" smtClean="0">
                <a:solidFill>
                  <a:srgbClr val="FFFFCC"/>
                </a:solidFill>
                <a:latin typeface="Arial" charset="0"/>
              </a:rPr>
              <a:t>/RE</a:t>
            </a:r>
            <a:r>
              <a:rPr lang="ru-RU" sz="2400" dirty="0" smtClean="0">
                <a:solidFill>
                  <a:srgbClr val="FFFFCC"/>
                </a:solidFill>
                <a:latin typeface="Arial" charset="0"/>
              </a:rPr>
              <a:t>)</a:t>
            </a:r>
            <a:endParaRPr lang="ru-RU" sz="24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1714500" y="6093296"/>
            <a:ext cx="554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dirty="0" smtClean="0">
                <a:solidFill>
                  <a:schemeClr val="bg1"/>
                </a:solidFill>
                <a:latin typeface="Arial" charset="0"/>
              </a:rPr>
              <a:t>22 ФЕВРАЛЯ 2013</a:t>
            </a:r>
            <a:endParaRPr lang="en-US" sz="1400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r>
              <a:rPr lang="ru-RU" sz="1400" dirty="0" smtClean="0">
                <a:solidFill>
                  <a:schemeClr val="bg1"/>
                </a:solidFill>
                <a:latin typeface="Arial" charset="0"/>
              </a:rPr>
              <a:t>УФА – МОСКВА</a:t>
            </a:r>
            <a:endParaRPr lang="ru-RU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1757858" y="4736368"/>
            <a:ext cx="28803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bg1"/>
                </a:solidFill>
                <a:latin typeface="Arial" charset="0"/>
              </a:rPr>
              <a:t>РУКОВОДИТЕЛЬ АГЕНТСТВА ПО ИНФОРМАЦИОННЫМ ТЕХНОЛОГИЯМ РЕСПУБЛИКИ БАШКОРТОСТАН</a:t>
            </a:r>
            <a:endParaRPr lang="ru-RU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1757859" y="4045812"/>
            <a:ext cx="28803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800" dirty="0">
                <a:solidFill>
                  <a:srgbClr val="FFFFCC"/>
                </a:solidFill>
                <a:latin typeface="Arial" charset="0"/>
              </a:rPr>
              <a:t>ИЛЬДАР УРАЛОВИЧ</a:t>
            </a:r>
          </a:p>
          <a:p>
            <a:pPr eaLnBrk="1" hangingPunct="1"/>
            <a:r>
              <a:rPr lang="ru-RU" sz="1800" dirty="0" smtClean="0">
                <a:solidFill>
                  <a:srgbClr val="FFFFCC"/>
                </a:solidFill>
                <a:latin typeface="Arial" charset="0"/>
              </a:rPr>
              <a:t>ЯМАЛОВ</a:t>
            </a:r>
            <a:endParaRPr lang="ru-RU" sz="18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" name="AutoShape 2" descr="&amp;Ucy;&amp;vcy;&amp;iecy;&amp;lcy;&amp;icy;&amp;chcy;&amp;icy;&amp;t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9" y="3783924"/>
            <a:ext cx="1016000" cy="1270000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156175" y="4736368"/>
            <a:ext cx="28803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bg1"/>
                </a:solidFill>
                <a:latin typeface="Arial" charset="0"/>
              </a:rPr>
              <a:t>ОБОЗРЕВАТЕЛЬ</a:t>
            </a:r>
            <a:br>
              <a:rPr lang="ru-RU" sz="1400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charset="0"/>
              </a:rPr>
              <a:t>PC WEEK/RE,</a:t>
            </a:r>
            <a:br>
              <a:rPr lang="ru-RU" sz="1400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charset="0"/>
              </a:rPr>
              <a:t>ЭКСПЕРТ В ОБЛАСТИ ECM</a:t>
            </a:r>
            <a:endParaRPr lang="ru-RU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56176" y="4045812"/>
            <a:ext cx="28803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800" dirty="0" smtClean="0">
                <a:solidFill>
                  <a:srgbClr val="FFFFCC"/>
                </a:solidFill>
                <a:latin typeface="Arial" charset="0"/>
              </a:rPr>
              <a:t>АНДРЕЙ</a:t>
            </a:r>
            <a:br>
              <a:rPr lang="ru-RU" sz="1800" dirty="0" smtClean="0">
                <a:solidFill>
                  <a:srgbClr val="FFFFCC"/>
                </a:solidFill>
                <a:latin typeface="Arial" charset="0"/>
              </a:rPr>
            </a:br>
            <a:r>
              <a:rPr lang="ru-RU" sz="1800" dirty="0" smtClean="0">
                <a:solidFill>
                  <a:srgbClr val="FFFFCC"/>
                </a:solidFill>
                <a:latin typeface="Arial" charset="0"/>
              </a:rPr>
              <a:t>КОЛЕСОВ</a:t>
            </a:r>
            <a:endParaRPr lang="ru-RU" sz="1800" dirty="0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12" name="Picture 4" descr="http://www.docflow.ru/upload/main/c7a/c7a35614b4bec29db9b5a6c9e12d79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501"/>
          <a:stretch/>
        </p:blipFill>
        <p:spPr bwMode="auto">
          <a:xfrm>
            <a:off x="5011936" y="3793790"/>
            <a:ext cx="996358" cy="1263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69081" y="3717032"/>
            <a:ext cx="28803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bg1"/>
                </a:solidFill>
                <a:latin typeface="Arial" charset="0"/>
              </a:rPr>
              <a:t>СПИКЕР:</a:t>
            </a:r>
            <a:endParaRPr lang="ru-RU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156175" y="3717032"/>
            <a:ext cx="28803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bg1"/>
                </a:solidFill>
                <a:latin typeface="Arial" charset="0"/>
              </a:rPr>
              <a:t>ВЕДУЩИЙ:</a:t>
            </a:r>
            <a:endParaRPr lang="ru-RU" sz="14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F3C87-10B8-48B3-8D37-D86B11D3D12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1508" name="Заголовок 1"/>
          <p:cNvSpPr txBox="1">
            <a:spLocks/>
          </p:cNvSpPr>
          <p:nvPr/>
        </p:nvSpPr>
        <p:spPr bwMode="auto">
          <a:xfrm>
            <a:off x="179388" y="7938"/>
            <a:ext cx="87693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sz="2100" dirty="0">
                <a:solidFill>
                  <a:srgbClr val="FFFFCC"/>
                </a:solidFill>
                <a:latin typeface="Trebuchet MS" pitchFamily="34" charset="0"/>
              </a:rPr>
              <a:t>Интеграция СЭД и системы госуслуг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79388" y="1052736"/>
            <a:ext cx="8461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Централизованный прием заявлений на оказание государственных и муниципальных услуг Республики через портал государственных услуг</a:t>
            </a:r>
          </a:p>
          <a:p>
            <a:pPr eaLnBrk="1" hangingPunct="1">
              <a:spcAft>
                <a:spcPts val="18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Укомплектование заявлений на оказание государственных и муниципальных услуг документами, которые должны запрашиваться органами власти, ответственные за оказание государственных и муниципальных услуг, у других участников процесса</a:t>
            </a:r>
          </a:p>
          <a:p>
            <a:pPr eaLnBrk="1" hangingPunct="1">
              <a:spcAft>
                <a:spcPts val="18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Обеспечение межведомственного взаимодействия при оказании государственных и муниципальных услуг Республики в рамках маршрутизации заявлений на оказание государственных и муниципальных услуг в органы власти, ответственные за оказание государственных и муниципальных услуг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20 сентября 2012 г.</a:t>
            </a:r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73216"/>
            <a:ext cx="1919289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682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71C6F-029A-4743-A089-30D2DF351A7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9460" name="Заголовок 1"/>
          <p:cNvSpPr txBox="1">
            <a:spLocks/>
          </p:cNvSpPr>
          <p:nvPr/>
        </p:nvSpPr>
        <p:spPr bwMode="auto">
          <a:xfrm>
            <a:off x="179388" y="7938"/>
            <a:ext cx="87693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dirty="0">
                <a:solidFill>
                  <a:srgbClr val="FFFFCC"/>
                </a:solidFill>
                <a:latin typeface="Trebuchet MS" pitchFamily="34" charset="0"/>
              </a:rPr>
              <a:t>Полученные результаты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95288" y="1190625"/>
            <a:ext cx="8245475" cy="422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4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Эффективное межведомственное электронное взаимодействие между государственными органами Республики</a:t>
            </a:r>
          </a:p>
          <a:p>
            <a:pPr eaLnBrk="1" hangingPunct="1">
              <a:spcAft>
                <a:spcPts val="4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Обеспечение автоматизированного управления документами</a:t>
            </a:r>
            <a:br>
              <a:rPr lang="ru-RU" sz="1800" b="0" dirty="0">
                <a:solidFill>
                  <a:srgbClr val="073A57"/>
                </a:solidFill>
                <a:latin typeface="Arial" charset="0"/>
              </a:rPr>
            </a:b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и процессами их обработки, в том числе учета и контроля на всем жизненном цикле электронного документа</a:t>
            </a:r>
          </a:p>
          <a:p>
            <a:pPr eaLnBrk="1" hangingPunct="1">
              <a:spcAft>
                <a:spcPts val="4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800" dirty="0">
                <a:solidFill>
                  <a:srgbClr val="073A57"/>
                </a:solidFill>
                <a:latin typeface="Arial" charset="0"/>
              </a:rPr>
              <a:t>Придание официального статуса электронным формам </a:t>
            </a: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межведомственного взаимодействия государственных органов Республики путем использования электронной подписи</a:t>
            </a:r>
          </a:p>
          <a:p>
            <a:pPr eaLnBrk="1" hangingPunct="1">
              <a:spcAft>
                <a:spcPts val="4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800" dirty="0">
                <a:solidFill>
                  <a:srgbClr val="073A57"/>
                </a:solidFill>
                <a:latin typeface="Arial" charset="0"/>
              </a:rPr>
              <a:t>Снижение трудоемкости и сокращение сроков исполнения</a:t>
            </a: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 </a:t>
            </a: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документов</a:t>
            </a:r>
            <a:r>
              <a:rPr lang="en-US" sz="1800" b="0" dirty="0" smtClean="0">
                <a:solidFill>
                  <a:srgbClr val="073A57"/>
                </a:solidFill>
                <a:latin typeface="Arial" charset="0"/>
              </a:rPr>
              <a:t>  </a:t>
            </a: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в </a:t>
            </a: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государственных органах Республики</a:t>
            </a:r>
          </a:p>
          <a:p>
            <a:pPr eaLnBrk="1" hangingPunct="1">
              <a:spcAft>
                <a:spcPts val="4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Обеспечение безопасного удаленного и мобильного доступа пользователей к документам в соответствии с их компетенцией</a:t>
            </a:r>
          </a:p>
          <a:p>
            <a:pPr eaLnBrk="1" hangingPunct="1">
              <a:spcAft>
                <a:spcPts val="4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Реализация регламентов оказания государственных услуг с использованием системы</a:t>
            </a:r>
            <a:endParaRPr lang="ru-RU" sz="1800" b="0" dirty="0">
              <a:solidFill>
                <a:srgbClr val="073A57"/>
              </a:solidFill>
              <a:latin typeface="Arial" charset="0"/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22 февраля 2013 г.</a:t>
            </a:r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73216"/>
            <a:ext cx="1919289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40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71C6F-029A-4743-A089-30D2DF351A7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9460" name="Заголовок 1"/>
          <p:cNvSpPr txBox="1">
            <a:spLocks/>
          </p:cNvSpPr>
          <p:nvPr/>
        </p:nvSpPr>
        <p:spPr bwMode="auto">
          <a:xfrm>
            <a:off x="179388" y="7938"/>
            <a:ext cx="87693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dirty="0">
                <a:solidFill>
                  <a:srgbClr val="FFFFCC"/>
                </a:solidFill>
                <a:latin typeface="Trebuchet MS" pitchFamily="34" charset="0"/>
              </a:rPr>
              <a:t>Вопрос к слушателям 2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95288" y="1190625"/>
            <a:ext cx="824547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rgbClr val="005DD7"/>
              </a:buClr>
              <a:buSzPct val="120000"/>
            </a:pPr>
            <a:r>
              <a:rPr lang="ru-RU" sz="1800" dirty="0" smtClean="0">
                <a:solidFill>
                  <a:srgbClr val="073A57"/>
                </a:solidFill>
                <a:latin typeface="Arial" charset="0"/>
              </a:rPr>
              <a:t>Интересно ли вам использование СЭД на СПО в вашей организации?</a:t>
            </a:r>
            <a:endParaRPr lang="ru-RU" sz="1800" dirty="0">
              <a:solidFill>
                <a:srgbClr val="073A57"/>
              </a:solidFill>
              <a:latin typeface="Arial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q"/>
            </a:pP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Интересно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q"/>
            </a:pP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Не интересно</a:t>
            </a:r>
            <a:endParaRPr lang="ru-RU" sz="1800" b="0" dirty="0">
              <a:solidFill>
                <a:srgbClr val="073A57"/>
              </a:solidFill>
              <a:latin typeface="Arial" charset="0"/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22 февраля 2013 г.</a:t>
            </a:r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73216"/>
            <a:ext cx="1919289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28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22 февраля 2013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7C1D7-05FC-4CF8-8D79-68F50479ADE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2292" name="Заголовок 1"/>
          <p:cNvSpPr txBox="1">
            <a:spLocks/>
          </p:cNvSpPr>
          <p:nvPr/>
        </p:nvSpPr>
        <p:spPr bwMode="auto">
          <a:xfrm>
            <a:off x="179388" y="7938"/>
            <a:ext cx="87693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sz="2400" dirty="0" smtClean="0">
                <a:solidFill>
                  <a:srgbClr val="FFFFCC"/>
                </a:solidFill>
                <a:latin typeface="Trebuchet MS" pitchFamily="34" charset="0"/>
              </a:rPr>
              <a:t>Часть 3</a:t>
            </a:r>
            <a:endParaRPr lang="ru-RU" sz="2400" dirty="0">
              <a:solidFill>
                <a:srgbClr val="FFFFCC"/>
              </a:solidFill>
              <a:latin typeface="Trebuchet MS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414"/>
          <a:stretch/>
        </p:blipFill>
        <p:spPr bwMode="auto">
          <a:xfrm>
            <a:off x="3952876" y="1378079"/>
            <a:ext cx="4938936" cy="4654321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agonal liegende Ecken des Rechtecks abrunden 26"/>
          <p:cNvSpPr/>
          <p:nvPr/>
        </p:nvSpPr>
        <p:spPr bwMode="auto">
          <a:xfrm>
            <a:off x="257175" y="1508125"/>
            <a:ext cx="5857875" cy="4524375"/>
          </a:xfrm>
          <a:prstGeom prst="round2DiagRect">
            <a:avLst/>
          </a:prstGeom>
          <a:solidFill>
            <a:srgbClr val="001A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2" name="Diagonal liegende Ecken des Rechtecks abrunden 27"/>
          <p:cNvSpPr/>
          <p:nvPr/>
        </p:nvSpPr>
        <p:spPr bwMode="auto">
          <a:xfrm>
            <a:off x="257175" y="1412875"/>
            <a:ext cx="5857875" cy="4524375"/>
          </a:xfrm>
          <a:prstGeom prst="round2DiagRect">
            <a:avLst/>
          </a:prstGeom>
          <a:solidFill>
            <a:srgbClr val="073A5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/>
            </a:pPr>
            <a:r>
              <a:rPr lang="ru-RU" sz="2400" kern="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Анализ итогов проекта и проблем</a:t>
            </a:r>
          </a:p>
        </p:txBody>
      </p:sp>
    </p:spTree>
    <p:extLst>
      <p:ext uri="{BB962C8B-B14F-4D97-AF65-F5344CB8AC3E}">
        <p14:creationId xmlns="" xmlns:p14="http://schemas.microsoft.com/office/powerpoint/2010/main" val="16182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0A805-DF97-4832-9825-8CE2C6152C6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5364" name="Заголовок 1"/>
          <p:cNvSpPr txBox="1">
            <a:spLocks/>
          </p:cNvSpPr>
          <p:nvPr/>
        </p:nvSpPr>
        <p:spPr bwMode="auto">
          <a:xfrm>
            <a:off x="179388" y="7938"/>
            <a:ext cx="87693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sz="2400">
                <a:solidFill>
                  <a:srgbClr val="FFFFCC"/>
                </a:solidFill>
                <a:latin typeface="Trebuchet MS" pitchFamily="34" charset="0"/>
              </a:rPr>
              <a:t>Стратегия внедрения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79388" y="1190624"/>
            <a:ext cx="885710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22313" indent="-265113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b="0" dirty="0">
                <a:solidFill>
                  <a:srgbClr val="073A57"/>
                </a:solidFill>
                <a:latin typeface="Arial" charset="0"/>
              </a:rPr>
              <a:t>Сбор данных и требований</a:t>
            </a:r>
          </a:p>
          <a:p>
            <a:pPr eaLnBrk="1" hangingPunct="1">
              <a:spcAft>
                <a:spcPts val="12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b="0" dirty="0">
                <a:solidFill>
                  <a:srgbClr val="073A57"/>
                </a:solidFill>
                <a:latin typeface="Arial" charset="0"/>
              </a:rPr>
              <a:t>Анализ и обработка полученных требований и данных</a:t>
            </a:r>
          </a:p>
          <a:p>
            <a:pPr eaLnBrk="1" hangingPunct="1">
              <a:spcAft>
                <a:spcPts val="12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b="0" dirty="0">
                <a:solidFill>
                  <a:srgbClr val="073A57"/>
                </a:solidFill>
                <a:latin typeface="Arial" charset="0"/>
              </a:rPr>
              <a:t>Планирование и подготовка инфраструктурных решений</a:t>
            </a:r>
          </a:p>
          <a:p>
            <a:pPr eaLnBrk="1" hangingPunct="1">
              <a:spcAft>
                <a:spcPts val="12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b="0" dirty="0">
                <a:solidFill>
                  <a:srgbClr val="073A57"/>
                </a:solidFill>
                <a:latin typeface="Arial" charset="0"/>
              </a:rPr>
              <a:t>Подготовка шаблона системы с предустановленными универсальными настройками</a:t>
            </a:r>
          </a:p>
          <a:p>
            <a:pPr eaLnBrk="1" hangingPunct="1">
              <a:spcAft>
                <a:spcPts val="12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b="0" dirty="0">
                <a:solidFill>
                  <a:srgbClr val="073A57"/>
                </a:solidFill>
                <a:latin typeface="Arial" charset="0"/>
              </a:rPr>
              <a:t>Клонирование системы и оптимизация индивидуальных потребностей</a:t>
            </a:r>
          </a:p>
          <a:p>
            <a:pPr eaLnBrk="1" hangingPunct="1">
              <a:spcAft>
                <a:spcPts val="12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b="0" dirty="0">
                <a:solidFill>
                  <a:srgbClr val="073A57"/>
                </a:solidFill>
                <a:latin typeface="Arial" charset="0"/>
              </a:rPr>
              <a:t>Обучение:</a:t>
            </a:r>
          </a:p>
          <a:p>
            <a:pPr lvl="1" eaLnBrk="1" hangingPunct="1">
              <a:spcAft>
                <a:spcPts val="12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b="0" dirty="0">
                <a:solidFill>
                  <a:srgbClr val="073A57"/>
                </a:solidFill>
                <a:latin typeface="Arial" charset="0"/>
              </a:rPr>
              <a:t>Определение состава учащихся</a:t>
            </a:r>
          </a:p>
          <a:p>
            <a:pPr lvl="1" eaLnBrk="1" hangingPunct="1">
              <a:spcAft>
                <a:spcPts val="12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b="0" dirty="0">
                <a:solidFill>
                  <a:srgbClr val="073A57"/>
                </a:solidFill>
                <a:latin typeface="Arial" charset="0"/>
              </a:rPr>
              <a:t>Подготовка интерактивных курсов</a:t>
            </a:r>
          </a:p>
          <a:p>
            <a:pPr lvl="1" eaLnBrk="1" hangingPunct="1">
              <a:spcAft>
                <a:spcPts val="12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b="0" dirty="0">
                <a:solidFill>
                  <a:srgbClr val="073A57"/>
                </a:solidFill>
                <a:latin typeface="Arial" charset="0"/>
              </a:rPr>
              <a:t>Индивидуальный подход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22 февраля 2013 г.</a:t>
            </a:r>
            <a:endParaRPr lang="ru-RU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73216"/>
            <a:ext cx="1919289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CCB33-7688-42FA-AD75-ABE97FA3AC3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6388" name="Заголовок 1"/>
          <p:cNvSpPr txBox="1">
            <a:spLocks/>
          </p:cNvSpPr>
          <p:nvPr/>
        </p:nvSpPr>
        <p:spPr bwMode="auto">
          <a:xfrm>
            <a:off x="179388" y="7938"/>
            <a:ext cx="87693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sz="2400" dirty="0">
                <a:solidFill>
                  <a:srgbClr val="FFFFCC"/>
                </a:solidFill>
                <a:latin typeface="Trebuchet MS" pitchFamily="34" charset="0"/>
              </a:rPr>
              <a:t>Основные этапы внедрения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95288" y="1190625"/>
            <a:ext cx="842518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22313" indent="-265113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dirty="0">
                <a:solidFill>
                  <a:srgbClr val="073A57"/>
                </a:solidFill>
                <a:latin typeface="Arial" charset="0"/>
              </a:rPr>
              <a:t>Пилотный проект:</a:t>
            </a:r>
          </a:p>
          <a:p>
            <a:pPr lvl="1" eaLnBrk="1" hangingPunct="1">
              <a:spcAft>
                <a:spcPts val="12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b="0" dirty="0">
                <a:solidFill>
                  <a:srgbClr val="073A57"/>
                </a:solidFill>
                <a:latin typeface="Arial" charset="0"/>
              </a:rPr>
              <a:t>Выявление основных потребностей и особенностей</a:t>
            </a:r>
          </a:p>
          <a:p>
            <a:pPr lvl="1" eaLnBrk="1" hangingPunct="1">
              <a:spcAft>
                <a:spcPts val="12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b="0" dirty="0">
                <a:solidFill>
                  <a:srgbClr val="073A57"/>
                </a:solidFill>
                <a:latin typeface="Arial" charset="0"/>
              </a:rPr>
              <a:t>Настройка основных параметров системы под заказчика</a:t>
            </a:r>
          </a:p>
          <a:p>
            <a:pPr eaLnBrk="1" hangingPunct="1">
              <a:spcAft>
                <a:spcPts val="12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dirty="0">
                <a:solidFill>
                  <a:srgbClr val="073A57"/>
                </a:solidFill>
                <a:latin typeface="Arial" charset="0"/>
              </a:rPr>
              <a:t>Полномасштабное аналитическое обследование </a:t>
            </a:r>
            <a:r>
              <a:rPr lang="ru-RU" dirty="0" smtClean="0">
                <a:solidFill>
                  <a:srgbClr val="073A57"/>
                </a:solidFill>
                <a:latin typeface="Arial" charset="0"/>
              </a:rPr>
              <a:t>30 </a:t>
            </a:r>
            <a:r>
              <a:rPr lang="ru-RU" dirty="0">
                <a:solidFill>
                  <a:srgbClr val="073A57"/>
                </a:solidFill>
                <a:latin typeface="Arial" charset="0"/>
              </a:rPr>
              <a:t>РОИВ:</a:t>
            </a:r>
          </a:p>
          <a:p>
            <a:pPr lvl="1" eaLnBrk="1" hangingPunct="1">
              <a:spcAft>
                <a:spcPts val="12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b="0" dirty="0">
                <a:solidFill>
                  <a:srgbClr val="073A57"/>
                </a:solidFill>
                <a:latin typeface="Arial" charset="0"/>
              </a:rPr>
              <a:t>Интервьюирование ключевых представителей процесса обработки электронных документов</a:t>
            </a:r>
          </a:p>
          <a:p>
            <a:pPr lvl="1" eaLnBrk="1" hangingPunct="1">
              <a:spcAft>
                <a:spcPts val="12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b="0" dirty="0">
                <a:solidFill>
                  <a:srgbClr val="073A57"/>
                </a:solidFill>
                <a:latin typeface="Arial" charset="0"/>
              </a:rPr>
              <a:t>Обследование ИТ инфраструктуры</a:t>
            </a:r>
          </a:p>
          <a:p>
            <a:pPr lvl="1" eaLnBrk="1" hangingPunct="1">
              <a:spcAft>
                <a:spcPts val="12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b="0" dirty="0">
                <a:solidFill>
                  <a:srgbClr val="073A57"/>
                </a:solidFill>
                <a:latin typeface="Arial" charset="0"/>
              </a:rPr>
              <a:t>Составление и согласования технического задания для проекта</a:t>
            </a:r>
          </a:p>
          <a:p>
            <a:pPr lvl="1" eaLnBrk="1" hangingPunct="1">
              <a:spcAft>
                <a:spcPts val="12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b="0" dirty="0">
                <a:solidFill>
                  <a:srgbClr val="073A57"/>
                </a:solidFill>
                <a:latin typeface="Arial" charset="0"/>
              </a:rPr>
              <a:t>Определение пакета документации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22 февраля 2013 г.</a:t>
            </a:r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73216"/>
            <a:ext cx="1919289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75D80-2170-4FF4-AEA9-9ED786F2FD2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8436" name="Заголовок 1"/>
          <p:cNvSpPr txBox="1">
            <a:spLocks/>
          </p:cNvSpPr>
          <p:nvPr/>
        </p:nvSpPr>
        <p:spPr bwMode="auto">
          <a:xfrm>
            <a:off x="179388" y="7938"/>
            <a:ext cx="87693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sz="2100" dirty="0">
                <a:solidFill>
                  <a:srgbClr val="FFFFCC"/>
                </a:solidFill>
                <a:latin typeface="Trebuchet MS" pitchFamily="34" charset="0"/>
              </a:rPr>
              <a:t>Внедрение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395288" y="980728"/>
            <a:ext cx="8245475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22313" indent="-265113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800" dirty="0">
                <a:solidFill>
                  <a:srgbClr val="073A57"/>
                </a:solidFill>
                <a:latin typeface="Arial" charset="0"/>
              </a:rPr>
              <a:t>Апробация подготовленного решения </a:t>
            </a:r>
            <a:endParaRPr lang="ru-RU" sz="1800" dirty="0" smtClean="0">
              <a:solidFill>
                <a:srgbClr val="073A57"/>
              </a:solidFill>
              <a:latin typeface="Arial" charset="0"/>
            </a:endParaRPr>
          </a:p>
          <a:p>
            <a:pPr lvl="1" eaLnBrk="1" hangingPunct="1"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Подготовка информационного пространства в рамках единого центра обработки данных</a:t>
            </a:r>
          </a:p>
          <a:p>
            <a:pPr lvl="1" eaLnBrk="1" hangingPunct="1"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Интеграция </a:t>
            </a: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с существующим поставщиком средств криптографической защиты информации</a:t>
            </a:r>
          </a:p>
          <a:p>
            <a:pPr lvl="1" eaLnBrk="1" hangingPunct="1"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Интеграция с существующей системой СЭД</a:t>
            </a:r>
          </a:p>
          <a:p>
            <a:pPr lvl="1" eaLnBrk="1" hangingPunct="1"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Синхронизация справочной и нормативной документации</a:t>
            </a:r>
          </a:p>
          <a:p>
            <a:pPr eaLnBrk="1" hangingPunct="1"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800" dirty="0">
                <a:solidFill>
                  <a:srgbClr val="073A57"/>
                </a:solidFill>
                <a:latin typeface="Arial" charset="0"/>
              </a:rPr>
              <a:t>Обучение пользователей </a:t>
            </a:r>
            <a:r>
              <a:rPr lang="ru-RU" sz="1800" dirty="0" smtClean="0">
                <a:solidFill>
                  <a:srgbClr val="073A57"/>
                </a:solidFill>
                <a:latin typeface="Arial" charset="0"/>
              </a:rPr>
              <a:t>системы </a:t>
            </a:r>
            <a:endParaRPr lang="ru-RU" sz="1800" dirty="0">
              <a:solidFill>
                <a:srgbClr val="073A57"/>
              </a:solidFill>
              <a:latin typeface="Arial" charset="0"/>
            </a:endParaRPr>
          </a:p>
          <a:p>
            <a:pPr lvl="1" eaLnBrk="1" hangingPunct="1"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Подготовка </a:t>
            </a:r>
            <a:r>
              <a:rPr lang="ru-RU" sz="1800" b="0" dirty="0" smtClean="0">
                <a:solidFill>
                  <a:srgbClr val="C00000"/>
                </a:solidFill>
                <a:latin typeface="Arial" charset="0"/>
              </a:rPr>
              <a:t>дистационного интерактивного </a:t>
            </a:r>
            <a:r>
              <a:rPr lang="ru-RU" sz="1800" b="0" dirty="0">
                <a:solidFill>
                  <a:srgbClr val="C00000"/>
                </a:solidFill>
                <a:latin typeface="Arial" charset="0"/>
              </a:rPr>
              <a:t>курса </a:t>
            </a: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обучения </a:t>
            </a: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пользователей с тестированием уровня освоения</a:t>
            </a:r>
            <a:endParaRPr lang="ru-RU" sz="1800" b="0" dirty="0">
              <a:solidFill>
                <a:srgbClr val="073A57"/>
              </a:solidFill>
              <a:latin typeface="Arial" charset="0"/>
            </a:endParaRPr>
          </a:p>
          <a:p>
            <a:pPr lvl="1" eaLnBrk="1" hangingPunct="1"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Подготовка индивидуальных курсов для руководителей</a:t>
            </a:r>
            <a:br>
              <a:rPr lang="ru-RU" sz="1800" b="0" dirty="0">
                <a:solidFill>
                  <a:srgbClr val="073A57"/>
                </a:solidFill>
                <a:latin typeface="Arial" charset="0"/>
              </a:rPr>
            </a:b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и делопроизводителей</a:t>
            </a:r>
          </a:p>
          <a:p>
            <a:pPr lvl="1" eaLnBrk="1" hangingPunct="1"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Составление кратких </a:t>
            </a: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инструкций</a:t>
            </a:r>
            <a:r>
              <a:rPr lang="en-US" sz="1800" b="0" dirty="0" smtClean="0">
                <a:solidFill>
                  <a:srgbClr val="073A57"/>
                </a:solidFill>
                <a:latin typeface="Arial" charset="0"/>
              </a:rPr>
              <a:t>, </a:t>
            </a: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видеороликов </a:t>
            </a: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и памяток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22 февраля 2012 г.</a:t>
            </a:r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73216"/>
            <a:ext cx="1919289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75D80-2170-4FF4-AEA9-9ED786F2FD29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8436" name="Заголовок 1"/>
          <p:cNvSpPr txBox="1">
            <a:spLocks/>
          </p:cNvSpPr>
          <p:nvPr/>
        </p:nvSpPr>
        <p:spPr bwMode="auto">
          <a:xfrm>
            <a:off x="179388" y="7938"/>
            <a:ext cx="87693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sz="2100" dirty="0" smtClean="0">
                <a:solidFill>
                  <a:srgbClr val="FFFFCC"/>
                </a:solidFill>
                <a:latin typeface="Trebuchet MS" pitchFamily="34" charset="0"/>
              </a:rPr>
              <a:t>Вопрос к слушателям 3 </a:t>
            </a:r>
            <a:endParaRPr lang="ru-RU" sz="2100" dirty="0">
              <a:solidFill>
                <a:srgbClr val="FFFFCC"/>
              </a:solidFill>
              <a:latin typeface="Trebuchet MS" pitchFamily="34" charset="0"/>
            </a:endParaRP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395288" y="980728"/>
            <a:ext cx="8245475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22313" indent="-265113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rgbClr val="005DD7"/>
              </a:buClr>
              <a:buSzPct val="120000"/>
            </a:pPr>
            <a:r>
              <a:rPr lang="ru-RU" sz="1800" dirty="0" smtClean="0">
                <a:solidFill>
                  <a:srgbClr val="073A57"/>
                </a:solidFill>
                <a:latin typeface="Arial" charset="0"/>
              </a:rPr>
              <a:t>Какое решение наиболее актуально сейчас для вашей организации?</a:t>
            </a:r>
          </a:p>
          <a:p>
            <a:pPr marL="808038" lvl="1" indent="-350838" eaLnBrk="1" hangingPunct="1">
              <a:spcBef>
                <a:spcPts val="60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q"/>
            </a:pP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Внедрение СЭД</a:t>
            </a:r>
          </a:p>
          <a:p>
            <a:pPr marL="808038" lvl="1" indent="-350838" eaLnBrk="1" hangingPunct="1">
              <a:spcBef>
                <a:spcPts val="60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q"/>
            </a:pP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Замена СЭД</a:t>
            </a:r>
          </a:p>
          <a:p>
            <a:pPr marL="808038" lvl="1" indent="-350838" eaLnBrk="1" hangingPunct="1">
              <a:spcBef>
                <a:spcPts val="60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q"/>
            </a:pP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Расширение функционала существующей СЭД</a:t>
            </a:r>
            <a:endParaRPr lang="ru-RU" sz="1800" b="0" dirty="0" smtClean="0">
              <a:solidFill>
                <a:srgbClr val="073A57"/>
              </a:solidFill>
              <a:latin typeface="Arial" charset="0"/>
            </a:endParaRPr>
          </a:p>
          <a:p>
            <a:pPr marL="808038" lvl="1" indent="-350838" eaLnBrk="1" hangingPunct="1">
              <a:spcBef>
                <a:spcPts val="60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q"/>
            </a:pP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Внедрение мобильных рабочих мест для СЭД</a:t>
            </a:r>
          </a:p>
          <a:p>
            <a:pPr marL="808038" lvl="1" indent="-350838" eaLnBrk="1" hangingPunct="1">
              <a:spcBef>
                <a:spcPts val="60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q"/>
            </a:pP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Создание архива документов </a:t>
            </a:r>
          </a:p>
          <a:p>
            <a:pPr marL="808038" lvl="1" indent="-350838" eaLnBrk="1" hangingPunct="1">
              <a:spcBef>
                <a:spcPts val="60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q"/>
            </a:pP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Внедрение электронной подписи</a:t>
            </a:r>
          </a:p>
          <a:p>
            <a:pPr marL="808038" lvl="1" indent="-350838" eaLnBrk="1" hangingPunct="1">
              <a:spcBef>
                <a:spcPts val="60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q"/>
            </a:pP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Разработка стратегии организации в области </a:t>
            </a:r>
            <a:r>
              <a:rPr lang="en-US" sz="1800" b="0" dirty="0" smtClean="0">
                <a:solidFill>
                  <a:srgbClr val="073A57"/>
                </a:solidFill>
                <a:latin typeface="Arial" charset="0"/>
              </a:rPr>
              <a:t>ECM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endParaRPr lang="ru-RU" sz="1800" b="0" dirty="0">
              <a:solidFill>
                <a:srgbClr val="073A57"/>
              </a:solidFill>
              <a:latin typeface="Arial" charset="0"/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22 февраля 2012 г.</a:t>
            </a:r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73216"/>
            <a:ext cx="1919289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37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22 февраля 2013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7C1D7-05FC-4CF8-8D79-68F50479ADE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2292" name="Заголовок 1"/>
          <p:cNvSpPr txBox="1">
            <a:spLocks/>
          </p:cNvSpPr>
          <p:nvPr/>
        </p:nvSpPr>
        <p:spPr bwMode="auto">
          <a:xfrm>
            <a:off x="179388" y="7938"/>
            <a:ext cx="87693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sz="2400" dirty="0" smtClean="0">
                <a:solidFill>
                  <a:srgbClr val="FFFFCC"/>
                </a:solidFill>
                <a:latin typeface="Trebuchet MS" pitchFamily="34" charset="0"/>
              </a:rPr>
              <a:t>Часть 4</a:t>
            </a:r>
            <a:endParaRPr lang="ru-RU" sz="2400" dirty="0">
              <a:solidFill>
                <a:srgbClr val="FFFFCC"/>
              </a:solidFill>
              <a:latin typeface="Trebuchet MS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414"/>
          <a:stretch/>
        </p:blipFill>
        <p:spPr bwMode="auto">
          <a:xfrm>
            <a:off x="3952876" y="1378079"/>
            <a:ext cx="4938936" cy="4654321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agonal liegende Ecken des Rechtecks abrunden 26"/>
          <p:cNvSpPr/>
          <p:nvPr/>
        </p:nvSpPr>
        <p:spPr bwMode="auto">
          <a:xfrm>
            <a:off x="257175" y="1508125"/>
            <a:ext cx="5857875" cy="4524375"/>
          </a:xfrm>
          <a:prstGeom prst="round2DiagRect">
            <a:avLst/>
          </a:prstGeom>
          <a:solidFill>
            <a:srgbClr val="001A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2" name="Diagonal liegende Ecken des Rechtecks abrunden 27"/>
          <p:cNvSpPr/>
          <p:nvPr/>
        </p:nvSpPr>
        <p:spPr bwMode="auto">
          <a:xfrm>
            <a:off x="257175" y="1412875"/>
            <a:ext cx="5857875" cy="4524375"/>
          </a:xfrm>
          <a:prstGeom prst="round2DiagRect">
            <a:avLst/>
          </a:prstGeom>
          <a:solidFill>
            <a:srgbClr val="073A5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/>
            </a:pPr>
            <a:r>
              <a:rPr lang="ru-RU" sz="2400" kern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Вопросы и ответы участников</a:t>
            </a:r>
            <a:endParaRPr lang="ru-RU" sz="2400" kern="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25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22 февраля 2013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7C1D7-05FC-4CF8-8D79-68F50479ADE1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2292" name="Заголовок 1"/>
          <p:cNvSpPr txBox="1">
            <a:spLocks/>
          </p:cNvSpPr>
          <p:nvPr/>
        </p:nvSpPr>
        <p:spPr bwMode="auto">
          <a:xfrm>
            <a:off x="179388" y="7938"/>
            <a:ext cx="87693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sz="2400" dirty="0" smtClean="0">
                <a:solidFill>
                  <a:srgbClr val="FFFFCC"/>
                </a:solidFill>
                <a:latin typeface="Trebuchet MS" pitchFamily="34" charset="0"/>
              </a:rPr>
              <a:t>План вебинара</a:t>
            </a:r>
            <a:endParaRPr lang="ru-RU" sz="2400" dirty="0">
              <a:solidFill>
                <a:srgbClr val="FFFFCC"/>
              </a:solidFill>
              <a:latin typeface="Trebuchet MS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414"/>
          <a:stretch/>
        </p:blipFill>
        <p:spPr bwMode="auto">
          <a:xfrm>
            <a:off x="3952876" y="1378079"/>
            <a:ext cx="4938936" cy="4654321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agonal liegende Ecken des Rechtecks abrunden 26"/>
          <p:cNvSpPr/>
          <p:nvPr/>
        </p:nvSpPr>
        <p:spPr bwMode="auto">
          <a:xfrm>
            <a:off x="257175" y="1508125"/>
            <a:ext cx="5857875" cy="4524375"/>
          </a:xfrm>
          <a:prstGeom prst="round2DiagRect">
            <a:avLst/>
          </a:prstGeom>
          <a:solidFill>
            <a:srgbClr val="001A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2" name="Diagonal liegende Ecken des Rechtecks abrunden 27"/>
          <p:cNvSpPr/>
          <p:nvPr/>
        </p:nvSpPr>
        <p:spPr bwMode="auto">
          <a:xfrm>
            <a:off x="257175" y="1412875"/>
            <a:ext cx="5857875" cy="4524375"/>
          </a:xfrm>
          <a:prstGeom prst="round2DiagRect">
            <a:avLst/>
          </a:prstGeom>
          <a:solidFill>
            <a:srgbClr val="073A5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FFFFCC"/>
              </a:buClr>
              <a:buSzPct val="120000"/>
              <a:buFont typeface="Arial" pitchFamily="34" charset="0"/>
              <a:buChar char="•"/>
              <a:defRPr/>
            </a:pPr>
            <a:r>
              <a:rPr lang="ru-RU" kern="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Чем и как занимается </a:t>
            </a:r>
            <a:r>
              <a:rPr lang="ru-RU" kern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Агентство</a:t>
            </a:r>
            <a:br>
              <a:rPr lang="ru-RU" kern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ru-RU" kern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kern="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ИТ Башкортостана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FFFFCC"/>
              </a:buClr>
              <a:buSzPct val="120000"/>
              <a:buFont typeface="Arial" pitchFamily="34" charset="0"/>
              <a:buChar char="•"/>
              <a:defRPr/>
            </a:pPr>
            <a:r>
              <a:rPr lang="ru-RU" kern="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Реализация проекта </a:t>
            </a:r>
            <a:r>
              <a:rPr lang="ru-RU" kern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СЭД</a:t>
            </a:r>
            <a:endParaRPr lang="ru-RU" kern="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FFFFCC"/>
              </a:buClr>
              <a:buSzPct val="120000"/>
              <a:buFont typeface="Arial" pitchFamily="34" charset="0"/>
              <a:buChar char="•"/>
              <a:defRPr/>
            </a:pPr>
            <a:r>
              <a:rPr lang="ru-RU" kern="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Анализ итогов проекта и </a:t>
            </a:r>
            <a:r>
              <a:rPr lang="ru-RU" kern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проблем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FFFFCC"/>
              </a:buClr>
              <a:buSzPct val="120000"/>
              <a:buFont typeface="Arial" pitchFamily="34" charset="0"/>
              <a:buChar char="•"/>
              <a:defRPr/>
            </a:pPr>
            <a:r>
              <a:rPr lang="ru-RU" kern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Вопросы и ответы</a:t>
            </a:r>
            <a:endParaRPr lang="ru-RU" kern="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22 февраля 2013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7C1D7-05FC-4CF8-8D79-68F50479ADE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2292" name="Заголовок 1"/>
          <p:cNvSpPr txBox="1">
            <a:spLocks/>
          </p:cNvSpPr>
          <p:nvPr/>
        </p:nvSpPr>
        <p:spPr bwMode="auto">
          <a:xfrm>
            <a:off x="179388" y="7938"/>
            <a:ext cx="87693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sz="2400" dirty="0" smtClean="0">
                <a:solidFill>
                  <a:srgbClr val="FFFFCC"/>
                </a:solidFill>
                <a:latin typeface="Trebuchet MS" pitchFamily="34" charset="0"/>
              </a:rPr>
              <a:t>Часть 1</a:t>
            </a:r>
            <a:endParaRPr lang="ru-RU" sz="2400" dirty="0">
              <a:solidFill>
                <a:srgbClr val="FFFFCC"/>
              </a:solidFill>
              <a:latin typeface="Trebuchet MS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414"/>
          <a:stretch/>
        </p:blipFill>
        <p:spPr bwMode="auto">
          <a:xfrm>
            <a:off x="3952876" y="1378079"/>
            <a:ext cx="4938936" cy="4654321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agonal liegende Ecken des Rechtecks abrunden 26"/>
          <p:cNvSpPr/>
          <p:nvPr/>
        </p:nvSpPr>
        <p:spPr bwMode="auto">
          <a:xfrm>
            <a:off x="257175" y="1508125"/>
            <a:ext cx="5857875" cy="4524375"/>
          </a:xfrm>
          <a:prstGeom prst="round2DiagRect">
            <a:avLst/>
          </a:prstGeom>
          <a:solidFill>
            <a:srgbClr val="001A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2" name="Diagonal liegende Ecken des Rechtecks abrunden 27"/>
          <p:cNvSpPr/>
          <p:nvPr/>
        </p:nvSpPr>
        <p:spPr bwMode="auto">
          <a:xfrm>
            <a:off x="257175" y="1412875"/>
            <a:ext cx="5857875" cy="4524375"/>
          </a:xfrm>
          <a:prstGeom prst="round2DiagRect">
            <a:avLst/>
          </a:prstGeom>
          <a:solidFill>
            <a:srgbClr val="073A5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/>
            </a:pPr>
            <a:r>
              <a:rPr lang="ru-RU" sz="2400" kern="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Чем и как </a:t>
            </a:r>
            <a:r>
              <a:rPr lang="ru-RU" sz="2400" kern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занимается</a:t>
            </a:r>
            <a:br>
              <a:rPr lang="ru-RU" sz="2400" kern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kern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ru-RU" sz="2400" kern="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по ИТ Башкортостана</a:t>
            </a:r>
          </a:p>
        </p:txBody>
      </p:sp>
    </p:spTree>
    <p:extLst>
      <p:ext uri="{BB962C8B-B14F-4D97-AF65-F5344CB8AC3E}">
        <p14:creationId xmlns="" xmlns:p14="http://schemas.microsoft.com/office/powerpoint/2010/main" val="40740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E616F-D6EF-46D8-B649-23F2CBDD66D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179388" y="7938"/>
            <a:ext cx="87693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dirty="0" smtClean="0">
                <a:solidFill>
                  <a:srgbClr val="FFFFCC"/>
                </a:solidFill>
                <a:latin typeface="Trebuchet MS" pitchFamily="34" charset="0"/>
              </a:rPr>
              <a:t>Основные задачи Агентства по ИТ</a:t>
            </a:r>
            <a:endParaRPr lang="ru-RU" dirty="0">
              <a:solidFill>
                <a:srgbClr val="FFFFCC"/>
              </a:solidFill>
              <a:latin typeface="Trebuchet MS" pitchFamily="34" charset="0"/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95288" y="957981"/>
            <a:ext cx="82454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361950" indent="-361950" eaLnBrk="1" hangingPunct="1">
              <a:spcBef>
                <a:spcPts val="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Arial" pitchFamily="34" charset="0"/>
              <a:buChar char="•"/>
            </a:pPr>
            <a:r>
              <a:rPr lang="ru-RU" sz="1600" b="0" dirty="0" smtClean="0">
                <a:solidFill>
                  <a:srgbClr val="073A57"/>
                </a:solidFill>
                <a:latin typeface="Arial" charset="0"/>
              </a:rPr>
              <a:t>Реализация </a:t>
            </a:r>
            <a:r>
              <a:rPr lang="ru-RU" sz="1600" b="0" dirty="0">
                <a:solidFill>
                  <a:srgbClr val="073A57"/>
                </a:solidFill>
                <a:latin typeface="Arial" charset="0"/>
              </a:rPr>
              <a:t>основных направлений государственной политики Республики Башкортостан в сфере связи, информатизации и развития телекоммуникационных сетей 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Arial" pitchFamily="34" charset="0"/>
              <a:buChar char="•"/>
            </a:pPr>
            <a:r>
              <a:rPr lang="ru-RU" sz="1600" b="0" dirty="0" smtClean="0">
                <a:solidFill>
                  <a:srgbClr val="073A57"/>
                </a:solidFill>
                <a:latin typeface="Arial" charset="0"/>
              </a:rPr>
              <a:t>Реализация </a:t>
            </a:r>
            <a:r>
              <a:rPr lang="ru-RU" sz="1600" b="0" dirty="0">
                <a:solidFill>
                  <a:srgbClr val="073A57"/>
                </a:solidFill>
                <a:latin typeface="Arial" charset="0"/>
              </a:rPr>
              <a:t>мер, обеспечивающих законодательную защиту прав и интересов организаций в сфере связи, информатизации и развития телекоммуникационных сетей, находящихся в ведении Агентства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Arial" pitchFamily="34" charset="0"/>
              <a:buChar char="•"/>
            </a:pPr>
            <a:r>
              <a:rPr lang="ru-RU" sz="1600" b="0" dirty="0" smtClean="0">
                <a:solidFill>
                  <a:srgbClr val="073A57"/>
                </a:solidFill>
                <a:latin typeface="Arial" charset="0"/>
              </a:rPr>
              <a:t>Содействие </a:t>
            </a:r>
            <a:r>
              <a:rPr lang="ru-RU" sz="1600" b="0" dirty="0">
                <a:solidFill>
                  <a:srgbClr val="073A57"/>
                </a:solidFill>
                <a:latin typeface="Arial" charset="0"/>
              </a:rPr>
              <a:t>экономической эффективности работы организаций, осуществляющих деятельность в сфере связи, информатизации и развития телекоммуникационных сетей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22 февраля 2013 г.</a:t>
            </a:r>
            <a:endParaRPr lang="ru-RU" dirty="0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23464"/>
            <a:ext cx="3955256" cy="265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65498" y="3553355"/>
            <a:ext cx="4379342" cy="2692969"/>
            <a:chOff x="658813" y="1525588"/>
            <a:chExt cx="7977187" cy="490537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565775" y="4362450"/>
              <a:ext cx="879475" cy="53498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>
                  <a:latin typeface="+mj-lt"/>
                </a:rPr>
                <a:t>OFF-Line</a:t>
              </a:r>
              <a:endParaRPr lang="ru-RU" sz="600" b="1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 dirty="0">
                  <a:latin typeface="+mj-lt"/>
                </a:rPr>
                <a:t>клиент</a:t>
              </a:r>
              <a:endParaRPr lang="ru-RU" sz="500" b="1" dirty="0">
                <a:latin typeface="+mj-lt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695822" y="4345654"/>
              <a:ext cx="616846" cy="117083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b="1" dirty="0">
                  <a:latin typeface="+mj-lt"/>
                </a:rPr>
                <a:t>Универсальная учетная система</a:t>
              </a:r>
              <a:endParaRPr lang="ru-RU" sz="300" b="1" dirty="0">
                <a:latin typeface="+mj-lt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228850" y="3914775"/>
              <a:ext cx="2049463" cy="56038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 smtClean="0">
                  <a:latin typeface="+mj-lt"/>
                  <a:cs typeface="Arial" pitchFamily="34" charset="0"/>
                </a:rPr>
                <a:t>СЭД</a:t>
              </a:r>
              <a:endParaRPr lang="ru-RU" sz="900" b="1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2" name="Соединительная линия уступом 11"/>
            <p:cNvCxnSpPr/>
            <p:nvPr/>
          </p:nvCxnSpPr>
          <p:spPr>
            <a:xfrm rot="16200000" flipH="1">
              <a:off x="6828631" y="4414044"/>
              <a:ext cx="3222625" cy="274638"/>
            </a:xfrm>
            <a:prstGeom prst="bentConnector4">
              <a:avLst>
                <a:gd name="adj1" fmla="val 38444"/>
                <a:gd name="adj2" fmla="val 174067"/>
              </a:avLst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6175375" y="1533525"/>
              <a:ext cx="811213" cy="338138"/>
            </a:xfrm>
            <a:prstGeom prst="roundRect">
              <a:avLst/>
            </a:prstGeom>
            <a:solidFill>
              <a:srgbClr val="50AAAF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b="1" dirty="0">
                <a:latin typeface="+mj-lt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003925" y="1612900"/>
              <a:ext cx="811213" cy="336550"/>
            </a:xfrm>
            <a:prstGeom prst="roundRect">
              <a:avLst/>
            </a:prstGeom>
            <a:solidFill>
              <a:srgbClr val="50AAAF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b="1" dirty="0">
                <a:latin typeface="+mj-lt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58813" y="1643063"/>
              <a:ext cx="1066800" cy="349250"/>
            </a:xfrm>
            <a:prstGeom prst="roundRect">
              <a:avLst/>
            </a:prstGeom>
            <a:solidFill>
              <a:srgbClr val="50AAAF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latin typeface="+mj-lt"/>
                  <a:cs typeface="Arial" pitchFamily="34" charset="0"/>
                </a:rPr>
                <a:t>ЕПГУ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845175" y="1693863"/>
              <a:ext cx="811213" cy="350837"/>
            </a:xfrm>
            <a:prstGeom prst="roundRect">
              <a:avLst/>
            </a:prstGeom>
            <a:solidFill>
              <a:srgbClr val="50AAAF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latin typeface="+mj-lt"/>
                </a:rPr>
                <a:t>ФОИВ</a:t>
              </a:r>
              <a:endParaRPr lang="ru-RU" sz="900" b="1" dirty="0">
                <a:latin typeface="+mj-lt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7013575" y="1531938"/>
              <a:ext cx="811213" cy="338137"/>
            </a:xfrm>
            <a:prstGeom prst="roundRect">
              <a:avLst/>
            </a:prstGeom>
            <a:solidFill>
              <a:srgbClr val="50AAAF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b="1" dirty="0">
                <a:latin typeface="+mj-lt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842125" y="1609725"/>
              <a:ext cx="811213" cy="338138"/>
            </a:xfrm>
            <a:prstGeom prst="roundRect">
              <a:avLst/>
            </a:prstGeom>
            <a:solidFill>
              <a:srgbClr val="50AAAF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b="1" dirty="0">
                <a:latin typeface="+mj-lt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684963" y="1692275"/>
              <a:ext cx="811212" cy="349250"/>
            </a:xfrm>
            <a:prstGeom prst="roundRect">
              <a:avLst/>
            </a:prstGeom>
            <a:solidFill>
              <a:srgbClr val="50AAAF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latin typeface="+mj-lt"/>
                </a:rPr>
                <a:t>ФОИВ</a:t>
              </a:r>
              <a:endParaRPr lang="ru-RU" sz="900" b="1" dirty="0">
                <a:latin typeface="+mj-lt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7824788" y="1525588"/>
              <a:ext cx="811212" cy="338137"/>
            </a:xfrm>
            <a:prstGeom prst="roundRect">
              <a:avLst/>
            </a:prstGeom>
            <a:solidFill>
              <a:srgbClr val="50AAAF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b="1" dirty="0">
                <a:latin typeface="+mj-lt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7653338" y="1603375"/>
              <a:ext cx="811212" cy="338138"/>
            </a:xfrm>
            <a:prstGeom prst="roundRect">
              <a:avLst/>
            </a:prstGeom>
            <a:solidFill>
              <a:srgbClr val="50AAAF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b="1" dirty="0">
                <a:latin typeface="+mj-lt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7496175" y="1685925"/>
              <a:ext cx="811213" cy="349250"/>
            </a:xfrm>
            <a:prstGeom prst="roundRect">
              <a:avLst/>
            </a:prstGeom>
            <a:solidFill>
              <a:srgbClr val="50AAAF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latin typeface="+mj-lt"/>
                </a:rPr>
                <a:t>ФОИВ</a:t>
              </a:r>
              <a:endParaRPr lang="ru-RU" sz="900" b="1" dirty="0">
                <a:latin typeface="+mj-lt"/>
              </a:endParaRPr>
            </a:p>
          </p:txBody>
        </p:sp>
        <p:grpSp>
          <p:nvGrpSpPr>
            <p:cNvPr id="23" name="Группа 102"/>
            <p:cNvGrpSpPr>
              <a:grpSpLocks/>
            </p:cNvGrpSpPr>
            <p:nvPr/>
          </p:nvGrpSpPr>
          <p:grpSpPr bwMode="auto">
            <a:xfrm>
              <a:off x="5448300" y="5953125"/>
              <a:ext cx="525463" cy="411163"/>
              <a:chOff x="7331153" y="1372492"/>
              <a:chExt cx="908338" cy="908466"/>
            </a:xfrm>
          </p:grpSpPr>
          <p:pic>
            <p:nvPicPr>
              <p:cNvPr id="85" name="Рисунок 1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1153" y="1544638"/>
                <a:ext cx="546528" cy="546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Рисунок 10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2579" y="1372492"/>
                <a:ext cx="476862" cy="476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" name="Рисунок 1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2579" y="1684046"/>
                <a:ext cx="596912" cy="596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Группа 102"/>
            <p:cNvGrpSpPr>
              <a:grpSpLocks/>
            </p:cNvGrpSpPr>
            <p:nvPr/>
          </p:nvGrpSpPr>
          <p:grpSpPr bwMode="auto">
            <a:xfrm>
              <a:off x="5894388" y="5957888"/>
              <a:ext cx="527050" cy="409575"/>
              <a:chOff x="7331153" y="1372492"/>
              <a:chExt cx="908338" cy="908466"/>
            </a:xfrm>
          </p:grpSpPr>
          <p:pic>
            <p:nvPicPr>
              <p:cNvPr id="82" name="Рисунок 1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1153" y="1544638"/>
                <a:ext cx="546528" cy="546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Рисунок 10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2579" y="1372492"/>
                <a:ext cx="476862" cy="476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" name="Рисунок 1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2579" y="1684046"/>
                <a:ext cx="596912" cy="596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Группа 102"/>
            <p:cNvGrpSpPr>
              <a:grpSpLocks/>
            </p:cNvGrpSpPr>
            <p:nvPr/>
          </p:nvGrpSpPr>
          <p:grpSpPr bwMode="auto">
            <a:xfrm>
              <a:off x="2047875" y="6015038"/>
              <a:ext cx="527050" cy="411162"/>
              <a:chOff x="7331153" y="1372492"/>
              <a:chExt cx="908338" cy="908466"/>
            </a:xfrm>
          </p:grpSpPr>
          <p:pic>
            <p:nvPicPr>
              <p:cNvPr id="79" name="Рисунок 1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1153" y="1544638"/>
                <a:ext cx="546528" cy="546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Рисунок 10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2579" y="1372492"/>
                <a:ext cx="476862" cy="476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Рисунок 1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2579" y="1684046"/>
                <a:ext cx="596912" cy="596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" name="Группа 102"/>
            <p:cNvGrpSpPr>
              <a:grpSpLocks/>
            </p:cNvGrpSpPr>
            <p:nvPr/>
          </p:nvGrpSpPr>
          <p:grpSpPr bwMode="auto">
            <a:xfrm>
              <a:off x="2495550" y="6019800"/>
              <a:ext cx="525463" cy="411163"/>
              <a:chOff x="7331153" y="1372492"/>
              <a:chExt cx="908338" cy="908466"/>
            </a:xfrm>
          </p:grpSpPr>
          <p:pic>
            <p:nvPicPr>
              <p:cNvPr id="76" name="Рисунок 1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1153" y="1544638"/>
                <a:ext cx="546528" cy="546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Рисунок 10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2579" y="1372492"/>
                <a:ext cx="476862" cy="476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" name="Рисунок 1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2579" y="1684046"/>
                <a:ext cx="596912" cy="596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" name="Группа 102"/>
            <p:cNvGrpSpPr>
              <a:grpSpLocks/>
            </p:cNvGrpSpPr>
            <p:nvPr/>
          </p:nvGrpSpPr>
          <p:grpSpPr bwMode="auto">
            <a:xfrm>
              <a:off x="2952750" y="6015038"/>
              <a:ext cx="527050" cy="411162"/>
              <a:chOff x="7331153" y="1372492"/>
              <a:chExt cx="908338" cy="908466"/>
            </a:xfrm>
          </p:grpSpPr>
          <p:pic>
            <p:nvPicPr>
              <p:cNvPr id="73" name="Рисунок 1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1153" y="1544638"/>
                <a:ext cx="546528" cy="546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Рисунок 10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2579" y="1372492"/>
                <a:ext cx="476862" cy="476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Рисунок 1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2579" y="1684046"/>
                <a:ext cx="596912" cy="596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" name="Группа 102"/>
            <p:cNvGrpSpPr>
              <a:grpSpLocks/>
            </p:cNvGrpSpPr>
            <p:nvPr/>
          </p:nvGrpSpPr>
          <p:grpSpPr bwMode="auto">
            <a:xfrm>
              <a:off x="3357563" y="5997575"/>
              <a:ext cx="527050" cy="411163"/>
              <a:chOff x="7331153" y="1372492"/>
              <a:chExt cx="908338" cy="908466"/>
            </a:xfrm>
          </p:grpSpPr>
          <p:pic>
            <p:nvPicPr>
              <p:cNvPr id="70" name="Рисунок 1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1153" y="1544638"/>
                <a:ext cx="546528" cy="546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Рисунок 10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2579" y="1372492"/>
                <a:ext cx="476862" cy="476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Рисунок 1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2579" y="1684046"/>
                <a:ext cx="596912" cy="596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" name="Группа 102"/>
            <p:cNvGrpSpPr>
              <a:grpSpLocks/>
            </p:cNvGrpSpPr>
            <p:nvPr/>
          </p:nvGrpSpPr>
          <p:grpSpPr bwMode="auto">
            <a:xfrm>
              <a:off x="3856038" y="5976938"/>
              <a:ext cx="525462" cy="411162"/>
              <a:chOff x="7331153" y="1372492"/>
              <a:chExt cx="908338" cy="908466"/>
            </a:xfrm>
          </p:grpSpPr>
          <p:pic>
            <p:nvPicPr>
              <p:cNvPr id="67" name="Рисунок 1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1153" y="1544638"/>
                <a:ext cx="546528" cy="546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" name="Рисунок 10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2579" y="1372492"/>
                <a:ext cx="476862" cy="476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" name="Рисунок 1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2579" y="1684046"/>
                <a:ext cx="596912" cy="596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" name="Группа 9"/>
            <p:cNvGrpSpPr>
              <a:grpSpLocks/>
            </p:cNvGrpSpPr>
            <p:nvPr/>
          </p:nvGrpSpPr>
          <p:grpSpPr bwMode="auto">
            <a:xfrm>
              <a:off x="2405062" y="4764092"/>
              <a:ext cx="792162" cy="939802"/>
              <a:chOff x="1496821" y="3928033"/>
              <a:chExt cx="895350" cy="1185981"/>
            </a:xfrm>
          </p:grpSpPr>
          <p:grpSp>
            <p:nvGrpSpPr>
              <p:cNvPr id="60" name="Группа 7"/>
              <p:cNvGrpSpPr>
                <a:grpSpLocks/>
              </p:cNvGrpSpPr>
              <p:nvPr/>
            </p:nvGrpSpPr>
            <p:grpSpPr bwMode="auto">
              <a:xfrm>
                <a:off x="1496821" y="4206499"/>
                <a:ext cx="895350" cy="895965"/>
                <a:chOff x="412750" y="3468030"/>
                <a:chExt cx="895350" cy="896849"/>
              </a:xfrm>
            </p:grpSpPr>
            <p:sp>
              <p:nvSpPr>
                <p:cNvPr id="64" name="Скругленный прямоугольник 63"/>
                <p:cNvSpPr/>
                <p:nvPr/>
              </p:nvSpPr>
              <p:spPr bwMode="auto">
                <a:xfrm>
                  <a:off x="412750" y="3468030"/>
                  <a:ext cx="895350" cy="73194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headEnd type="oval" w="sm" len="sm"/>
                  <a:tailEnd type="none" w="med" len="med"/>
                </a:ln>
                <a:ex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73025" tIns="36512" rIns="73025" bIns="36512" anchor="b"/>
                <a:lstStyle/>
                <a:p>
                  <a:pPr algn="ctr">
                    <a:defRPr/>
                  </a:pPr>
                  <a:endParaRPr lang="ru-RU" sz="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65" name="Прямоугольник 64"/>
                <p:cNvSpPr/>
                <p:nvPr/>
              </p:nvSpPr>
              <p:spPr>
                <a:xfrm>
                  <a:off x="642418" y="3975378"/>
                  <a:ext cx="598015" cy="3895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ОГВ</a:t>
                  </a:r>
                  <a:endParaRPr lang="ru-RU" sz="500" dirty="0">
                    <a:latin typeface="+mj-lt"/>
                  </a:endParaRPr>
                </a:p>
              </p:txBody>
            </p:sp>
            <p:pic>
              <p:nvPicPr>
                <p:cNvPr id="66" name="Рисунок 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5575" y="3499325"/>
                  <a:ext cx="438591" cy="5343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1" name="Блок-схема: задержка 60"/>
              <p:cNvSpPr/>
              <p:nvPr/>
            </p:nvSpPr>
            <p:spPr bwMode="auto">
              <a:xfrm rot="16200000">
                <a:off x="1669619" y="4529622"/>
                <a:ext cx="556930" cy="611853"/>
              </a:xfrm>
              <a:prstGeom prst="flowChartDelay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sm" len="sm"/>
                <a:tailEnd type="none" w="med" len="med"/>
              </a:ln>
              <a:effectLst/>
            </p:spPr>
            <p:txBody>
              <a:bodyPr lIns="73025" tIns="36512" rIns="73025" bIns="36512"/>
              <a:lstStyle/>
              <a:p>
                <a:pPr>
                  <a:defRPr/>
                </a:pPr>
                <a:endParaRPr lang="ru-RU" sz="900">
                  <a:solidFill>
                    <a:srgbClr val="000000"/>
                  </a:solidFill>
                  <a:latin typeface="+mj-lt"/>
                </a:endParaRPr>
              </a:p>
            </p:txBody>
          </p:sp>
          <p:pic>
            <p:nvPicPr>
              <p:cNvPr id="62" name="Рисунок 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8152" y="4663161"/>
                <a:ext cx="431801" cy="431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Прямоугольник 62"/>
              <p:cNvSpPr/>
              <p:nvPr/>
            </p:nvSpPr>
            <p:spPr bwMode="auto">
              <a:xfrm>
                <a:off x="1708546" y="3928033"/>
                <a:ext cx="598015" cy="389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ОГВ</a:t>
                </a:r>
                <a:endParaRPr lang="ru-RU" sz="500" b="1" dirty="0">
                  <a:latin typeface="+mj-lt"/>
                </a:endParaRPr>
              </a:p>
            </p:txBody>
          </p:sp>
        </p:grpSp>
        <p:grpSp>
          <p:nvGrpSpPr>
            <p:cNvPr id="31" name="Группа 114"/>
            <p:cNvGrpSpPr>
              <a:grpSpLocks/>
            </p:cNvGrpSpPr>
            <p:nvPr/>
          </p:nvGrpSpPr>
          <p:grpSpPr bwMode="auto">
            <a:xfrm>
              <a:off x="3289298" y="4767263"/>
              <a:ext cx="792163" cy="939800"/>
              <a:chOff x="1496821" y="3928033"/>
              <a:chExt cx="895350" cy="1185980"/>
            </a:xfrm>
          </p:grpSpPr>
          <p:grpSp>
            <p:nvGrpSpPr>
              <p:cNvPr id="53" name="Группа 7"/>
              <p:cNvGrpSpPr>
                <a:grpSpLocks/>
              </p:cNvGrpSpPr>
              <p:nvPr/>
            </p:nvGrpSpPr>
            <p:grpSpPr bwMode="auto">
              <a:xfrm>
                <a:off x="1496821" y="4206499"/>
                <a:ext cx="895350" cy="895967"/>
                <a:chOff x="412750" y="3468030"/>
                <a:chExt cx="895350" cy="896851"/>
              </a:xfrm>
            </p:grpSpPr>
            <p:sp>
              <p:nvSpPr>
                <p:cNvPr id="57" name="Скругленный прямоугольник 56"/>
                <p:cNvSpPr/>
                <p:nvPr/>
              </p:nvSpPr>
              <p:spPr bwMode="auto">
                <a:xfrm>
                  <a:off x="412750" y="3468030"/>
                  <a:ext cx="895350" cy="73194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headEnd type="oval" w="sm" len="sm"/>
                  <a:tailEnd type="none" w="med" len="med"/>
                </a:ln>
                <a:ex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73025" tIns="36512" rIns="73025" bIns="36512" anchor="b"/>
                <a:lstStyle/>
                <a:p>
                  <a:pPr algn="ctr">
                    <a:defRPr/>
                  </a:pPr>
                  <a:endParaRPr lang="ru-RU" sz="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58" name="Прямоугольник 57"/>
                <p:cNvSpPr/>
                <p:nvPr/>
              </p:nvSpPr>
              <p:spPr>
                <a:xfrm>
                  <a:off x="642418" y="3975380"/>
                  <a:ext cx="598015" cy="3895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ОГВ</a:t>
                  </a:r>
                  <a:endParaRPr lang="ru-RU" sz="500" dirty="0">
                    <a:latin typeface="+mj-lt"/>
                  </a:endParaRPr>
                </a:p>
              </p:txBody>
            </p:sp>
            <p:pic>
              <p:nvPicPr>
                <p:cNvPr id="59" name="Рисунок 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5575" y="3499325"/>
                  <a:ext cx="438591" cy="5343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4" name="Блок-схема: задержка 53"/>
              <p:cNvSpPr/>
              <p:nvPr/>
            </p:nvSpPr>
            <p:spPr bwMode="auto">
              <a:xfrm rot="16200000">
                <a:off x="1669620" y="4529622"/>
                <a:ext cx="556930" cy="611851"/>
              </a:xfrm>
              <a:prstGeom prst="flowChartDelay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sm" len="sm"/>
                <a:tailEnd type="none" w="med" len="med"/>
              </a:ln>
              <a:effectLst/>
            </p:spPr>
            <p:txBody>
              <a:bodyPr lIns="73025" tIns="36512" rIns="73025" bIns="36512"/>
              <a:lstStyle/>
              <a:p>
                <a:pPr>
                  <a:defRPr/>
                </a:pPr>
                <a:endParaRPr lang="ru-RU" sz="900">
                  <a:solidFill>
                    <a:srgbClr val="000000"/>
                  </a:solidFill>
                  <a:latin typeface="+mj-lt"/>
                </a:endParaRPr>
              </a:p>
            </p:txBody>
          </p:sp>
          <p:pic>
            <p:nvPicPr>
              <p:cNvPr id="55" name="Рисунок 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8152" y="4663161"/>
                <a:ext cx="431801" cy="431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Прямоугольник 55"/>
              <p:cNvSpPr/>
              <p:nvPr/>
            </p:nvSpPr>
            <p:spPr bwMode="auto">
              <a:xfrm>
                <a:off x="1708546" y="3928033"/>
                <a:ext cx="598015" cy="389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ОГВ</a:t>
                </a:r>
                <a:endParaRPr lang="ru-RU" sz="500" b="1" dirty="0">
                  <a:latin typeface="+mj-lt"/>
                </a:endParaRPr>
              </a:p>
            </p:txBody>
          </p:sp>
        </p:grpSp>
        <p:sp>
          <p:nvSpPr>
            <p:cNvPr id="32" name="Скругленный прямоугольник 31"/>
            <p:cNvSpPr/>
            <p:nvPr/>
          </p:nvSpPr>
          <p:spPr>
            <a:xfrm>
              <a:off x="2157413" y="2968625"/>
              <a:ext cx="4184650" cy="538163"/>
            </a:xfrm>
            <a:prstGeom prst="roundRect">
              <a:avLst/>
            </a:prstGeom>
            <a:solidFill>
              <a:srgbClr val="50AAAF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latin typeface="+mj-lt"/>
                </a:rPr>
                <a:t>Система обработки запросов</a:t>
              </a: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flipV="1">
              <a:off x="2790825" y="4383088"/>
              <a:ext cx="1588" cy="427037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4" name="Группа 152"/>
            <p:cNvGrpSpPr>
              <a:grpSpLocks/>
            </p:cNvGrpSpPr>
            <p:nvPr/>
          </p:nvGrpSpPr>
          <p:grpSpPr bwMode="auto">
            <a:xfrm>
              <a:off x="5608638" y="4899029"/>
              <a:ext cx="792162" cy="801681"/>
              <a:chOff x="1496821" y="4205575"/>
              <a:chExt cx="895350" cy="908438"/>
            </a:xfrm>
          </p:grpSpPr>
          <p:grpSp>
            <p:nvGrpSpPr>
              <p:cNvPr id="47" name="Группа 7"/>
              <p:cNvGrpSpPr>
                <a:grpSpLocks/>
              </p:cNvGrpSpPr>
              <p:nvPr/>
            </p:nvGrpSpPr>
            <p:grpSpPr bwMode="auto">
              <a:xfrm>
                <a:off x="1496821" y="4205575"/>
                <a:ext cx="895350" cy="856699"/>
                <a:chOff x="412750" y="3467100"/>
                <a:chExt cx="895350" cy="857543"/>
              </a:xfrm>
            </p:grpSpPr>
            <p:sp>
              <p:nvSpPr>
                <p:cNvPr id="50" name="Скругленный прямоугольник 49"/>
                <p:cNvSpPr/>
                <p:nvPr/>
              </p:nvSpPr>
              <p:spPr bwMode="auto">
                <a:xfrm>
                  <a:off x="412750" y="3467100"/>
                  <a:ext cx="895350" cy="7328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headEnd type="oval" w="sm" len="sm"/>
                  <a:tailEnd type="none" w="med" len="med"/>
                </a:ln>
                <a:ex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73025" tIns="36512" rIns="73025" bIns="36512" anchor="b"/>
                <a:lstStyle/>
                <a:p>
                  <a:pPr algn="ctr">
                    <a:defRPr/>
                  </a:pPr>
                  <a:endParaRPr lang="ru-RU" sz="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51" name="Прямоугольник 50"/>
                <p:cNvSpPr/>
                <p:nvPr/>
              </p:nvSpPr>
              <p:spPr>
                <a:xfrm>
                  <a:off x="642418" y="3974891"/>
                  <a:ext cx="598015" cy="3497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ОГВ</a:t>
                  </a:r>
                  <a:endParaRPr lang="ru-RU" sz="500" dirty="0">
                    <a:latin typeface="+mj-lt"/>
                  </a:endParaRPr>
                </a:p>
              </p:txBody>
            </p:sp>
            <p:pic>
              <p:nvPicPr>
                <p:cNvPr id="52" name="Рисунок 5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5575" y="3499325"/>
                  <a:ext cx="438591" cy="5343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8" name="Блок-схема: задержка 47"/>
              <p:cNvSpPr/>
              <p:nvPr/>
            </p:nvSpPr>
            <p:spPr bwMode="auto">
              <a:xfrm rot="16200000">
                <a:off x="1670154" y="4530156"/>
                <a:ext cx="555861" cy="611853"/>
              </a:xfrm>
              <a:prstGeom prst="flowChartDelay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sm" len="sm"/>
                <a:tailEnd type="none" w="med" len="med"/>
              </a:ln>
              <a:effectLst/>
            </p:spPr>
            <p:txBody>
              <a:bodyPr lIns="73025" tIns="36512" rIns="73025" bIns="36512"/>
              <a:lstStyle/>
              <a:p>
                <a:pPr>
                  <a:defRPr/>
                </a:pPr>
                <a:endParaRPr lang="ru-RU" sz="900">
                  <a:solidFill>
                    <a:srgbClr val="000000"/>
                  </a:solidFill>
                  <a:latin typeface="+mj-lt"/>
                </a:endParaRPr>
              </a:p>
            </p:txBody>
          </p:sp>
          <p:pic>
            <p:nvPicPr>
              <p:cNvPr id="49" name="Рисунок 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8152" y="4663161"/>
                <a:ext cx="431801" cy="431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" name="Облако 34"/>
            <p:cNvSpPr/>
            <p:nvPr/>
          </p:nvSpPr>
          <p:spPr>
            <a:xfrm>
              <a:off x="2228850" y="2055813"/>
              <a:ext cx="3778250" cy="663575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   </a:t>
              </a:r>
              <a:r>
                <a:rPr lang="ru-RU" sz="9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РСМЭВ</a:t>
              </a:r>
            </a:p>
          </p:txBody>
        </p:sp>
        <p:cxnSp>
          <p:nvCxnSpPr>
            <p:cNvPr id="36" name="Прямая со стрелкой 160"/>
            <p:cNvCxnSpPr>
              <a:cxnSpLocks noChangeShapeType="1"/>
            </p:cNvCxnSpPr>
            <p:nvPr/>
          </p:nvCxnSpPr>
          <p:spPr bwMode="auto">
            <a:xfrm flipV="1">
              <a:off x="6005513" y="5734050"/>
              <a:ext cx="0" cy="2381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sm" len="sm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Прямая со стрелкой 36"/>
            <p:cNvCxnSpPr/>
            <p:nvPr/>
          </p:nvCxnSpPr>
          <p:spPr>
            <a:xfrm flipV="1">
              <a:off x="5991225" y="3571875"/>
              <a:ext cx="0" cy="765175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flipV="1">
              <a:off x="4992688" y="3549650"/>
              <a:ext cx="0" cy="765175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V="1">
              <a:off x="3240088" y="3432175"/>
              <a:ext cx="9525" cy="522288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flipH="1" flipV="1">
              <a:off x="1454150" y="2085975"/>
              <a:ext cx="703263" cy="165100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flipV="1">
              <a:off x="6034088" y="2165350"/>
              <a:ext cx="690562" cy="136525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flipV="1">
              <a:off x="3711575" y="4383088"/>
              <a:ext cx="1588" cy="427037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160"/>
            <p:cNvCxnSpPr>
              <a:cxnSpLocks noChangeShapeType="1"/>
            </p:cNvCxnSpPr>
            <p:nvPr/>
          </p:nvCxnSpPr>
          <p:spPr bwMode="auto">
            <a:xfrm flipV="1">
              <a:off x="2811463" y="5718175"/>
              <a:ext cx="0" cy="23971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sm" len="sm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Прямая со стрелкой 160"/>
            <p:cNvCxnSpPr>
              <a:cxnSpLocks noChangeShapeType="1"/>
            </p:cNvCxnSpPr>
            <p:nvPr/>
          </p:nvCxnSpPr>
          <p:spPr bwMode="auto">
            <a:xfrm flipV="1">
              <a:off x="3671888" y="5716588"/>
              <a:ext cx="0" cy="2381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sm" len="sm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Прямая со стрелкой 44"/>
            <p:cNvCxnSpPr/>
            <p:nvPr/>
          </p:nvCxnSpPr>
          <p:spPr>
            <a:xfrm flipV="1">
              <a:off x="4021138" y="2562225"/>
              <a:ext cx="9525" cy="527050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flipV="1">
              <a:off x="4281488" y="2562225"/>
              <a:ext cx="9525" cy="527050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4076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B3555-1ED5-4CA7-BF0A-00CC05B41FE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148" name="Заголовок 1"/>
          <p:cNvSpPr txBox="1">
            <a:spLocks/>
          </p:cNvSpPr>
          <p:nvPr/>
        </p:nvSpPr>
        <p:spPr bwMode="auto">
          <a:xfrm>
            <a:off x="179388" y="7938"/>
            <a:ext cx="87693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sz="2400" dirty="0">
                <a:solidFill>
                  <a:srgbClr val="FFFFCC"/>
                </a:solidFill>
                <a:latin typeface="Trebuchet MS" pitchFamily="34" charset="0"/>
              </a:rPr>
              <a:t>Результаты внедрения </a:t>
            </a:r>
            <a:r>
              <a:rPr lang="ru-RU" sz="2400" dirty="0" smtClean="0">
                <a:solidFill>
                  <a:srgbClr val="FFFFCC"/>
                </a:solidFill>
                <a:latin typeface="Trebuchet MS" pitchFamily="34" charset="0"/>
              </a:rPr>
              <a:t>АИС</a:t>
            </a:r>
            <a:endParaRPr lang="ru-RU" sz="2400" dirty="0">
              <a:solidFill>
                <a:srgbClr val="FFFFCC"/>
              </a:solidFill>
              <a:latin typeface="Trebuchet MS" pitchFamily="34" charset="0"/>
            </a:endParaRP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95288" y="1118349"/>
            <a:ext cx="8425184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600" b="0" dirty="0" smtClean="0">
                <a:solidFill>
                  <a:srgbClr val="073A57"/>
                </a:solidFill>
                <a:latin typeface="Arial" charset="0"/>
              </a:rPr>
              <a:t>Внедрение </a:t>
            </a:r>
            <a:r>
              <a:rPr lang="ru-RU" sz="1600" b="0" dirty="0">
                <a:solidFill>
                  <a:srgbClr val="073A57"/>
                </a:solidFill>
                <a:latin typeface="Arial" charset="0"/>
              </a:rPr>
              <a:t>Системы обработки запросов:</a:t>
            </a:r>
          </a:p>
          <a:p>
            <a:pPr marL="542925" lvl="1" indent="-277813" eaLnBrk="1" hangingPunct="1">
              <a:spcBef>
                <a:spcPct val="20000"/>
              </a:spcBef>
              <a:spcAft>
                <a:spcPct val="200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600" b="0" dirty="0">
                <a:solidFill>
                  <a:srgbClr val="073A57"/>
                </a:solidFill>
                <a:latin typeface="Arial" charset="0"/>
              </a:rPr>
              <a:t>идет работа по реализации 71 услуги, общий объем работ: 102 региональных и 2462 муниципальных услуг</a:t>
            </a:r>
          </a:p>
          <a:p>
            <a:pPr marL="542925" lvl="1" indent="-277813" eaLnBrk="1" hangingPunct="1">
              <a:spcBef>
                <a:spcPct val="20000"/>
              </a:spcBef>
              <a:spcAft>
                <a:spcPct val="200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600" b="0" dirty="0">
                <a:solidFill>
                  <a:srgbClr val="073A57"/>
                </a:solidFill>
                <a:latin typeface="Arial" charset="0"/>
              </a:rPr>
              <a:t>обеспечен весь необходимый объем межведомственного обмена, в том числе РОИВ-ФОИВ и РОИВ-РОИВ</a:t>
            </a:r>
          </a:p>
          <a:p>
            <a:pPr marL="542925" lvl="1" indent="-277813" eaLnBrk="1" hangingPunct="1">
              <a:spcBef>
                <a:spcPct val="20000"/>
              </a:spcBef>
              <a:spcAft>
                <a:spcPct val="200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600" b="0" dirty="0">
                <a:solidFill>
                  <a:srgbClr val="073A57"/>
                </a:solidFill>
                <a:latin typeface="Arial" charset="0"/>
              </a:rPr>
              <a:t>организовано тестирование сервисов ФОИВ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600" b="0" dirty="0" smtClean="0">
                <a:solidFill>
                  <a:srgbClr val="073A57"/>
                </a:solidFill>
                <a:latin typeface="Arial" charset="0"/>
              </a:rPr>
              <a:t>Обеспечение </a:t>
            </a:r>
            <a:r>
              <a:rPr lang="ru-RU" sz="1600" b="0" dirty="0">
                <a:solidFill>
                  <a:srgbClr val="073A57"/>
                </a:solidFill>
                <a:latin typeface="Arial" charset="0"/>
              </a:rPr>
              <a:t>интеграции с системой документооборота Республики Башкортостан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600" b="0" dirty="0" smtClean="0">
                <a:solidFill>
                  <a:srgbClr val="073A57"/>
                </a:solidFill>
                <a:latin typeface="Arial" charset="0"/>
              </a:rPr>
              <a:t>Проведение </a:t>
            </a:r>
            <a:r>
              <a:rPr lang="ru-RU" sz="1600" b="0" dirty="0">
                <a:solidFill>
                  <a:srgbClr val="073A57"/>
                </a:solidFill>
                <a:latin typeface="Arial" charset="0"/>
              </a:rPr>
              <a:t>работ по интеграции с инфраструктурой Ростелеком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600" b="0" dirty="0" smtClean="0">
                <a:solidFill>
                  <a:srgbClr val="073A57"/>
                </a:solidFill>
                <a:latin typeface="Arial" charset="0"/>
              </a:rPr>
              <a:t>Зарегистрировано </a:t>
            </a:r>
            <a:r>
              <a:rPr lang="ru-RU" sz="1600" b="0" dirty="0">
                <a:solidFill>
                  <a:srgbClr val="073A57"/>
                </a:solidFill>
                <a:latin typeface="Arial" charset="0"/>
              </a:rPr>
              <a:t>543 пользователя по РБ планируется обеспечение работы 2000 пользователей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600" b="0" dirty="0" smtClean="0">
                <a:solidFill>
                  <a:srgbClr val="073A57"/>
                </a:solidFill>
                <a:latin typeface="Arial" charset="0"/>
              </a:rPr>
              <a:t>Подготовлена </a:t>
            </a:r>
            <a:r>
              <a:rPr lang="ru-RU" sz="1600" b="0" dirty="0">
                <a:solidFill>
                  <a:srgbClr val="073A57"/>
                </a:solidFill>
                <a:latin typeface="Arial" charset="0"/>
              </a:rPr>
              <a:t>инфраструктура доступа:</a:t>
            </a:r>
          </a:p>
          <a:p>
            <a:pPr marL="542925" lvl="1" indent="-277813" eaLnBrk="1" hangingPunct="1">
              <a:spcBef>
                <a:spcPct val="20000"/>
              </a:spcBef>
              <a:spcAft>
                <a:spcPct val="200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600" b="0" dirty="0" smtClean="0">
                <a:solidFill>
                  <a:srgbClr val="073A57"/>
                </a:solidFill>
                <a:latin typeface="Arial" charset="0"/>
              </a:rPr>
              <a:t>создана </a:t>
            </a:r>
            <a:r>
              <a:rPr lang="ru-RU" sz="1600" b="0" dirty="0">
                <a:solidFill>
                  <a:srgbClr val="073A57"/>
                </a:solidFill>
                <a:latin typeface="Arial" charset="0"/>
              </a:rPr>
              <a:t>основа мультисервисной сети передачи данных (34 ОГВ  РБ,  63 МО РБ)</a:t>
            </a:r>
          </a:p>
          <a:p>
            <a:pPr marL="542925" lvl="1" indent="-277813" eaLnBrk="1" hangingPunct="1">
              <a:spcBef>
                <a:spcPct val="20000"/>
              </a:spcBef>
              <a:spcAft>
                <a:spcPct val="200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600" b="0" dirty="0" smtClean="0">
                <a:solidFill>
                  <a:srgbClr val="073A57"/>
                </a:solidFill>
                <a:latin typeface="Arial" charset="0"/>
              </a:rPr>
              <a:t>используется </a:t>
            </a:r>
            <a:r>
              <a:rPr lang="ru-RU" sz="1600" b="0" dirty="0">
                <a:solidFill>
                  <a:srgbClr val="073A57"/>
                </a:solidFill>
                <a:latin typeface="Arial" charset="0"/>
              </a:rPr>
              <a:t>ЦОД ( 280 серверов (аутсорсинг), 144 ТБ HDD)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600" b="0" dirty="0" smtClean="0">
                <a:solidFill>
                  <a:srgbClr val="073A57"/>
                </a:solidFill>
                <a:latin typeface="Arial" charset="0"/>
              </a:rPr>
              <a:t>Применяется </a:t>
            </a:r>
            <a:r>
              <a:rPr lang="ru-RU" sz="1600" b="0" dirty="0">
                <a:solidFill>
                  <a:srgbClr val="073A57"/>
                </a:solidFill>
                <a:latin typeface="Arial" charset="0"/>
              </a:rPr>
              <a:t>локализованная </a:t>
            </a:r>
            <a:r>
              <a:rPr lang="ru-RU" sz="1600" b="0" dirty="0" smtClean="0">
                <a:solidFill>
                  <a:srgbClr val="073A57"/>
                </a:solidFill>
                <a:latin typeface="Arial" charset="0"/>
              </a:rPr>
              <a:t>разработка</a:t>
            </a:r>
            <a:endParaRPr lang="ru-RU" sz="1600" b="0" dirty="0">
              <a:solidFill>
                <a:srgbClr val="073A57"/>
              </a:solidFill>
              <a:latin typeface="Arial" charset="0"/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22 февраля 2013 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6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E616F-D6EF-46D8-B649-23F2CBDD66D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179388" y="7938"/>
            <a:ext cx="87693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dirty="0">
                <a:solidFill>
                  <a:srgbClr val="FFFFCC"/>
                </a:solidFill>
                <a:latin typeface="Trebuchet MS" pitchFamily="34" charset="0"/>
              </a:rPr>
              <a:t>Вопрос к слушателям 1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95288" y="957981"/>
            <a:ext cx="824547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rgbClr val="005DD7"/>
              </a:buClr>
              <a:buSzPct val="120000"/>
            </a:pPr>
            <a:r>
              <a:rPr lang="ru-RU" dirty="0" smtClean="0">
                <a:solidFill>
                  <a:srgbClr val="073A57"/>
                </a:solidFill>
                <a:latin typeface="Arial" charset="0"/>
              </a:rPr>
              <a:t>Как вы считаете, чем сложнее управлять ИТ-директору? Республикой или большим ИТ-хозяйством коммерческой компании? </a:t>
            </a:r>
          </a:p>
          <a:p>
            <a:pPr marL="712788" indent="-350838" eaLnBrk="1" hangingPunct="1">
              <a:spcBef>
                <a:spcPts val="60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q"/>
            </a:pPr>
            <a:r>
              <a:rPr lang="ru-RU" b="0" dirty="0" err="1" smtClean="0">
                <a:solidFill>
                  <a:srgbClr val="073A57"/>
                </a:solidFill>
                <a:latin typeface="Arial" charset="0"/>
              </a:rPr>
              <a:t>Госорганизацией</a:t>
            </a:r>
            <a:endParaRPr lang="ru-RU" b="0" dirty="0" smtClean="0">
              <a:solidFill>
                <a:srgbClr val="073A57"/>
              </a:solidFill>
              <a:latin typeface="Arial" charset="0"/>
            </a:endParaRPr>
          </a:p>
          <a:p>
            <a:pPr marL="712788" indent="-350838" eaLnBrk="1" hangingPunct="1">
              <a:spcBef>
                <a:spcPts val="60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q"/>
            </a:pPr>
            <a:r>
              <a:rPr lang="ru-RU" b="0" dirty="0" smtClean="0">
                <a:solidFill>
                  <a:srgbClr val="073A57"/>
                </a:solidFill>
                <a:latin typeface="Arial" charset="0"/>
              </a:rPr>
              <a:t>Коммерческой структурой</a:t>
            </a:r>
          </a:p>
          <a:p>
            <a:pPr marL="712788" indent="-350838" eaLnBrk="1" hangingPunct="1">
              <a:spcBef>
                <a:spcPts val="60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q"/>
            </a:pPr>
            <a:r>
              <a:rPr lang="ru-RU" b="0" dirty="0" smtClean="0">
                <a:solidFill>
                  <a:srgbClr val="073A57"/>
                </a:solidFill>
                <a:latin typeface="Arial" charset="0"/>
              </a:rPr>
              <a:t>Нет разницы</a:t>
            </a:r>
            <a:endParaRPr lang="ru-RU" b="0" dirty="0">
              <a:solidFill>
                <a:srgbClr val="073A57"/>
              </a:solidFill>
              <a:latin typeface="Arial" charset="0"/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22 февраля 2013 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065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22 февраля 2013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7C1D7-05FC-4CF8-8D79-68F50479ADE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2292" name="Заголовок 1"/>
          <p:cNvSpPr txBox="1">
            <a:spLocks/>
          </p:cNvSpPr>
          <p:nvPr/>
        </p:nvSpPr>
        <p:spPr bwMode="auto">
          <a:xfrm>
            <a:off x="179388" y="7938"/>
            <a:ext cx="87693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sz="2400" dirty="0" smtClean="0">
                <a:solidFill>
                  <a:srgbClr val="FFFFCC"/>
                </a:solidFill>
                <a:latin typeface="Trebuchet MS" pitchFamily="34" charset="0"/>
              </a:rPr>
              <a:t>Часть 2</a:t>
            </a:r>
            <a:endParaRPr lang="ru-RU" sz="2400" dirty="0">
              <a:solidFill>
                <a:srgbClr val="FFFFCC"/>
              </a:solidFill>
              <a:latin typeface="Trebuchet MS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414"/>
          <a:stretch/>
        </p:blipFill>
        <p:spPr bwMode="auto">
          <a:xfrm>
            <a:off x="3952876" y="1378079"/>
            <a:ext cx="4938936" cy="4654321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agonal liegende Ecken des Rechtecks abrunden 26"/>
          <p:cNvSpPr/>
          <p:nvPr/>
        </p:nvSpPr>
        <p:spPr bwMode="auto">
          <a:xfrm>
            <a:off x="257175" y="1508125"/>
            <a:ext cx="5857875" cy="4524375"/>
          </a:xfrm>
          <a:prstGeom prst="round2DiagRect">
            <a:avLst/>
          </a:prstGeom>
          <a:solidFill>
            <a:srgbClr val="001A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2" name="Diagonal liegende Ecken des Rechtecks abrunden 27"/>
          <p:cNvSpPr/>
          <p:nvPr/>
        </p:nvSpPr>
        <p:spPr bwMode="auto">
          <a:xfrm>
            <a:off x="257175" y="1412875"/>
            <a:ext cx="5857875" cy="4524375"/>
          </a:xfrm>
          <a:prstGeom prst="round2DiagRect">
            <a:avLst/>
          </a:prstGeom>
          <a:solidFill>
            <a:srgbClr val="073A5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/>
            </a:pPr>
            <a:r>
              <a:rPr lang="ru-RU" sz="2400" kern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Реализация проекта СЭД</a:t>
            </a:r>
            <a:endParaRPr lang="ru-RU" sz="2400" kern="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4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22 февраля 2013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A98A2-C147-4FB5-9A05-5DB5F7C257D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3316" name="Заголовок 1"/>
          <p:cNvSpPr txBox="1">
            <a:spLocks/>
          </p:cNvSpPr>
          <p:nvPr/>
        </p:nvSpPr>
        <p:spPr bwMode="auto">
          <a:xfrm>
            <a:off x="179388" y="7939"/>
            <a:ext cx="8769350" cy="68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sz="2100" dirty="0">
                <a:solidFill>
                  <a:srgbClr val="FFFFCC"/>
                </a:solidFill>
                <a:latin typeface="Trebuchet MS" pitchFamily="34" charset="0"/>
              </a:rPr>
              <a:t>Цели создания СЭД в Республике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95288" y="1052736"/>
            <a:ext cx="8425184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073A57"/>
                </a:solidFill>
                <a:latin typeface="Arial" charset="0"/>
              </a:rPr>
              <a:t>Создать систему </a:t>
            </a:r>
            <a:r>
              <a:rPr lang="ru-RU" sz="1800" dirty="0" smtClean="0">
                <a:latin typeface="Arial" charset="0"/>
              </a:rPr>
              <a:t>межведомственного </a:t>
            </a:r>
            <a:r>
              <a:rPr lang="ru-RU" sz="1800" dirty="0" smtClean="0">
                <a:solidFill>
                  <a:srgbClr val="073A57"/>
                </a:solidFill>
                <a:latin typeface="Arial" charset="0"/>
              </a:rPr>
              <a:t>документооборота и обеспечить внедрение </a:t>
            </a:r>
            <a:r>
              <a:rPr lang="ru-RU" sz="1800" dirty="0" smtClean="0">
                <a:latin typeface="Arial" charset="0"/>
              </a:rPr>
              <a:t>локальной СЭД </a:t>
            </a:r>
            <a:r>
              <a:rPr lang="ru-RU" sz="1800" dirty="0" smtClean="0">
                <a:solidFill>
                  <a:srgbClr val="073A57"/>
                </a:solidFill>
                <a:latin typeface="Arial" charset="0"/>
              </a:rPr>
              <a:t>в каждой организации ( ОГВ)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+mj-lt"/>
              <a:buAutoNum type="arabicParenR"/>
            </a:pPr>
            <a:r>
              <a:rPr lang="ru-RU" sz="1800" b="0" dirty="0" smtClean="0">
                <a:latin typeface="Arial" charset="0"/>
              </a:rPr>
              <a:t>Сокращение</a:t>
            </a: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 </a:t>
            </a: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сроков обработки документов внутреннего и внешнего документооборота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+mj-lt"/>
              <a:buAutoNum type="arabicParenR"/>
            </a:pP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Обеспечение эффективного </a:t>
            </a:r>
            <a:r>
              <a:rPr lang="ru-RU" sz="1800" b="0" dirty="0">
                <a:latin typeface="Arial" charset="0"/>
              </a:rPr>
              <a:t>контроля исполнения </a:t>
            </a: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поручений, приказов, распоряжений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+mj-lt"/>
              <a:buAutoNum type="arabicParenR"/>
            </a:pP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Введение единого стандарта работы с электронными документами, обеспечивающего защищенность, </a:t>
            </a: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управляемость и </a:t>
            </a: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доступность документов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+mj-lt"/>
              <a:buAutoNum type="arabicParenR"/>
            </a:pP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Упрощение </a:t>
            </a: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процедуры и сокращение времени поиска документов по известным реквизитам, независимо от места хранения </a:t>
            </a: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документа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+mj-lt"/>
              <a:buAutoNum type="arabicParenR"/>
            </a:pPr>
            <a:r>
              <a:rPr lang="ru-RU" sz="1800" b="0" dirty="0" smtClean="0">
                <a:latin typeface="Arial" charset="0"/>
              </a:rPr>
              <a:t>Обеспечение интеграции </a:t>
            </a: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с региональной системой межведомственного электронного взаимодействия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73216"/>
            <a:ext cx="1919289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70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E616F-D6EF-46D8-B649-23F2CBDD66D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179388" y="7938"/>
            <a:ext cx="87693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dirty="0" smtClean="0">
                <a:solidFill>
                  <a:srgbClr val="FFFFCC"/>
                </a:solidFill>
                <a:latin typeface="Trebuchet MS" pitchFamily="34" charset="0"/>
              </a:rPr>
              <a:t>Особенности СЭД органов государственной власти</a:t>
            </a:r>
            <a:br>
              <a:rPr lang="ru-RU" dirty="0" smtClean="0">
                <a:solidFill>
                  <a:srgbClr val="FFFFCC"/>
                </a:solidFill>
                <a:latin typeface="Trebuchet MS" pitchFamily="34" charset="0"/>
              </a:rPr>
            </a:br>
            <a:r>
              <a:rPr lang="ru-RU" dirty="0" smtClean="0">
                <a:solidFill>
                  <a:srgbClr val="FFFFCC"/>
                </a:solidFill>
                <a:latin typeface="Trebuchet MS" pitchFamily="34" charset="0"/>
              </a:rPr>
              <a:t>Республики Башкортостан </a:t>
            </a:r>
            <a:endParaRPr lang="ru-RU" dirty="0">
              <a:solidFill>
                <a:srgbClr val="FFFFCC"/>
              </a:solidFill>
              <a:latin typeface="Trebuchet MS" pitchFamily="34" charset="0"/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95288" y="1124744"/>
            <a:ext cx="824547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+mj-lt"/>
              <a:buAutoNum type="arabicPeriod"/>
            </a:pP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Документооборот характерный для органов государственной </a:t>
            </a: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власти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Контроль исполнительской дисциплины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Wingdings" pitchFamily="2" charset="2"/>
              <a:buChar char="§"/>
            </a:pPr>
            <a:r>
              <a:rPr lang="ru-RU" sz="1800" b="0" dirty="0">
                <a:solidFill>
                  <a:srgbClr val="073A57"/>
                </a:solidFill>
                <a:latin typeface="Arial" charset="0"/>
              </a:rPr>
              <a:t>Работа с обращениями </a:t>
            </a: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граждан</a:t>
            </a:r>
            <a:endParaRPr lang="ru-RU" sz="1800" b="0" dirty="0">
              <a:solidFill>
                <a:srgbClr val="073A57"/>
              </a:solidFill>
              <a:latin typeface="Arial" charset="0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+mj-lt"/>
              <a:buAutoNum type="arabicPeriod"/>
            </a:pPr>
            <a:r>
              <a:rPr lang="ru-RU" sz="1800" b="0" dirty="0" smtClean="0">
                <a:latin typeface="Arial" charset="0"/>
              </a:rPr>
              <a:t>Поддержка </a:t>
            </a:r>
            <a:r>
              <a:rPr lang="ru-RU" sz="1800" b="0" dirty="0">
                <a:latin typeface="Arial" charset="0"/>
              </a:rPr>
              <a:t>нескольких уровней </a:t>
            </a:r>
            <a:r>
              <a:rPr lang="ru-RU" sz="1800" b="0" dirty="0" smtClean="0">
                <a:latin typeface="Arial" charset="0"/>
              </a:rPr>
              <a:t>иерархии</a:t>
            </a:r>
            <a:r>
              <a:rPr lang="en-US" sz="1800" b="0" dirty="0" smtClean="0">
                <a:latin typeface="Arial" charset="0"/>
              </a:rPr>
              <a:t> </a:t>
            </a:r>
            <a:r>
              <a:rPr lang="en-US" sz="1800" b="0" dirty="0" smtClean="0">
                <a:solidFill>
                  <a:srgbClr val="073A57"/>
                </a:solidFill>
                <a:latin typeface="Arial" charset="0"/>
              </a:rPr>
              <a:t>(34 </a:t>
            </a: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ОГВ</a:t>
            </a:r>
            <a:r>
              <a:rPr lang="en-US" sz="1800" b="0" dirty="0" smtClean="0">
                <a:solidFill>
                  <a:srgbClr val="073A57"/>
                </a:solidFill>
                <a:latin typeface="Arial" charset="0"/>
              </a:rPr>
              <a:t>, </a:t>
            </a: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7000 пользователей</a:t>
            </a:r>
            <a:r>
              <a:rPr lang="en-US" sz="1800" b="0" dirty="0" smtClean="0">
                <a:solidFill>
                  <a:srgbClr val="073A57"/>
                </a:solidFill>
                <a:latin typeface="Arial" charset="0"/>
              </a:rPr>
              <a:t>, </a:t>
            </a: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3 000 000 документов в год+4000 подведомственных учреждений и 100 000 работающих)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+mj-lt"/>
              <a:buAutoNum type="arabicPeriod"/>
            </a:pPr>
            <a:r>
              <a:rPr lang="ru-RU" sz="1800" b="0" dirty="0" smtClean="0">
                <a:latin typeface="Arial" charset="0"/>
              </a:rPr>
              <a:t>Наличие различных групп пользователей</a:t>
            </a:r>
            <a:r>
              <a:rPr lang="en-US" sz="1800" b="0" dirty="0" smtClean="0">
                <a:solidFill>
                  <a:srgbClr val="073A57"/>
                </a:solidFill>
                <a:latin typeface="Arial" charset="0"/>
              </a:rPr>
              <a:t>, </a:t>
            </a: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отличающихся различным функционалом работы </a:t>
            </a:r>
            <a:endParaRPr lang="ru-RU" sz="1800" b="0" dirty="0">
              <a:solidFill>
                <a:srgbClr val="073A57"/>
              </a:solidFill>
              <a:latin typeface="Arial" charset="0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+mj-lt"/>
              <a:buAutoNum type="arabicPeriod"/>
            </a:pPr>
            <a:r>
              <a:rPr lang="ru-RU" sz="1800" b="0" dirty="0">
                <a:solidFill>
                  <a:srgbClr val="073A57"/>
                </a:solidFill>
                <a:latin typeface="Arial" pitchFamily="34" charset="0"/>
              </a:rPr>
              <a:t>Инструмент для автоматизации государственных </a:t>
            </a:r>
            <a:r>
              <a:rPr lang="ru-RU" sz="1800" b="0" dirty="0" smtClean="0">
                <a:solidFill>
                  <a:srgbClr val="073A57"/>
                </a:solidFill>
                <a:latin typeface="Arial" pitchFamily="34" charset="0"/>
              </a:rPr>
              <a:t>услуг</a:t>
            </a:r>
            <a:br>
              <a:rPr lang="ru-RU" sz="1800" b="0" dirty="0" smtClean="0">
                <a:solidFill>
                  <a:srgbClr val="073A57"/>
                </a:solidFill>
                <a:latin typeface="Arial" pitchFamily="34" charset="0"/>
              </a:rPr>
            </a:b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(10 000 услуг</a:t>
            </a:r>
            <a:r>
              <a:rPr lang="en-US" sz="1800" b="0" dirty="0" smtClean="0">
                <a:solidFill>
                  <a:srgbClr val="073A57"/>
                </a:solidFill>
                <a:latin typeface="Arial" charset="0"/>
              </a:rPr>
              <a:t>, </a:t>
            </a:r>
            <a:r>
              <a:rPr lang="ru-RU" sz="1800" b="0" dirty="0" smtClean="0">
                <a:solidFill>
                  <a:srgbClr val="073A57"/>
                </a:solidFill>
                <a:latin typeface="Arial" charset="0"/>
              </a:rPr>
              <a:t>1 000 000 млн. предоставленных услуг ежегодно)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+mj-lt"/>
              <a:buAutoNum type="arabicPeriod"/>
            </a:pPr>
            <a:r>
              <a:rPr lang="ru-RU" sz="1800" b="0" dirty="0" smtClean="0">
                <a:solidFill>
                  <a:srgbClr val="073A57"/>
                </a:solidFill>
                <a:latin typeface="Arial" pitchFamily="34" charset="0"/>
              </a:rPr>
              <a:t>Заседания </a:t>
            </a:r>
            <a:r>
              <a:rPr lang="ru-RU" sz="1800" b="0" dirty="0">
                <a:solidFill>
                  <a:srgbClr val="073A57"/>
                </a:solidFill>
                <a:latin typeface="Arial" pitchFamily="34" charset="0"/>
              </a:rPr>
              <a:t>коллегиальных </a:t>
            </a:r>
            <a:r>
              <a:rPr lang="ru-RU" sz="1800" b="0" dirty="0" smtClean="0">
                <a:solidFill>
                  <a:srgbClr val="073A57"/>
                </a:solidFill>
                <a:latin typeface="Arial" pitchFamily="34" charset="0"/>
              </a:rPr>
              <a:t>органов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5DD7"/>
              </a:buClr>
              <a:buSzPct val="120000"/>
              <a:buFont typeface="+mj-lt"/>
              <a:buAutoNum type="arabicPeriod"/>
            </a:pPr>
            <a:r>
              <a:rPr lang="ru-RU" sz="1800" b="0" dirty="0" smtClean="0">
                <a:solidFill>
                  <a:srgbClr val="073A57"/>
                </a:solidFill>
                <a:latin typeface="Arial" pitchFamily="34" charset="0"/>
              </a:rPr>
              <a:t>Автоматизация </a:t>
            </a:r>
            <a:r>
              <a:rPr lang="ru-RU" sz="1800" b="0" dirty="0">
                <a:solidFill>
                  <a:srgbClr val="073A57"/>
                </a:solidFill>
                <a:latin typeface="Arial" pitchFamily="34" charset="0"/>
              </a:rPr>
              <a:t>электронных административных регламентов</a:t>
            </a:r>
          </a:p>
          <a:p>
            <a:pPr marL="457200" indent="-457200" eaLnBrk="1" hangingPunct="1">
              <a:spcBef>
                <a:spcPts val="0"/>
              </a:spcBef>
              <a:spcAft>
                <a:spcPct val="20000"/>
              </a:spcAft>
              <a:buClr>
                <a:srgbClr val="005DD7"/>
              </a:buClr>
              <a:buSzPct val="120000"/>
              <a:buFont typeface="+mj-lt"/>
              <a:buAutoNum type="arabicPeriod"/>
            </a:pPr>
            <a:endParaRPr lang="en-US" dirty="0" smtClean="0">
              <a:solidFill>
                <a:srgbClr val="073A57"/>
              </a:solidFill>
              <a:latin typeface="Arial" charset="0"/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20 сентября 2012 г.</a:t>
            </a:r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73216"/>
            <a:ext cx="1919289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16183</TotalTime>
  <Words>1254</Words>
  <Application>Microsoft Office PowerPoint</Application>
  <PresentationFormat>Экран (4:3)</PresentationFormat>
  <Paragraphs>220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Гагин</dc:creator>
  <cp:lastModifiedBy>Владислав</cp:lastModifiedBy>
  <cp:revision>510</cp:revision>
  <cp:lastPrinted>2011-12-27T07:38:58Z</cp:lastPrinted>
  <dcterms:created xsi:type="dcterms:W3CDTF">2011-01-19T09:39:26Z</dcterms:created>
  <dcterms:modified xsi:type="dcterms:W3CDTF">2013-02-21T14:52:26Z</dcterms:modified>
</cp:coreProperties>
</file>